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8.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9.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1.xml" ContentType="application/vnd.openxmlformats-officedocument.theme+xml"/>
  <Override PartName="/ppt/slideLayouts/slideLayout52.xml" ContentType="application/vnd.openxmlformats-officedocument.presentationml.slideLayout+xml"/>
  <Override PartName="/ppt/theme/theme1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9.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0.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1.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2.xml" ContentType="application/vnd.openxmlformats-officedocument.theme+xml"/>
  <Override PartName="/ppt/slideLayouts/slideLayout87.xml" ContentType="application/vnd.openxmlformats-officedocument.presentationml.slideLayout+xml"/>
  <Override PartName="/ppt/theme/theme2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4"/>
    <p:sldMasterId id="2147483797" r:id="rId5"/>
    <p:sldMasterId id="2147483816" r:id="rId6"/>
    <p:sldMasterId id="2147483683" r:id="rId7"/>
    <p:sldMasterId id="2147483901" r:id="rId8"/>
    <p:sldMasterId id="2147483917" r:id="rId9"/>
    <p:sldMasterId id="2147483933" r:id="rId10"/>
    <p:sldMasterId id="2147483944" r:id="rId11"/>
    <p:sldMasterId id="2147483950" r:id="rId12"/>
    <p:sldMasterId id="2147483956" r:id="rId13"/>
    <p:sldMasterId id="2147483961" r:id="rId14"/>
    <p:sldMasterId id="2147483966" r:id="rId15"/>
    <p:sldMasterId id="2147483969" r:id="rId16"/>
    <p:sldMasterId id="2147483974" r:id="rId17"/>
    <p:sldMasterId id="2147483982" r:id="rId18"/>
    <p:sldMasterId id="2147483985" r:id="rId19"/>
    <p:sldMasterId id="2147483991" r:id="rId20"/>
    <p:sldMasterId id="2147483997" r:id="rId21"/>
    <p:sldMasterId id="2147484004" r:id="rId22"/>
    <p:sldMasterId id="2147484010" r:id="rId23"/>
    <p:sldMasterId id="2147484016" r:id="rId24"/>
    <p:sldMasterId id="2147484023" r:id="rId25"/>
    <p:sldMasterId id="2147484032" r:id="rId26"/>
    <p:sldMasterId id="2147484034" r:id="rId27"/>
  </p:sldMasterIdLst>
  <p:notesMasterIdLst>
    <p:notesMasterId r:id="rId94"/>
  </p:notesMasterIdLst>
  <p:handoutMasterIdLst>
    <p:handoutMasterId r:id="rId95"/>
  </p:handoutMasterIdLst>
  <p:sldIdLst>
    <p:sldId id="283" r:id="rId28"/>
    <p:sldId id="539" r:id="rId29"/>
    <p:sldId id="284" r:id="rId30"/>
    <p:sldId id="451" r:id="rId31"/>
    <p:sldId id="287" r:id="rId32"/>
    <p:sldId id="443" r:id="rId33"/>
    <p:sldId id="440" r:id="rId34"/>
    <p:sldId id="483" r:id="rId35"/>
    <p:sldId id="484" r:id="rId36"/>
    <p:sldId id="485" r:id="rId37"/>
    <p:sldId id="486" r:id="rId38"/>
    <p:sldId id="488" r:id="rId39"/>
    <p:sldId id="487" r:id="rId40"/>
    <p:sldId id="525" r:id="rId41"/>
    <p:sldId id="489" r:id="rId42"/>
    <p:sldId id="490" r:id="rId43"/>
    <p:sldId id="491" r:id="rId44"/>
    <p:sldId id="492" r:id="rId45"/>
    <p:sldId id="519" r:id="rId46"/>
    <p:sldId id="520" r:id="rId47"/>
    <p:sldId id="521" r:id="rId48"/>
    <p:sldId id="522" r:id="rId49"/>
    <p:sldId id="435" r:id="rId50"/>
    <p:sldId id="493" r:id="rId51"/>
    <p:sldId id="494" r:id="rId52"/>
    <p:sldId id="495" r:id="rId53"/>
    <p:sldId id="496" r:id="rId54"/>
    <p:sldId id="497" r:id="rId55"/>
    <p:sldId id="499" r:id="rId56"/>
    <p:sldId id="500" r:id="rId57"/>
    <p:sldId id="501" r:id="rId58"/>
    <p:sldId id="502" r:id="rId59"/>
    <p:sldId id="436" r:id="rId60"/>
    <p:sldId id="469" r:id="rId61"/>
    <p:sldId id="396" r:id="rId62"/>
    <p:sldId id="427" r:id="rId63"/>
    <p:sldId id="428" r:id="rId64"/>
    <p:sldId id="426" r:id="rId65"/>
    <p:sldId id="388" r:id="rId66"/>
    <p:sldId id="389" r:id="rId67"/>
    <p:sldId id="390" r:id="rId68"/>
    <p:sldId id="386" r:id="rId69"/>
    <p:sldId id="387" r:id="rId70"/>
    <p:sldId id="437" r:id="rId71"/>
    <p:sldId id="510" r:id="rId72"/>
    <p:sldId id="514" r:id="rId73"/>
    <p:sldId id="515" r:id="rId74"/>
    <p:sldId id="516" r:id="rId75"/>
    <p:sldId id="517" r:id="rId76"/>
    <p:sldId id="438" r:id="rId77"/>
    <p:sldId id="503" r:id="rId78"/>
    <p:sldId id="504" r:id="rId79"/>
    <p:sldId id="505" r:id="rId80"/>
    <p:sldId id="506" r:id="rId81"/>
    <p:sldId id="526" r:id="rId82"/>
    <p:sldId id="527" r:id="rId83"/>
    <p:sldId id="528" r:id="rId84"/>
    <p:sldId id="529" r:id="rId85"/>
    <p:sldId id="530" r:id="rId86"/>
    <p:sldId id="531" r:id="rId87"/>
    <p:sldId id="532" r:id="rId88"/>
    <p:sldId id="533" r:id="rId89"/>
    <p:sldId id="534" r:id="rId90"/>
    <p:sldId id="535" r:id="rId91"/>
    <p:sldId id="536" r:id="rId92"/>
    <p:sldId id="538" r:id="rId93"/>
  </p:sldIdLst>
  <p:sldSz cx="12196763" cy="6858000"/>
  <p:notesSz cx="6858000" cy="9144000"/>
  <p:defaultTex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283"/>
            <p14:sldId id="539"/>
          </p14:sldIdLst>
        </p14:section>
        <p14:section name="目录页" id="{9D221634-295C-7843-AF5C-A0CB4F229241}">
          <p14:sldIdLst>
            <p14:sldId id="284"/>
            <p14:sldId id="451"/>
            <p14:sldId id="287"/>
            <p14:sldId id="443"/>
            <p14:sldId id="440"/>
            <p14:sldId id="483"/>
            <p14:sldId id="484"/>
            <p14:sldId id="485"/>
            <p14:sldId id="486"/>
            <p14:sldId id="488"/>
            <p14:sldId id="487"/>
            <p14:sldId id="525"/>
            <p14:sldId id="489"/>
            <p14:sldId id="490"/>
            <p14:sldId id="491"/>
            <p14:sldId id="492"/>
            <p14:sldId id="519"/>
            <p14:sldId id="520"/>
            <p14:sldId id="521"/>
            <p14:sldId id="522"/>
            <p14:sldId id="435"/>
            <p14:sldId id="493"/>
            <p14:sldId id="494"/>
            <p14:sldId id="495"/>
            <p14:sldId id="496"/>
            <p14:sldId id="497"/>
            <p14:sldId id="499"/>
            <p14:sldId id="500"/>
            <p14:sldId id="501"/>
            <p14:sldId id="502"/>
            <p14:sldId id="436"/>
            <p14:sldId id="469"/>
            <p14:sldId id="396"/>
            <p14:sldId id="427"/>
            <p14:sldId id="428"/>
            <p14:sldId id="426"/>
            <p14:sldId id="388"/>
            <p14:sldId id="389"/>
            <p14:sldId id="390"/>
            <p14:sldId id="386"/>
            <p14:sldId id="387"/>
            <p14:sldId id="437"/>
            <p14:sldId id="510"/>
            <p14:sldId id="514"/>
            <p14:sldId id="515"/>
            <p14:sldId id="516"/>
            <p14:sldId id="517"/>
            <p14:sldId id="438"/>
            <p14:sldId id="503"/>
            <p14:sldId id="504"/>
            <p14:sldId id="505"/>
            <p14:sldId id="506"/>
            <p14:sldId id="526"/>
            <p14:sldId id="527"/>
            <p14:sldId id="528"/>
            <p14:sldId id="529"/>
            <p14:sldId id="530"/>
            <p14:sldId id="531"/>
            <p14:sldId id="532"/>
            <p14:sldId id="533"/>
            <p14:sldId id="534"/>
            <p14:sldId id="535"/>
            <p14:sldId id="536"/>
            <p14:sldId id="538"/>
          </p14:sldIdLst>
        </p14:section>
        <p14:section name="结束页" id="{3F9D54A7-3BE2-2540-BB4C-DFE5509085F3}">
          <p14:sldIdLst/>
        </p14:section>
      </p14:sectionLst>
    </p:ext>
    <p:ext uri="{EFAFB233-063F-42B5-8137-9DF3F51BA10A}">
      <p15:sldGuideLst xmlns:p15="http://schemas.microsoft.com/office/powerpoint/2012/main">
        <p15:guide id="5" pos="3701" userDrawn="1">
          <p15:clr>
            <a:srgbClr val="A4A3A4"/>
          </p15:clr>
        </p15:guide>
        <p15:guide id="6" orient="horz" pos="150" userDrawn="1">
          <p15:clr>
            <a:srgbClr val="A4A3A4"/>
          </p15:clr>
        </p15:guide>
        <p15:guide id="7" pos="35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2FF"/>
    <a:srgbClr val="0070C0"/>
    <a:srgbClr val="0505FB"/>
    <a:srgbClr val="717165"/>
    <a:srgbClr val="CCECFF"/>
    <a:srgbClr val="151515"/>
    <a:srgbClr val="AFDDFF"/>
    <a:srgbClr val="E6A8AD"/>
    <a:srgbClr val="E57B84"/>
    <a:srgbClr val="E579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86369" autoAdjust="0"/>
  </p:normalViewPr>
  <p:slideViewPr>
    <p:cSldViewPr snapToGrid="0">
      <p:cViewPr varScale="1">
        <p:scale>
          <a:sx n="114" d="100"/>
          <a:sy n="114" d="100"/>
        </p:scale>
        <p:origin x="432" y="102"/>
      </p:cViewPr>
      <p:guideLst>
        <p:guide pos="3701"/>
        <p:guide orient="horz" pos="150"/>
        <p:guide pos="35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84" Type="http://schemas.openxmlformats.org/officeDocument/2006/relationships/slide" Target="slides/slide57.xml"/><Relationship Id="rId89" Type="http://schemas.openxmlformats.org/officeDocument/2006/relationships/slide" Target="slides/slide62.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slide" Target="slides/slide52.xml"/><Relationship Id="rId5" Type="http://schemas.openxmlformats.org/officeDocument/2006/relationships/slideMaster" Target="slideMasters/slideMaster2.xml"/><Relationship Id="rId90" Type="http://schemas.openxmlformats.org/officeDocument/2006/relationships/slide" Target="slides/slide63.xml"/><Relationship Id="rId95" Type="http://schemas.openxmlformats.org/officeDocument/2006/relationships/handoutMaster" Target="handoutMasters/handoutMaster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 Target="slides/slide16.xml"/><Relationship Id="rId48" Type="http://schemas.openxmlformats.org/officeDocument/2006/relationships/slide" Target="slides/slide21.xml"/><Relationship Id="rId64" Type="http://schemas.openxmlformats.org/officeDocument/2006/relationships/slide" Target="slides/slide37.xml"/><Relationship Id="rId69" Type="http://schemas.openxmlformats.org/officeDocument/2006/relationships/slide" Target="slides/slide42.xml"/><Relationship Id="rId80" Type="http://schemas.openxmlformats.org/officeDocument/2006/relationships/slide" Target="slides/slide53.xml"/><Relationship Id="rId85" Type="http://schemas.openxmlformats.org/officeDocument/2006/relationships/slide" Target="slides/slide5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slide" Target="slides/slide56.xml"/><Relationship Id="rId88" Type="http://schemas.openxmlformats.org/officeDocument/2006/relationships/slide" Target="slides/slide61.xml"/><Relationship Id="rId91" Type="http://schemas.openxmlformats.org/officeDocument/2006/relationships/slide" Target="slides/slide64.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slide" Target="slides/slide59.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slideMaster" Target="slideMasters/slideMaster21.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61" Type="http://schemas.openxmlformats.org/officeDocument/2006/relationships/slide" Target="slides/slide34.xml"/><Relationship Id="rId82" Type="http://schemas.openxmlformats.org/officeDocument/2006/relationships/slide" Target="slides/slide55.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8" Type="http://schemas.openxmlformats.org/officeDocument/2006/relationships/slideMaster" Target="slideMasters/slideMaster5.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Arial" panose="020B0604020202020204" pitchFamily="34" charset="0"/>
              </a:rPr>
              <a:pPr/>
              <a:t>7/7/2020</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Arial" panose="020B0604020202020204" pitchFamily="34" charset="0"/>
              </a:rPr>
              <a:pPr/>
              <a:t>‹#›</a:t>
            </a:fld>
            <a:endParaRPr lang="en-US">
              <a:latin typeface="Arial" panose="020B0604020202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latin typeface="Arial" panose="020B0604020202020204" pitchFamily="34" charset="0"/>
              </a:rPr>
              <a:pPr/>
              <a:t>7/7/2020</a:t>
            </a:fld>
            <a:endParaRPr lang="en-US">
              <a:latin typeface="Arial" panose="020B0604020202020204" pitchFamily="34" charset="0"/>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Arial" panose="020B0604020202020204" pitchFamily="34" charset="0"/>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latin typeface="Arial" panose="020B0604020202020204" pitchFamily="34" charset="0"/>
              </a:rPr>
              <a:pPr/>
              <a:t>‹#›</a:t>
            </a:fld>
            <a:endParaRPr lang="en-US">
              <a:latin typeface="Arial" panose="020B0604020202020204" pitchFamily="34" charset="0"/>
            </a:endParaRP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1</a:t>
            </a:fld>
            <a:endParaRPr lang="en-US">
              <a:latin typeface="Arial" panose="020B0604020202020204" pitchFamily="34" charset="0"/>
            </a:endParaRPr>
          </a:p>
        </p:txBody>
      </p:sp>
    </p:spTree>
    <p:extLst>
      <p:ext uri="{BB962C8B-B14F-4D97-AF65-F5344CB8AC3E}">
        <p14:creationId xmlns:p14="http://schemas.microsoft.com/office/powerpoint/2010/main" val="149234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10</a:t>
            </a:fld>
            <a:endParaRPr lang="en-US">
              <a:latin typeface="Arial" panose="020B0604020202020204" pitchFamily="34" charset="0"/>
            </a:endParaRPr>
          </a:p>
        </p:txBody>
      </p:sp>
    </p:spTree>
    <p:extLst>
      <p:ext uri="{BB962C8B-B14F-4D97-AF65-F5344CB8AC3E}">
        <p14:creationId xmlns:p14="http://schemas.microsoft.com/office/powerpoint/2010/main" val="2826820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aseline="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11</a:t>
            </a:fld>
            <a:endParaRPr lang="en-US">
              <a:latin typeface="Arial" panose="020B0604020202020204" pitchFamily="34" charset="0"/>
            </a:endParaRPr>
          </a:p>
        </p:txBody>
      </p:sp>
    </p:spTree>
    <p:extLst>
      <p:ext uri="{BB962C8B-B14F-4D97-AF65-F5344CB8AC3E}">
        <p14:creationId xmlns:p14="http://schemas.microsoft.com/office/powerpoint/2010/main" val="3616275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zh-CN" altLang="en-US">
                <a:latin typeface="Arial" panose="020B0604020202020204" pitchFamily="34" charset="0"/>
              </a:rPr>
              <a:t>课程名称</a:t>
            </a:r>
          </a:p>
        </p:txBody>
      </p:sp>
      <p:sp>
        <p:nvSpPr>
          <p:cNvPr id="5" name="灯片编号占位符 4"/>
          <p:cNvSpPr>
            <a:spLocks noGrp="1"/>
          </p:cNvSpPr>
          <p:nvPr>
            <p:ph type="sldNum" sz="quarter" idx="11"/>
          </p:nvPr>
        </p:nvSpPr>
        <p:spPr/>
        <p:txBody>
          <a:bodyPr/>
          <a:lstStyle/>
          <a:p>
            <a:r>
              <a:rPr lang="en-US" altLang="zh-CN">
                <a:latin typeface="Arial" panose="020B0604020202020204" pitchFamily="34" charset="0"/>
              </a:rPr>
              <a:t>P-</a:t>
            </a:r>
            <a:fld id="{53C4D65A-8D61-4BF8-8EE6-980764D8408A}" type="slidenum">
              <a:rPr lang="en-US" altLang="zh-CN" smtClean="0">
                <a:latin typeface="Arial" panose="020B0604020202020204" pitchFamily="34" charset="0"/>
              </a:rPr>
              <a:pPr/>
              <a:t>12</a:t>
            </a:fld>
            <a:endParaRPr lang="en-US" altLang="zh-CN">
              <a:latin typeface="Arial" panose="020B0604020202020204" pitchFamily="34" charset="0"/>
            </a:endParaRPr>
          </a:p>
        </p:txBody>
      </p:sp>
      <p:sp>
        <p:nvSpPr>
          <p:cNvPr id="6" name="页脚占位符 5"/>
          <p:cNvSpPr>
            <a:spLocks noGrp="1"/>
          </p:cNvSpPr>
          <p:nvPr>
            <p:ph type="ftr" sz="quarter" idx="12"/>
          </p:nvPr>
        </p:nvSpPr>
        <p:spPr/>
        <p:txBody>
          <a:bodyPr/>
          <a:lstStyle/>
          <a:p>
            <a:r>
              <a:rPr lang="zh-CN" altLang="en-US">
                <a:latin typeface="Arial" panose="020B0604020202020204" pitchFamily="34" charset="0"/>
              </a:rPr>
              <a:t>华为技术有限公司  版权所有  未经许可不得扩散</a:t>
            </a:r>
          </a:p>
        </p:txBody>
      </p:sp>
    </p:spTree>
    <p:extLst>
      <p:ext uri="{BB962C8B-B14F-4D97-AF65-F5344CB8AC3E}">
        <p14:creationId xmlns:p14="http://schemas.microsoft.com/office/powerpoint/2010/main" val="357447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None/>
            </a:pPr>
            <a:endParaRPr lang="en-US" altLang="zh-CN"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zh-CN" altLang="en-US">
                <a:latin typeface="Arial" panose="020B0604020202020204" pitchFamily="34" charset="0"/>
              </a:rPr>
              <a:t>课程名称</a:t>
            </a:r>
          </a:p>
        </p:txBody>
      </p:sp>
      <p:sp>
        <p:nvSpPr>
          <p:cNvPr id="5" name="灯片编号占位符 4"/>
          <p:cNvSpPr>
            <a:spLocks noGrp="1"/>
          </p:cNvSpPr>
          <p:nvPr>
            <p:ph type="sldNum" sz="quarter" idx="11"/>
          </p:nvPr>
        </p:nvSpPr>
        <p:spPr/>
        <p:txBody>
          <a:bodyPr/>
          <a:lstStyle/>
          <a:p>
            <a:r>
              <a:rPr lang="en-US" altLang="zh-CN">
                <a:latin typeface="Arial" panose="020B0604020202020204" pitchFamily="34" charset="0"/>
              </a:rPr>
              <a:t>P-</a:t>
            </a:r>
            <a:fld id="{53C4D65A-8D61-4BF8-8EE6-980764D8408A}" type="slidenum">
              <a:rPr lang="en-US" altLang="zh-CN" smtClean="0">
                <a:latin typeface="Arial" panose="020B0604020202020204" pitchFamily="34" charset="0"/>
              </a:rPr>
              <a:pPr/>
              <a:t>13</a:t>
            </a:fld>
            <a:endParaRPr lang="en-US" altLang="zh-CN">
              <a:latin typeface="Arial" panose="020B0604020202020204" pitchFamily="34" charset="0"/>
            </a:endParaRPr>
          </a:p>
        </p:txBody>
      </p:sp>
      <p:sp>
        <p:nvSpPr>
          <p:cNvPr id="6" name="页脚占位符 5"/>
          <p:cNvSpPr>
            <a:spLocks noGrp="1"/>
          </p:cNvSpPr>
          <p:nvPr>
            <p:ph type="ftr" sz="quarter" idx="12"/>
          </p:nvPr>
        </p:nvSpPr>
        <p:spPr/>
        <p:txBody>
          <a:bodyPr/>
          <a:lstStyle/>
          <a:p>
            <a:r>
              <a:rPr lang="zh-CN" altLang="en-US">
                <a:latin typeface="Arial" panose="020B0604020202020204" pitchFamily="34" charset="0"/>
              </a:rPr>
              <a:t>华为技术有限公司  版权所有  未经许可不得扩散</a:t>
            </a:r>
          </a:p>
        </p:txBody>
      </p:sp>
    </p:spTree>
    <p:extLst>
      <p:ext uri="{BB962C8B-B14F-4D97-AF65-F5344CB8AC3E}">
        <p14:creationId xmlns:p14="http://schemas.microsoft.com/office/powerpoint/2010/main" val="3945323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None/>
            </a:pPr>
            <a:endParaRPr 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zh-CN" altLang="en-US">
                <a:latin typeface="Arial" panose="020B0604020202020204" pitchFamily="34" charset="0"/>
              </a:rPr>
              <a:t>课程名称</a:t>
            </a:r>
          </a:p>
        </p:txBody>
      </p:sp>
      <p:sp>
        <p:nvSpPr>
          <p:cNvPr id="5" name="灯片编号占位符 4"/>
          <p:cNvSpPr>
            <a:spLocks noGrp="1"/>
          </p:cNvSpPr>
          <p:nvPr>
            <p:ph type="sldNum" sz="quarter" idx="11"/>
          </p:nvPr>
        </p:nvSpPr>
        <p:spPr/>
        <p:txBody>
          <a:bodyPr/>
          <a:lstStyle/>
          <a:p>
            <a:r>
              <a:rPr lang="en-US" altLang="zh-CN">
                <a:latin typeface="Arial" panose="020B0604020202020204" pitchFamily="34" charset="0"/>
              </a:rPr>
              <a:t>P-</a:t>
            </a:r>
            <a:fld id="{53C4D65A-8D61-4BF8-8EE6-980764D8408A}" type="slidenum">
              <a:rPr lang="en-US" altLang="zh-CN" smtClean="0">
                <a:latin typeface="Arial" panose="020B0604020202020204" pitchFamily="34" charset="0"/>
              </a:rPr>
              <a:pPr/>
              <a:t>14</a:t>
            </a:fld>
            <a:endParaRPr lang="en-US" altLang="zh-CN">
              <a:latin typeface="Arial" panose="020B0604020202020204" pitchFamily="34" charset="0"/>
            </a:endParaRPr>
          </a:p>
        </p:txBody>
      </p:sp>
      <p:sp>
        <p:nvSpPr>
          <p:cNvPr id="6" name="页脚占位符 5"/>
          <p:cNvSpPr>
            <a:spLocks noGrp="1"/>
          </p:cNvSpPr>
          <p:nvPr>
            <p:ph type="ftr" sz="quarter" idx="12"/>
          </p:nvPr>
        </p:nvSpPr>
        <p:spPr/>
        <p:txBody>
          <a:bodyPr/>
          <a:lstStyle/>
          <a:p>
            <a:r>
              <a:rPr lang="zh-CN" altLang="en-US">
                <a:latin typeface="Arial" panose="020B0604020202020204" pitchFamily="34" charset="0"/>
              </a:rPr>
              <a:t>华为技术有限公司  版权所有  未经许可不得扩散</a:t>
            </a:r>
          </a:p>
        </p:txBody>
      </p:sp>
    </p:spTree>
    <p:extLst>
      <p:ext uri="{BB962C8B-B14F-4D97-AF65-F5344CB8AC3E}">
        <p14:creationId xmlns:p14="http://schemas.microsoft.com/office/powerpoint/2010/main" val="3465204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arenR"/>
            </a:pPr>
            <a:endParaRPr lang="zh-CN" altLang="en-US" b="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15</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2007296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en-US" altLang="zh-CN"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16</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1620314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None/>
            </a:pPr>
            <a:endParaRPr lang="en-US" altLang="zh-CN"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17</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1686719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kern="1200" dirty="0">
              <a:solidFill>
                <a:schemeClr val="tx1"/>
              </a:solidFill>
              <a:effectLst/>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18</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857498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19</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10202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Calibri" panose="020F0502020204030204"/>
              </a: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157167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20</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295519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b="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21</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90261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22</a:t>
            </a:fld>
            <a:endParaRPr lang="en-US">
              <a:latin typeface="Arial" panose="020B0604020202020204" pitchFamily="34" charset="0"/>
            </a:endParaRPr>
          </a:p>
        </p:txBody>
      </p:sp>
    </p:spTree>
    <p:extLst>
      <p:ext uri="{BB962C8B-B14F-4D97-AF65-F5344CB8AC3E}">
        <p14:creationId xmlns:p14="http://schemas.microsoft.com/office/powerpoint/2010/main" val="2040254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23</a:t>
            </a:fld>
            <a:endParaRPr lang="zh-CN" altLang="en-US">
              <a:latin typeface="Arial" panose="020B0604020202020204" pitchFamily="34" charset="0"/>
            </a:endParaRPr>
          </a:p>
        </p:txBody>
      </p:sp>
    </p:spTree>
    <p:extLst>
      <p:ext uri="{BB962C8B-B14F-4D97-AF65-F5344CB8AC3E}">
        <p14:creationId xmlns:p14="http://schemas.microsoft.com/office/powerpoint/2010/main" val="3227625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24</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2427693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25</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3344081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26</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155673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i="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27</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1228655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28</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1224207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29</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681706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3</a:t>
            </a:fld>
            <a:endParaRPr lang="zh-CN" altLang="en-US">
              <a:latin typeface="Arial" panose="020B0604020202020204" pitchFamily="34" charset="0"/>
            </a:endParaRPr>
          </a:p>
        </p:txBody>
      </p:sp>
    </p:spTree>
    <p:extLst>
      <p:ext uri="{BB962C8B-B14F-4D97-AF65-F5344CB8AC3E}">
        <p14:creationId xmlns:p14="http://schemas.microsoft.com/office/powerpoint/2010/main" val="2255283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p:spPr>
        <p:txBody>
          <a:bodyPr/>
          <a:lstStyle/>
          <a:p>
            <a:pPr algn="just"/>
            <a:endParaRPr lang="zh-CN" altLang="en-US" dirty="0">
              <a:latin typeface="Arial" pitchFamily="34" charset="0"/>
              <a:ea typeface="宋体" pitchFamily="2" charset="-122"/>
              <a:cs typeface="Arial" pitchFamily="34" charset="0"/>
            </a:endParaRPr>
          </a:p>
        </p:txBody>
      </p:sp>
    </p:spTree>
    <p:extLst>
      <p:ext uri="{BB962C8B-B14F-4D97-AF65-F5344CB8AC3E}">
        <p14:creationId xmlns:p14="http://schemas.microsoft.com/office/powerpoint/2010/main" val="742190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31</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014793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32</a:t>
            </a:fld>
            <a:endParaRPr lang="en-US">
              <a:latin typeface="Arial" panose="020B0604020202020204" pitchFamily="34" charset="0"/>
            </a:endParaRPr>
          </a:p>
        </p:txBody>
      </p:sp>
    </p:spTree>
    <p:extLst>
      <p:ext uri="{BB962C8B-B14F-4D97-AF65-F5344CB8AC3E}">
        <p14:creationId xmlns:p14="http://schemas.microsoft.com/office/powerpoint/2010/main" val="2215670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33</a:t>
            </a:fld>
            <a:endParaRPr lang="zh-CN" altLang="en-US">
              <a:latin typeface="Arial" panose="020B0604020202020204" pitchFamily="34" charset="0"/>
            </a:endParaRPr>
          </a:p>
        </p:txBody>
      </p:sp>
    </p:spTree>
    <p:extLst>
      <p:ext uri="{BB962C8B-B14F-4D97-AF65-F5344CB8AC3E}">
        <p14:creationId xmlns:p14="http://schemas.microsoft.com/office/powerpoint/2010/main" val="2812250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i="0" dirty="0">
              <a:latin typeface="Arial" panose="020B0604020202020204" pitchFamily="34" charset="0"/>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34</a:t>
            </a:fld>
            <a:endParaRPr lang="en-US">
              <a:latin typeface="Arial" panose="020B0604020202020204" pitchFamily="34" charset="0"/>
            </a:endParaRPr>
          </a:p>
        </p:txBody>
      </p:sp>
    </p:spTree>
    <p:extLst>
      <p:ext uri="{BB962C8B-B14F-4D97-AF65-F5344CB8AC3E}">
        <p14:creationId xmlns:p14="http://schemas.microsoft.com/office/powerpoint/2010/main" val="415568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zh-CN" altLang="en-US">
                <a:latin typeface="Arial" panose="020B0604020202020204" pitchFamily="34" charset="0"/>
              </a:rPr>
              <a:t>课程名称</a:t>
            </a:r>
          </a:p>
        </p:txBody>
      </p:sp>
      <p:sp>
        <p:nvSpPr>
          <p:cNvPr id="5" name="灯片编号占位符 4"/>
          <p:cNvSpPr>
            <a:spLocks noGrp="1"/>
          </p:cNvSpPr>
          <p:nvPr>
            <p:ph type="sldNum" sz="quarter" idx="11"/>
          </p:nvPr>
        </p:nvSpPr>
        <p:spPr/>
        <p:txBody>
          <a:bodyPr/>
          <a:lstStyle/>
          <a:p>
            <a:r>
              <a:rPr lang="en-US" altLang="zh-CN">
                <a:latin typeface="Arial" panose="020B0604020202020204" pitchFamily="34" charset="0"/>
              </a:rPr>
              <a:t>P-</a:t>
            </a:r>
            <a:fld id="{53C4D65A-8D61-4BF8-8EE6-980764D8408A}" type="slidenum">
              <a:rPr lang="en-US" altLang="zh-CN" smtClean="0">
                <a:latin typeface="Arial" panose="020B0604020202020204" pitchFamily="34" charset="0"/>
              </a:rPr>
              <a:pPr/>
              <a:t>35</a:t>
            </a:fld>
            <a:endParaRPr lang="en-US" altLang="zh-CN">
              <a:latin typeface="Arial" panose="020B0604020202020204" pitchFamily="34" charset="0"/>
            </a:endParaRPr>
          </a:p>
        </p:txBody>
      </p:sp>
      <p:sp>
        <p:nvSpPr>
          <p:cNvPr id="6" name="页脚占位符 5"/>
          <p:cNvSpPr>
            <a:spLocks noGrp="1"/>
          </p:cNvSpPr>
          <p:nvPr>
            <p:ph type="ftr" sz="quarter" idx="12"/>
          </p:nvPr>
        </p:nvSpPr>
        <p:spPr/>
        <p:txBody>
          <a:bodyPr/>
          <a:lstStyle/>
          <a:p>
            <a:r>
              <a:rPr lang="zh-CN" altLang="en-US">
                <a:latin typeface="Arial" panose="020B0604020202020204" pitchFamily="34" charset="0"/>
              </a:rPr>
              <a:t>华为技术有限公司  版权所有  未经许可不得扩散</a:t>
            </a:r>
          </a:p>
        </p:txBody>
      </p:sp>
    </p:spTree>
    <p:extLst>
      <p:ext uri="{BB962C8B-B14F-4D97-AF65-F5344CB8AC3E}">
        <p14:creationId xmlns:p14="http://schemas.microsoft.com/office/powerpoint/2010/main" val="1085641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36</a:t>
            </a:fld>
            <a:endParaRPr lang="en-US">
              <a:latin typeface="Arial" panose="020B0604020202020204" pitchFamily="34" charset="0"/>
            </a:endParaRPr>
          </a:p>
        </p:txBody>
      </p:sp>
    </p:spTree>
    <p:extLst>
      <p:ext uri="{BB962C8B-B14F-4D97-AF65-F5344CB8AC3E}">
        <p14:creationId xmlns:p14="http://schemas.microsoft.com/office/powerpoint/2010/main" val="3382370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37</a:t>
            </a:fld>
            <a:endParaRPr lang="en-US">
              <a:latin typeface="Arial" panose="020B0604020202020204" pitchFamily="34" charset="0"/>
            </a:endParaRPr>
          </a:p>
        </p:txBody>
      </p:sp>
    </p:spTree>
    <p:extLst>
      <p:ext uri="{BB962C8B-B14F-4D97-AF65-F5344CB8AC3E}">
        <p14:creationId xmlns:p14="http://schemas.microsoft.com/office/powerpoint/2010/main" val="2789371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t" latinLnBrk="0" hangingPunct="1">
              <a:lnSpc>
                <a:spcPct val="100000"/>
              </a:lnSpc>
              <a:spcBef>
                <a:spcPts val="0"/>
              </a:spcBef>
              <a:spcAft>
                <a:spcPts val="0"/>
              </a:spcAft>
              <a:buClrTx/>
              <a:buSzTx/>
              <a:buFontTx/>
              <a:buNone/>
              <a:tabLst/>
              <a:defRPr/>
            </a:pPr>
            <a:endParaRPr lang="en-US" sz="1600" b="0" i="0" u="none" strike="noStrike" kern="1200" dirty="0">
              <a:solidFill>
                <a:schemeClr val="tx1"/>
              </a:solidFill>
              <a:effectLst/>
              <a:latin typeface="Arial" panose="020B0604020202020204" pitchFamily="34" charset="0"/>
              <a:ea typeface="+mn-ea"/>
              <a:cs typeface="+mn-cs"/>
            </a:endParaRPr>
          </a:p>
        </p:txBody>
      </p:sp>
    </p:spTree>
    <p:extLst>
      <p:ext uri="{BB962C8B-B14F-4D97-AF65-F5344CB8AC3E}">
        <p14:creationId xmlns:p14="http://schemas.microsoft.com/office/powerpoint/2010/main" val="56693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1048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dirty="0">
              <a:latin typeface="Arial" panose="020B0604020202020204" pitchFamily="34" charset="0"/>
              <a:cs typeface="Arial"/>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4</a:t>
            </a:fld>
            <a:endParaRPr lang="en-US">
              <a:latin typeface="Arial" panose="020B0604020202020204" pitchFamily="34" charset="0"/>
            </a:endParaRPr>
          </a:p>
        </p:txBody>
      </p:sp>
    </p:spTree>
    <p:extLst>
      <p:ext uri="{BB962C8B-B14F-4D97-AF65-F5344CB8AC3E}">
        <p14:creationId xmlns:p14="http://schemas.microsoft.com/office/powerpoint/2010/main" val="2224788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60000"/>
              </a:lnSpc>
              <a:buFont typeface="Wingdings" panose="05000000000000000000" pitchFamily="2" charset="2"/>
              <a:buNone/>
            </a:pPr>
            <a:endParaRPr lang="en-US" altLang="zh-CN" sz="1100" b="0" kern="0" dirty="0">
              <a:solidFill>
                <a:srgbClr val="000000"/>
              </a:solidFill>
              <a:latin typeface="Arial" panose="020B0604020202020204" pitchFamily="34" charset="0"/>
              <a:ea typeface="微软雅黑" pitchFamily="34" charset="-122"/>
            </a:endParaRPr>
          </a:p>
        </p:txBody>
      </p:sp>
    </p:spTree>
    <p:extLst>
      <p:ext uri="{BB962C8B-B14F-4D97-AF65-F5344CB8AC3E}">
        <p14:creationId xmlns:p14="http://schemas.microsoft.com/office/powerpoint/2010/main" val="3051564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defTabSz="914400" eaLnBrk="1" fontAlgn="auto" latinLnBrk="0" hangingPunct="1">
              <a:lnSpc>
                <a:spcPct val="150000"/>
              </a:lnSpc>
              <a:spcBef>
                <a:spcPts val="0"/>
              </a:spcBef>
              <a:spcAft>
                <a:spcPts val="0"/>
              </a:spcAft>
              <a:buClrTx/>
              <a:buSzTx/>
              <a:buFont typeface="+mj-ea"/>
              <a:buNone/>
              <a:tabLst/>
              <a:defRPr/>
            </a:pPr>
            <a:endPar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itchFamily="34" charset="-122"/>
            </a:endParaRPr>
          </a:p>
        </p:txBody>
      </p:sp>
    </p:spTree>
    <p:extLst>
      <p:ext uri="{BB962C8B-B14F-4D97-AF65-F5344CB8AC3E}">
        <p14:creationId xmlns:p14="http://schemas.microsoft.com/office/powerpoint/2010/main" val="1408222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Tree>
    <p:extLst>
      <p:ext uri="{BB962C8B-B14F-4D97-AF65-F5344CB8AC3E}">
        <p14:creationId xmlns:p14="http://schemas.microsoft.com/office/powerpoint/2010/main" val="31005446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Tree>
    <p:extLst>
      <p:ext uri="{BB962C8B-B14F-4D97-AF65-F5344CB8AC3E}">
        <p14:creationId xmlns:p14="http://schemas.microsoft.com/office/powerpoint/2010/main" val="2565299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44</a:t>
            </a:fld>
            <a:endParaRPr lang="zh-CN" altLang="en-US">
              <a:latin typeface="Arial" panose="020B0604020202020204" pitchFamily="34" charset="0"/>
            </a:endParaRPr>
          </a:p>
        </p:txBody>
      </p:sp>
    </p:spTree>
    <p:extLst>
      <p:ext uri="{BB962C8B-B14F-4D97-AF65-F5344CB8AC3E}">
        <p14:creationId xmlns:p14="http://schemas.microsoft.com/office/powerpoint/2010/main" val="9723284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45</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1243220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46</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3869926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pPr/>
              <a:t>47</a:t>
            </a:fld>
            <a:endParaRPr lang="en-US">
              <a:latin typeface="Arial" panose="020B0604020202020204" pitchFamily="34" charset="0"/>
            </a:endParaRPr>
          </a:p>
        </p:txBody>
      </p:sp>
    </p:spTree>
    <p:extLst>
      <p:ext uri="{BB962C8B-B14F-4D97-AF65-F5344CB8AC3E}">
        <p14:creationId xmlns:p14="http://schemas.microsoft.com/office/powerpoint/2010/main" val="15978691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latin typeface="Arial" panose="020B0604020202020204" pitchFamily="34" charset="0"/>
              </a:rPr>
              <a:pPr/>
              <a:t>48</a:t>
            </a:fld>
            <a:endParaRPr lang="en-US">
              <a:latin typeface="Arial" panose="020B0604020202020204" pitchFamily="34" charset="0"/>
            </a:endParaRPr>
          </a:p>
        </p:txBody>
      </p:sp>
    </p:spTree>
    <p:extLst>
      <p:ext uri="{BB962C8B-B14F-4D97-AF65-F5344CB8AC3E}">
        <p14:creationId xmlns:p14="http://schemas.microsoft.com/office/powerpoint/2010/main" val="4152131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342900" indent="-342900">
              <a:buAutoNum type="arabicParenR"/>
            </a:pP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49</a:t>
            </a:fld>
            <a:endParaRPr lang="en-US">
              <a:latin typeface="Arial" panose="020B0604020202020204" pitchFamily="34" charset="0"/>
            </a:endParaRPr>
          </a:p>
        </p:txBody>
      </p:sp>
    </p:spTree>
    <p:extLst>
      <p:ext uri="{BB962C8B-B14F-4D97-AF65-F5344CB8AC3E}">
        <p14:creationId xmlns:p14="http://schemas.microsoft.com/office/powerpoint/2010/main" val="3559510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rPr>
              <a:pPr/>
              <a:t>5</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35074024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50</a:t>
            </a:fld>
            <a:endParaRPr lang="zh-CN" altLang="en-US">
              <a:latin typeface="Arial" panose="020B0604020202020204" pitchFamily="34" charset="0"/>
            </a:endParaRPr>
          </a:p>
        </p:txBody>
      </p:sp>
    </p:spTree>
    <p:extLst>
      <p:ext uri="{BB962C8B-B14F-4D97-AF65-F5344CB8AC3E}">
        <p14:creationId xmlns:p14="http://schemas.microsoft.com/office/powerpoint/2010/main" val="657043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Arial" panose="020B0604020202020204" pitchFamily="34" charset="0"/>
              <a:ea typeface="等线"/>
              <a:cs typeface="Arial"/>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51</a:t>
            </a:fld>
            <a:endParaRPr lang="en-US">
              <a:latin typeface="Arial" panose="020B0604020202020204" pitchFamily="34" charset="0"/>
            </a:endParaRPr>
          </a:p>
        </p:txBody>
      </p:sp>
    </p:spTree>
    <p:extLst>
      <p:ext uri="{BB962C8B-B14F-4D97-AF65-F5344CB8AC3E}">
        <p14:creationId xmlns:p14="http://schemas.microsoft.com/office/powerpoint/2010/main" val="3746850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52</a:t>
            </a:fld>
            <a:endParaRPr lang="en-US">
              <a:latin typeface="Arial" panose="020B0604020202020204" pitchFamily="34" charset="0"/>
            </a:endParaRPr>
          </a:p>
        </p:txBody>
      </p:sp>
    </p:spTree>
    <p:extLst>
      <p:ext uri="{BB962C8B-B14F-4D97-AF65-F5344CB8AC3E}">
        <p14:creationId xmlns:p14="http://schemas.microsoft.com/office/powerpoint/2010/main" val="1215344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kumimoji="1" lang="en-US" altLang="zh-CN"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53</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1824188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54</a:t>
            </a:fld>
            <a:endParaRPr lang="en-US">
              <a:latin typeface="Arial" panose="020B0604020202020204" pitchFamily="34" charset="0"/>
            </a:endParaRPr>
          </a:p>
        </p:txBody>
      </p:sp>
    </p:spTree>
    <p:extLst>
      <p:ext uri="{BB962C8B-B14F-4D97-AF65-F5344CB8AC3E}">
        <p14:creationId xmlns:p14="http://schemas.microsoft.com/office/powerpoint/2010/main" val="35812064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sz="1600" dirty="0">
              <a:latin typeface="Arial" panose="020B0604020202020204" pitchFamily="34" charset="0"/>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55</a:t>
            </a:fld>
            <a:endParaRPr lang="en-US">
              <a:latin typeface="Arial" panose="020B0604020202020204" pitchFamily="34" charset="0"/>
            </a:endParaRPr>
          </a:p>
        </p:txBody>
      </p:sp>
    </p:spTree>
    <p:extLst>
      <p:ext uri="{BB962C8B-B14F-4D97-AF65-F5344CB8AC3E}">
        <p14:creationId xmlns:p14="http://schemas.microsoft.com/office/powerpoint/2010/main" val="3412255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kern="0" baseline="30000" dirty="0">
              <a:latin typeface="Arial" panose="020B0604020202020204" pitchFamily="34" charset="0"/>
              <a:ea typeface="微软雅黑" panose="020B0503020204020204" pitchFamily="34" charset="-122"/>
              <a:cs typeface="Arial"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56</a:t>
            </a:fld>
            <a:endParaRPr lang="en-US">
              <a:latin typeface="Arial" panose="020B0604020202020204" pitchFamily="34" charset="0"/>
            </a:endParaRPr>
          </a:p>
        </p:txBody>
      </p:sp>
    </p:spTree>
    <p:extLst>
      <p:ext uri="{BB962C8B-B14F-4D97-AF65-F5344CB8AC3E}">
        <p14:creationId xmlns:p14="http://schemas.microsoft.com/office/powerpoint/2010/main" val="549475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57</a:t>
            </a:fld>
            <a:endParaRPr lang="en-US">
              <a:latin typeface="Arial" panose="020B0604020202020204" pitchFamily="34" charset="0"/>
            </a:endParaRPr>
          </a:p>
        </p:txBody>
      </p:sp>
    </p:spTree>
    <p:extLst>
      <p:ext uri="{BB962C8B-B14F-4D97-AF65-F5344CB8AC3E}">
        <p14:creationId xmlns:p14="http://schemas.microsoft.com/office/powerpoint/2010/main" val="2589060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solidFill>
                  <a:prstClr val="black"/>
                </a:solidFill>
                <a:latin typeface="Arial" panose="020B0604020202020204" pitchFamily="34" charset="0"/>
              </a:rPr>
              <a:pPr/>
              <a:t>58</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1370276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en-US" altLang="zh-CN" baseline="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59</a:t>
            </a:fld>
            <a:endParaRPr lang="en-US">
              <a:latin typeface="Arial" panose="020B0604020202020204" pitchFamily="34" charset="0"/>
            </a:endParaRPr>
          </a:p>
        </p:txBody>
      </p:sp>
    </p:spTree>
    <p:extLst>
      <p:ext uri="{BB962C8B-B14F-4D97-AF65-F5344CB8AC3E}">
        <p14:creationId xmlns:p14="http://schemas.microsoft.com/office/powerpoint/2010/main" val="105918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rPr>
              <a:pPr/>
              <a:t>6</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10454647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60</a:t>
            </a:fld>
            <a:endParaRPr lang="en-US">
              <a:latin typeface="Arial" panose="020B0604020202020204" pitchFamily="34" charset="0"/>
            </a:endParaRPr>
          </a:p>
        </p:txBody>
      </p:sp>
    </p:spTree>
    <p:extLst>
      <p:ext uri="{BB962C8B-B14F-4D97-AF65-F5344CB8AC3E}">
        <p14:creationId xmlns:p14="http://schemas.microsoft.com/office/powerpoint/2010/main" val="38296063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页眉占位符 3"/>
          <p:cNvSpPr>
            <a:spLocks noGrp="1"/>
          </p:cNvSpPr>
          <p:nvPr>
            <p:ph type="hdr" sz="quarter" idx="10"/>
          </p:nvPr>
        </p:nvSpPr>
        <p:spPr/>
        <p:txBody>
          <a:bodyPr/>
          <a:lstStyle/>
          <a:p>
            <a:r>
              <a:rPr lang="zh-CN" altLang="en-US">
                <a:solidFill>
                  <a:srgbClr val="000000"/>
                </a:solidFill>
                <a:latin typeface="Arial" panose="020B0604020202020204" pitchFamily="34" charset="0"/>
              </a:rPr>
              <a:t>课程名称</a:t>
            </a:r>
          </a:p>
        </p:txBody>
      </p:sp>
      <p:sp>
        <p:nvSpPr>
          <p:cNvPr id="5" name="灯片编号占位符 4"/>
          <p:cNvSpPr>
            <a:spLocks noGrp="1"/>
          </p:cNvSpPr>
          <p:nvPr>
            <p:ph type="sldNum" sz="quarter" idx="11"/>
          </p:nvPr>
        </p:nvSpPr>
        <p:spPr/>
        <p:txBody>
          <a:bodyPr/>
          <a:lstStyle/>
          <a:p>
            <a:r>
              <a:rPr lang="en-US" altLang="zh-CN">
                <a:solidFill>
                  <a:srgbClr val="000000"/>
                </a:solidFill>
                <a:latin typeface="Arial" panose="020B0604020202020204" pitchFamily="34" charset="0"/>
              </a:rPr>
              <a:t>P-</a:t>
            </a:r>
            <a:fld id="{53C4D65A-8D61-4BF8-8EE6-980764D8408A}" type="slidenum">
              <a:rPr lang="en-US" altLang="zh-CN" smtClean="0">
                <a:solidFill>
                  <a:srgbClr val="000000"/>
                </a:solidFill>
                <a:latin typeface="Arial" panose="020B0604020202020204" pitchFamily="34" charset="0"/>
              </a:rPr>
              <a:pPr/>
              <a:t>61</a:t>
            </a:fld>
            <a:endParaRPr lang="en-US" altLang="zh-CN">
              <a:solidFill>
                <a:srgbClr val="000000"/>
              </a:solidFill>
              <a:latin typeface="Arial" panose="020B0604020202020204" pitchFamily="34" charset="0"/>
            </a:endParaRPr>
          </a:p>
        </p:txBody>
      </p:sp>
      <p:sp>
        <p:nvSpPr>
          <p:cNvPr id="6" name="页脚占位符 5"/>
          <p:cNvSpPr>
            <a:spLocks noGrp="1"/>
          </p:cNvSpPr>
          <p:nvPr>
            <p:ph type="ftr" sz="quarter" idx="12"/>
          </p:nvPr>
        </p:nvSpPr>
        <p:spPr/>
        <p:txBody>
          <a:bodyPr/>
          <a:lstStyle/>
          <a:p>
            <a:r>
              <a:rPr lang="zh-CN" altLang="en-US">
                <a:solidFill>
                  <a:srgbClr val="000000"/>
                </a:solidFill>
                <a:latin typeface="Arial" panose="020B0604020202020204" pitchFamily="34" charset="0"/>
              </a:rPr>
              <a:t>华为技术有限公司  版权所有  未经许可不得扩散</a:t>
            </a:r>
          </a:p>
        </p:txBody>
      </p:sp>
    </p:spTree>
    <p:extLst>
      <p:ext uri="{BB962C8B-B14F-4D97-AF65-F5344CB8AC3E}">
        <p14:creationId xmlns:p14="http://schemas.microsoft.com/office/powerpoint/2010/main" val="1880862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600" dirty="0">
              <a:solidFill>
                <a:srgbClr val="000000"/>
              </a:solidFill>
              <a:latin typeface="Arial" panose="020B0604020202020204" pitchFamily="34" charset="0"/>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62</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885692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63</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23970698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dirty="0">
              <a:latin typeface="+mn-ea"/>
              <a:ea typeface="+mn-ea"/>
            </a:endParaRPr>
          </a:p>
        </p:txBody>
      </p:sp>
      <p:sp>
        <p:nvSpPr>
          <p:cNvPr id="4" name="灯片编号占位符 3"/>
          <p:cNvSpPr>
            <a:spLocks noGrp="1"/>
          </p:cNvSpPr>
          <p:nvPr>
            <p:ph type="sldNum" sz="quarter" idx="10"/>
          </p:nvPr>
        </p:nvSpPr>
        <p:spPr/>
        <p:txBody>
          <a:bodyPr/>
          <a:lstStyle/>
          <a:p>
            <a:fld id="{C0A9F28D-5C8B-4F0A-8E5A-0D76FC8FA6F3}" type="slidenum">
              <a:rPr lang="zh-CN" altLang="en-US" smtClean="0">
                <a:solidFill>
                  <a:prstClr val="black"/>
                </a:solidFill>
                <a:latin typeface="Arial" panose="020B0604020202020204" pitchFamily="34" charset="0"/>
              </a:rPr>
              <a:pPr/>
              <a:t>64</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4148810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Unstructured Data Convergence</a:t>
            </a:r>
          </a:p>
          <a:p>
            <a:r>
              <a:rPr lang="en-US"/>
              <a:t>Multiple servicers using FILE, HDFS and OBJECT storage can be located in the same storage pool, reducing initial deployment costs.</a:t>
            </a:r>
          </a:p>
          <a:p>
            <a:r>
              <a:rPr lang="en-US"/>
              <a:t>They use different interfaces for one copy of data, </a:t>
            </a:r>
            <a:r>
              <a:rPr lang="en-US" sz="1600">
                <a:latin typeface="Arial" panose="020B0604020202020204" pitchFamily="34" charset="0"/>
              </a:rPr>
              <a:t>eliminating the requirement for data flow and reducing TCO.</a:t>
            </a:r>
          </a:p>
          <a:p>
            <a:r>
              <a:rPr lang="en-US" sz="1600">
                <a:latin typeface="Arial" panose="020B0604020202020204" pitchFamily="34" charset="0"/>
              </a:rPr>
              <a:t>Those services use one set of shared dedicated hardware for flexible deployment.</a:t>
            </a:r>
          </a:p>
          <a:p>
            <a:r>
              <a:rPr lang="en-US" sz="1600">
                <a:latin typeface="Arial" panose="020B0604020202020204" pitchFamily="34" charset="0"/>
              </a:rPr>
              <a:t>They use one management interface for unified management.</a:t>
            </a:r>
          </a:p>
          <a:p>
            <a:endParaRPr lang="en-US"/>
          </a:p>
          <a:p>
            <a:pPr marL="179388" indent="-179388" defTabSz="685754" fontAlgn="ctr">
              <a:lnSpc>
                <a:spcPct val="100000"/>
              </a:lnSpc>
              <a:spcBef>
                <a:spcPts val="600"/>
              </a:spcBef>
            </a:pPr>
            <a:r>
              <a:rPr lang="en-US" sz="1800">
                <a:solidFill>
                  <a:srgbClr val="0070C0"/>
                </a:solidFill>
                <a:latin typeface="Arial" panose="020B0604020202020204" pitchFamily="34" charset="0"/>
              </a:rPr>
              <a:t>1) Converged storage pool</a:t>
            </a:r>
            <a:endParaRPr lang="en-US" altLang="zh-CN" sz="1800" b="1">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179388" indent="0" defTabSz="685754" fontAlgn="ctr">
              <a:lnSpc>
                <a:spcPct val="100000"/>
              </a:lnSpc>
              <a:spcBef>
                <a:spcPts val="600"/>
              </a:spcBef>
              <a:buNone/>
            </a:pPr>
            <a:r>
              <a:rPr lang="en-US" sz="1600">
                <a:latin typeface="Arial" panose="020B0604020202020204" pitchFamily="34" charset="0"/>
              </a:rPr>
              <a:t>Three types of storage services share the same storage pool, reducing initial deployment costs.</a:t>
            </a:r>
            <a:endParaRPr lang="en-US" altLang="zh-CN" sz="1600">
              <a:latin typeface="Arial" panose="020B0604020202020204" pitchFamily="34" charset="0"/>
              <a:ea typeface="微软雅黑" panose="020B0503020204020204" pitchFamily="34" charset="-122"/>
              <a:cs typeface="Arial" panose="020B0604020202020204" pitchFamily="34" charset="0"/>
            </a:endParaRPr>
          </a:p>
          <a:p>
            <a:pPr marL="179388" indent="-179388" defTabSz="685754" fontAlgn="ctr">
              <a:lnSpc>
                <a:spcPct val="100000"/>
              </a:lnSpc>
              <a:spcBef>
                <a:spcPts val="600"/>
              </a:spcBef>
            </a:pPr>
            <a:r>
              <a:rPr lang="en-US" sz="1800">
                <a:solidFill>
                  <a:srgbClr val="0070C0"/>
                </a:solidFill>
                <a:latin typeface="Arial" panose="020B0604020202020204" pitchFamily="34" charset="0"/>
              </a:rPr>
              <a:t>2) Multi-protocol interoperation</a:t>
            </a:r>
            <a:endParaRPr lang="en-US" altLang="zh-CN" sz="1800" b="1">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179388" indent="0" defTabSz="685754" fontAlgn="ctr">
              <a:lnSpc>
                <a:spcPct val="100000"/>
              </a:lnSpc>
              <a:spcBef>
                <a:spcPts val="600"/>
              </a:spcBef>
              <a:buNone/>
            </a:pPr>
            <a:r>
              <a:rPr lang="en-US" sz="1600">
                <a:latin typeface="Arial" panose="020B0604020202020204" pitchFamily="34" charset="0"/>
              </a:rPr>
              <a:t>Multiple access interfaces for one copy of data, eliminating the requirement for data flow and reducing TCO</a:t>
            </a:r>
            <a:endParaRPr lang="en-US" altLang="zh-CN" sz="1600">
              <a:latin typeface="Arial" panose="020B0604020202020204" pitchFamily="34" charset="0"/>
              <a:ea typeface="微软雅黑" panose="020B0503020204020204" pitchFamily="34" charset="-122"/>
              <a:cs typeface="Arial" panose="020B0604020202020204" pitchFamily="34" charset="0"/>
            </a:endParaRPr>
          </a:p>
          <a:p>
            <a:pPr marL="179388" lvl="0" indent="-179388" defTabSz="685754" fontAlgn="ctr">
              <a:lnSpc>
                <a:spcPct val="100000"/>
              </a:lnSpc>
              <a:spcBef>
                <a:spcPts val="600"/>
              </a:spcBef>
            </a:pPr>
            <a:r>
              <a:rPr lang="en-US" sz="1800">
                <a:solidFill>
                  <a:srgbClr val="0070C0"/>
                </a:solidFill>
                <a:latin typeface="Arial" panose="020B0604020202020204" pitchFamily="34" charset="0"/>
              </a:rPr>
              <a:t>3) Shared dedicated hardware</a:t>
            </a:r>
            <a:endParaRPr lang="en-US" altLang="zh-CN" sz="1800" b="1">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179388" indent="0" defTabSz="685754" fontAlgn="ctr">
              <a:lnSpc>
                <a:spcPct val="100000"/>
              </a:lnSpc>
              <a:spcBef>
                <a:spcPts val="600"/>
              </a:spcBef>
              <a:buNone/>
            </a:pPr>
            <a:r>
              <a:rPr lang="en-US" sz="1600">
                <a:latin typeface="Arial" panose="020B0604020202020204" pitchFamily="34" charset="0"/>
              </a:rPr>
              <a:t>One set of dedicated hardware can be used for flexible deployment of three types of storage services, compatible with hardware components of different generations, implementing ever-new data storage.</a:t>
            </a:r>
            <a:endParaRPr lang="en-US" altLang="zh-CN" sz="1600">
              <a:latin typeface="Arial" panose="020B0604020202020204" pitchFamily="34" charset="0"/>
              <a:ea typeface="微软雅黑" panose="020B0503020204020204" pitchFamily="34" charset="-122"/>
              <a:cs typeface="Arial" panose="020B0604020202020204" pitchFamily="34" charset="0"/>
            </a:endParaRPr>
          </a:p>
          <a:p>
            <a:pPr marL="179388" lvl="0" indent="-179388" defTabSz="685754" fontAlgn="ctr">
              <a:lnSpc>
                <a:spcPct val="100000"/>
              </a:lnSpc>
              <a:spcBef>
                <a:spcPts val="600"/>
              </a:spcBef>
            </a:pPr>
            <a:r>
              <a:rPr lang="en-US" sz="1800">
                <a:solidFill>
                  <a:srgbClr val="0070C0"/>
                </a:solidFill>
                <a:latin typeface="Arial" panose="020B0604020202020204" pitchFamily="34" charset="0"/>
              </a:rPr>
              <a:t>4) Co-O&amp;M management</a:t>
            </a:r>
            <a:endParaRPr lang="en-US" altLang="zh-CN" sz="1800" b="1">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179388" indent="0" defTabSz="685754" fontAlgn="ctr">
              <a:lnSpc>
                <a:spcPct val="100000"/>
              </a:lnSpc>
              <a:spcBef>
                <a:spcPts val="600"/>
              </a:spcBef>
              <a:buNone/>
            </a:pPr>
            <a:r>
              <a:rPr lang="en-US" sz="1600">
                <a:latin typeface="Arial" panose="020B0604020202020204" pitchFamily="34" charset="0"/>
              </a:rPr>
              <a:t>One management interface integrates multiple storage services, </a:t>
            </a:r>
            <a:r>
              <a:rPr lang="en-US" altLang="zh-CN" sz="1600"/>
              <a:t>achieving </a:t>
            </a:r>
            <a:r>
              <a:rPr lang="en-US" sz="1600">
                <a:latin typeface="Arial" panose="020B0604020202020204" pitchFamily="34" charset="0"/>
              </a:rPr>
              <a:t>unified cluster and O&amp;M management.</a:t>
            </a:r>
            <a:endParaRPr lang="en-US" altLang="zh-CN" sz="1600">
              <a:latin typeface="Arial" panose="020B0604020202020204" pitchFamily="34" charset="0"/>
              <a:ea typeface="微软雅黑" panose="020B0503020204020204" pitchFamily="34" charset="-122"/>
              <a:cs typeface="Arial" panose="020B0604020202020204" pitchFamily="34" charset="0"/>
            </a:endParaRPr>
          </a:p>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65</a:t>
            </a:fld>
            <a:endParaRPr lang="en-US">
              <a:latin typeface="Arial" panose="020B0604020202020204" pitchFamily="34" charset="0"/>
            </a:endParaRPr>
          </a:p>
        </p:txBody>
      </p:sp>
    </p:spTree>
    <p:extLst>
      <p:ext uri="{BB962C8B-B14F-4D97-AF65-F5344CB8AC3E}">
        <p14:creationId xmlns:p14="http://schemas.microsoft.com/office/powerpoint/2010/main" val="4127942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solidFill>
                  <a:prstClr val="black"/>
                </a:solidFill>
                <a:latin typeface="Calibri"/>
              </a:rPr>
              <a:pPr/>
              <a:t>66</a:t>
            </a:fld>
            <a:endParaRPr lang="en-US">
              <a:solidFill>
                <a:prstClr val="black"/>
              </a:solidFill>
              <a:latin typeface="Calibri"/>
            </a:endParaRPr>
          </a:p>
        </p:txBody>
      </p:sp>
    </p:spTree>
    <p:extLst>
      <p:ext uri="{BB962C8B-B14F-4D97-AF65-F5344CB8AC3E}">
        <p14:creationId xmlns:p14="http://schemas.microsoft.com/office/powerpoint/2010/main" val="157794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i="0"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7</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5659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B21DC8BE-9DAF-48EC-93C5-5CCEC6035129}" type="slidenum">
              <a:rPr lang="zh-CN" altLang="en-US" smtClean="0">
                <a:latin typeface="Arial" panose="020B0604020202020204" pitchFamily="34" charset="0"/>
              </a:rPr>
              <a:pPr/>
              <a:t>8</a:t>
            </a:fld>
            <a:endParaRPr lang="zh-CN" altLang="en-US">
              <a:latin typeface="Arial" panose="020B0604020202020204" pitchFamily="34" charset="0"/>
            </a:endParaRPr>
          </a:p>
        </p:txBody>
      </p:sp>
    </p:spTree>
    <p:extLst>
      <p:ext uri="{BB962C8B-B14F-4D97-AF65-F5344CB8AC3E}">
        <p14:creationId xmlns:p14="http://schemas.microsoft.com/office/powerpoint/2010/main" val="3268899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9</a:t>
            </a:fld>
            <a:endParaRPr lang="en-US">
              <a:latin typeface="Arial" panose="020B0604020202020204" pitchFamily="34" charset="0"/>
            </a:endParaRPr>
          </a:p>
        </p:txBody>
      </p:sp>
    </p:spTree>
    <p:extLst>
      <p:ext uri="{BB962C8B-B14F-4D97-AF65-F5344CB8AC3E}">
        <p14:creationId xmlns:p14="http://schemas.microsoft.com/office/powerpoint/2010/main" val="1776369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a:t>单击此处添加标题</a:t>
            </a:r>
            <a:endParaRPr lang="en-US"/>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a:t>单击此处添加文本</a:t>
            </a:r>
            <a:endParaRPr lang="en-US"/>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9D39-6248-411F-A537-A20EBF85F46E}"/>
              </a:ext>
            </a:extLst>
          </p:cNvPr>
          <p:cNvSpPr>
            <a:spLocks noGrp="1"/>
          </p:cNvSpPr>
          <p:nvPr>
            <p:ph type="ctrTitle"/>
          </p:nvPr>
        </p:nvSpPr>
        <p:spPr>
          <a:xfrm>
            <a:off x="1524000" y="1122363"/>
            <a:ext cx="9148763"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030123-A329-4975-A88C-00C9F42BD18D}"/>
              </a:ext>
            </a:extLst>
          </p:cNvPr>
          <p:cNvSpPr>
            <a:spLocks noGrp="1"/>
          </p:cNvSpPr>
          <p:nvPr>
            <p:ph type="subTitle" idx="1"/>
          </p:nvPr>
        </p:nvSpPr>
        <p:spPr>
          <a:xfrm>
            <a:off x="1524000" y="3602038"/>
            <a:ext cx="9148763"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44824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80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2" y="477358"/>
            <a:ext cx="10924197" cy="584775"/>
          </a:xfrm>
          <a:prstGeom prst="rect">
            <a:avLst/>
          </a:prstGeom>
          <a:noFill/>
          <a:ln w="9525" algn="ctr">
            <a:noFill/>
            <a:miter lim="800000"/>
            <a:headEnd/>
            <a:tailEnd/>
          </a:ln>
          <a:effectLst/>
        </p:spPr>
        <p:txBody>
          <a:bodyPr lIns="68570" tIns="34286" rIns="68570" bIns="34286" anchor="ctr"/>
          <a:lstStyle>
            <a:lvl1pPr marL="0" indent="0" algn="l">
              <a:buFont typeface="Arial" pitchFamily="34" charset="0"/>
              <a:buNone/>
              <a:defRPr lang="zh-CN" altLang="en-US" sz="3200"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2538146549"/>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8" y="165101"/>
            <a:ext cx="11161453" cy="888187"/>
          </a:xfrm>
          <a:prstGeom prst="rect">
            <a:avLst/>
          </a:prstGeom>
        </p:spPr>
        <p:txBody>
          <a:bodyPr>
            <a:noAutofit/>
          </a:bodyPr>
          <a:lstStyle>
            <a:lvl1pPr marL="0" marR="0" indent="0" algn="l" defTabSz="1219058" rtl="0" eaLnBrk="1" fontAlgn="auto" latinLnBrk="0" hangingPunct="1">
              <a:lnSpc>
                <a:spcPct val="100000"/>
              </a:lnSpc>
              <a:spcBef>
                <a:spcPct val="0"/>
              </a:spcBef>
              <a:spcAft>
                <a:spcPts val="0"/>
              </a:spcAft>
              <a:buClrTx/>
              <a:buSzTx/>
              <a:buFontTx/>
              <a:buNone/>
              <a:tabLst/>
              <a:defRPr sz="3599" b="0">
                <a:solidFill>
                  <a:schemeClr val="tx1">
                    <a:lumMod val="65000"/>
                    <a:lumOff val="35000"/>
                  </a:schemeClr>
                </a:solidFill>
              </a:defRPr>
            </a:lvl1pPr>
          </a:lstStyle>
          <a:p>
            <a:r>
              <a:rPr lang="en-US" altLang="zh-CN"/>
              <a:t>Headline in Arial Regular 36 point</a:t>
            </a:r>
          </a:p>
        </p:txBody>
      </p:sp>
      <p:sp>
        <p:nvSpPr>
          <p:cNvPr id="3" name="副标题 2"/>
          <p:cNvSpPr>
            <a:spLocks noGrp="1"/>
          </p:cNvSpPr>
          <p:nvPr>
            <p:ph type="subTitle" idx="1" hasCustomPrompt="1"/>
          </p:nvPr>
        </p:nvSpPr>
        <p:spPr>
          <a:xfrm>
            <a:off x="517658" y="1269264"/>
            <a:ext cx="11161453" cy="5031593"/>
          </a:xfrm>
          <a:prstGeom prst="rect">
            <a:avLst/>
          </a:prstGeom>
        </p:spPr>
        <p:txBody>
          <a:bodyPr>
            <a:normAutofit/>
          </a:bodyPr>
          <a:lstStyle>
            <a:lvl1pPr marL="0" marR="0" indent="0" algn="l" defTabSz="1219058"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530" indent="0" algn="ctr">
              <a:buNone/>
              <a:defRPr>
                <a:solidFill>
                  <a:schemeClr val="tx1">
                    <a:tint val="75000"/>
                  </a:schemeClr>
                </a:solidFill>
              </a:defRPr>
            </a:lvl2pPr>
            <a:lvl3pPr marL="1219058" indent="0" algn="ctr">
              <a:buNone/>
              <a:defRPr>
                <a:solidFill>
                  <a:schemeClr val="tx1">
                    <a:tint val="75000"/>
                  </a:schemeClr>
                </a:solidFill>
              </a:defRPr>
            </a:lvl3pPr>
            <a:lvl4pPr marL="1828588" indent="0" algn="ctr">
              <a:buNone/>
              <a:defRPr>
                <a:solidFill>
                  <a:schemeClr val="tx1">
                    <a:tint val="75000"/>
                  </a:schemeClr>
                </a:solidFill>
              </a:defRPr>
            </a:lvl4pPr>
            <a:lvl5pPr marL="2438115" indent="0" algn="ctr">
              <a:buNone/>
              <a:defRPr>
                <a:solidFill>
                  <a:schemeClr val="tx1">
                    <a:tint val="75000"/>
                  </a:schemeClr>
                </a:solidFill>
              </a:defRPr>
            </a:lvl5pPr>
            <a:lvl6pPr marL="3047645" indent="0" algn="ctr">
              <a:buNone/>
              <a:defRPr>
                <a:solidFill>
                  <a:schemeClr val="tx1">
                    <a:tint val="75000"/>
                  </a:schemeClr>
                </a:solidFill>
              </a:defRPr>
            </a:lvl6pPr>
            <a:lvl7pPr marL="3657174" indent="0" algn="ctr">
              <a:buNone/>
              <a:defRPr>
                <a:solidFill>
                  <a:schemeClr val="tx1">
                    <a:tint val="75000"/>
                  </a:schemeClr>
                </a:solidFill>
              </a:defRPr>
            </a:lvl7pPr>
            <a:lvl8pPr marL="4266701" indent="0" algn="ctr">
              <a:buNone/>
              <a:defRPr>
                <a:solidFill>
                  <a:schemeClr val="tx1">
                    <a:tint val="75000"/>
                  </a:schemeClr>
                </a:solidFill>
              </a:defRPr>
            </a:lvl8pPr>
            <a:lvl9pPr marL="4876231" indent="0" algn="ctr">
              <a:buNone/>
              <a:defRPr>
                <a:solidFill>
                  <a:schemeClr val="tx1">
                    <a:tint val="75000"/>
                  </a:schemeClr>
                </a:solidFill>
              </a:defRPr>
            </a:lvl9pPr>
          </a:lstStyle>
          <a:p>
            <a:r>
              <a:rPr lang="en-US" altLang="zh-CN"/>
              <a:t>Copy text in Arial Regular 20 - 32 point </a:t>
            </a:r>
          </a:p>
        </p:txBody>
      </p:sp>
    </p:spTree>
    <p:extLst>
      <p:ext uri="{BB962C8B-B14F-4D97-AF65-F5344CB8AC3E}">
        <p14:creationId xmlns:p14="http://schemas.microsoft.com/office/powerpoint/2010/main" val="2897687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399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0" y="477357"/>
            <a:ext cx="10924197" cy="584775"/>
          </a:xfrm>
          <a:prstGeom prst="rect">
            <a:avLst/>
          </a:prstGeom>
          <a:noFill/>
          <a:ln w="9525" algn="ctr">
            <a:noFill/>
            <a:miter lim="800000"/>
            <a:headEnd/>
            <a:tailEnd/>
          </a:ln>
          <a:effectLst/>
        </p:spPr>
        <p:txBody>
          <a:bodyPr lIns="91427" tIns="45714" rIns="91427" bIns="45714" anchor="ctr"/>
          <a:lstStyle>
            <a:lvl1pPr marL="0" indent="0" algn="l">
              <a:buFont typeface="Arial" pitchFamily="34" charset="0"/>
              <a:buNone/>
              <a:defRPr lang="zh-CN" altLang="en-US" sz="3199"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1483575154"/>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582690" y="670408"/>
            <a:ext cx="11346556" cy="840544"/>
          </a:xfrm>
          <a:prstGeom prst="rect">
            <a:avLst/>
          </a:prstGeom>
        </p:spPr>
        <p:txBody>
          <a:bodyPr lIns="121963" tIns="60981" rIns="121963" bIns="60981">
            <a:normAutofit/>
          </a:bodyPr>
          <a:lstStyle>
            <a:lvl1pPr marL="0" marR="0" indent="0" algn="l" defTabSz="1218823" rtl="0" eaLnBrk="1" fontAlgn="auto" latinLnBrk="0" hangingPunct="1">
              <a:lnSpc>
                <a:spcPct val="100000"/>
              </a:lnSpc>
              <a:spcBef>
                <a:spcPct val="20000"/>
              </a:spcBef>
              <a:spcAft>
                <a:spcPts val="0"/>
              </a:spcAft>
              <a:buClrTx/>
              <a:buSzTx/>
              <a:buFont typeface="Arial" pitchFamily="34" charset="0"/>
              <a:buNone/>
              <a:tabLst/>
              <a:defRPr sz="3699" baseline="0">
                <a:solidFill>
                  <a:srgbClr val="C00000"/>
                </a:solidFill>
                <a:latin typeface="微软雅黑" panose="020B0503020204020204" pitchFamily="34" charset="-122"/>
                <a:ea typeface="微软雅黑" panose="020B0503020204020204" pitchFamily="34" charset="-122"/>
                <a:cs typeface="Arial" pitchFamily="34" charset="0"/>
              </a:defRPr>
            </a:lvl1pPr>
            <a:lvl2pPr marL="609413" indent="0" algn="ctr">
              <a:buNone/>
              <a:defRPr>
                <a:solidFill>
                  <a:schemeClr val="tx1">
                    <a:tint val="75000"/>
                  </a:schemeClr>
                </a:solidFill>
              </a:defRPr>
            </a:lvl2pPr>
            <a:lvl3pPr marL="1218823" indent="0" algn="ctr">
              <a:buNone/>
              <a:defRPr>
                <a:solidFill>
                  <a:schemeClr val="tx1">
                    <a:tint val="75000"/>
                  </a:schemeClr>
                </a:solidFill>
              </a:defRPr>
            </a:lvl3pPr>
            <a:lvl4pPr marL="1828237" indent="0" algn="ctr">
              <a:buNone/>
              <a:defRPr>
                <a:solidFill>
                  <a:schemeClr val="tx1">
                    <a:tint val="75000"/>
                  </a:schemeClr>
                </a:solidFill>
              </a:defRPr>
            </a:lvl4pPr>
            <a:lvl5pPr marL="2437648" indent="0" algn="ctr">
              <a:buNone/>
              <a:defRPr>
                <a:solidFill>
                  <a:schemeClr val="tx1">
                    <a:tint val="75000"/>
                  </a:schemeClr>
                </a:solidFill>
              </a:defRPr>
            </a:lvl5pPr>
            <a:lvl6pPr marL="3047060" indent="0" algn="ctr">
              <a:buNone/>
              <a:defRPr>
                <a:solidFill>
                  <a:schemeClr val="tx1">
                    <a:tint val="75000"/>
                  </a:schemeClr>
                </a:solidFill>
              </a:defRPr>
            </a:lvl6pPr>
            <a:lvl7pPr marL="3656471" indent="0" algn="ctr">
              <a:buNone/>
              <a:defRPr>
                <a:solidFill>
                  <a:schemeClr val="tx1">
                    <a:tint val="75000"/>
                  </a:schemeClr>
                </a:solidFill>
              </a:defRPr>
            </a:lvl7pPr>
            <a:lvl8pPr marL="4265883" indent="0" algn="ctr">
              <a:buNone/>
              <a:defRPr>
                <a:solidFill>
                  <a:schemeClr val="tx1">
                    <a:tint val="75000"/>
                  </a:schemeClr>
                </a:solidFill>
              </a:defRPr>
            </a:lvl8pPr>
            <a:lvl9pPr marL="4875295" indent="0" algn="ctr">
              <a:buNone/>
              <a:defRPr>
                <a:solidFill>
                  <a:schemeClr val="tx1">
                    <a:tint val="75000"/>
                  </a:schemeClr>
                </a:solidFill>
              </a:defRPr>
            </a:lvl9pPr>
          </a:lstStyle>
          <a:p>
            <a:r>
              <a:rPr lang="en-US" altLang="zh-CN"/>
              <a:t>Arial32pt , Left, only put one line</a:t>
            </a:r>
            <a:endParaRPr lang="zh-CN" altLang="en-US"/>
          </a:p>
        </p:txBody>
      </p:sp>
    </p:spTree>
    <p:extLst>
      <p:ext uri="{BB962C8B-B14F-4D97-AF65-F5344CB8AC3E}">
        <p14:creationId xmlns:p14="http://schemas.microsoft.com/office/powerpoint/2010/main" val="2538631551"/>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3131" y="1154488"/>
            <a:ext cx="9994616" cy="778875"/>
          </a:xfrm>
          <a:prstGeom prst="rect">
            <a:avLst/>
          </a:prstGeom>
        </p:spPr>
        <p:txBody>
          <a:bodyPr>
            <a:normAutofit/>
          </a:bodyPr>
          <a:lstStyle>
            <a:lvl1pPr marL="0" marR="0" indent="0" algn="l" defTabSz="1219088" rtl="0" eaLnBrk="1" fontAlgn="auto" latinLnBrk="0" hangingPunct="1">
              <a:lnSpc>
                <a:spcPct val="100000"/>
              </a:lnSpc>
              <a:spcBef>
                <a:spcPct val="0"/>
              </a:spcBef>
              <a:spcAft>
                <a:spcPts val="0"/>
              </a:spcAft>
              <a:buClrTx/>
              <a:buSzTx/>
              <a:buFontTx/>
              <a:buNone/>
              <a:tabLst/>
              <a:defRPr sz="3599" b="0" baseline="0">
                <a:solidFill>
                  <a:schemeClr val="bg1"/>
                </a:solidFill>
                <a:latin typeface="+mj-lt"/>
              </a:defRPr>
            </a:lvl1pPr>
          </a:lstStyle>
          <a:p>
            <a:r>
              <a:rPr lang="en-US" altLang="zh-CN"/>
              <a:t>Slide Title</a:t>
            </a:r>
          </a:p>
        </p:txBody>
      </p:sp>
      <p:sp>
        <p:nvSpPr>
          <p:cNvPr id="5" name="副标题 2"/>
          <p:cNvSpPr>
            <a:spLocks noGrp="1"/>
          </p:cNvSpPr>
          <p:nvPr>
            <p:ph type="subTitle" idx="1" hasCustomPrompt="1"/>
          </p:nvPr>
        </p:nvSpPr>
        <p:spPr>
          <a:xfrm>
            <a:off x="913131" y="2133156"/>
            <a:ext cx="9994616" cy="4096643"/>
          </a:xfrm>
          <a:prstGeom prst="rect">
            <a:avLst/>
          </a:prstGeom>
        </p:spPr>
        <p:txBody>
          <a:bodyPr>
            <a:normAutofit/>
          </a:bodyPr>
          <a:lstStyle>
            <a:lvl1pPr marL="0" marR="0" indent="0" algn="l" defTabSz="1219088"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latin typeface="+mn-lt"/>
              </a:defRPr>
            </a:lvl1pPr>
            <a:lvl2pPr marL="609545" indent="0" algn="ctr">
              <a:buNone/>
              <a:defRPr>
                <a:solidFill>
                  <a:schemeClr val="tx1">
                    <a:tint val="75000"/>
                  </a:schemeClr>
                </a:solidFill>
              </a:defRPr>
            </a:lvl2pPr>
            <a:lvl3pPr marL="1219088" indent="0" algn="ctr">
              <a:buNone/>
              <a:defRPr>
                <a:solidFill>
                  <a:schemeClr val="tx1">
                    <a:tint val="75000"/>
                  </a:schemeClr>
                </a:solidFill>
              </a:defRPr>
            </a:lvl3pPr>
            <a:lvl4pPr marL="1828633" indent="0" algn="ctr">
              <a:buNone/>
              <a:defRPr>
                <a:solidFill>
                  <a:schemeClr val="tx1">
                    <a:tint val="75000"/>
                  </a:schemeClr>
                </a:solidFill>
              </a:defRPr>
            </a:lvl4pPr>
            <a:lvl5pPr marL="2438176" indent="0" algn="ctr">
              <a:buNone/>
              <a:defRPr>
                <a:solidFill>
                  <a:schemeClr val="tx1">
                    <a:tint val="75000"/>
                  </a:schemeClr>
                </a:solidFill>
              </a:defRPr>
            </a:lvl5pPr>
            <a:lvl6pPr marL="3047721" indent="0" algn="ctr">
              <a:buNone/>
              <a:defRPr>
                <a:solidFill>
                  <a:schemeClr val="tx1">
                    <a:tint val="75000"/>
                  </a:schemeClr>
                </a:solidFill>
              </a:defRPr>
            </a:lvl6pPr>
            <a:lvl7pPr marL="3657265" indent="0" algn="ctr">
              <a:buNone/>
              <a:defRPr>
                <a:solidFill>
                  <a:schemeClr val="tx1">
                    <a:tint val="75000"/>
                  </a:schemeClr>
                </a:solidFill>
              </a:defRPr>
            </a:lvl7pPr>
            <a:lvl8pPr marL="4266808" indent="0" algn="ctr">
              <a:buNone/>
              <a:defRPr>
                <a:solidFill>
                  <a:schemeClr val="tx1">
                    <a:tint val="75000"/>
                  </a:schemeClr>
                </a:solidFill>
              </a:defRPr>
            </a:lvl8pPr>
            <a:lvl9pPr marL="4876353" indent="0" algn="ctr">
              <a:buNone/>
              <a:defRPr>
                <a:solidFill>
                  <a:schemeClr val="tx1">
                    <a:tint val="75000"/>
                  </a:schemeClr>
                </a:solidFill>
              </a:defRPr>
            </a:lvl9pPr>
          </a:lstStyle>
          <a:p>
            <a:r>
              <a:rPr lang="en-US" altLang="zh-CN"/>
              <a:t>Headline in Arial Regular 24 - 32 point</a:t>
            </a:r>
          </a:p>
        </p:txBody>
      </p:sp>
    </p:spTree>
    <p:extLst>
      <p:ext uri="{BB962C8B-B14F-4D97-AF65-F5344CB8AC3E}">
        <p14:creationId xmlns:p14="http://schemas.microsoft.com/office/powerpoint/2010/main" val="3679033854"/>
      </p:ext>
    </p:extLst>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ntents page">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p>
            <a:r>
              <a:rPr kumimoji="1" lang="zh-CN" altLang="en-US" sz="3636">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240100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63463" y="2906713"/>
            <a:ext cx="10367249" cy="1500187"/>
          </a:xfrm>
          <a:prstGeom prst="rect">
            <a:avLst/>
          </a:prstGeom>
        </p:spPr>
        <p:txBody>
          <a:bodyPr anchor="b"/>
          <a:lstStyle>
            <a:lvl1pPr marL="0" indent="0">
              <a:buNone/>
              <a:defRPr sz="2267">
                <a:solidFill>
                  <a:schemeClr val="tx2"/>
                </a:solidFill>
              </a:defRPr>
            </a:lvl1pPr>
            <a:lvl2pPr marL="511699" indent="0">
              <a:buNone/>
              <a:defRPr sz="2000">
                <a:solidFill>
                  <a:schemeClr val="tx1">
                    <a:tint val="75000"/>
                  </a:schemeClr>
                </a:solidFill>
              </a:defRPr>
            </a:lvl2pPr>
            <a:lvl3pPr marL="1023396" indent="0">
              <a:buNone/>
              <a:defRPr sz="1733">
                <a:solidFill>
                  <a:schemeClr val="tx1">
                    <a:tint val="75000"/>
                  </a:schemeClr>
                </a:solidFill>
              </a:defRPr>
            </a:lvl3pPr>
            <a:lvl4pPr marL="1535092" indent="0">
              <a:buNone/>
              <a:defRPr sz="1600">
                <a:solidFill>
                  <a:schemeClr val="tx1">
                    <a:tint val="75000"/>
                  </a:schemeClr>
                </a:solidFill>
              </a:defRPr>
            </a:lvl4pPr>
            <a:lvl5pPr marL="2046790" indent="0">
              <a:buNone/>
              <a:defRPr sz="1600">
                <a:solidFill>
                  <a:schemeClr val="tx1">
                    <a:tint val="75000"/>
                  </a:schemeClr>
                </a:solidFill>
              </a:defRPr>
            </a:lvl5pPr>
            <a:lvl6pPr marL="2558489" indent="0">
              <a:buNone/>
              <a:defRPr sz="1600">
                <a:solidFill>
                  <a:schemeClr val="tx1">
                    <a:tint val="75000"/>
                  </a:schemeClr>
                </a:solidFill>
              </a:defRPr>
            </a:lvl6pPr>
            <a:lvl7pPr marL="3070186" indent="0">
              <a:buNone/>
              <a:defRPr sz="1600">
                <a:solidFill>
                  <a:schemeClr val="tx1">
                    <a:tint val="75000"/>
                  </a:schemeClr>
                </a:solidFill>
              </a:defRPr>
            </a:lvl7pPr>
            <a:lvl8pPr marL="3581882" indent="0">
              <a:buNone/>
              <a:defRPr sz="1600">
                <a:solidFill>
                  <a:schemeClr val="tx1">
                    <a:tint val="75000"/>
                  </a:schemeClr>
                </a:solidFill>
              </a:defRPr>
            </a:lvl8pPr>
            <a:lvl9pPr marL="409358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844" y="6356354"/>
            <a:ext cx="2845911" cy="365125"/>
          </a:xfrm>
          <a:prstGeom prst="rect">
            <a:avLst/>
          </a:prstGeom>
        </p:spPr>
        <p:txBody>
          <a:bodyPr/>
          <a:lstStyle/>
          <a:p>
            <a:endParaRPr lang="en-US">
              <a:solidFill>
                <a:srgbClr val="1D1D1A"/>
              </a:solidFill>
            </a:endParaRPr>
          </a:p>
        </p:txBody>
      </p:sp>
      <p:sp>
        <p:nvSpPr>
          <p:cNvPr id="5" name="Footer Placeholder 4"/>
          <p:cNvSpPr>
            <a:spLocks noGrp="1"/>
          </p:cNvSpPr>
          <p:nvPr>
            <p:ph type="ftr" sz="quarter" idx="11"/>
          </p:nvPr>
        </p:nvSpPr>
        <p:spPr>
          <a:xfrm>
            <a:off x="4167229" y="6356354"/>
            <a:ext cx="3862308" cy="365125"/>
          </a:xfrm>
          <a:prstGeom prst="rect">
            <a:avLst/>
          </a:prstGeom>
        </p:spPr>
        <p:txBody>
          <a:bodyPr/>
          <a:lstStyle/>
          <a:p>
            <a:endParaRPr lang="en-US">
              <a:solidFill>
                <a:srgbClr val="1D1D1A"/>
              </a:solidFill>
            </a:endParaRPr>
          </a:p>
        </p:txBody>
      </p:sp>
      <p:sp>
        <p:nvSpPr>
          <p:cNvPr id="6" name="Slide Number Placeholder 5"/>
          <p:cNvSpPr>
            <a:spLocks noGrp="1"/>
          </p:cNvSpPr>
          <p:nvPr>
            <p:ph type="sldNum" sz="quarter" idx="12"/>
          </p:nvPr>
        </p:nvSpPr>
        <p:spPr>
          <a:xfrm>
            <a:off x="8741016" y="6356354"/>
            <a:ext cx="2845911" cy="365125"/>
          </a:xfrm>
          <a:prstGeom prst="rect">
            <a:avLst/>
          </a:prstGeom>
        </p:spPr>
        <p:txBody>
          <a:bodyPr/>
          <a:lstStyle/>
          <a:p>
            <a:fld id="{DF28FB93-0A08-4E7D-8E63-9EFA29F1E093}" type="slidenum">
              <a:rPr lang="en-US" smtClean="0">
                <a:solidFill>
                  <a:srgbClr val="1D1D1A"/>
                </a:solidFill>
              </a:rPr>
              <a:pPr/>
              <a:t>‹#›</a:t>
            </a:fld>
            <a:endParaRPr lang="en-US">
              <a:solidFill>
                <a:srgbClr val="1D1D1A"/>
              </a:solidFill>
            </a:endParaRPr>
          </a:p>
        </p:txBody>
      </p:sp>
      <p:sp>
        <p:nvSpPr>
          <p:cNvPr id="7" name="矩形 6"/>
          <p:cNvSpPr/>
          <p:nvPr userDrawn="1"/>
        </p:nvSpPr>
        <p:spPr>
          <a:xfrm>
            <a:off x="1704" y="6539243"/>
            <a:ext cx="1583542" cy="297399"/>
          </a:xfrm>
          <a:prstGeom prst="rect">
            <a:avLst/>
          </a:prstGeom>
        </p:spPr>
        <p:txBody>
          <a:bodyPr wrap="none" lIns="91392" tIns="45693" rIns="91392" bIns="45693">
            <a:spAutoFit/>
          </a:bodyPr>
          <a:lstStyle/>
          <a:p>
            <a:r>
              <a:rPr lang="en-US" altLang="zh-CN" sz="1333">
                <a:solidFill>
                  <a:srgbClr val="666666"/>
                </a:solidFill>
              </a:rPr>
              <a:t>Huawei Confidential</a:t>
            </a:r>
            <a:endParaRPr lang="zh-CN" altLang="en-US" sz="1333">
              <a:solidFill>
                <a:srgbClr val="666666"/>
              </a:solidFill>
            </a:endParaRPr>
          </a:p>
        </p:txBody>
      </p:sp>
      <p:sp>
        <p:nvSpPr>
          <p:cNvPr id="8" name="Slide Number Placeholder 5"/>
          <p:cNvSpPr txBox="1">
            <a:spLocks/>
          </p:cNvSpPr>
          <p:nvPr userDrawn="1"/>
        </p:nvSpPr>
        <p:spPr>
          <a:xfrm>
            <a:off x="4451473" y="6552299"/>
            <a:ext cx="2845911" cy="365125"/>
          </a:xfrm>
          <a:prstGeom prst="rect">
            <a:avLst/>
          </a:prstGeom>
        </p:spPr>
        <p:txBody>
          <a:bodyPr lIns="91392" tIns="45693" rIns="91392" bIns="45693"/>
          <a:lstStyle>
            <a:lvl1pPr>
              <a:defRPr sz="1400">
                <a:solidFill>
                  <a:schemeClr val="bg1"/>
                </a:solidFill>
                <a:latin typeface="Calibri" pitchFamily="34" charset="0"/>
              </a:defRPr>
            </a:lvl1pPr>
          </a:lstStyle>
          <a:p>
            <a:pPr algn="ctr" defTabSz="1023396">
              <a:defRPr/>
            </a:pPr>
            <a:r>
              <a:rPr lang="en-US" sz="1333">
                <a:solidFill>
                  <a:srgbClr val="666666"/>
                </a:solidFill>
              </a:rPr>
              <a:t>Page </a:t>
            </a:r>
            <a:fld id="{DF28FB93-0A08-4E7D-8E63-9EFA29F1E093}" type="slidenum">
              <a:rPr lang="en-US" sz="1333" smtClean="0">
                <a:solidFill>
                  <a:srgbClr val="666666"/>
                </a:solidFill>
              </a:rPr>
              <a:pPr algn="ctr" defTabSz="1023396">
                <a:defRPr/>
              </a:pPr>
              <a:t>‹#›</a:t>
            </a:fld>
            <a:endParaRPr lang="en-US" sz="1333">
              <a:solidFill>
                <a:srgbClr val="666666"/>
              </a:solidFill>
            </a:endParaRPr>
          </a:p>
        </p:txBody>
      </p:sp>
      <p:sp>
        <p:nvSpPr>
          <p:cNvPr id="10" name="灯片编号占位符 3"/>
          <p:cNvSpPr txBox="1">
            <a:spLocks/>
          </p:cNvSpPr>
          <p:nvPr userDrawn="1"/>
        </p:nvSpPr>
        <p:spPr>
          <a:xfrm>
            <a:off x="10804507" y="6327328"/>
            <a:ext cx="1296690" cy="365881"/>
          </a:xfrm>
          <a:prstGeom prst="rect">
            <a:avLst/>
          </a:prstGeom>
        </p:spPr>
        <p:txBody>
          <a:bodyPr lIns="112091" tIns="56047" rIns="112091" bIns="56047" anchor="ctr"/>
          <a:lstStyle>
            <a:lvl1pPr>
              <a:defRPr>
                <a:solidFill>
                  <a:schemeClr val="tx1">
                    <a:lumMod val="75000"/>
                    <a:lumOff val="25000"/>
                  </a:schemeClr>
                </a:solidFill>
              </a:defRPr>
            </a:lvl1pPr>
          </a:lstStyle>
          <a:p>
            <a:pPr algn="r" defTabSz="1120891" eaLnBrk="0" hangingPunct="0">
              <a:defRPr/>
            </a:pPr>
            <a:fld id="{419F455A-7EC3-4EDB-BD8E-FCF6F23A343A}" type="slidenum">
              <a:rPr lang="zh-CN" altLang="en-US" sz="1467" smtClean="0">
                <a:solidFill>
                  <a:prstClr val="black">
                    <a:lumMod val="75000"/>
                    <a:lumOff val="25000"/>
                  </a:prstClr>
                </a:solidFill>
                <a:latin typeface="FrutigerNext LT Regular" pitchFamily="34" charset="0"/>
                <a:ea typeface="MS PGothic" pitchFamily="34" charset="-128"/>
              </a:rPr>
              <a:pPr algn="r" defTabSz="1120891" eaLnBrk="0" hangingPunct="0">
                <a:defRPr/>
              </a:pPr>
              <a:t>‹#›</a:t>
            </a:fld>
            <a:endParaRPr lang="zh-CN" altLang="en-US" sz="1467">
              <a:solidFill>
                <a:prstClr val="black">
                  <a:lumMod val="75000"/>
                  <a:lumOff val="25000"/>
                </a:prstClr>
              </a:solidFill>
              <a:latin typeface="FrutigerNext LT Regular" pitchFamily="34" charset="0"/>
              <a:ea typeface="MS PGothic" pitchFamily="34" charset="-128"/>
            </a:endParaRPr>
          </a:p>
        </p:txBody>
      </p:sp>
      <p:cxnSp>
        <p:nvCxnSpPr>
          <p:cNvPr id="11" name="直接连接符 10"/>
          <p:cNvCxnSpPr/>
          <p:nvPr userDrawn="1"/>
        </p:nvCxnSpPr>
        <p:spPr>
          <a:xfrm>
            <a:off x="599626" y="740707"/>
            <a:ext cx="11119310" cy="1511"/>
          </a:xfrm>
          <a:prstGeom prst="line">
            <a:avLst/>
          </a:prstGeom>
          <a:ln>
            <a:solidFill>
              <a:srgbClr val="F3981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2765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a:t>单击此处添加标题</a:t>
            </a:r>
            <a:endParaRPr lang="en-US"/>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a:t>单击此处添加文本</a:t>
            </a:r>
            <a:endParaRPr lang="en-US"/>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标题和表格">
    <p:spTree>
      <p:nvGrpSpPr>
        <p:cNvPr id="1" name=""/>
        <p:cNvGrpSpPr/>
        <p:nvPr/>
      </p:nvGrpSpPr>
      <p:grpSpPr>
        <a:xfrm>
          <a:off x="0" y="0"/>
          <a:ext cx="0" cy="0"/>
          <a:chOff x="0" y="0"/>
          <a:chExt cx="0" cy="0"/>
        </a:xfrm>
      </p:grpSpPr>
      <p:sp>
        <p:nvSpPr>
          <p:cNvPr id="5" name="标题 1"/>
          <p:cNvSpPr>
            <a:spLocks noGrp="1"/>
          </p:cNvSpPr>
          <p:nvPr>
            <p:ph type="title"/>
          </p:nvPr>
        </p:nvSpPr>
        <p:spPr>
          <a:xfrm>
            <a:off x="829224" y="2"/>
            <a:ext cx="10757900" cy="589189"/>
          </a:xfrm>
          <a:prstGeom prst="rect">
            <a:avLst/>
          </a:prstGeom>
          <a:noFill/>
          <a:ln w="9525">
            <a:noFill/>
            <a:miter lim="800000"/>
            <a:headEnd/>
            <a:tailEnd/>
          </a:ln>
        </p:spPr>
        <p:txBody>
          <a:bodyPr vert="horz" wrap="square" lIns="94548" tIns="47295" rIns="94548" bIns="47295" numCol="1" anchor="ctr" anchorCtr="0" compatLnSpc="1">
            <a:prstTxWarp prst="textNoShape">
              <a:avLst/>
            </a:prstTxWarp>
          </a:bodyPr>
          <a:lstStyle>
            <a:lvl1pPr marL="459367" indent="-459367" algn="l" defTabSz="791414" rtl="0" eaLnBrk="1" fontAlgn="base" hangingPunct="1">
              <a:spcBef>
                <a:spcPct val="0"/>
              </a:spcBef>
              <a:spcAft>
                <a:spcPct val="0"/>
              </a:spcAft>
              <a:defRPr lang="zh-CN" altLang="en-US" sz="3500" b="1" dirty="0">
                <a:solidFill>
                  <a:srgbClr val="990000"/>
                </a:solidFill>
                <a:latin typeface="+mj-lt"/>
                <a:ea typeface="黑体" pitchFamily="49" charset="-122"/>
                <a:cs typeface="+mj-cs"/>
              </a:defRPr>
            </a:lvl1pPr>
          </a:lstStyle>
          <a:p>
            <a:r>
              <a:rPr lang="zh-CN" altLang="en-US"/>
              <a:t>单击此处编辑母版标题样式</a:t>
            </a:r>
          </a:p>
        </p:txBody>
      </p:sp>
      <p:sp>
        <p:nvSpPr>
          <p:cNvPr id="6" name="内容占位符 2"/>
          <p:cNvSpPr>
            <a:spLocks noGrp="1"/>
          </p:cNvSpPr>
          <p:nvPr>
            <p:ph idx="1"/>
          </p:nvPr>
        </p:nvSpPr>
        <p:spPr>
          <a:xfrm>
            <a:off x="829224" y="1600208"/>
            <a:ext cx="10757900" cy="4525736"/>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0827927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en-US"/>
              <a:t>Click to edit Master title style</a:t>
            </a:r>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26022" y="1501989"/>
            <a:ext cx="10733557" cy="4690459"/>
          </a:xfrm>
          <a:prstGeom prst="rect">
            <a:avLst/>
          </a:prstGeom>
        </p:spPr>
        <p:txBody>
          <a:bodyPr lIns="0" tIns="0" rIns="0" bIns="0"/>
          <a:lstStyle>
            <a:lvl1pPr marL="12373" indent="0">
              <a:lnSpc>
                <a:spcPct val="100000"/>
              </a:lnSpc>
              <a:spcBef>
                <a:spcPts val="0"/>
              </a:spcBef>
              <a:buFontTx/>
              <a:buNone/>
              <a:tabLst>
                <a:tab pos="1208420" algn="ctr"/>
              </a:tabLst>
              <a:defRPr sz="1800"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25850" indent="-171159">
              <a:buFont typeface="Arial" panose="020B0604020202020204" pitchFamily="34" charset="0"/>
              <a:buChar char="•"/>
              <a:tabLst>
                <a:tab pos="1208420" algn="ctr"/>
              </a:tabLst>
              <a:defRPr sz="1299" baseline="0"/>
            </a:lvl2pPr>
            <a:lvl3pPr marL="525850" indent="-171159">
              <a:buFont typeface="Arial" panose="020B0604020202020204" pitchFamily="34" charset="0"/>
              <a:buChar char="•"/>
              <a:tabLst>
                <a:tab pos="1208420" algn="ctr"/>
              </a:tabLst>
              <a:defRPr sz="1299" baseline="0"/>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en-US"/>
              <a:t>Click to edit Master text style</a:t>
            </a:r>
          </a:p>
        </p:txBody>
      </p:sp>
    </p:spTree>
    <p:extLst>
      <p:ext uri="{BB962C8B-B14F-4D97-AF65-F5344CB8AC3E}">
        <p14:creationId xmlns:p14="http://schemas.microsoft.com/office/powerpoint/2010/main" val="59460238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43" y="365042"/>
            <a:ext cx="11162694" cy="688245"/>
          </a:xfrm>
          <a:prstGeom prst="rect">
            <a:avLst/>
          </a:prstGeom>
        </p:spPr>
        <p:txBody>
          <a:bodyPr/>
          <a:lstStyle/>
          <a:p>
            <a:r>
              <a:rPr lang="zh-CN" altLang="en-US"/>
              <a:t>单击此处编辑母版标题样式</a:t>
            </a:r>
            <a:endParaRPr lang="en-US"/>
          </a:p>
        </p:txBody>
      </p:sp>
      <p:sp>
        <p:nvSpPr>
          <p:cNvPr id="3" name="内容占位符 2"/>
          <p:cNvSpPr>
            <a:spLocks noGrp="1"/>
          </p:cNvSpPr>
          <p:nvPr>
            <p:ph idx="1"/>
          </p:nvPr>
        </p:nvSpPr>
        <p:spPr>
          <a:xfrm>
            <a:off x="838311" y="1341253"/>
            <a:ext cx="10520144" cy="483586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a:xfrm>
            <a:off x="838310" y="6356467"/>
            <a:ext cx="2745145" cy="365040"/>
          </a:xfrm>
          <a:prstGeom prst="rect">
            <a:avLst/>
          </a:prstGeom>
        </p:spPr>
        <p:txBody>
          <a:bodyPr/>
          <a:lstStyle/>
          <a:p>
            <a:fld id="{1B24FE01-59E3-497B-8728-6522B91C3C61}" type="datetimeFigureOut">
              <a:rPr lang="en-US" smtClean="0">
                <a:solidFill>
                  <a:srgbClr val="1D1D1A"/>
                </a:solidFill>
              </a:rPr>
              <a:pPr/>
              <a:t>7/7/2020</a:t>
            </a:fld>
            <a:endParaRPr lang="en-US">
              <a:solidFill>
                <a:srgbClr val="1D1D1A"/>
              </a:solidFill>
            </a:endParaRPr>
          </a:p>
        </p:txBody>
      </p:sp>
      <p:sp>
        <p:nvSpPr>
          <p:cNvPr id="5" name="页脚占位符 4"/>
          <p:cNvSpPr>
            <a:spLocks noGrp="1"/>
          </p:cNvSpPr>
          <p:nvPr>
            <p:ph type="ftr" sz="quarter" idx="11"/>
          </p:nvPr>
        </p:nvSpPr>
        <p:spPr>
          <a:xfrm>
            <a:off x="4040715" y="6356467"/>
            <a:ext cx="4115336" cy="365040"/>
          </a:xfrm>
          <a:prstGeom prst="rect">
            <a:avLst/>
          </a:prstGeom>
        </p:spPr>
        <p:txBody>
          <a:bodyPr/>
          <a:lstStyle/>
          <a:p>
            <a:endParaRPr lang="en-US">
              <a:solidFill>
                <a:srgbClr val="1D1D1A"/>
              </a:solidFill>
            </a:endParaRPr>
          </a:p>
        </p:txBody>
      </p:sp>
      <p:sp>
        <p:nvSpPr>
          <p:cNvPr id="6" name="灯片编号占位符 5"/>
          <p:cNvSpPr>
            <a:spLocks noGrp="1"/>
          </p:cNvSpPr>
          <p:nvPr>
            <p:ph type="sldNum" sz="quarter" idx="12"/>
          </p:nvPr>
        </p:nvSpPr>
        <p:spPr>
          <a:xfrm>
            <a:off x="8613310" y="6356467"/>
            <a:ext cx="2745144" cy="365040"/>
          </a:xfrm>
          <a:prstGeom prst="rect">
            <a:avLst/>
          </a:prstGeom>
        </p:spPr>
        <p:txBody>
          <a:bodyPr/>
          <a:lstStyle/>
          <a:p>
            <a:fld id="{F17B4F1F-7D51-426C-9786-F8A46C8F3380}" type="slidenum">
              <a:rPr lang="en-US" smtClean="0">
                <a:solidFill>
                  <a:srgbClr val="1D1D1A"/>
                </a:solidFill>
              </a:rPr>
              <a:pPr/>
              <a:t>‹#›</a:t>
            </a:fld>
            <a:endParaRPr lang="en-US">
              <a:solidFill>
                <a:srgbClr val="1D1D1A"/>
              </a:solidFill>
            </a:endParaRPr>
          </a:p>
        </p:txBody>
      </p:sp>
    </p:spTree>
    <p:extLst>
      <p:ext uri="{BB962C8B-B14F-4D97-AF65-F5344CB8AC3E}">
        <p14:creationId xmlns:p14="http://schemas.microsoft.com/office/powerpoint/2010/main" val="310161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2" y="477358"/>
            <a:ext cx="10924197" cy="584775"/>
          </a:xfrm>
          <a:prstGeom prst="rect">
            <a:avLst/>
          </a:prstGeom>
          <a:noFill/>
          <a:ln w="9525" algn="ctr">
            <a:noFill/>
            <a:miter lim="800000"/>
            <a:headEnd/>
            <a:tailEnd/>
          </a:ln>
          <a:effectLst/>
        </p:spPr>
        <p:txBody>
          <a:bodyPr lIns="68570" tIns="34286" rIns="68570" bIns="34286" anchor="ctr"/>
          <a:lstStyle>
            <a:lvl1pPr marL="0" indent="0" algn="l">
              <a:buFont typeface="Arial" pitchFamily="34" charset="0"/>
              <a:buNone/>
              <a:defRPr lang="zh-CN" altLang="en-US" sz="3200"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4190589619"/>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5753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0" y="477357"/>
            <a:ext cx="10924197" cy="584775"/>
          </a:xfrm>
          <a:prstGeom prst="rect">
            <a:avLst/>
          </a:prstGeom>
          <a:noFill/>
          <a:ln w="9525" algn="ctr">
            <a:noFill/>
            <a:miter lim="800000"/>
            <a:headEnd/>
            <a:tailEnd/>
          </a:ln>
          <a:effectLst/>
        </p:spPr>
        <p:txBody>
          <a:bodyPr lIns="91427" tIns="45714" rIns="91427" bIns="45714" anchor="ctr"/>
          <a:lstStyle>
            <a:lvl1pPr marL="0" indent="0" algn="l">
              <a:buFont typeface="Arial" pitchFamily="34" charset="0"/>
              <a:buNone/>
              <a:defRPr lang="zh-CN" altLang="en-US" sz="3199"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2979372429"/>
      </p:ext>
    </p:extLst>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582690" y="670408"/>
            <a:ext cx="11346556" cy="840544"/>
          </a:xfrm>
          <a:prstGeom prst="rect">
            <a:avLst/>
          </a:prstGeom>
        </p:spPr>
        <p:txBody>
          <a:bodyPr lIns="121963" tIns="60981" rIns="121963" bIns="60981">
            <a:normAutofit/>
          </a:bodyPr>
          <a:lstStyle>
            <a:lvl1pPr marL="0" marR="0" indent="0" algn="l" defTabSz="1218823" rtl="0" eaLnBrk="1" fontAlgn="auto" latinLnBrk="0" hangingPunct="1">
              <a:lnSpc>
                <a:spcPct val="100000"/>
              </a:lnSpc>
              <a:spcBef>
                <a:spcPct val="20000"/>
              </a:spcBef>
              <a:spcAft>
                <a:spcPts val="0"/>
              </a:spcAft>
              <a:buClrTx/>
              <a:buSzTx/>
              <a:buFont typeface="Arial" pitchFamily="34" charset="0"/>
              <a:buNone/>
              <a:tabLst/>
              <a:defRPr sz="3699" baseline="0">
                <a:solidFill>
                  <a:srgbClr val="C00000"/>
                </a:solidFill>
                <a:latin typeface="微软雅黑" panose="020B0503020204020204" pitchFamily="34" charset="-122"/>
                <a:ea typeface="微软雅黑" panose="020B0503020204020204" pitchFamily="34" charset="-122"/>
                <a:cs typeface="Arial" pitchFamily="34" charset="0"/>
              </a:defRPr>
            </a:lvl1pPr>
            <a:lvl2pPr marL="609413" indent="0" algn="ctr">
              <a:buNone/>
              <a:defRPr>
                <a:solidFill>
                  <a:schemeClr val="tx1">
                    <a:tint val="75000"/>
                  </a:schemeClr>
                </a:solidFill>
              </a:defRPr>
            </a:lvl2pPr>
            <a:lvl3pPr marL="1218823" indent="0" algn="ctr">
              <a:buNone/>
              <a:defRPr>
                <a:solidFill>
                  <a:schemeClr val="tx1">
                    <a:tint val="75000"/>
                  </a:schemeClr>
                </a:solidFill>
              </a:defRPr>
            </a:lvl3pPr>
            <a:lvl4pPr marL="1828237" indent="0" algn="ctr">
              <a:buNone/>
              <a:defRPr>
                <a:solidFill>
                  <a:schemeClr val="tx1">
                    <a:tint val="75000"/>
                  </a:schemeClr>
                </a:solidFill>
              </a:defRPr>
            </a:lvl4pPr>
            <a:lvl5pPr marL="2437648" indent="0" algn="ctr">
              <a:buNone/>
              <a:defRPr>
                <a:solidFill>
                  <a:schemeClr val="tx1">
                    <a:tint val="75000"/>
                  </a:schemeClr>
                </a:solidFill>
              </a:defRPr>
            </a:lvl5pPr>
            <a:lvl6pPr marL="3047060" indent="0" algn="ctr">
              <a:buNone/>
              <a:defRPr>
                <a:solidFill>
                  <a:schemeClr val="tx1">
                    <a:tint val="75000"/>
                  </a:schemeClr>
                </a:solidFill>
              </a:defRPr>
            </a:lvl6pPr>
            <a:lvl7pPr marL="3656471" indent="0" algn="ctr">
              <a:buNone/>
              <a:defRPr>
                <a:solidFill>
                  <a:schemeClr val="tx1">
                    <a:tint val="75000"/>
                  </a:schemeClr>
                </a:solidFill>
              </a:defRPr>
            </a:lvl7pPr>
            <a:lvl8pPr marL="4265883" indent="0" algn="ctr">
              <a:buNone/>
              <a:defRPr>
                <a:solidFill>
                  <a:schemeClr val="tx1">
                    <a:tint val="75000"/>
                  </a:schemeClr>
                </a:solidFill>
              </a:defRPr>
            </a:lvl8pPr>
            <a:lvl9pPr marL="4875295" indent="0" algn="ctr">
              <a:buNone/>
              <a:defRPr>
                <a:solidFill>
                  <a:schemeClr val="tx1">
                    <a:tint val="75000"/>
                  </a:schemeClr>
                </a:solidFill>
              </a:defRPr>
            </a:lvl9pPr>
          </a:lstStyle>
          <a:p>
            <a:r>
              <a:rPr lang="en-US" altLang="zh-CN"/>
              <a:t>Arial32pt , Left, only put one line</a:t>
            </a:r>
            <a:endParaRPr lang="zh-CN" altLang="en-US"/>
          </a:p>
        </p:txBody>
      </p:sp>
    </p:spTree>
    <p:extLst>
      <p:ext uri="{BB962C8B-B14F-4D97-AF65-F5344CB8AC3E}">
        <p14:creationId xmlns:p14="http://schemas.microsoft.com/office/powerpoint/2010/main" val="339894877"/>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3131" y="1154488"/>
            <a:ext cx="9994616" cy="778875"/>
          </a:xfrm>
          <a:prstGeom prst="rect">
            <a:avLst/>
          </a:prstGeom>
        </p:spPr>
        <p:txBody>
          <a:bodyPr>
            <a:normAutofit/>
          </a:bodyPr>
          <a:lstStyle>
            <a:lvl1pPr marL="0" marR="0" indent="0" algn="l" defTabSz="1219088" rtl="0" eaLnBrk="1" fontAlgn="auto" latinLnBrk="0" hangingPunct="1">
              <a:lnSpc>
                <a:spcPct val="100000"/>
              </a:lnSpc>
              <a:spcBef>
                <a:spcPct val="0"/>
              </a:spcBef>
              <a:spcAft>
                <a:spcPts val="0"/>
              </a:spcAft>
              <a:buClrTx/>
              <a:buSzTx/>
              <a:buFontTx/>
              <a:buNone/>
              <a:tabLst/>
              <a:defRPr sz="3599" b="0" baseline="0">
                <a:solidFill>
                  <a:schemeClr val="bg1"/>
                </a:solidFill>
                <a:latin typeface="+mj-lt"/>
              </a:defRPr>
            </a:lvl1pPr>
          </a:lstStyle>
          <a:p>
            <a:r>
              <a:rPr lang="en-US" altLang="zh-CN"/>
              <a:t>Slide Title</a:t>
            </a:r>
          </a:p>
        </p:txBody>
      </p:sp>
      <p:sp>
        <p:nvSpPr>
          <p:cNvPr id="5" name="副标题 2"/>
          <p:cNvSpPr>
            <a:spLocks noGrp="1"/>
          </p:cNvSpPr>
          <p:nvPr>
            <p:ph type="subTitle" idx="1" hasCustomPrompt="1"/>
          </p:nvPr>
        </p:nvSpPr>
        <p:spPr>
          <a:xfrm>
            <a:off x="913131" y="2133156"/>
            <a:ext cx="9994616" cy="4096643"/>
          </a:xfrm>
          <a:prstGeom prst="rect">
            <a:avLst/>
          </a:prstGeom>
        </p:spPr>
        <p:txBody>
          <a:bodyPr>
            <a:normAutofit/>
          </a:bodyPr>
          <a:lstStyle>
            <a:lvl1pPr marL="0" marR="0" indent="0" algn="l" defTabSz="1219088"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latin typeface="+mn-lt"/>
              </a:defRPr>
            </a:lvl1pPr>
            <a:lvl2pPr marL="609545" indent="0" algn="ctr">
              <a:buNone/>
              <a:defRPr>
                <a:solidFill>
                  <a:schemeClr val="tx1">
                    <a:tint val="75000"/>
                  </a:schemeClr>
                </a:solidFill>
              </a:defRPr>
            </a:lvl2pPr>
            <a:lvl3pPr marL="1219088" indent="0" algn="ctr">
              <a:buNone/>
              <a:defRPr>
                <a:solidFill>
                  <a:schemeClr val="tx1">
                    <a:tint val="75000"/>
                  </a:schemeClr>
                </a:solidFill>
              </a:defRPr>
            </a:lvl3pPr>
            <a:lvl4pPr marL="1828633" indent="0" algn="ctr">
              <a:buNone/>
              <a:defRPr>
                <a:solidFill>
                  <a:schemeClr val="tx1">
                    <a:tint val="75000"/>
                  </a:schemeClr>
                </a:solidFill>
              </a:defRPr>
            </a:lvl4pPr>
            <a:lvl5pPr marL="2438176" indent="0" algn="ctr">
              <a:buNone/>
              <a:defRPr>
                <a:solidFill>
                  <a:schemeClr val="tx1">
                    <a:tint val="75000"/>
                  </a:schemeClr>
                </a:solidFill>
              </a:defRPr>
            </a:lvl5pPr>
            <a:lvl6pPr marL="3047721" indent="0" algn="ctr">
              <a:buNone/>
              <a:defRPr>
                <a:solidFill>
                  <a:schemeClr val="tx1">
                    <a:tint val="75000"/>
                  </a:schemeClr>
                </a:solidFill>
              </a:defRPr>
            </a:lvl6pPr>
            <a:lvl7pPr marL="3657265" indent="0" algn="ctr">
              <a:buNone/>
              <a:defRPr>
                <a:solidFill>
                  <a:schemeClr val="tx1">
                    <a:tint val="75000"/>
                  </a:schemeClr>
                </a:solidFill>
              </a:defRPr>
            </a:lvl7pPr>
            <a:lvl8pPr marL="4266808" indent="0" algn="ctr">
              <a:buNone/>
              <a:defRPr>
                <a:solidFill>
                  <a:schemeClr val="tx1">
                    <a:tint val="75000"/>
                  </a:schemeClr>
                </a:solidFill>
              </a:defRPr>
            </a:lvl8pPr>
            <a:lvl9pPr marL="4876353" indent="0" algn="ctr">
              <a:buNone/>
              <a:defRPr>
                <a:solidFill>
                  <a:schemeClr val="tx1">
                    <a:tint val="75000"/>
                  </a:schemeClr>
                </a:solidFill>
              </a:defRPr>
            </a:lvl9pPr>
          </a:lstStyle>
          <a:p>
            <a:r>
              <a:rPr lang="en-US" altLang="zh-CN"/>
              <a:t>Headline in Arial Regular 24 - 32 point</a:t>
            </a:r>
          </a:p>
        </p:txBody>
      </p:sp>
    </p:spTree>
    <p:extLst>
      <p:ext uri="{BB962C8B-B14F-4D97-AF65-F5344CB8AC3E}">
        <p14:creationId xmlns:p14="http://schemas.microsoft.com/office/powerpoint/2010/main" val="494386396"/>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ontents page">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p>
            <a:r>
              <a:rPr kumimoji="1" lang="zh-CN" altLang="en-US" sz="3636">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7926992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63463" y="2906713"/>
            <a:ext cx="10367249" cy="1500187"/>
          </a:xfrm>
          <a:prstGeom prst="rect">
            <a:avLst/>
          </a:prstGeom>
        </p:spPr>
        <p:txBody>
          <a:bodyPr anchor="b"/>
          <a:lstStyle>
            <a:lvl1pPr marL="0" indent="0">
              <a:buNone/>
              <a:defRPr sz="2267">
                <a:solidFill>
                  <a:schemeClr val="tx2"/>
                </a:solidFill>
              </a:defRPr>
            </a:lvl1pPr>
            <a:lvl2pPr marL="511699" indent="0">
              <a:buNone/>
              <a:defRPr sz="2000">
                <a:solidFill>
                  <a:schemeClr val="tx1">
                    <a:tint val="75000"/>
                  </a:schemeClr>
                </a:solidFill>
              </a:defRPr>
            </a:lvl2pPr>
            <a:lvl3pPr marL="1023396" indent="0">
              <a:buNone/>
              <a:defRPr sz="1733">
                <a:solidFill>
                  <a:schemeClr val="tx1">
                    <a:tint val="75000"/>
                  </a:schemeClr>
                </a:solidFill>
              </a:defRPr>
            </a:lvl3pPr>
            <a:lvl4pPr marL="1535092" indent="0">
              <a:buNone/>
              <a:defRPr sz="1600">
                <a:solidFill>
                  <a:schemeClr val="tx1">
                    <a:tint val="75000"/>
                  </a:schemeClr>
                </a:solidFill>
              </a:defRPr>
            </a:lvl4pPr>
            <a:lvl5pPr marL="2046790" indent="0">
              <a:buNone/>
              <a:defRPr sz="1600">
                <a:solidFill>
                  <a:schemeClr val="tx1">
                    <a:tint val="75000"/>
                  </a:schemeClr>
                </a:solidFill>
              </a:defRPr>
            </a:lvl5pPr>
            <a:lvl6pPr marL="2558489" indent="0">
              <a:buNone/>
              <a:defRPr sz="1600">
                <a:solidFill>
                  <a:schemeClr val="tx1">
                    <a:tint val="75000"/>
                  </a:schemeClr>
                </a:solidFill>
              </a:defRPr>
            </a:lvl6pPr>
            <a:lvl7pPr marL="3070186" indent="0">
              <a:buNone/>
              <a:defRPr sz="1600">
                <a:solidFill>
                  <a:schemeClr val="tx1">
                    <a:tint val="75000"/>
                  </a:schemeClr>
                </a:solidFill>
              </a:defRPr>
            </a:lvl7pPr>
            <a:lvl8pPr marL="3581882" indent="0">
              <a:buNone/>
              <a:defRPr sz="1600">
                <a:solidFill>
                  <a:schemeClr val="tx1">
                    <a:tint val="75000"/>
                  </a:schemeClr>
                </a:solidFill>
              </a:defRPr>
            </a:lvl8pPr>
            <a:lvl9pPr marL="409358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844" y="6356354"/>
            <a:ext cx="2845911" cy="365125"/>
          </a:xfrm>
          <a:prstGeom prst="rect">
            <a:avLst/>
          </a:prstGeom>
        </p:spPr>
        <p:txBody>
          <a:bodyPr/>
          <a:lstStyle/>
          <a:p>
            <a:endParaRPr lang="en-US">
              <a:solidFill>
                <a:srgbClr val="1D1D1A"/>
              </a:solidFill>
            </a:endParaRPr>
          </a:p>
        </p:txBody>
      </p:sp>
      <p:sp>
        <p:nvSpPr>
          <p:cNvPr id="5" name="Footer Placeholder 4"/>
          <p:cNvSpPr>
            <a:spLocks noGrp="1"/>
          </p:cNvSpPr>
          <p:nvPr>
            <p:ph type="ftr" sz="quarter" idx="11"/>
          </p:nvPr>
        </p:nvSpPr>
        <p:spPr>
          <a:xfrm>
            <a:off x="4167229" y="6356354"/>
            <a:ext cx="3862308" cy="365125"/>
          </a:xfrm>
          <a:prstGeom prst="rect">
            <a:avLst/>
          </a:prstGeom>
        </p:spPr>
        <p:txBody>
          <a:bodyPr/>
          <a:lstStyle/>
          <a:p>
            <a:endParaRPr lang="en-US">
              <a:solidFill>
                <a:srgbClr val="1D1D1A"/>
              </a:solidFill>
            </a:endParaRPr>
          </a:p>
        </p:txBody>
      </p:sp>
      <p:sp>
        <p:nvSpPr>
          <p:cNvPr id="6" name="Slide Number Placeholder 5"/>
          <p:cNvSpPr>
            <a:spLocks noGrp="1"/>
          </p:cNvSpPr>
          <p:nvPr>
            <p:ph type="sldNum" sz="quarter" idx="12"/>
          </p:nvPr>
        </p:nvSpPr>
        <p:spPr>
          <a:xfrm>
            <a:off x="8741016" y="6356354"/>
            <a:ext cx="2845911" cy="365125"/>
          </a:xfrm>
          <a:prstGeom prst="rect">
            <a:avLst/>
          </a:prstGeom>
        </p:spPr>
        <p:txBody>
          <a:bodyPr/>
          <a:lstStyle/>
          <a:p>
            <a:fld id="{DF28FB93-0A08-4E7D-8E63-9EFA29F1E093}" type="slidenum">
              <a:rPr lang="en-US" smtClean="0">
                <a:solidFill>
                  <a:srgbClr val="1D1D1A"/>
                </a:solidFill>
              </a:rPr>
              <a:pPr/>
              <a:t>‹#›</a:t>
            </a:fld>
            <a:endParaRPr lang="en-US">
              <a:solidFill>
                <a:srgbClr val="1D1D1A"/>
              </a:solidFill>
            </a:endParaRPr>
          </a:p>
        </p:txBody>
      </p:sp>
      <p:sp>
        <p:nvSpPr>
          <p:cNvPr id="7" name="矩形 6"/>
          <p:cNvSpPr/>
          <p:nvPr userDrawn="1"/>
        </p:nvSpPr>
        <p:spPr>
          <a:xfrm>
            <a:off x="1704" y="6539243"/>
            <a:ext cx="1583542" cy="297399"/>
          </a:xfrm>
          <a:prstGeom prst="rect">
            <a:avLst/>
          </a:prstGeom>
        </p:spPr>
        <p:txBody>
          <a:bodyPr wrap="none" lIns="91392" tIns="45693" rIns="91392" bIns="45693">
            <a:spAutoFit/>
          </a:bodyPr>
          <a:lstStyle/>
          <a:p>
            <a:r>
              <a:rPr lang="en-US" altLang="zh-CN" sz="1333">
                <a:solidFill>
                  <a:srgbClr val="666666"/>
                </a:solidFill>
              </a:rPr>
              <a:t>Huawei Confidential</a:t>
            </a:r>
            <a:endParaRPr lang="zh-CN" altLang="en-US" sz="1333">
              <a:solidFill>
                <a:srgbClr val="666666"/>
              </a:solidFill>
            </a:endParaRPr>
          </a:p>
        </p:txBody>
      </p:sp>
      <p:sp>
        <p:nvSpPr>
          <p:cNvPr id="8" name="Slide Number Placeholder 5"/>
          <p:cNvSpPr txBox="1">
            <a:spLocks/>
          </p:cNvSpPr>
          <p:nvPr userDrawn="1"/>
        </p:nvSpPr>
        <p:spPr>
          <a:xfrm>
            <a:off x="4451473" y="6552299"/>
            <a:ext cx="2845911" cy="365125"/>
          </a:xfrm>
          <a:prstGeom prst="rect">
            <a:avLst/>
          </a:prstGeom>
        </p:spPr>
        <p:txBody>
          <a:bodyPr lIns="91392" tIns="45693" rIns="91392" bIns="45693"/>
          <a:lstStyle>
            <a:lvl1pPr>
              <a:defRPr sz="1400">
                <a:solidFill>
                  <a:schemeClr val="bg1"/>
                </a:solidFill>
                <a:latin typeface="Calibri" pitchFamily="34" charset="0"/>
              </a:defRPr>
            </a:lvl1pPr>
          </a:lstStyle>
          <a:p>
            <a:pPr algn="ctr" defTabSz="1023396">
              <a:defRPr/>
            </a:pPr>
            <a:r>
              <a:rPr lang="en-US" sz="1333">
                <a:solidFill>
                  <a:srgbClr val="666666"/>
                </a:solidFill>
              </a:rPr>
              <a:t>Page </a:t>
            </a:r>
            <a:fld id="{DF28FB93-0A08-4E7D-8E63-9EFA29F1E093}" type="slidenum">
              <a:rPr lang="en-US" sz="1333" smtClean="0">
                <a:solidFill>
                  <a:srgbClr val="666666"/>
                </a:solidFill>
              </a:rPr>
              <a:pPr algn="ctr" defTabSz="1023396">
                <a:defRPr/>
              </a:pPr>
              <a:t>‹#›</a:t>
            </a:fld>
            <a:endParaRPr lang="en-US" sz="1333">
              <a:solidFill>
                <a:srgbClr val="666666"/>
              </a:solidFill>
            </a:endParaRPr>
          </a:p>
        </p:txBody>
      </p:sp>
      <p:sp>
        <p:nvSpPr>
          <p:cNvPr id="10" name="灯片编号占位符 3"/>
          <p:cNvSpPr txBox="1">
            <a:spLocks/>
          </p:cNvSpPr>
          <p:nvPr userDrawn="1"/>
        </p:nvSpPr>
        <p:spPr>
          <a:xfrm>
            <a:off x="10804507" y="6327328"/>
            <a:ext cx="1296690" cy="365881"/>
          </a:xfrm>
          <a:prstGeom prst="rect">
            <a:avLst/>
          </a:prstGeom>
        </p:spPr>
        <p:txBody>
          <a:bodyPr lIns="112091" tIns="56047" rIns="112091" bIns="56047" anchor="ctr"/>
          <a:lstStyle>
            <a:lvl1pPr>
              <a:defRPr>
                <a:solidFill>
                  <a:schemeClr val="tx1">
                    <a:lumMod val="75000"/>
                    <a:lumOff val="25000"/>
                  </a:schemeClr>
                </a:solidFill>
              </a:defRPr>
            </a:lvl1pPr>
          </a:lstStyle>
          <a:p>
            <a:pPr algn="r" defTabSz="1120891" eaLnBrk="0" hangingPunct="0">
              <a:defRPr/>
            </a:pPr>
            <a:fld id="{419F455A-7EC3-4EDB-BD8E-FCF6F23A343A}" type="slidenum">
              <a:rPr lang="zh-CN" altLang="en-US" sz="1467" smtClean="0">
                <a:solidFill>
                  <a:prstClr val="black">
                    <a:lumMod val="75000"/>
                    <a:lumOff val="25000"/>
                  </a:prstClr>
                </a:solidFill>
                <a:latin typeface="FrutigerNext LT Regular" pitchFamily="34" charset="0"/>
                <a:ea typeface="MS PGothic" pitchFamily="34" charset="-128"/>
              </a:rPr>
              <a:pPr algn="r" defTabSz="1120891" eaLnBrk="0" hangingPunct="0">
                <a:defRPr/>
              </a:pPr>
              <a:t>‹#›</a:t>
            </a:fld>
            <a:endParaRPr lang="zh-CN" altLang="en-US" sz="1467">
              <a:solidFill>
                <a:prstClr val="black">
                  <a:lumMod val="75000"/>
                  <a:lumOff val="25000"/>
                </a:prstClr>
              </a:solidFill>
              <a:latin typeface="FrutigerNext LT Regular" pitchFamily="34" charset="0"/>
              <a:ea typeface="MS PGothic" pitchFamily="34" charset="-128"/>
            </a:endParaRPr>
          </a:p>
        </p:txBody>
      </p:sp>
      <p:cxnSp>
        <p:nvCxnSpPr>
          <p:cNvPr id="11" name="直接连接符 10"/>
          <p:cNvCxnSpPr/>
          <p:nvPr userDrawn="1"/>
        </p:nvCxnSpPr>
        <p:spPr>
          <a:xfrm>
            <a:off x="599626" y="740707"/>
            <a:ext cx="11119310" cy="1511"/>
          </a:xfrm>
          <a:prstGeom prst="line">
            <a:avLst/>
          </a:prstGeom>
          <a:ln>
            <a:solidFill>
              <a:srgbClr val="F3981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60232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a:t>单击此处添加标题</a:t>
            </a:r>
            <a:endParaRPr lang="en-US"/>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a:t>单击此处添加文本</a:t>
            </a:r>
            <a:endParaRPr lang="en-US"/>
          </a:p>
        </p:txBody>
      </p:sp>
    </p:spTree>
    <p:extLst>
      <p:ext uri="{BB962C8B-B14F-4D97-AF65-F5344CB8AC3E}">
        <p14:creationId xmlns:p14="http://schemas.microsoft.com/office/powerpoint/2010/main" val="75739974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标题和表格">
    <p:spTree>
      <p:nvGrpSpPr>
        <p:cNvPr id="1" name=""/>
        <p:cNvGrpSpPr/>
        <p:nvPr/>
      </p:nvGrpSpPr>
      <p:grpSpPr>
        <a:xfrm>
          <a:off x="0" y="0"/>
          <a:ext cx="0" cy="0"/>
          <a:chOff x="0" y="0"/>
          <a:chExt cx="0" cy="0"/>
        </a:xfrm>
      </p:grpSpPr>
      <p:sp>
        <p:nvSpPr>
          <p:cNvPr id="5" name="标题 1"/>
          <p:cNvSpPr>
            <a:spLocks noGrp="1"/>
          </p:cNvSpPr>
          <p:nvPr>
            <p:ph type="title"/>
          </p:nvPr>
        </p:nvSpPr>
        <p:spPr>
          <a:xfrm>
            <a:off x="829224" y="2"/>
            <a:ext cx="10757900" cy="589189"/>
          </a:xfrm>
          <a:prstGeom prst="rect">
            <a:avLst/>
          </a:prstGeom>
          <a:noFill/>
          <a:ln w="9525">
            <a:noFill/>
            <a:miter lim="800000"/>
            <a:headEnd/>
            <a:tailEnd/>
          </a:ln>
        </p:spPr>
        <p:txBody>
          <a:bodyPr vert="horz" wrap="square" lIns="94548" tIns="47295" rIns="94548" bIns="47295" numCol="1" anchor="ctr" anchorCtr="0" compatLnSpc="1">
            <a:prstTxWarp prst="textNoShape">
              <a:avLst/>
            </a:prstTxWarp>
          </a:bodyPr>
          <a:lstStyle>
            <a:lvl1pPr marL="459367" indent="-459367" algn="l" defTabSz="791414" rtl="0" eaLnBrk="1" fontAlgn="base" hangingPunct="1">
              <a:spcBef>
                <a:spcPct val="0"/>
              </a:spcBef>
              <a:spcAft>
                <a:spcPct val="0"/>
              </a:spcAft>
              <a:defRPr lang="zh-CN" altLang="en-US" sz="3500" b="1" dirty="0">
                <a:solidFill>
                  <a:srgbClr val="990000"/>
                </a:solidFill>
                <a:latin typeface="+mj-lt"/>
                <a:ea typeface="黑体" pitchFamily="49" charset="-122"/>
                <a:cs typeface="+mj-cs"/>
              </a:defRPr>
            </a:lvl1pPr>
          </a:lstStyle>
          <a:p>
            <a:r>
              <a:rPr lang="zh-CN" altLang="en-US"/>
              <a:t>单击此处编辑母版标题样式</a:t>
            </a:r>
          </a:p>
        </p:txBody>
      </p:sp>
      <p:sp>
        <p:nvSpPr>
          <p:cNvPr id="6" name="内容占位符 2"/>
          <p:cNvSpPr>
            <a:spLocks noGrp="1"/>
          </p:cNvSpPr>
          <p:nvPr>
            <p:ph idx="1"/>
          </p:nvPr>
        </p:nvSpPr>
        <p:spPr>
          <a:xfrm>
            <a:off x="829224" y="1600208"/>
            <a:ext cx="10757900" cy="4525736"/>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8948301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33294865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6"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6" y="1341438"/>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4129768020"/>
      </p:ext>
    </p:extLst>
  </p:cSld>
  <p:clrMapOvr>
    <a:masterClrMapping/>
  </p:clrMapOvr>
  <p:transition advClick="0" advTm="800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3150" y="155768"/>
            <a:ext cx="10977404" cy="1143000"/>
          </a:xfrm>
          <a:prstGeom prst="rect">
            <a:avLst/>
          </a:prstGeom>
        </p:spPr>
        <p:txBody>
          <a:bodyPr lIns="68562" tIns="34281" rIns="68562" bIns="34281"/>
          <a:lstStyle/>
          <a:p>
            <a:r>
              <a:rPr lang="zh-CN" altLang="en-US"/>
              <a:t>单击此处编辑母版标题样式</a:t>
            </a:r>
          </a:p>
        </p:txBody>
      </p:sp>
      <p:sp>
        <p:nvSpPr>
          <p:cNvPr id="3" name="内容占位符 2"/>
          <p:cNvSpPr>
            <a:spLocks noGrp="1"/>
          </p:cNvSpPr>
          <p:nvPr>
            <p:ph idx="1"/>
          </p:nvPr>
        </p:nvSpPr>
        <p:spPr>
          <a:xfrm>
            <a:off x="882767" y="1600204"/>
            <a:ext cx="10977404" cy="4524374"/>
          </a:xfrm>
          <a:prstGeom prst="rect">
            <a:avLst/>
          </a:prstGeom>
        </p:spPr>
        <p:txBody>
          <a:bodyPr lIns="68562" tIns="34281" rIns="68562" bIns="342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07789294"/>
      </p:ext>
    </p:extLst>
  </p:cSld>
  <p:clrMapOvr>
    <a:masterClrMapping/>
  </p:clrMapOvr>
  <p:transition advClick="0" advTm="800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7" y="449284"/>
            <a:ext cx="10180910" cy="871537"/>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1019183" y="1628384"/>
            <a:ext cx="10158399" cy="4584744"/>
          </a:xfrm>
          <a:prstGeom prst="rect">
            <a:avLst/>
          </a:prstGeom>
        </p:spPr>
        <p:txBody>
          <a:bodyPr/>
          <a:lstStyle>
            <a:lvl1pPr>
              <a:defRPr sz="3200"/>
            </a:lvl1pPr>
            <a:lvl2pPr>
              <a:defRPr sz="2666"/>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9908423"/>
      </p:ext>
    </p:extLst>
  </p:cSld>
  <p:clrMapOvr>
    <a:masterClrMapping/>
  </p:clrMapOvr>
  <p:transition advClick="0" advTm="8000">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425104" y="2646690"/>
            <a:ext cx="11346556" cy="1564620"/>
          </a:xfrm>
          <a:prstGeom prst="rect">
            <a:avLst/>
          </a:prstGeom>
        </p:spPr>
        <p:txBody>
          <a:bodyPr>
            <a:normAutofit/>
          </a:bodyPr>
          <a:lstStyle>
            <a:lvl1pPr marL="0" marR="0" indent="0" algn="ctr" defTabSz="1219200" rtl="0" eaLnBrk="1" fontAlgn="auto" latinLnBrk="0" hangingPunct="1">
              <a:lnSpc>
                <a:spcPct val="100000"/>
              </a:lnSpc>
              <a:spcBef>
                <a:spcPct val="20000"/>
              </a:spcBef>
              <a:spcAft>
                <a:spcPts val="0"/>
              </a:spcAft>
              <a:buClrTx/>
              <a:buSzTx/>
              <a:buFont typeface="Arial" pitchFamily="34" charset="0"/>
              <a:buNone/>
              <a:tabLst/>
              <a:defRPr sz="3999" baseline="0">
                <a:solidFill>
                  <a:schemeClr val="tx1"/>
                </a:solidFill>
                <a:latin typeface="+mn-ea"/>
                <a:ea typeface="+mn-e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zh-CN" altLang="en-US"/>
              <a:t>微软雅黑 </a:t>
            </a:r>
            <a:r>
              <a:rPr lang="en-US" altLang="zh-CN"/>
              <a:t>40pt </a:t>
            </a:r>
            <a:r>
              <a:rPr lang="zh-CN" altLang="en-US"/>
              <a:t>，居中，最多两行</a:t>
            </a:r>
          </a:p>
        </p:txBody>
      </p:sp>
    </p:spTree>
    <p:extLst>
      <p:ext uri="{BB962C8B-B14F-4D97-AF65-F5344CB8AC3E}">
        <p14:creationId xmlns:p14="http://schemas.microsoft.com/office/powerpoint/2010/main" val="3519774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8825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1301891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6"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6" y="1341438"/>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510815302"/>
      </p:ext>
    </p:extLst>
  </p:cSld>
  <p:clrMapOvr>
    <a:masterClrMapping/>
  </p:clrMapOvr>
  <p:transition advClick="0" advTm="800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3150" y="155768"/>
            <a:ext cx="10977404" cy="1143000"/>
          </a:xfrm>
          <a:prstGeom prst="rect">
            <a:avLst/>
          </a:prstGeom>
        </p:spPr>
        <p:txBody>
          <a:bodyPr lIns="68562" tIns="34281" rIns="68562" bIns="34281"/>
          <a:lstStyle/>
          <a:p>
            <a:r>
              <a:rPr lang="zh-CN" altLang="en-US"/>
              <a:t>单击此处编辑母版标题样式</a:t>
            </a:r>
          </a:p>
        </p:txBody>
      </p:sp>
      <p:sp>
        <p:nvSpPr>
          <p:cNvPr id="3" name="内容占位符 2"/>
          <p:cNvSpPr>
            <a:spLocks noGrp="1"/>
          </p:cNvSpPr>
          <p:nvPr>
            <p:ph idx="1"/>
          </p:nvPr>
        </p:nvSpPr>
        <p:spPr>
          <a:xfrm>
            <a:off x="882767" y="1600204"/>
            <a:ext cx="10977404" cy="4524374"/>
          </a:xfrm>
          <a:prstGeom prst="rect">
            <a:avLst/>
          </a:prstGeom>
        </p:spPr>
        <p:txBody>
          <a:bodyPr lIns="68562" tIns="34281" rIns="68562" bIns="342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3638091"/>
      </p:ext>
    </p:extLst>
  </p:cSld>
  <p:clrMapOvr>
    <a:masterClrMapping/>
  </p:clrMapOvr>
  <p:transition advClick="0" advTm="8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a:t>单击此处添加标题</a:t>
            </a:r>
            <a:endParaRPr lang="en-US"/>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a:t>单击此处添加文本</a:t>
            </a:r>
            <a:endParaRPr lang="en-US"/>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425104" y="2646690"/>
            <a:ext cx="11346556" cy="1564620"/>
          </a:xfrm>
          <a:prstGeom prst="rect">
            <a:avLst/>
          </a:prstGeom>
        </p:spPr>
        <p:txBody>
          <a:bodyPr>
            <a:normAutofit/>
          </a:bodyPr>
          <a:lstStyle>
            <a:lvl1pPr marL="0" marR="0" indent="0" algn="ctr" defTabSz="1219200" rtl="0" eaLnBrk="1" fontAlgn="auto" latinLnBrk="0" hangingPunct="1">
              <a:lnSpc>
                <a:spcPct val="100000"/>
              </a:lnSpc>
              <a:spcBef>
                <a:spcPct val="20000"/>
              </a:spcBef>
              <a:spcAft>
                <a:spcPts val="0"/>
              </a:spcAft>
              <a:buClrTx/>
              <a:buSzTx/>
              <a:buFont typeface="Arial" pitchFamily="34" charset="0"/>
              <a:buNone/>
              <a:tabLst/>
              <a:defRPr sz="3999" baseline="0">
                <a:solidFill>
                  <a:schemeClr val="tx1"/>
                </a:solidFill>
                <a:latin typeface="+mn-ea"/>
                <a:ea typeface="+mn-e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zh-CN" altLang="en-US"/>
              <a:t>微软雅黑 </a:t>
            </a:r>
            <a:r>
              <a:rPr lang="en-US" altLang="zh-CN"/>
              <a:t>40pt </a:t>
            </a:r>
            <a:r>
              <a:rPr lang="zh-CN" altLang="en-US"/>
              <a:t>，居中，最多两行</a:t>
            </a:r>
          </a:p>
        </p:txBody>
      </p:sp>
    </p:spTree>
    <p:extLst>
      <p:ext uri="{BB962C8B-B14F-4D97-AF65-F5344CB8AC3E}">
        <p14:creationId xmlns:p14="http://schemas.microsoft.com/office/powerpoint/2010/main" val="3607632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7">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4212675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7"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7" y="1341440"/>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371934116"/>
      </p:ext>
    </p:extLst>
  </p:cSld>
  <p:clrMapOvr>
    <a:masterClrMapping/>
  </p:clrMapOvr>
  <p:transition advClick="0" advTm="800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3150" y="155768"/>
            <a:ext cx="10977404" cy="1143000"/>
          </a:xfrm>
          <a:prstGeom prst="rect">
            <a:avLst/>
          </a:prstGeom>
        </p:spPr>
        <p:txBody>
          <a:bodyPr lIns="68562" tIns="34281" rIns="68562" bIns="34281"/>
          <a:lstStyle/>
          <a:p>
            <a:r>
              <a:rPr lang="zh-CN" altLang="en-US"/>
              <a:t>单击此处编辑母版标题样式</a:t>
            </a:r>
          </a:p>
        </p:txBody>
      </p:sp>
      <p:sp>
        <p:nvSpPr>
          <p:cNvPr id="3" name="内容占位符 2"/>
          <p:cNvSpPr>
            <a:spLocks noGrp="1"/>
          </p:cNvSpPr>
          <p:nvPr>
            <p:ph idx="1"/>
          </p:nvPr>
        </p:nvSpPr>
        <p:spPr>
          <a:xfrm>
            <a:off x="882767" y="1600204"/>
            <a:ext cx="10977404" cy="4524374"/>
          </a:xfrm>
          <a:prstGeom prst="rect">
            <a:avLst/>
          </a:prstGeom>
        </p:spPr>
        <p:txBody>
          <a:bodyPr lIns="68562" tIns="34281" rIns="68562" bIns="342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56706625"/>
      </p:ext>
    </p:extLst>
  </p:cSld>
  <p:clrMapOvr>
    <a:masterClrMapping/>
  </p:clrMapOvr>
  <p:transition advClick="0" advTm="800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425105" y="2646690"/>
            <a:ext cx="11346556" cy="1564620"/>
          </a:xfrm>
          <a:prstGeom prst="rect">
            <a:avLst/>
          </a:prstGeom>
        </p:spPr>
        <p:txBody>
          <a:bodyPr>
            <a:normAutofit/>
          </a:bodyPr>
          <a:lstStyle>
            <a:lvl1pPr marL="0" marR="0" indent="0" algn="ctr" defTabSz="1218712" rtl="0" eaLnBrk="1" fontAlgn="auto" latinLnBrk="0" hangingPunct="1">
              <a:lnSpc>
                <a:spcPct val="100000"/>
              </a:lnSpc>
              <a:spcBef>
                <a:spcPct val="20000"/>
              </a:spcBef>
              <a:spcAft>
                <a:spcPts val="0"/>
              </a:spcAft>
              <a:buClrTx/>
              <a:buSzTx/>
              <a:buFont typeface="Arial" pitchFamily="34" charset="0"/>
              <a:buNone/>
              <a:tabLst/>
              <a:defRPr sz="3997" baseline="0">
                <a:solidFill>
                  <a:schemeClr val="tx1"/>
                </a:solidFill>
                <a:latin typeface="+mn-ea"/>
                <a:ea typeface="+mn-ea"/>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zh-CN" altLang="en-US"/>
              <a:t>微软雅黑 </a:t>
            </a:r>
            <a:r>
              <a:rPr lang="en-US" altLang="zh-CN"/>
              <a:t>40pt </a:t>
            </a:r>
            <a:r>
              <a:rPr lang="zh-CN" altLang="en-US"/>
              <a:t>，居中，最多两行</a:t>
            </a:r>
          </a:p>
        </p:txBody>
      </p:sp>
    </p:spTree>
    <p:extLst>
      <p:ext uri="{BB962C8B-B14F-4D97-AF65-F5344CB8AC3E}">
        <p14:creationId xmlns:p14="http://schemas.microsoft.com/office/powerpoint/2010/main" val="6572213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3" y="477360"/>
            <a:ext cx="10924197" cy="584775"/>
          </a:xfrm>
          <a:prstGeom prst="rect">
            <a:avLst/>
          </a:prstGeom>
          <a:noFill/>
          <a:ln w="9525" algn="ctr">
            <a:noFill/>
            <a:miter lim="800000"/>
            <a:headEnd/>
            <a:tailEnd/>
          </a:ln>
          <a:effectLst/>
        </p:spPr>
        <p:txBody>
          <a:bodyPr lIns="68570" tIns="34286" rIns="68570" bIns="34286" anchor="ctr"/>
          <a:lstStyle>
            <a:lvl1pPr marL="0" indent="0" algn="l">
              <a:buFont typeface="Arial" pitchFamily="34" charset="0"/>
              <a:buNone/>
              <a:defRPr lang="zh-CN" altLang="en-US" sz="3199"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2046737339"/>
      </p:ext>
    </p:extLst>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0364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73150" y="155768"/>
            <a:ext cx="10977404" cy="1143000"/>
          </a:xfrm>
          <a:prstGeom prst="rect">
            <a:avLst/>
          </a:prstGeom>
        </p:spPr>
        <p:txBody>
          <a:bodyPr lIns="68562" tIns="34281" rIns="68562" bIns="34281"/>
          <a:lstStyle/>
          <a:p>
            <a:r>
              <a:rPr lang="zh-CN" altLang="en-US"/>
              <a:t>单击此处编辑母版标题样式</a:t>
            </a:r>
          </a:p>
        </p:txBody>
      </p:sp>
      <p:sp>
        <p:nvSpPr>
          <p:cNvPr id="3" name="内容占位符 2"/>
          <p:cNvSpPr>
            <a:spLocks noGrp="1"/>
          </p:cNvSpPr>
          <p:nvPr>
            <p:ph idx="1"/>
          </p:nvPr>
        </p:nvSpPr>
        <p:spPr>
          <a:xfrm>
            <a:off x="882767" y="1600204"/>
            <a:ext cx="10977404" cy="4524374"/>
          </a:xfrm>
          <a:prstGeom prst="rect">
            <a:avLst/>
          </a:prstGeom>
        </p:spPr>
        <p:txBody>
          <a:bodyPr lIns="68562" tIns="34281" rIns="68562" bIns="342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46842256"/>
      </p:ext>
    </p:extLst>
  </p:cSld>
  <p:clrMapOvr>
    <a:masterClrMapping/>
  </p:clrMapOvr>
  <p:transition advClick="0" advTm="800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solidFill>
                <a:srgbClr val="1D1D1A"/>
              </a:solidFill>
              <a:latin typeface="Arial" panose="020B0604020202020204"/>
              <a:ea typeface="黑体" panose="02010609060101010101" pitchFamily="49" charset="-122"/>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a:t>单击此处添加标题</a:t>
            </a:r>
            <a:endParaRPr lang="en-US"/>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a:t>单击此处添加文本</a:t>
            </a:r>
            <a:endParaRPr lang="en-US"/>
          </a:p>
        </p:txBody>
      </p:sp>
    </p:spTree>
    <p:extLst>
      <p:ext uri="{BB962C8B-B14F-4D97-AF65-F5344CB8AC3E}">
        <p14:creationId xmlns:p14="http://schemas.microsoft.com/office/powerpoint/2010/main" val="3058263182"/>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248203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a:t>单击此处添加标题</a:t>
            </a:r>
            <a:endParaRPr lang="en-US"/>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400">
                <a:solidFill>
                  <a:schemeClr val="tx1"/>
                </a:solidFill>
              </a:defRPr>
            </a:lvl1pPr>
          </a:lstStyle>
          <a:p>
            <a:pPr lvl="0"/>
            <a:r>
              <a:rPr lang="zh-CN" altLang="en-US"/>
              <a:t>单击此处添加文本</a:t>
            </a:r>
            <a:endParaRPr lang="en-US"/>
          </a:p>
        </p:txBody>
      </p:sp>
    </p:spTree>
    <p:extLst>
      <p:ext uri="{BB962C8B-B14F-4D97-AF65-F5344CB8AC3E}">
        <p14:creationId xmlns:p14="http://schemas.microsoft.com/office/powerpoint/2010/main" val="1412914551"/>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425104" y="2646690"/>
            <a:ext cx="11346556" cy="1564620"/>
          </a:xfrm>
          <a:prstGeom prst="rect">
            <a:avLst/>
          </a:prstGeom>
        </p:spPr>
        <p:txBody>
          <a:bodyPr>
            <a:normAutofit/>
          </a:bodyPr>
          <a:lstStyle>
            <a:lvl1pPr marL="0" marR="0" indent="0" algn="ctr" defTabSz="1219200" rtl="0" eaLnBrk="1" fontAlgn="auto" latinLnBrk="0" hangingPunct="1">
              <a:lnSpc>
                <a:spcPct val="100000"/>
              </a:lnSpc>
              <a:spcBef>
                <a:spcPct val="20000"/>
              </a:spcBef>
              <a:spcAft>
                <a:spcPts val="0"/>
              </a:spcAft>
              <a:buClrTx/>
              <a:buSzTx/>
              <a:buFont typeface="Arial" pitchFamily="34" charset="0"/>
              <a:buNone/>
              <a:tabLst/>
              <a:defRPr sz="3999" baseline="0">
                <a:solidFill>
                  <a:schemeClr val="tx1"/>
                </a:solidFill>
                <a:latin typeface="+mn-ea"/>
                <a:ea typeface="+mn-e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zh-CN" altLang="en-US"/>
              <a:t>微软雅黑 </a:t>
            </a:r>
            <a:r>
              <a:rPr lang="en-US" altLang="zh-CN"/>
              <a:t>40pt </a:t>
            </a:r>
            <a:r>
              <a:rPr lang="zh-CN" altLang="en-US"/>
              <a:t>，居中，最多两行</a:t>
            </a:r>
          </a:p>
        </p:txBody>
      </p:sp>
    </p:spTree>
    <p:extLst>
      <p:ext uri="{BB962C8B-B14F-4D97-AF65-F5344CB8AC3E}">
        <p14:creationId xmlns:p14="http://schemas.microsoft.com/office/powerpoint/2010/main" val="39869352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solidFill>
                <a:srgbClr val="1D1D1A"/>
              </a:solidFill>
              <a:latin typeface="Arial" panose="020B0604020202020204"/>
              <a:ea typeface="黑体" panose="02010609060101010101" pitchFamily="49" charset="-122"/>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a:t>单击此处添加标题</a:t>
            </a:r>
            <a:endParaRPr lang="en-US"/>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a:t>单击此处添加文本</a:t>
            </a:r>
            <a:endParaRPr lang="en-US"/>
          </a:p>
        </p:txBody>
      </p:sp>
    </p:spTree>
    <p:extLst>
      <p:ext uri="{BB962C8B-B14F-4D97-AF65-F5344CB8AC3E}">
        <p14:creationId xmlns:p14="http://schemas.microsoft.com/office/powerpoint/2010/main" val="2490119777"/>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7" y="449289"/>
            <a:ext cx="10180909" cy="871537"/>
          </a:xfrm>
          <a:prstGeom prst="rect">
            <a:avLst/>
          </a:prstGeom>
        </p:spPr>
        <p:txBody>
          <a:bodyPr lIns="91427" tIns="45714" rIns="91427" bIns="45714"/>
          <a:lstStyle>
            <a:lvl1pPr>
              <a:defRPr>
                <a:solidFill>
                  <a:srgbClr val="0080CB"/>
                </a:solidFill>
              </a:defRPr>
            </a:lvl1pPr>
          </a:lstStyle>
          <a:p>
            <a:r>
              <a:rPr lang="en-US"/>
              <a:t>Click to edit Master title style</a:t>
            </a:r>
          </a:p>
        </p:txBody>
      </p:sp>
      <p:sp>
        <p:nvSpPr>
          <p:cNvPr id="4" name="Content Placeholder 3"/>
          <p:cNvSpPr>
            <a:spLocks noGrp="1"/>
          </p:cNvSpPr>
          <p:nvPr>
            <p:ph sz="quarter" idx="10"/>
          </p:nvPr>
        </p:nvSpPr>
        <p:spPr>
          <a:xfrm>
            <a:off x="1019182" y="1628384"/>
            <a:ext cx="10158399" cy="4584744"/>
          </a:xfrm>
          <a:prstGeom prst="rect">
            <a:avLst/>
          </a:prstGeom>
        </p:spPr>
        <p:txBody>
          <a:bodyPr lIns="91427" tIns="45714" rIns="91427" bIns="45714"/>
          <a:lstStyle>
            <a:lvl1pPr>
              <a:defRPr sz="3200"/>
            </a:lvl1pPr>
            <a:lvl2pPr>
              <a:defRPr sz="2667">
                <a:ea typeface="微软雅黑" pitchFamily="34" charset="-122"/>
              </a:defRPr>
            </a:lvl2pPr>
            <a:lvl3pPr>
              <a:defRPr>
                <a:ea typeface="微软雅黑" pitchFamily="34" charset="-122"/>
              </a:defRPr>
            </a:lvl3pPr>
            <a:lvl4pPr>
              <a:defRPr>
                <a:ea typeface="微软雅黑" pitchFamily="34" charset="-122"/>
              </a:defRPr>
            </a:lvl4pPr>
            <a:lvl5pPr>
              <a:defRPr>
                <a:ea typeface="微软雅黑" pitchFamily="34" charset="-122"/>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791386"/>
      </p:ext>
    </p:extLst>
  </p:cSld>
  <p:clrMapOvr>
    <a:masterClrMapping/>
  </p:clrMapOvr>
  <p:transition advClick="0" advTm="8000">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12122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9" y="369035"/>
            <a:ext cx="10180909" cy="745784"/>
          </a:xfrm>
          <a:prstGeom prst="rect">
            <a:avLst/>
          </a:prstGeom>
        </p:spPr>
        <p:txBody>
          <a:bodyPr lIns="91434" tIns="45717" rIns="91434" bIns="45717"/>
          <a:lstStyle/>
          <a:p>
            <a:r>
              <a:rPr lang="en-US"/>
              <a:t>Click to edit Master title style</a:t>
            </a:r>
          </a:p>
        </p:txBody>
      </p:sp>
    </p:spTree>
    <p:extLst>
      <p:ext uri="{BB962C8B-B14F-4D97-AF65-F5344CB8AC3E}">
        <p14:creationId xmlns:p14="http://schemas.microsoft.com/office/powerpoint/2010/main" val="40353610"/>
      </p:ext>
    </p:extLst>
  </p:cSld>
  <p:clrMapOvr>
    <a:masterClrMapping/>
  </p:clrMapOvr>
  <p:transition advClick="0" advTm="8000">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929" y="2155828"/>
            <a:ext cx="7491693" cy="625475"/>
          </a:xfrm>
        </p:spPr>
        <p:txBody>
          <a:bodyPr/>
          <a:lstStyle/>
          <a:p>
            <a:r>
              <a:rPr lang="zh-CN" altLang="en-US"/>
              <a:t>单击此处编辑母版标题样式</a:t>
            </a:r>
          </a:p>
        </p:txBody>
      </p:sp>
      <p:sp>
        <p:nvSpPr>
          <p:cNvPr id="8" name="副标题 2"/>
          <p:cNvSpPr>
            <a:spLocks noGrp="1"/>
          </p:cNvSpPr>
          <p:nvPr>
            <p:ph type="subTitle" idx="11"/>
          </p:nvPr>
        </p:nvSpPr>
        <p:spPr>
          <a:xfrm>
            <a:off x="1007927" y="3068641"/>
            <a:ext cx="8537734" cy="492443"/>
          </a:xfrm>
          <a:prstGeom prst="rect">
            <a:avLst/>
          </a:prstGeom>
        </p:spPr>
        <p:txBody>
          <a:bodyPr/>
          <a:lstStyle>
            <a:lvl1pPr marL="0" indent="0" algn="l">
              <a:buNone/>
              <a:defRPr>
                <a:solidFill>
                  <a:schemeClr val="bg1"/>
                </a:solidFill>
              </a:defRPr>
            </a:lvl1pPr>
            <a:lvl2pPr marL="457067" indent="0" algn="ctr">
              <a:buNone/>
              <a:defRPr>
                <a:solidFill>
                  <a:schemeClr val="tx1">
                    <a:tint val="75000"/>
                  </a:schemeClr>
                </a:solidFill>
              </a:defRPr>
            </a:lvl2pPr>
            <a:lvl3pPr marL="914133" indent="0" algn="ctr">
              <a:buNone/>
              <a:defRPr>
                <a:solidFill>
                  <a:schemeClr val="tx1">
                    <a:tint val="75000"/>
                  </a:schemeClr>
                </a:solidFill>
              </a:defRPr>
            </a:lvl3pPr>
            <a:lvl4pPr marL="1371200" indent="0" algn="ctr">
              <a:buNone/>
              <a:defRPr>
                <a:solidFill>
                  <a:schemeClr val="tx1">
                    <a:tint val="75000"/>
                  </a:schemeClr>
                </a:solidFill>
              </a:defRPr>
            </a:lvl4pPr>
            <a:lvl5pPr marL="1828266" indent="0" algn="ctr">
              <a:buNone/>
              <a:defRPr>
                <a:solidFill>
                  <a:schemeClr val="tx1">
                    <a:tint val="75000"/>
                  </a:schemeClr>
                </a:solidFill>
              </a:defRPr>
            </a:lvl5pPr>
            <a:lvl6pPr marL="2285334" indent="0" algn="ctr">
              <a:buNone/>
              <a:defRPr>
                <a:solidFill>
                  <a:schemeClr val="tx1">
                    <a:tint val="75000"/>
                  </a:schemeClr>
                </a:solidFill>
              </a:defRPr>
            </a:lvl6pPr>
            <a:lvl7pPr marL="2742399" indent="0" algn="ctr">
              <a:buNone/>
              <a:defRPr>
                <a:solidFill>
                  <a:schemeClr val="tx1">
                    <a:tint val="75000"/>
                  </a:schemeClr>
                </a:solidFill>
              </a:defRPr>
            </a:lvl7pPr>
            <a:lvl8pPr marL="3199467" indent="0" algn="ctr">
              <a:buNone/>
              <a:defRPr>
                <a:solidFill>
                  <a:schemeClr val="tx1">
                    <a:tint val="75000"/>
                  </a:schemeClr>
                </a:solidFill>
              </a:defRPr>
            </a:lvl8pPr>
            <a:lvl9pPr marL="3656533" indent="0" algn="ctr">
              <a:buNone/>
              <a:defRPr>
                <a:solidFill>
                  <a:schemeClr val="tx1">
                    <a:tint val="75000"/>
                  </a:schemeClr>
                </a:solidFill>
              </a:defRPr>
            </a:lvl9pPr>
          </a:lstStyle>
          <a:p>
            <a:r>
              <a:rPr lang="zh-CN" altLang="en-US"/>
              <a:t>单击此处编辑母版副标题样式</a:t>
            </a:r>
          </a:p>
        </p:txBody>
      </p:sp>
      <p:sp>
        <p:nvSpPr>
          <p:cNvPr id="4" name="Rectangle 19"/>
          <p:cNvSpPr>
            <a:spLocks noGrp="1" noChangeArrowheads="1"/>
          </p:cNvSpPr>
          <p:nvPr>
            <p:ph type="dt" sz="quarter" idx="12"/>
          </p:nvPr>
        </p:nvSpPr>
        <p:spPr>
          <a:xfrm>
            <a:off x="1007929" y="479428"/>
            <a:ext cx="2845911" cy="212725"/>
          </a:xfrm>
          <a:prstGeom prst="rect">
            <a:avLst/>
          </a:prstGeom>
          <a:ln/>
        </p:spPr>
        <p:txBody>
          <a:bodyPr/>
          <a:lstStyle>
            <a:lvl1pPr>
              <a:defRPr/>
            </a:lvl1pPr>
          </a:lstStyle>
          <a:p>
            <a:pPr defTabSz="914400" fontAlgn="base">
              <a:spcBef>
                <a:spcPct val="0"/>
              </a:spcBef>
              <a:spcAft>
                <a:spcPct val="0"/>
              </a:spcAft>
              <a:defRPr/>
            </a:pPr>
            <a:endParaRPr lang="en-US" altLang="zh-CN">
              <a:solidFill>
                <a:srgbClr val="000000"/>
              </a:solidFill>
              <a:latin typeface="Calibri" pitchFamily="34" charset="0"/>
              <a:ea typeface="宋体" pitchFamily="2" charset="-122"/>
            </a:endParaRPr>
          </a:p>
        </p:txBody>
      </p:sp>
    </p:spTree>
    <p:extLst>
      <p:ext uri="{BB962C8B-B14F-4D97-AF65-F5344CB8AC3E}">
        <p14:creationId xmlns:p14="http://schemas.microsoft.com/office/powerpoint/2010/main" val="13973444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7"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7" y="1341440"/>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681838927"/>
      </p:ext>
    </p:extLst>
  </p:cSld>
  <p:clrMapOvr>
    <a:masterClrMapping/>
  </p:clrMapOvr>
  <p:transition advClick="0" advTm="800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546972" y="6380645"/>
            <a:ext cx="791893" cy="340142"/>
          </a:xfrm>
          <a:prstGeom prst="rect">
            <a:avLst/>
          </a:prstGeom>
        </p:spPr>
        <p:txBody>
          <a:bodyPr/>
          <a:lstStyle/>
          <a:p>
            <a:pPr defTabSz="914217" fontAlgn="base">
              <a:spcBef>
                <a:spcPct val="0"/>
              </a:spcBef>
              <a:spcAft>
                <a:spcPct val="0"/>
              </a:spcAft>
              <a:defRPr/>
            </a:pPr>
            <a:r>
              <a:rPr lang="de-DE" altLang="zh-CN" sz="1050">
                <a:solidFill>
                  <a:srgbClr val="000000"/>
                </a:solidFill>
              </a:rPr>
              <a:t>Page </a:t>
            </a:r>
            <a:fld id="{AFB87E36-0BB9-4EE7-95B4-89E19CF2B3B1}" type="slidenum">
              <a:rPr lang="de-DE" altLang="zh-CN" sz="1050" smtClean="0">
                <a:solidFill>
                  <a:srgbClr val="000000"/>
                </a:solidFill>
              </a:rPr>
              <a:pPr defTabSz="914217" fontAlgn="base">
                <a:spcBef>
                  <a:spcPct val="0"/>
                </a:spcBef>
                <a:spcAft>
                  <a:spcPct val="0"/>
                </a:spcAft>
                <a:defRPr/>
              </a:pPr>
              <a:t>‹#›</a:t>
            </a:fld>
            <a:endParaRPr lang="en-GB" altLang="zh-CN" sz="1050">
              <a:solidFill>
                <a:srgbClr val="000000"/>
              </a:solidFill>
            </a:endParaRPr>
          </a:p>
        </p:txBody>
      </p:sp>
      <p:sp>
        <p:nvSpPr>
          <p:cNvPr id="5" name="标题 1"/>
          <p:cNvSpPr>
            <a:spLocks noGrp="1"/>
          </p:cNvSpPr>
          <p:nvPr>
            <p:ph type="title"/>
          </p:nvPr>
        </p:nvSpPr>
        <p:spPr>
          <a:xfrm>
            <a:off x="504066" y="143966"/>
            <a:ext cx="11161453" cy="467892"/>
          </a:xfrm>
          <a:prstGeom prst="rect">
            <a:avLst/>
          </a:prstGeom>
        </p:spPr>
        <p:txBody>
          <a:bodyPr anchor="ctr"/>
          <a:lstStyle>
            <a:lvl1pPr>
              <a:defRPr sz="2799">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6" name="内容占位符 5"/>
          <p:cNvSpPr>
            <a:spLocks noGrp="1"/>
          </p:cNvSpPr>
          <p:nvPr>
            <p:ph sz="quarter" idx="11"/>
          </p:nvPr>
        </p:nvSpPr>
        <p:spPr>
          <a:xfrm>
            <a:off x="503303" y="755825"/>
            <a:ext cx="11161453" cy="547073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12421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19820184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55472" y="358777"/>
            <a:ext cx="10312194" cy="8683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70290" y="1376363"/>
            <a:ext cx="10576880" cy="41957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a:xfrm>
            <a:off x="8156585" y="6567226"/>
            <a:ext cx="2026442" cy="292892"/>
          </a:xfrm>
          <a:prstGeom prst="rect">
            <a:avLst/>
          </a:prstGeom>
        </p:spPr>
        <p:txBody>
          <a:bodyPr/>
          <a:lstStyle>
            <a:lvl1pPr>
              <a:defRPr/>
            </a:lvl1pPr>
          </a:lstStyle>
          <a:p>
            <a:r>
              <a:rPr lang="en-US" altLang="zh-CN">
                <a:latin typeface="Arial" panose="020B0604020202020204" pitchFamily="34" charset="0"/>
              </a:rPr>
              <a:t>Page</a:t>
            </a:r>
            <a:fld id="{B77D227A-1AE4-4BCD-9973-754D0181BA73}" type="slidenum">
              <a:rPr lang="en-US" altLang="zh-CN">
                <a:latin typeface="Arial" panose="020B0604020202020204" pitchFamily="34" charset="0"/>
              </a: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3727651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a:t>单击此处添加标题</a:t>
            </a:r>
            <a:endParaRPr lang="en-US"/>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400">
                <a:solidFill>
                  <a:schemeClr val="tx1"/>
                </a:solidFill>
              </a:defRPr>
            </a:lvl1pPr>
          </a:lstStyle>
          <a:p>
            <a:pPr lvl="0"/>
            <a:r>
              <a:rPr lang="zh-CN" altLang="en-US"/>
              <a:t>单击此处添加文本</a:t>
            </a:r>
            <a:endParaRPr lang="en-US"/>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1997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225146" y="549347"/>
            <a:ext cx="11346556" cy="647922"/>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3199" baseline="0">
                <a:solidFill>
                  <a:schemeClr val="tx1"/>
                </a:solidFill>
                <a:latin typeface="+mn-ea"/>
                <a:ea typeface="+mn-ea"/>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zh-CN" altLang="en-US"/>
              <a:t>微软雅黑 </a:t>
            </a:r>
            <a:r>
              <a:rPr lang="en-US" altLang="zh-CN"/>
              <a:t>32pt </a:t>
            </a:r>
            <a:r>
              <a:rPr lang="zh-CN" altLang="en-US"/>
              <a:t>，左对齐，只放一行</a:t>
            </a:r>
          </a:p>
        </p:txBody>
      </p:sp>
    </p:spTree>
    <p:extLst>
      <p:ext uri="{BB962C8B-B14F-4D97-AF65-F5344CB8AC3E}">
        <p14:creationId xmlns:p14="http://schemas.microsoft.com/office/powerpoint/2010/main" val="9682832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4403" y="170677"/>
            <a:ext cx="10977087" cy="507713"/>
          </a:xfrm>
          <a:prstGeom prst="rect">
            <a:avLst/>
          </a:prstGeom>
        </p:spPr>
        <p:txBody>
          <a:bodyPr>
            <a:spAutoFit/>
          </a:bodyPr>
          <a:lstStyle>
            <a:lvl1pPr>
              <a:defRPr lang="en-US" sz="2699" b="1" kern="1200" dirty="0" smtClean="0">
                <a:solidFill>
                  <a:srgbClr val="004D86"/>
                </a:solidFill>
                <a:latin typeface="Arial" pitchFamily="34" charset="0"/>
                <a:ea typeface="黑体" pitchFamily="49" charset="-122"/>
                <a:cs typeface="Arial" pitchFamily="34" charset="0"/>
              </a:defRPr>
            </a:lvl1pPr>
          </a:lstStyle>
          <a:p>
            <a:r>
              <a:rPr lang="en-US"/>
              <a:t>Click to edit Master title style</a:t>
            </a:r>
          </a:p>
        </p:txBody>
      </p:sp>
    </p:spTree>
    <p:extLst>
      <p:ext uri="{BB962C8B-B14F-4D97-AF65-F5344CB8AC3E}">
        <p14:creationId xmlns:p14="http://schemas.microsoft.com/office/powerpoint/2010/main" val="4256932618"/>
      </p:ext>
    </p:extLst>
  </p:cSld>
  <p:clrMapOvr>
    <a:masterClrMapping/>
  </p:clrMapOvr>
  <p:extLst>
    <p:ext uri="{DCECCB84-F9BA-43D5-87BE-67443E8EF086}">
      <p15:sldGuideLst xmlns:p15="http://schemas.microsoft.com/office/powerpoint/2012/main">
        <p15:guide id="1" pos="3842">
          <p15:clr>
            <a:srgbClr val="FBAE40"/>
          </p15:clr>
        </p15:guide>
        <p15:guide id="2" orient="horz" pos="2160">
          <p15:clr>
            <a:srgbClr val="FBAE40"/>
          </p15:clr>
        </p15:guide>
        <p15:guide id="3" orient="horz" pos="504">
          <p15:clr>
            <a:srgbClr val="FBAE40"/>
          </p15:clr>
        </p15:guide>
        <p15:guide id="4" pos="508">
          <p15:clr>
            <a:srgbClr val="FBAE40"/>
          </p15:clr>
        </p15:guide>
        <p15:guide id="5" pos="724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7354392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6"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6" y="1341438"/>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911760457"/>
      </p:ext>
    </p:extLst>
  </p:cSld>
  <p:clrMapOvr>
    <a:masterClrMapping/>
  </p:clrMapOvr>
  <p:transition advClick="0" advTm="800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2" y="477358"/>
            <a:ext cx="10924197" cy="584775"/>
          </a:xfrm>
          <a:prstGeom prst="rect">
            <a:avLst/>
          </a:prstGeom>
          <a:noFill/>
          <a:ln w="9525" algn="ctr">
            <a:noFill/>
            <a:miter lim="800000"/>
            <a:headEnd/>
            <a:tailEnd/>
          </a:ln>
          <a:effectLst/>
        </p:spPr>
        <p:txBody>
          <a:bodyPr lIns="68570" tIns="34286" rIns="68570" bIns="34286" anchor="ctr"/>
          <a:lstStyle>
            <a:lvl1pPr marL="0" indent="0" algn="l">
              <a:buFont typeface="Arial" pitchFamily="34" charset="0"/>
              <a:buNone/>
              <a:defRPr lang="zh-CN" altLang="en-US" sz="3200"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2152013363"/>
      </p:ext>
    </p:extLst>
  </p:cSld>
  <p:clrMapOvr>
    <a:masterClrMapping/>
  </p:clrMapOvr>
  <p:transition advClick="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70291" y="387351"/>
            <a:ext cx="10331250" cy="8683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011892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3961"/>
      </p:ext>
    </p:extLst>
  </p:cSld>
  <p:clrMapOvr>
    <a:masterClrMapping/>
  </p:clrMapOvr>
  <p:transition advClick="0" advTm="2000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927" y="449289"/>
            <a:ext cx="10180909" cy="871537"/>
          </a:xfrm>
          <a:prstGeom prst="rect">
            <a:avLst/>
          </a:prstGeom>
        </p:spPr>
        <p:txBody>
          <a:bodyPr lIns="91427" tIns="45714" rIns="91427" bIns="45714"/>
          <a:lstStyle>
            <a:lvl1pPr>
              <a:defRPr>
                <a:solidFill>
                  <a:srgbClr val="0080CB"/>
                </a:solidFill>
              </a:defRPr>
            </a:lvl1pPr>
          </a:lstStyle>
          <a:p>
            <a:r>
              <a:rPr lang="en-US"/>
              <a:t>Click to edit Master title style</a:t>
            </a:r>
          </a:p>
        </p:txBody>
      </p:sp>
      <p:sp>
        <p:nvSpPr>
          <p:cNvPr id="4" name="Content Placeholder 3"/>
          <p:cNvSpPr>
            <a:spLocks noGrp="1"/>
          </p:cNvSpPr>
          <p:nvPr>
            <p:ph sz="quarter" idx="10"/>
          </p:nvPr>
        </p:nvSpPr>
        <p:spPr>
          <a:xfrm>
            <a:off x="1019182" y="1628384"/>
            <a:ext cx="10158399" cy="4584744"/>
          </a:xfrm>
          <a:prstGeom prst="rect">
            <a:avLst/>
          </a:prstGeom>
        </p:spPr>
        <p:txBody>
          <a:bodyPr lIns="91427" tIns="45714" rIns="91427" bIns="45714"/>
          <a:lstStyle>
            <a:lvl1pPr>
              <a:defRPr sz="3200"/>
            </a:lvl1pPr>
            <a:lvl2pPr>
              <a:defRPr sz="2667">
                <a:ea typeface="微软雅黑" pitchFamily="34" charset="-122"/>
              </a:defRPr>
            </a:lvl2pPr>
            <a:lvl3pPr>
              <a:defRPr>
                <a:ea typeface="微软雅黑" pitchFamily="34" charset="-122"/>
              </a:defRPr>
            </a:lvl3pPr>
            <a:lvl4pPr>
              <a:defRPr>
                <a:ea typeface="微软雅黑" pitchFamily="34" charset="-122"/>
              </a:defRPr>
            </a:lvl4pPr>
            <a:lvl5pPr>
              <a:defRPr>
                <a:ea typeface="微软雅黑" pitchFamily="34" charset="-122"/>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2169"/>
      </p:ext>
    </p:extLst>
  </p:cSld>
  <p:clrMapOvr>
    <a:masterClrMapping/>
  </p:clrMapOvr>
  <p:transition advClick="0" advTm="8000">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70291" y="387351"/>
            <a:ext cx="10331250" cy="8683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28075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21106729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098505"/>
      </p:ext>
    </p:extLst>
  </p:cSld>
  <p:clrMapOvr>
    <a:masterClrMapping/>
  </p:clrMapOvr>
  <p:transition advClick="0" advTm="20000"/>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37003407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2" y="477358"/>
            <a:ext cx="10924197" cy="584775"/>
          </a:xfrm>
          <a:prstGeom prst="rect">
            <a:avLst/>
          </a:prstGeom>
          <a:noFill/>
          <a:ln w="9525" algn="ctr">
            <a:noFill/>
            <a:miter lim="800000"/>
            <a:headEnd/>
            <a:tailEnd/>
          </a:ln>
          <a:effectLst/>
        </p:spPr>
        <p:txBody>
          <a:bodyPr lIns="68570" tIns="34286" rIns="68570" bIns="34286" anchor="ctr"/>
          <a:lstStyle>
            <a:lvl1pPr marL="0" indent="0" algn="l">
              <a:buFont typeface="Arial" pitchFamily="34" charset="0"/>
              <a:buNone/>
              <a:defRPr lang="zh-CN" altLang="en-US" sz="3200"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4256374057"/>
      </p:ext>
    </p:extLst>
  </p:cSld>
  <p:clrMapOvr>
    <a:masterClrMapping/>
  </p:clrMapOvr>
  <p:transition advClick="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6" name="灯片编号占位符 5"/>
          <p:cNvSpPr txBox="1">
            <a:spLocks/>
          </p:cNvSpPr>
          <p:nvPr userDrawn="1"/>
        </p:nvSpPr>
        <p:spPr>
          <a:xfrm>
            <a:off x="318949" y="6332468"/>
            <a:ext cx="497328"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B2563A90-55EF-4D2C-B954-EDF55F24A661}" type="slidenum">
              <a:rPr lang="zh-CN" altLang="en-US" sz="900" smtClean="0">
                <a:solidFill>
                  <a:srgbClr val="1D1D1A">
                    <a:lumMod val="65000"/>
                    <a:lumOff val="35000"/>
                  </a:srgbClr>
                </a:solidFill>
              </a:rPr>
              <a:pPr algn="l"/>
              <a:t>‹#›</a:t>
            </a:fld>
            <a:endParaRPr lang="zh-CN" altLang="en-US" sz="900">
              <a:solidFill>
                <a:srgbClr val="1D1D1A">
                  <a:lumMod val="65000"/>
                  <a:lumOff val="35000"/>
                </a:srgbClr>
              </a:solidFill>
            </a:endParaRP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7905" y="6370591"/>
            <a:ext cx="1061359" cy="249284"/>
          </a:xfrm>
          <a:prstGeom prst="rect">
            <a:avLst/>
          </a:prstGeom>
        </p:spPr>
      </p:pic>
    </p:spTree>
    <p:extLst>
      <p:ext uri="{BB962C8B-B14F-4D97-AF65-F5344CB8AC3E}">
        <p14:creationId xmlns:p14="http://schemas.microsoft.com/office/powerpoint/2010/main" val="2738725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423555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6"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6" y="1341438"/>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518047577"/>
      </p:ext>
    </p:extLst>
  </p:cSld>
  <p:clrMapOvr>
    <a:masterClrMapping/>
  </p:clrMapOvr>
  <p:transition advClick="0" advTm="8000"/>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2" y="477358"/>
            <a:ext cx="10924197" cy="584775"/>
          </a:xfrm>
          <a:prstGeom prst="rect">
            <a:avLst/>
          </a:prstGeom>
          <a:noFill/>
          <a:ln w="9525" algn="ctr">
            <a:noFill/>
            <a:miter lim="800000"/>
            <a:headEnd/>
            <a:tailEnd/>
          </a:ln>
          <a:effectLst/>
        </p:spPr>
        <p:txBody>
          <a:bodyPr lIns="68570" tIns="34286" rIns="68570" bIns="34286" anchor="ctr"/>
          <a:lstStyle>
            <a:lvl1pPr marL="0" indent="0" algn="l">
              <a:buFont typeface="Arial" pitchFamily="34" charset="0"/>
              <a:buNone/>
              <a:defRPr lang="zh-CN" altLang="en-US" sz="3200"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1744827534"/>
      </p:ext>
    </p:extLst>
  </p:cSld>
  <p:clrMapOvr>
    <a:masterClrMapping/>
  </p:clrMapOvr>
  <p:transition advClick="0"/>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4816" y="6489701"/>
            <a:ext cx="2797208" cy="455614"/>
          </a:xfrm>
          <a:prstGeom prst="rect">
            <a:avLst/>
          </a:prstGeom>
          <a:ln/>
        </p:spPr>
        <p:txBody>
          <a:bodyPr/>
          <a:lstStyle>
            <a:lvl1pPr>
              <a:defRPr/>
            </a:lvl1pPr>
          </a:lstStyle>
          <a:p>
            <a:pPr defTabSz="1219200">
              <a:defRPr/>
            </a:pPr>
            <a:r>
              <a:rPr lang="de-DE" altLang="zh-CN">
                <a:solidFill>
                  <a:srgbClr val="000000"/>
                </a:solidFill>
              </a:rPr>
              <a:t>Page </a:t>
            </a:r>
            <a:fld id="{60F73394-6854-403D-B085-E01BE79D01F8}" type="slidenum">
              <a:rPr lang="de-DE" altLang="zh-CN" smtClean="0">
                <a:solidFill>
                  <a:srgbClr val="000000"/>
                </a:solidFill>
              </a:rPr>
              <a:pPr defTabSz="1219200">
                <a:defRPr/>
              </a:pPr>
              <a:t>‹#›</a:t>
            </a:fld>
            <a:endParaRPr lang="en-GB" altLang="zh-CN">
              <a:solidFill>
                <a:srgbClr val="000000"/>
              </a:solidFill>
            </a:endParaRPr>
          </a:p>
        </p:txBody>
      </p:sp>
    </p:spTree>
    <p:extLst>
      <p:ext uri="{BB962C8B-B14F-4D97-AF65-F5344CB8AC3E}">
        <p14:creationId xmlns:p14="http://schemas.microsoft.com/office/powerpoint/2010/main" val="36497518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2054747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2" y="477358"/>
            <a:ext cx="10924197" cy="584775"/>
          </a:xfrm>
          <a:prstGeom prst="rect">
            <a:avLst/>
          </a:prstGeom>
          <a:noFill/>
          <a:ln w="9525" algn="ctr">
            <a:noFill/>
            <a:miter lim="800000"/>
            <a:headEnd/>
            <a:tailEnd/>
          </a:ln>
          <a:effectLst/>
        </p:spPr>
        <p:txBody>
          <a:bodyPr lIns="68570" tIns="34286" rIns="68570" bIns="34286" anchor="ctr"/>
          <a:lstStyle>
            <a:lvl1pPr marL="0" indent="0" algn="l">
              <a:buFont typeface="Arial" pitchFamily="34" charset="0"/>
              <a:buNone/>
              <a:defRPr lang="zh-CN" altLang="en-US" sz="3200"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46327600"/>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6"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6" y="1341438"/>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3190010196"/>
      </p:ext>
    </p:extLst>
  </p:cSld>
  <p:clrMapOvr>
    <a:masterClrMapping/>
  </p:clrMapOvr>
  <p:transition advClick="0" advTm="800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9">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12578904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6"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6" y="1341438"/>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229180765"/>
      </p:ext>
    </p:extLst>
  </p:cSld>
  <p:clrMapOvr>
    <a:masterClrMapping/>
  </p:clrMapOvr>
  <p:transition advClick="0" advTm="800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9_仅标题">
    <p:spTree>
      <p:nvGrpSpPr>
        <p:cNvPr id="1" name=""/>
        <p:cNvGrpSpPr/>
        <p:nvPr/>
      </p:nvGrpSpPr>
      <p:grpSpPr>
        <a:xfrm>
          <a:off x="0" y="0"/>
          <a:ext cx="0" cy="0"/>
          <a:chOff x="0" y="0"/>
          <a:chExt cx="0" cy="0"/>
        </a:xfrm>
      </p:grpSpPr>
      <p:sp>
        <p:nvSpPr>
          <p:cNvPr id="3" name="标题 1"/>
          <p:cNvSpPr>
            <a:spLocks noGrp="1"/>
          </p:cNvSpPr>
          <p:nvPr>
            <p:ph type="title"/>
          </p:nvPr>
        </p:nvSpPr>
        <p:spPr>
          <a:xfrm>
            <a:off x="682152" y="477358"/>
            <a:ext cx="10924197" cy="584775"/>
          </a:xfrm>
          <a:prstGeom prst="rect">
            <a:avLst/>
          </a:prstGeom>
          <a:noFill/>
          <a:ln w="9525" algn="ctr">
            <a:noFill/>
            <a:miter lim="800000"/>
            <a:headEnd/>
            <a:tailEnd/>
          </a:ln>
          <a:effectLst/>
        </p:spPr>
        <p:txBody>
          <a:bodyPr lIns="68570" tIns="34286" rIns="68570" bIns="34286" anchor="ctr"/>
          <a:lstStyle>
            <a:lvl1pPr marL="0" indent="0" algn="l">
              <a:buFont typeface="Arial" pitchFamily="34" charset="0"/>
              <a:buNone/>
              <a:defRPr lang="zh-CN" altLang="en-US" sz="3200" b="1" dirty="0">
                <a:solidFill>
                  <a:schemeClr val="tx1"/>
                </a:solidFill>
                <a:latin typeface="微软雅黑" pitchFamily="34" charset="-122"/>
                <a:ea typeface="微软雅黑" pitchFamily="34" charset="-122"/>
              </a:defRPr>
            </a:lvl1pPr>
          </a:lstStyle>
          <a:p>
            <a:pPr lvl="0"/>
            <a:endParaRPr lang="zh-CN" altLang="en-US"/>
          </a:p>
        </p:txBody>
      </p:sp>
    </p:spTree>
    <p:extLst>
      <p:ext uri="{BB962C8B-B14F-4D97-AF65-F5344CB8AC3E}">
        <p14:creationId xmlns:p14="http://schemas.microsoft.com/office/powerpoint/2010/main" val="2082653274"/>
      </p:ext>
    </p:extLst>
  </p:cSld>
  <p:clrMapOvr>
    <a:masterClrMapping/>
  </p:clrMapOvr>
  <p:transition advClick="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0336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141859" y="609600"/>
            <a:ext cx="9909868" cy="1905000"/>
          </a:xfrm>
          <a:prstGeom prst="rect">
            <a:avLst/>
          </a:prstGeom>
        </p:spPr>
        <p:txBody>
          <a:bodyPr/>
          <a:lstStyle/>
          <a:p>
            <a:r>
              <a:rPr lang="zh-CN" altLang="en-US"/>
              <a:t>单击此处编辑母版标题样式</a:t>
            </a:r>
            <a:endParaRPr lang="en-US"/>
          </a:p>
        </p:txBody>
      </p:sp>
      <p:sp>
        <p:nvSpPr>
          <p:cNvPr id="3" name="Content Placeholder 2"/>
          <p:cNvSpPr>
            <a:spLocks noGrp="1"/>
          </p:cNvSpPr>
          <p:nvPr>
            <p:ph idx="1"/>
          </p:nvPr>
        </p:nvSpPr>
        <p:spPr>
          <a:xfrm>
            <a:off x="1141859" y="2667000"/>
            <a:ext cx="9909868" cy="3124201"/>
          </a:xfrm>
          <a:prstGeom prst="rect">
            <a:avLst/>
          </a:prstGeo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a:xfrm>
            <a:off x="8841065" y="5883276"/>
            <a:ext cx="1600825" cy="365125"/>
          </a:xfrm>
          <a:prstGeom prst="rect">
            <a:avLst/>
          </a:prstGeom>
        </p:spPr>
        <p:txBody>
          <a:bodyPr/>
          <a:lstStyle/>
          <a:p>
            <a:fld id="{B61BEF0D-F0BB-DE4B-95CE-6DB70DBA9567}" type="datetimeFigureOut">
              <a:rPr lang="en-US" smtClean="0">
                <a:solidFill>
                  <a:srgbClr val="1D1D1A"/>
                </a:solidFill>
              </a:rPr>
              <a:pPr/>
              <a:t>7/7/2020</a:t>
            </a:fld>
            <a:endParaRPr lang="en-US">
              <a:solidFill>
                <a:srgbClr val="1D1D1A"/>
              </a:solidFill>
            </a:endParaRPr>
          </a:p>
        </p:txBody>
      </p:sp>
      <p:sp>
        <p:nvSpPr>
          <p:cNvPr id="5" name="Footer Placeholder 4"/>
          <p:cNvSpPr>
            <a:spLocks noGrp="1"/>
          </p:cNvSpPr>
          <p:nvPr>
            <p:ph type="ftr" sz="quarter" idx="11"/>
          </p:nvPr>
        </p:nvSpPr>
        <p:spPr>
          <a:xfrm>
            <a:off x="1141858" y="5883276"/>
            <a:ext cx="7546747" cy="365125"/>
          </a:xfrm>
          <a:prstGeom prst="rect">
            <a:avLst/>
          </a:prstGeom>
        </p:spPr>
        <p:txBody>
          <a:bodyPr/>
          <a:lstStyle/>
          <a:p>
            <a:endParaRPr lang="en-US">
              <a:solidFill>
                <a:srgbClr val="1D1D1A"/>
              </a:solidFill>
            </a:endParaRPr>
          </a:p>
        </p:txBody>
      </p:sp>
      <p:sp>
        <p:nvSpPr>
          <p:cNvPr id="6" name="Slide Number Placeholder 5"/>
          <p:cNvSpPr>
            <a:spLocks noGrp="1"/>
          </p:cNvSpPr>
          <p:nvPr>
            <p:ph type="sldNum" sz="quarter" idx="12"/>
          </p:nvPr>
        </p:nvSpPr>
        <p:spPr>
          <a:xfrm>
            <a:off x="10518120" y="5883276"/>
            <a:ext cx="551382" cy="365125"/>
          </a:xfrm>
          <a:prstGeom prst="rect">
            <a:avLst/>
          </a:prstGeom>
        </p:spPr>
        <p:txBody>
          <a:bodyPr/>
          <a:lstStyle/>
          <a:p>
            <a:fld id="{86CB4B4D-7CA3-9044-876B-883B54F8677D}" type="slidenum">
              <a:rPr lang="en-US" altLang="zh-CN" smtClean="0">
                <a:solidFill>
                  <a:srgbClr val="1D1D1A"/>
                </a:solidFill>
              </a:rPr>
              <a:pPr/>
              <a:t>‹#›</a:t>
            </a:fld>
            <a:endParaRPr lang="en-US" altLang="zh-CN">
              <a:solidFill>
                <a:srgbClr val="1D1D1A"/>
              </a:solidFill>
            </a:endParaRPr>
          </a:p>
        </p:txBody>
      </p:sp>
    </p:spTree>
    <p:extLst>
      <p:ext uri="{BB962C8B-B14F-4D97-AF65-F5344CB8AC3E}">
        <p14:creationId xmlns:p14="http://schemas.microsoft.com/office/powerpoint/2010/main" val="1316621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7"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7" y="1341440"/>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267356781"/>
      </p:ext>
    </p:extLst>
  </p:cSld>
  <p:clrMapOvr>
    <a:masterClrMapping/>
  </p:clrMapOvr>
  <p:transition advClick="0" advTm="8000"/>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546972" y="6380645"/>
            <a:ext cx="791893" cy="340142"/>
          </a:xfrm>
          <a:prstGeom prst="rect">
            <a:avLst/>
          </a:prstGeom>
        </p:spPr>
        <p:txBody>
          <a:bodyPr/>
          <a:lstStyle/>
          <a:p>
            <a:pPr defTabSz="914217" fontAlgn="base">
              <a:spcBef>
                <a:spcPct val="0"/>
              </a:spcBef>
              <a:spcAft>
                <a:spcPct val="0"/>
              </a:spcAft>
              <a:defRPr/>
            </a:pPr>
            <a:r>
              <a:rPr lang="de-DE" altLang="zh-CN" sz="1050">
                <a:solidFill>
                  <a:srgbClr val="000000"/>
                </a:solidFill>
              </a:rPr>
              <a:t>Page </a:t>
            </a:r>
            <a:fld id="{AFB87E36-0BB9-4EE7-95B4-89E19CF2B3B1}" type="slidenum">
              <a:rPr lang="de-DE" altLang="zh-CN" sz="1050" smtClean="0">
                <a:solidFill>
                  <a:srgbClr val="000000"/>
                </a:solidFill>
              </a:rPr>
              <a:pPr defTabSz="914217" fontAlgn="base">
                <a:spcBef>
                  <a:spcPct val="0"/>
                </a:spcBef>
                <a:spcAft>
                  <a:spcPct val="0"/>
                </a:spcAft>
                <a:defRPr/>
              </a:pPr>
              <a:t>‹#›</a:t>
            </a:fld>
            <a:endParaRPr lang="en-GB" altLang="zh-CN" sz="1050">
              <a:solidFill>
                <a:srgbClr val="000000"/>
              </a:solidFill>
            </a:endParaRPr>
          </a:p>
        </p:txBody>
      </p:sp>
      <p:sp>
        <p:nvSpPr>
          <p:cNvPr id="5" name="标题 1"/>
          <p:cNvSpPr>
            <a:spLocks noGrp="1"/>
          </p:cNvSpPr>
          <p:nvPr>
            <p:ph type="title"/>
          </p:nvPr>
        </p:nvSpPr>
        <p:spPr>
          <a:xfrm>
            <a:off x="504066" y="143966"/>
            <a:ext cx="11161453" cy="467892"/>
          </a:xfrm>
          <a:prstGeom prst="rect">
            <a:avLst/>
          </a:prstGeom>
        </p:spPr>
        <p:txBody>
          <a:bodyPr anchor="ctr"/>
          <a:lstStyle>
            <a:lvl1pPr>
              <a:defRPr sz="2799">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6" name="内容占位符 5"/>
          <p:cNvSpPr>
            <a:spLocks noGrp="1"/>
          </p:cNvSpPr>
          <p:nvPr>
            <p:ph sz="quarter" idx="11"/>
          </p:nvPr>
        </p:nvSpPr>
        <p:spPr>
          <a:xfrm>
            <a:off x="503303" y="755825"/>
            <a:ext cx="11161453" cy="547073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429634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a:solidFill>
                  <a:srgbClr val="1D1D1A"/>
                </a:solidFill>
              </a:rPr>
              <a:t>Thank you.</a:t>
            </a:r>
          </a:p>
        </p:txBody>
      </p:sp>
    </p:spTree>
    <p:extLst>
      <p:ext uri="{BB962C8B-B14F-4D97-AF65-F5344CB8AC3E}">
        <p14:creationId xmlns:p14="http://schemas.microsoft.com/office/powerpoint/2010/main" val="34209374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a:prstGeom prst="rect">
            <a:avLst/>
          </a:prstGeom>
        </p:spPr>
        <p:txBody>
          <a:bodyPr>
            <a:normAutofit/>
          </a:bodyPr>
          <a:lstStyle>
            <a:lvl1pPr algn="ctr">
              <a:defRPr sz="3997">
                <a:latin typeface="Arial" pitchFamily="34" charset="0"/>
                <a:ea typeface="微软雅黑" pitchFamily="34" charset="-122"/>
                <a:cs typeface="Arial" pitchFamily="34" charset="0"/>
              </a:defRPr>
            </a:lvl1pPr>
          </a:lstStyle>
          <a:p>
            <a:r>
              <a:rPr lang="en-US" altLang="zh-CN"/>
              <a:t>Click to edit Master text styles</a:t>
            </a:r>
            <a:endParaRPr lang="zh-CN" altLang="en-US"/>
          </a:p>
        </p:txBody>
      </p:sp>
    </p:spTree>
    <p:extLst>
      <p:ext uri="{BB962C8B-B14F-4D97-AF65-F5344CB8AC3E}">
        <p14:creationId xmlns:p14="http://schemas.microsoft.com/office/powerpoint/2010/main" val="12383955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0297" y="397722"/>
            <a:ext cx="1108719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877" y="1341440"/>
            <a:ext cx="1113791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3570766026"/>
      </p:ext>
    </p:extLst>
  </p:cSld>
  <p:clrMapOvr>
    <a:masterClrMapping/>
  </p:clrMapOvr>
  <p:transition advClick="0" advTm="800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55472" y="358777"/>
            <a:ext cx="10312194" cy="8683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70290" y="1376363"/>
            <a:ext cx="10576880" cy="41957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a:xfrm>
            <a:off x="8156585" y="6567226"/>
            <a:ext cx="2026442" cy="292892"/>
          </a:xfrm>
          <a:prstGeom prst="rect">
            <a:avLst/>
          </a:prstGeom>
        </p:spPr>
        <p:txBody>
          <a:bodyPr/>
          <a:lstStyle>
            <a:lvl1pPr>
              <a:defRPr/>
            </a:lvl1pPr>
          </a:lstStyle>
          <a:p>
            <a:r>
              <a:rPr lang="en-US" altLang="zh-CN">
                <a:latin typeface="Arial" panose="020B0604020202020204" pitchFamily="34" charset="0"/>
              </a:rPr>
              <a:t>Page</a:t>
            </a:r>
            <a:fld id="{B77D227A-1AE4-4BCD-9973-754D0181BA73}" type="slidenum">
              <a:rPr lang="en-US" altLang="zh-CN">
                <a:latin typeface="Arial" panose="020B0604020202020204" pitchFamily="34" charset="0"/>
              </a: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9534425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55473" y="358779"/>
            <a:ext cx="10312194" cy="8683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70290" y="1376363"/>
            <a:ext cx="10576880" cy="41957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a:xfrm>
            <a:off x="8156586" y="6567226"/>
            <a:ext cx="2026442" cy="292892"/>
          </a:xfrm>
          <a:prstGeom prst="rect">
            <a:avLst/>
          </a:prstGeom>
        </p:spPr>
        <p:txBody>
          <a:bodyPr/>
          <a:lstStyle>
            <a:lvl1pPr>
              <a:defRPr/>
            </a:lvl1pPr>
          </a:lstStyle>
          <a:p>
            <a:pPr defTabSz="914112"/>
            <a:r>
              <a:rPr lang="en-US" altLang="zh-CN">
                <a:solidFill>
                  <a:srgbClr val="1D1D1A"/>
                </a:solidFill>
                <a:latin typeface="Calibri"/>
              </a:rPr>
              <a:t>Page</a:t>
            </a:r>
            <a:fld id="{B77D227A-1AE4-4BCD-9973-754D0181BA73}" type="slidenum">
              <a:rPr lang="en-US" altLang="zh-CN" smtClean="0">
                <a:solidFill>
                  <a:srgbClr val="1D1D1A"/>
                </a:solidFill>
                <a:latin typeface="Calibri"/>
              </a:rPr>
              <a:pPr defTabSz="914112"/>
              <a:t>‹#›</a:t>
            </a:fld>
            <a:endParaRPr lang="en-US" altLang="zh-CN">
              <a:solidFill>
                <a:srgbClr val="1D1D1A"/>
              </a:solidFill>
              <a:latin typeface="Calibri"/>
            </a:endParaRPr>
          </a:p>
        </p:txBody>
      </p:sp>
    </p:spTree>
    <p:extLst>
      <p:ext uri="{BB962C8B-B14F-4D97-AF65-F5344CB8AC3E}">
        <p14:creationId xmlns:p14="http://schemas.microsoft.com/office/powerpoint/2010/main" val="27410278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6" name="灯片编号占位符 5"/>
          <p:cNvSpPr txBox="1">
            <a:spLocks/>
          </p:cNvSpPr>
          <p:nvPr userDrawn="1"/>
        </p:nvSpPr>
        <p:spPr>
          <a:xfrm>
            <a:off x="318949" y="6332468"/>
            <a:ext cx="497328" cy="366684"/>
          </a:xfrm>
          <a:prstGeom prst="rect">
            <a:avLst/>
          </a:prstGeom>
        </p:spPr>
        <p:txBody>
          <a:bodyPr vert="horz" lIns="68553" tIns="34277" rIns="68553" bIns="34277"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B2563A90-55EF-4D2C-B954-EDF55F24A661}" type="slidenum">
              <a:rPr lang="zh-CN" altLang="en-US" sz="900" smtClean="0">
                <a:solidFill>
                  <a:srgbClr val="1D1D1A">
                    <a:lumMod val="65000"/>
                    <a:lumOff val="35000"/>
                  </a:srgbClr>
                </a:solidFill>
              </a:rPr>
              <a:pPr algn="l"/>
              <a:t>‹#›</a:t>
            </a:fld>
            <a:endParaRPr lang="zh-CN" altLang="en-US" sz="900">
              <a:solidFill>
                <a:srgbClr val="1D1D1A">
                  <a:lumMod val="65000"/>
                  <a:lumOff val="35000"/>
                </a:srgbClr>
              </a:solidFill>
            </a:endParaRP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7906" y="6370591"/>
            <a:ext cx="1061359" cy="249284"/>
          </a:xfrm>
          <a:prstGeom prst="rect">
            <a:avLst/>
          </a:prstGeom>
        </p:spPr>
      </p:pic>
    </p:spTree>
    <p:extLst>
      <p:ext uri="{BB962C8B-B14F-4D97-AF65-F5344CB8AC3E}">
        <p14:creationId xmlns:p14="http://schemas.microsoft.com/office/powerpoint/2010/main" val="2799734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image" Target="../media/image8.jpe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5" Type="http://schemas.openxmlformats.org/officeDocument/2006/relationships/image" Target="../media/image8.jpe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12.xml"/><Relationship Id="rId1" Type="http://schemas.openxmlformats.org/officeDocument/2006/relationships/slideLayout" Target="../slideLayouts/slideLayout52.xml"/><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pn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7.jpe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14.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wmf"/></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image" Target="../media/image8.jpe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16.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slideLayout" Target="../slideLayouts/slideLayout70.xml"/><Relationship Id="rId7" Type="http://schemas.openxmlformats.org/officeDocument/2006/relationships/image" Target="../media/image13.wmf"/><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5" Type="http://schemas.openxmlformats.org/officeDocument/2006/relationships/image" Target="../media/image8.jpeg"/><Relationship Id="rId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image" Target="../media/image8.jpeg"/><Relationship Id="rId5" Type="http://schemas.openxmlformats.org/officeDocument/2006/relationships/theme" Target="../theme/theme19.xml"/><Relationship Id="rId4"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8.jpeg"/></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image" Target="../media/image8.jpeg"/><Relationship Id="rId5" Type="http://schemas.openxmlformats.org/officeDocument/2006/relationships/theme" Target="../theme/theme21.xml"/><Relationship Id="rId4" Type="http://schemas.openxmlformats.org/officeDocument/2006/relationships/slideLayout" Target="../slideLayouts/slideLayout83.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5" Type="http://schemas.openxmlformats.org/officeDocument/2006/relationships/image" Target="../media/image17.jpeg"/><Relationship Id="rId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23.xml"/><Relationship Id="rId1" Type="http://schemas.openxmlformats.org/officeDocument/2006/relationships/slideLayout" Target="../slideLayouts/slideLayout87.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image" Target="../media/image8.jpeg"/><Relationship Id="rId5" Type="http://schemas.openxmlformats.org/officeDocument/2006/relationships/theme" Target="../theme/theme24.xml"/><Relationship Id="rId4" Type="http://schemas.openxmlformats.org/officeDocument/2006/relationships/slideLayout" Target="../slideLayouts/slideLayout9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0.jpeg"/><Relationship Id="rId5" Type="http://schemas.openxmlformats.org/officeDocument/2006/relationships/slideLayout" Target="../slideLayouts/slideLayout16.xml"/><Relationship Id="rId10" Type="http://schemas.openxmlformats.org/officeDocument/2006/relationships/theme" Target="../theme/theme5.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0.jpe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6.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33.xml"/><Relationship Id="rId7" Type="http://schemas.openxmlformats.org/officeDocument/2006/relationships/theme" Target="../theme/theme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8.xml"/><Relationship Id="rId4" Type="http://schemas.openxmlformats.org/officeDocument/2006/relationships/slideLayout" Target="../slideLayouts/slideLayout40.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43.xml"/><Relationship Id="rId7" Type="http://schemas.openxmlformats.org/officeDocument/2006/relationships/theme" Target="../theme/theme9.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1"/>
            <a:ext cx="1982316" cy="153611"/>
          </a:xfrm>
          <a:prstGeom prst="rect">
            <a:avLst/>
          </a:prstGeom>
        </p:spPr>
        <p:txBody>
          <a:bodyPr vert="horz" lIns="0" tIns="0" rIns="0" bIns="0" rtlCol="0">
            <a:noAutofit/>
          </a:bodyPr>
          <a:lstStyle/>
          <a:p>
            <a:pPr lvl="0"/>
            <a:r>
              <a:rPr lang="en-US"/>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06684" y="5970030"/>
            <a:ext cx="2256665" cy="493531"/>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2" r:id="rId3"/>
    <p:sldLayoutId id="2147483821" r:id="rId4"/>
    <p:sldLayoutId id="2147483823" r:id="rId5"/>
    <p:sldLayoutId id="21474838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Arial"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p:bodyStyle>
    <p:otherStyle>
      <a:defPPr>
        <a:defRPr lang="en-US"/>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59" userDrawn="1">
          <p15:clr>
            <a:srgbClr val="F26B43"/>
          </p15:clr>
        </p15:guide>
        <p15:guide id="2" pos="3841" userDrawn="1">
          <p15:clr>
            <a:srgbClr val="F26B43"/>
          </p15:clr>
        </p15:guide>
        <p15:guide id="3" pos="565" userDrawn="1">
          <p15:clr>
            <a:srgbClr val="F26B43"/>
          </p15:clr>
        </p15:guide>
        <p15:guide id="4" orient="horz" pos="4007" userDrawn="1">
          <p15:clr>
            <a:srgbClr val="F26B43"/>
          </p15:clr>
        </p15:guide>
        <p15:guide id="5" orient="horz" pos="1235" userDrawn="1">
          <p15:clr>
            <a:srgbClr val="F26B43"/>
          </p15:clr>
        </p15:guide>
        <p15:guide id="6" orient="horz" pos="553"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1691688302"/>
      </p:ext>
    </p:extLst>
  </p:cSld>
  <p:clrMap bg1="lt1" tx1="dk1" bg2="lt2" tx2="dk2" accent1="accent1" accent2="accent2" accent3="accent3" accent4="accent4" accent5="accent5" accent6="accent6" hlink="hlink" folHlink="folHlink"/>
  <p:sldLayoutIdLst>
    <p:sldLayoutId id="2147483958" r:id="rId1"/>
    <p:sldLayoutId id="2147483960"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586105280"/>
      </p:ext>
    </p:extLst>
  </p:cSld>
  <p:clrMap bg1="lt1" tx1="dk1" bg2="lt2" tx2="dk2" accent1="accent1" accent2="accent2" accent3="accent3" accent4="accent4" accent5="accent5" accent6="accent6" hlink="hlink" folHlink="folHlink"/>
  <p:sldLayoutIdLst>
    <p:sldLayoutId id="2147483962" r:id="rId1"/>
    <p:sldLayoutId id="2147483964" r:id="rId2"/>
    <p:sldLayoutId id="2147483965" r:id="rId3"/>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0" y="6783917"/>
            <a:ext cx="12196763" cy="74083"/>
            <a:chOff x="0" y="5087938"/>
            <a:chExt cx="9144000" cy="55562"/>
          </a:xfrm>
        </p:grpSpPr>
        <p:pic>
          <p:nvPicPr>
            <p:cNvPr id="5" name="Picture 2" descr="E:\01 日常工作\10 多媒体\PPT内部汇报用模板\红条.jpg"/>
            <p:cNvPicPr>
              <a:picLocks noChangeAspect="1" noChangeArrowheads="1"/>
            </p:cNvPicPr>
            <p:nvPr userDrawn="1"/>
          </p:nvPicPr>
          <p:blipFill>
            <a:blip r:embed="rId3" cstate="print"/>
            <a:srcRect r="17"/>
            <a:stretch>
              <a:fillRect/>
            </a:stretch>
          </p:blipFill>
          <p:spPr bwMode="auto">
            <a:xfrm>
              <a:off x="0" y="5087938"/>
              <a:ext cx="8616950" cy="55562"/>
            </a:xfrm>
            <a:prstGeom prst="rect">
              <a:avLst/>
            </a:prstGeom>
            <a:noFill/>
          </p:spPr>
        </p:pic>
        <p:pic>
          <p:nvPicPr>
            <p:cNvPr id="6" name="Picture 2" descr="E:\01 日常工作\10 多媒体\PPT内部汇报用模板\红条.jpg"/>
            <p:cNvPicPr>
              <a:picLocks noChangeAspect="1" noChangeArrowheads="1"/>
            </p:cNvPicPr>
            <p:nvPr userDrawn="1"/>
          </p:nvPicPr>
          <p:blipFill>
            <a:blip r:embed="rId3" cstate="print"/>
            <a:srcRect r="17"/>
            <a:stretch>
              <a:fillRect/>
            </a:stretch>
          </p:blipFill>
          <p:spPr bwMode="auto">
            <a:xfrm>
              <a:off x="527050" y="5087938"/>
              <a:ext cx="8616950" cy="55562"/>
            </a:xfrm>
            <a:prstGeom prst="rect">
              <a:avLst/>
            </a:prstGeom>
            <a:noFill/>
          </p:spPr>
        </p:pic>
      </p:grpSp>
      <p:pic>
        <p:nvPicPr>
          <p:cNvPr id="8" name="Picture 2" descr="C:\Users\z00124665\Desktop\HW LOGO(横版）.png"/>
          <p:cNvPicPr>
            <a:picLocks noChangeAspect="1" noChangeArrowheads="1"/>
          </p:cNvPicPr>
          <p:nvPr/>
        </p:nvPicPr>
        <p:blipFill>
          <a:blip r:embed="rId4" cstate="screen"/>
          <a:srcRect/>
          <a:stretch>
            <a:fillRect/>
          </a:stretch>
        </p:blipFill>
        <p:spPr bwMode="auto">
          <a:xfrm>
            <a:off x="10092495" y="6250583"/>
            <a:ext cx="1667519" cy="406032"/>
          </a:xfrm>
          <a:prstGeom prst="rect">
            <a:avLst/>
          </a:prstGeom>
          <a:noFill/>
        </p:spPr>
      </p:pic>
      <p:sp>
        <p:nvSpPr>
          <p:cNvPr id="9" name="Rectangle 5"/>
          <p:cNvSpPr>
            <a:spLocks noChangeArrowheads="1"/>
          </p:cNvSpPr>
          <p:nvPr/>
        </p:nvSpPr>
        <p:spPr bwMode="auto">
          <a:xfrm>
            <a:off x="4055619" y="6500753"/>
            <a:ext cx="362882" cy="261257"/>
          </a:xfrm>
          <a:prstGeom prst="rect">
            <a:avLst/>
          </a:prstGeom>
          <a:noFill/>
          <a:ln w="9525">
            <a:noFill/>
            <a:miter lim="800000"/>
            <a:headEnd/>
            <a:tailEnd/>
          </a:ln>
        </p:spPr>
        <p:txBody>
          <a:bodyPr lIns="0" tIns="0" rIns="0" bIns="0"/>
          <a:lstStyle/>
          <a:p>
            <a:pPr defTabSz="1219170" eaLnBrk="0" fontAlgn="base" hangingPunct="0">
              <a:lnSpc>
                <a:spcPct val="85000"/>
              </a:lnSpc>
              <a:spcBef>
                <a:spcPct val="0"/>
              </a:spcBef>
              <a:spcAft>
                <a:spcPct val="0"/>
              </a:spcAft>
              <a:defRPr/>
            </a:pPr>
            <a:fld id="{F350CB96-EF0E-44F1-90D2-2D2DCEB1810F}" type="slidenum">
              <a:rPr lang="de-DE" altLang="zh-CN" sz="1200" smtClean="0">
                <a:solidFill>
                  <a:prstClr val="white">
                    <a:lumMod val="65000"/>
                  </a:prstClr>
                </a:solidFill>
                <a:latin typeface="Arial" panose="020B0604020202020204" pitchFamily="34" charset="0"/>
                <a:ea typeface="微软雅黑" pitchFamily="34" charset="-122"/>
              </a:rPr>
              <a:pPr defTabSz="1219170" eaLnBrk="0" fontAlgn="base" hangingPunct="0">
                <a:lnSpc>
                  <a:spcPct val="85000"/>
                </a:lnSpc>
                <a:spcBef>
                  <a:spcPct val="0"/>
                </a:spcBef>
                <a:spcAft>
                  <a:spcPct val="0"/>
                </a:spcAft>
                <a:defRPr/>
              </a:pPr>
              <a:t>‹#›</a:t>
            </a:fld>
            <a:endParaRPr lang="en-GB" altLang="zh-CN" sz="1200">
              <a:solidFill>
                <a:prstClr val="white">
                  <a:lumMod val="65000"/>
                </a:prstClr>
              </a:solidFill>
              <a:latin typeface="Arial" panose="020B0604020202020204" pitchFamily="34" charset="0"/>
              <a:ea typeface="微软雅黑" pitchFamily="34" charset="-122"/>
            </a:endParaRPr>
          </a:p>
        </p:txBody>
      </p:sp>
      <p:pic>
        <p:nvPicPr>
          <p:cNvPr id="10" name="Picture 2" descr="C:\Users\z00124665\Desktop\图形1.wmf"/>
          <p:cNvPicPr>
            <a:picLocks noChangeAspect="1" noChangeArrowheads="1"/>
          </p:cNvPicPr>
          <p:nvPr/>
        </p:nvPicPr>
        <p:blipFill>
          <a:blip r:embed="rId5" cstate="print"/>
          <a:srcRect/>
          <a:stretch>
            <a:fillRect/>
          </a:stretch>
        </p:blipFill>
        <p:spPr bwMode="auto">
          <a:xfrm>
            <a:off x="429862" y="6482934"/>
            <a:ext cx="3542566" cy="161289"/>
          </a:xfrm>
          <a:prstGeom prst="rect">
            <a:avLst/>
          </a:prstGeom>
          <a:noFill/>
        </p:spPr>
      </p:pic>
      <p:pic>
        <p:nvPicPr>
          <p:cNvPr id="11" name="Picture 2" descr="C:\Users\z00124665\Desktop\A BETTER WAY SOLUTIONS.wmf"/>
          <p:cNvPicPr>
            <a:picLocks noChangeAspect="1" noChangeArrowheads="1"/>
          </p:cNvPicPr>
          <p:nvPr/>
        </p:nvPicPr>
        <p:blipFill>
          <a:blip r:embed="rId6" cstate="print"/>
          <a:srcRect/>
          <a:stretch>
            <a:fillRect/>
          </a:stretch>
        </p:blipFill>
        <p:spPr bwMode="auto">
          <a:xfrm>
            <a:off x="7426052" y="236293"/>
            <a:ext cx="4362037" cy="121424"/>
          </a:xfrm>
          <a:prstGeom prst="rect">
            <a:avLst/>
          </a:prstGeom>
          <a:noFill/>
        </p:spPr>
      </p:pic>
    </p:spTree>
    <p:extLst>
      <p:ext uri="{BB962C8B-B14F-4D97-AF65-F5344CB8AC3E}">
        <p14:creationId xmlns:p14="http://schemas.microsoft.com/office/powerpoint/2010/main" val="1981906514"/>
      </p:ext>
    </p:extLst>
  </p:cSld>
  <p:clrMap bg1="lt1" tx1="dk1" bg2="lt2" tx2="dk2" accent1="accent1" accent2="accent2" accent3="accent3" accent4="accent4" accent5="accent5" accent6="accent6" hlink="hlink" folHlink="folHlink"/>
  <p:sldLayoutIdLst>
    <p:sldLayoutId id="2147483967" r:id="rId1"/>
  </p:sldLayoutIdLst>
  <p:transition advClick="0" advTm="8000">
    <p:fade/>
  </p:transition>
  <p:hf sldNum="0" hdr="0" ftr="0" dt="0"/>
  <p:txStyles>
    <p:titleStyle>
      <a:lvl1pPr algn="l" rtl="0" eaLnBrk="0" fontAlgn="base" hangingPunct="0">
        <a:spcBef>
          <a:spcPct val="0"/>
        </a:spcBef>
        <a:spcAft>
          <a:spcPct val="0"/>
        </a:spcAft>
        <a:defRPr sz="4267" b="1">
          <a:solidFill>
            <a:srgbClr val="990000"/>
          </a:solidFill>
          <a:latin typeface="Arial"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Arial"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Arial"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Arial"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Arial" pitchFamily="34" charset="0"/>
          <a:ea typeface="黑体" pitchFamily="49" charset="-122"/>
          <a:cs typeface="宋体" charset="-122"/>
        </a:defRPr>
      </a:lvl5pPr>
      <a:lvl6pPr marL="609498" algn="l" rtl="0" eaLnBrk="1" fontAlgn="base" hangingPunct="1">
        <a:spcBef>
          <a:spcPct val="0"/>
        </a:spcBef>
        <a:spcAft>
          <a:spcPct val="0"/>
        </a:spcAft>
        <a:defRPr sz="4267" b="1">
          <a:solidFill>
            <a:srgbClr val="990000"/>
          </a:solidFill>
          <a:latin typeface="Arial" pitchFamily="34" charset="0"/>
          <a:ea typeface="华文细黑" pitchFamily="2" charset="-122"/>
          <a:cs typeface="宋体" charset="-122"/>
        </a:defRPr>
      </a:lvl6pPr>
      <a:lvl7pPr marL="1218996" algn="l" rtl="0" eaLnBrk="1" fontAlgn="base" hangingPunct="1">
        <a:spcBef>
          <a:spcPct val="0"/>
        </a:spcBef>
        <a:spcAft>
          <a:spcPct val="0"/>
        </a:spcAft>
        <a:defRPr sz="4267" b="1">
          <a:solidFill>
            <a:srgbClr val="990000"/>
          </a:solidFill>
          <a:latin typeface="Arial" pitchFamily="34" charset="0"/>
          <a:ea typeface="华文细黑" pitchFamily="2" charset="-122"/>
          <a:cs typeface="宋体" charset="-122"/>
        </a:defRPr>
      </a:lvl7pPr>
      <a:lvl8pPr marL="1828496" algn="l" rtl="0" eaLnBrk="1" fontAlgn="base" hangingPunct="1">
        <a:spcBef>
          <a:spcPct val="0"/>
        </a:spcBef>
        <a:spcAft>
          <a:spcPct val="0"/>
        </a:spcAft>
        <a:defRPr sz="4267" b="1">
          <a:solidFill>
            <a:srgbClr val="990000"/>
          </a:solidFill>
          <a:latin typeface="Arial" pitchFamily="34" charset="0"/>
          <a:ea typeface="华文细黑" pitchFamily="2" charset="-122"/>
          <a:cs typeface="宋体" charset="-122"/>
        </a:defRPr>
      </a:lvl8pPr>
      <a:lvl9pPr marL="2437994" algn="l" rtl="0" eaLnBrk="1" fontAlgn="base" hangingPunct="1">
        <a:spcBef>
          <a:spcPct val="0"/>
        </a:spcBef>
        <a:spcAft>
          <a:spcPct val="0"/>
        </a:spcAft>
        <a:defRPr sz="4267" b="1">
          <a:solidFill>
            <a:srgbClr val="990000"/>
          </a:solidFill>
          <a:latin typeface="Arial" pitchFamily="34" charset="0"/>
          <a:ea typeface="华文细黑" pitchFamily="2" charset="-122"/>
          <a:cs typeface="宋体" charset="-122"/>
        </a:defRPr>
      </a:lvl9pPr>
    </p:titleStyle>
    <p:bodyStyle>
      <a:lvl1pPr marL="457123" indent="-457123" algn="l" rtl="0" eaLnBrk="0" fontAlgn="base" hangingPunct="0">
        <a:lnSpc>
          <a:spcPct val="140000"/>
        </a:lnSpc>
        <a:spcBef>
          <a:spcPct val="0"/>
        </a:spcBef>
        <a:spcAft>
          <a:spcPct val="0"/>
        </a:spcAft>
        <a:buClr>
          <a:srgbClr val="808080"/>
        </a:buClr>
        <a:buSzPct val="60000"/>
        <a:buFont typeface="Wingdings" pitchFamily="2" charset="2"/>
        <a:buChar char="l"/>
        <a:defRPr sz="3200" b="1">
          <a:solidFill>
            <a:schemeClr val="bg1"/>
          </a:solidFill>
          <a:latin typeface="Arial" pitchFamily="34" charset="0"/>
          <a:ea typeface="黑体" pitchFamily="49" charset="-122"/>
          <a:cs typeface="+mn-cs"/>
        </a:defRPr>
      </a:lvl1pPr>
      <a:lvl2pPr marL="990435" indent="-380937"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Arial"/>
          <a:ea typeface="+mn-ea"/>
          <a:cs typeface="+mn-cs"/>
        </a:defRPr>
      </a:lvl2pPr>
      <a:lvl3pPr marL="1523746" indent="-304750" algn="l" rtl="0" eaLnBrk="0" fontAlgn="base" hangingPunct="0">
        <a:lnSpc>
          <a:spcPct val="140000"/>
        </a:lnSpc>
        <a:spcBef>
          <a:spcPct val="0"/>
        </a:spcBef>
        <a:spcAft>
          <a:spcPct val="0"/>
        </a:spcAft>
        <a:buSzPct val="50000"/>
        <a:buFont typeface="Wingdings" pitchFamily="2" charset="2"/>
        <a:buChar char="n"/>
        <a:defRPr sz="2133">
          <a:solidFill>
            <a:schemeClr val="bg1"/>
          </a:solidFill>
          <a:latin typeface="Arial" pitchFamily="34" charset="0"/>
          <a:ea typeface="+mn-ea"/>
          <a:cs typeface="+mn-cs"/>
        </a:defRPr>
      </a:lvl3pPr>
      <a:lvl4pPr marL="2133244" indent="-304750" algn="l" rtl="0" eaLnBrk="0" fontAlgn="base" hangingPunct="0">
        <a:lnSpc>
          <a:spcPct val="140000"/>
        </a:lnSpc>
        <a:spcBef>
          <a:spcPct val="0"/>
        </a:spcBef>
        <a:spcAft>
          <a:spcPct val="0"/>
        </a:spcAft>
        <a:buChar char="–"/>
        <a:defRPr sz="1867">
          <a:solidFill>
            <a:schemeClr val="bg1"/>
          </a:solidFill>
          <a:latin typeface="Arial" pitchFamily="34" charset="0"/>
          <a:ea typeface="+mn-ea"/>
          <a:cs typeface="+mn-cs"/>
        </a:defRPr>
      </a:lvl4pPr>
      <a:lvl5pPr marL="2742743" indent="-304750" algn="l" rtl="0" eaLnBrk="0" fontAlgn="base" hangingPunct="0">
        <a:lnSpc>
          <a:spcPct val="140000"/>
        </a:lnSpc>
        <a:spcBef>
          <a:spcPct val="0"/>
        </a:spcBef>
        <a:spcAft>
          <a:spcPct val="0"/>
        </a:spcAft>
        <a:buFont typeface="Arial" pitchFamily="34" charset="0"/>
        <a:buChar char="~"/>
        <a:defRPr sz="1600">
          <a:solidFill>
            <a:schemeClr val="bg1"/>
          </a:solidFill>
          <a:latin typeface="Arial" pitchFamily="34" charset="0"/>
          <a:ea typeface="+mn-ea"/>
          <a:cs typeface="+mn-cs"/>
        </a:defRPr>
      </a:lvl5pPr>
      <a:lvl6pPr marL="3352242" indent="-304750" algn="l" rtl="0" eaLnBrk="1" fontAlgn="base" hangingPunct="1">
        <a:spcBef>
          <a:spcPct val="20000"/>
        </a:spcBef>
        <a:spcAft>
          <a:spcPct val="0"/>
        </a:spcAft>
        <a:buFont typeface="Arial" charset="0"/>
        <a:buChar char="~"/>
        <a:defRPr sz="2133">
          <a:solidFill>
            <a:schemeClr val="tx1"/>
          </a:solidFill>
          <a:latin typeface="Arial"/>
          <a:ea typeface="+mn-ea"/>
          <a:cs typeface="+mn-cs"/>
        </a:defRPr>
      </a:lvl6pPr>
      <a:lvl7pPr marL="3961740" indent="-304750" algn="l" rtl="0" eaLnBrk="1" fontAlgn="base" hangingPunct="1">
        <a:spcBef>
          <a:spcPct val="20000"/>
        </a:spcBef>
        <a:spcAft>
          <a:spcPct val="0"/>
        </a:spcAft>
        <a:buFont typeface="Arial" charset="0"/>
        <a:buChar char="~"/>
        <a:defRPr sz="2133">
          <a:solidFill>
            <a:schemeClr val="tx1"/>
          </a:solidFill>
          <a:latin typeface="Arial"/>
          <a:ea typeface="+mn-ea"/>
          <a:cs typeface="+mn-cs"/>
        </a:defRPr>
      </a:lvl7pPr>
      <a:lvl8pPr marL="4571238" indent="-304750" algn="l" rtl="0" eaLnBrk="1" fontAlgn="base" hangingPunct="1">
        <a:spcBef>
          <a:spcPct val="20000"/>
        </a:spcBef>
        <a:spcAft>
          <a:spcPct val="0"/>
        </a:spcAft>
        <a:buFont typeface="Arial" charset="0"/>
        <a:buChar char="~"/>
        <a:defRPr sz="2133">
          <a:solidFill>
            <a:schemeClr val="tx1"/>
          </a:solidFill>
          <a:latin typeface="Arial"/>
          <a:ea typeface="+mn-ea"/>
          <a:cs typeface="+mn-cs"/>
        </a:defRPr>
      </a:lvl8pPr>
      <a:lvl9pPr marL="5180737" indent="-304750" algn="l" rtl="0" eaLnBrk="1" fontAlgn="base" hangingPunct="1">
        <a:spcBef>
          <a:spcPct val="20000"/>
        </a:spcBef>
        <a:spcAft>
          <a:spcPct val="0"/>
        </a:spcAft>
        <a:buFont typeface="Arial" charset="0"/>
        <a:buChar char="~"/>
        <a:defRPr sz="2133">
          <a:solidFill>
            <a:schemeClr val="tx1"/>
          </a:solidFill>
          <a:latin typeface="Arial"/>
          <a:ea typeface="+mn-ea"/>
          <a:cs typeface="+mn-cs"/>
        </a:defRPr>
      </a:lvl9pPr>
    </p:bodyStyle>
    <p:otherStyle>
      <a:defPPr>
        <a:defRPr lang="zh-CN"/>
      </a:defPPr>
      <a:lvl1pPr marL="0" algn="l" defTabSz="1218996" rtl="0" eaLnBrk="1" latinLnBrk="0" hangingPunct="1">
        <a:defRPr sz="2400" kern="1200">
          <a:solidFill>
            <a:schemeClr val="tx1"/>
          </a:solidFill>
          <a:latin typeface="Arial"/>
          <a:ea typeface="+mn-ea"/>
          <a:cs typeface="+mn-cs"/>
        </a:defRPr>
      </a:lvl1pPr>
      <a:lvl2pPr marL="609498" algn="l" defTabSz="1218996" rtl="0" eaLnBrk="1" latinLnBrk="0" hangingPunct="1">
        <a:defRPr sz="2400" kern="1200">
          <a:solidFill>
            <a:schemeClr val="tx1"/>
          </a:solidFill>
          <a:latin typeface="Arial"/>
          <a:ea typeface="+mn-ea"/>
          <a:cs typeface="+mn-cs"/>
        </a:defRPr>
      </a:lvl2pPr>
      <a:lvl3pPr marL="1218996" algn="l" defTabSz="1218996" rtl="0" eaLnBrk="1" latinLnBrk="0" hangingPunct="1">
        <a:defRPr sz="2400" kern="1200">
          <a:solidFill>
            <a:schemeClr val="tx1"/>
          </a:solidFill>
          <a:latin typeface="Arial"/>
          <a:ea typeface="+mn-ea"/>
          <a:cs typeface="+mn-cs"/>
        </a:defRPr>
      </a:lvl3pPr>
      <a:lvl4pPr marL="1828496" algn="l" defTabSz="1218996" rtl="0" eaLnBrk="1" latinLnBrk="0" hangingPunct="1">
        <a:defRPr sz="2400" kern="1200">
          <a:solidFill>
            <a:schemeClr val="tx1"/>
          </a:solidFill>
          <a:latin typeface="Arial"/>
          <a:ea typeface="+mn-ea"/>
          <a:cs typeface="+mn-cs"/>
        </a:defRPr>
      </a:lvl4pPr>
      <a:lvl5pPr marL="2437994" algn="l" defTabSz="1218996" rtl="0" eaLnBrk="1" latinLnBrk="0" hangingPunct="1">
        <a:defRPr sz="2400" kern="1200">
          <a:solidFill>
            <a:schemeClr val="tx1"/>
          </a:solidFill>
          <a:latin typeface="Arial"/>
          <a:ea typeface="+mn-ea"/>
          <a:cs typeface="+mn-cs"/>
        </a:defRPr>
      </a:lvl5pPr>
      <a:lvl6pPr marL="3047492" algn="l" defTabSz="1218996" rtl="0" eaLnBrk="1" latinLnBrk="0" hangingPunct="1">
        <a:defRPr sz="2400" kern="1200">
          <a:solidFill>
            <a:schemeClr val="tx1"/>
          </a:solidFill>
          <a:latin typeface="Arial"/>
          <a:ea typeface="+mn-ea"/>
          <a:cs typeface="+mn-cs"/>
        </a:defRPr>
      </a:lvl6pPr>
      <a:lvl7pPr marL="3656990" algn="l" defTabSz="1218996" rtl="0" eaLnBrk="1" latinLnBrk="0" hangingPunct="1">
        <a:defRPr sz="2400" kern="1200">
          <a:solidFill>
            <a:schemeClr val="tx1"/>
          </a:solidFill>
          <a:latin typeface="Arial"/>
          <a:ea typeface="+mn-ea"/>
          <a:cs typeface="+mn-cs"/>
        </a:defRPr>
      </a:lvl7pPr>
      <a:lvl8pPr marL="4266488" algn="l" defTabSz="1218996" rtl="0" eaLnBrk="1" latinLnBrk="0" hangingPunct="1">
        <a:defRPr sz="2400" kern="1200">
          <a:solidFill>
            <a:schemeClr val="tx1"/>
          </a:solidFill>
          <a:latin typeface="Arial"/>
          <a:ea typeface="+mn-ea"/>
          <a:cs typeface="+mn-cs"/>
        </a:defRPr>
      </a:lvl8pPr>
      <a:lvl9pPr marL="4875987" algn="l" defTabSz="1218996" rtl="0" eaLnBrk="1" latinLnBrk="0" hangingPunct="1">
        <a:defRPr sz="2400" kern="1200">
          <a:solidFill>
            <a:schemeClr val="tx1"/>
          </a:solidFill>
          <a:latin typeface="Arial"/>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2"/>
            <a:ext cx="2681352"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93" bIns="0">
            <a:spAutoFit/>
          </a:bodyPr>
          <a:lstStyle>
            <a:lvl1pPr defTabSz="801688" eaLnBrk="0" hangingPunct="0">
              <a:defRPr>
                <a:solidFill>
                  <a:schemeClr val="tx1"/>
                </a:solidFill>
                <a:latin typeface="Arial" pitchFamily="34" charset="0"/>
                <a:ea typeface="宋体" pitchFamily="2" charset="-122"/>
              </a:defRPr>
            </a:lvl1pPr>
            <a:lvl2pPr marL="742950" indent="-285750" defTabSz="801688" eaLnBrk="0" hangingPunct="0">
              <a:defRPr>
                <a:solidFill>
                  <a:schemeClr val="tx1"/>
                </a:solidFill>
                <a:latin typeface="Arial" pitchFamily="34" charset="0"/>
                <a:ea typeface="宋体" pitchFamily="2" charset="-122"/>
              </a:defRPr>
            </a:lvl2pPr>
            <a:lvl3pPr marL="1143000" indent="-228600" defTabSz="801688" eaLnBrk="0" hangingPunct="0">
              <a:defRPr>
                <a:solidFill>
                  <a:schemeClr val="tx1"/>
                </a:solidFill>
                <a:latin typeface="Arial" pitchFamily="34" charset="0"/>
                <a:ea typeface="宋体" pitchFamily="2" charset="-122"/>
              </a:defRPr>
            </a:lvl3pPr>
            <a:lvl4pPr marL="1600200" indent="-228600" defTabSz="801688" eaLnBrk="0" hangingPunct="0">
              <a:defRPr>
                <a:solidFill>
                  <a:schemeClr val="tx1"/>
                </a:solidFill>
                <a:latin typeface="Arial" pitchFamily="34" charset="0"/>
                <a:ea typeface="宋体" pitchFamily="2" charset="-122"/>
              </a:defRPr>
            </a:lvl4pPr>
            <a:lvl5pPr marL="2057400" indent="-228600" defTabSz="801688" eaLnBrk="0" hangingPunct="0">
              <a:defRPr>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Arial" pitchFamily="34" charset="0"/>
                <a:ea typeface="宋体" pitchFamily="2" charset="-122"/>
              </a:defRPr>
            </a:lvl9pPr>
          </a:lstStyle>
          <a:p>
            <a:pPr fontAlgn="base">
              <a:spcBef>
                <a:spcPct val="0"/>
              </a:spcBef>
              <a:spcAft>
                <a:spcPct val="0"/>
              </a:spcAft>
              <a:defRPr/>
            </a:pPr>
            <a:r>
              <a:rPr lang="en-US" altLang="zh-CN" sz="1200">
                <a:solidFill>
                  <a:srgbClr val="000000"/>
                </a:solidFill>
                <a:latin typeface="Arial"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15746" y="6386517"/>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2"/>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a:t>单击此处编辑母版标题样式</a:t>
            </a:r>
          </a:p>
        </p:txBody>
      </p:sp>
      <p:sp>
        <p:nvSpPr>
          <p:cNvPr id="10248" name="Rectangle 68"/>
          <p:cNvSpPr>
            <a:spLocks noGrp="1" noChangeArrowheads="1"/>
          </p:cNvSpPr>
          <p:nvPr>
            <p:ph type="body" idx="1"/>
          </p:nvPr>
        </p:nvSpPr>
        <p:spPr bwMode="auto">
          <a:xfrm>
            <a:off x="1007928" y="1628779"/>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52" name="Rectangle 84"/>
          <p:cNvSpPr>
            <a:spLocks noChangeArrowheads="1"/>
          </p:cNvSpPr>
          <p:nvPr/>
        </p:nvSpPr>
        <p:spPr bwMode="auto">
          <a:xfrm>
            <a:off x="12340754" y="7939"/>
            <a:ext cx="1494951" cy="48715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03" tIns="40052" rIns="80103" bIns="40052">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Arial" pitchFamily="34" charset="0"/>
                <a:ea typeface="宋体" pitchFamily="2" charset="-122"/>
              </a:rPr>
              <a:t>客户或者合作伙伴的标志放在右上角</a:t>
            </a:r>
            <a:r>
              <a:rPr lang="en-US" altLang="zh-CN" sz="1100">
                <a:solidFill>
                  <a:srgbClr val="FFFFFF"/>
                </a:solidFill>
                <a:latin typeface="Arial" pitchFamily="34" charset="0"/>
                <a:ea typeface="宋体" pitchFamily="2" charset="-122"/>
              </a:rPr>
              <a:t>.</a:t>
            </a:r>
            <a:endParaRPr lang="zh-CN" altLang="en-US" sz="1100">
              <a:solidFill>
                <a:srgbClr val="FFFFFF"/>
              </a:solidFill>
              <a:latin typeface="Arial" pitchFamily="34" charset="0"/>
              <a:ea typeface="宋体" pitchFamily="2" charset="-122"/>
            </a:endParaRPr>
          </a:p>
        </p:txBody>
      </p:sp>
      <p:sp>
        <p:nvSpPr>
          <p:cNvPr id="79" name="Rectangle 21"/>
          <p:cNvSpPr>
            <a:spLocks noChangeArrowheads="1"/>
          </p:cNvSpPr>
          <p:nvPr/>
        </p:nvSpPr>
        <p:spPr bwMode="auto">
          <a:xfrm>
            <a:off x="5049596" y="6465938"/>
            <a:ext cx="1624258" cy="184666"/>
          </a:xfrm>
          <a:prstGeom prst="rect">
            <a:avLst/>
          </a:prstGeom>
          <a:noFill/>
          <a:ln w="9525" algn="ctr">
            <a:noFill/>
            <a:miter lim="800000"/>
            <a:headEnd/>
            <a:tailEnd/>
          </a:ln>
          <a:effectLst/>
        </p:spPr>
        <p:txBody>
          <a:bodyPr wrap="none" lIns="80061" tIns="0" rIns="80061" bIns="0">
            <a:spAutoFit/>
          </a:bodyPr>
          <a:lstStyle/>
          <a:p>
            <a:pPr defTabSz="801455" eaLnBrk="0" fontAlgn="base" hangingPunct="0">
              <a:spcBef>
                <a:spcPct val="0"/>
              </a:spcBef>
              <a:spcAft>
                <a:spcPct val="0"/>
              </a:spcAft>
              <a:defRPr/>
            </a:pPr>
            <a:r>
              <a:rPr lang="en-US" altLang="zh-CN" sz="1200">
                <a:solidFill>
                  <a:srgbClr val="000000"/>
                </a:solidFill>
                <a:latin typeface="Arial" panose="020B0604020202020204" pitchFamily="34" charset="0"/>
              </a:rPr>
              <a:t>Huawei Confidential</a:t>
            </a:r>
          </a:p>
        </p:txBody>
      </p:sp>
      <p:sp>
        <p:nvSpPr>
          <p:cNvPr id="81" name="Rectangle 5"/>
          <p:cNvSpPr>
            <a:spLocks noChangeArrowheads="1"/>
          </p:cNvSpPr>
          <p:nvPr/>
        </p:nvSpPr>
        <p:spPr bwMode="auto">
          <a:xfrm>
            <a:off x="8484799" y="6489702"/>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a:solidFill>
                  <a:srgbClr val="000000"/>
                </a:solidFill>
                <a:latin typeface="Arial" pitchFamily="34" charset="0"/>
                <a:ea typeface="MS PGothic" pitchFamily="34" charset="-128"/>
              </a:rPr>
              <a:t> </a:t>
            </a:r>
            <a:fld id="{A4C34F22-587E-473D-9099-376F4F013A30}" type="slidenum">
              <a:rPr lang="de-DE" altLang="zh-CN" sz="1200">
                <a:solidFill>
                  <a:srgbClr val="000000"/>
                </a:solidFill>
                <a:latin typeface="Arial" pitchFamily="34" charset="0"/>
                <a:ea typeface="MS PGothic" pitchFamily="34" charset="-128"/>
              </a:rPr>
              <a:pPr defTabSz="914400" eaLnBrk="0" fontAlgn="base" hangingPunct="0">
                <a:lnSpc>
                  <a:spcPct val="85000"/>
                </a:lnSpc>
                <a:spcBef>
                  <a:spcPct val="0"/>
                </a:spcBef>
                <a:spcAft>
                  <a:spcPct val="0"/>
                </a:spcAft>
              </a:pPr>
              <a:t>‹#›</a:t>
            </a:fld>
            <a:endParaRPr lang="en-GB" altLang="zh-CN" sz="1200">
              <a:solidFill>
                <a:srgbClr val="000000"/>
              </a:solidFill>
              <a:latin typeface="Arial" pitchFamily="34" charset="0"/>
              <a:ea typeface="MS PGothic" pitchFamily="34" charset="-128"/>
            </a:endParaRPr>
          </a:p>
        </p:txBody>
      </p:sp>
    </p:spTree>
    <p:extLst>
      <p:ext uri="{BB962C8B-B14F-4D97-AF65-F5344CB8AC3E}">
        <p14:creationId xmlns:p14="http://schemas.microsoft.com/office/powerpoint/2010/main" val="4105058519"/>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Lst>
  <p:transition advClick="0" advTm="8000">
    <p:fade thruBlk="1"/>
  </p:transition>
  <p:txStyles>
    <p:titleStyle>
      <a:lvl1pPr algn="l" rtl="0" eaLnBrk="0" fontAlgn="base" hangingPunct="0">
        <a:spcBef>
          <a:spcPct val="0"/>
        </a:spcBef>
        <a:spcAft>
          <a:spcPct val="0"/>
        </a:spcAft>
        <a:defRPr sz="3199"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199" b="1">
          <a:solidFill>
            <a:srgbClr val="990000"/>
          </a:solidFill>
          <a:latin typeface="Arial" pitchFamily="49" charset="-122"/>
          <a:ea typeface="黑体" pitchFamily="49" charset="-122"/>
          <a:cs typeface="宋体" charset="-122"/>
        </a:defRPr>
      </a:lvl2pPr>
      <a:lvl3pPr algn="l" rtl="0" eaLnBrk="0" fontAlgn="base" hangingPunct="0">
        <a:spcBef>
          <a:spcPct val="0"/>
        </a:spcBef>
        <a:spcAft>
          <a:spcPct val="0"/>
        </a:spcAft>
        <a:defRPr sz="3199" b="1">
          <a:solidFill>
            <a:srgbClr val="990000"/>
          </a:solidFill>
          <a:latin typeface="Arial" pitchFamily="49" charset="-122"/>
          <a:ea typeface="黑体" pitchFamily="49" charset="-122"/>
          <a:cs typeface="宋体" charset="-122"/>
        </a:defRPr>
      </a:lvl3pPr>
      <a:lvl4pPr algn="l" rtl="0" eaLnBrk="0" fontAlgn="base" hangingPunct="0">
        <a:spcBef>
          <a:spcPct val="0"/>
        </a:spcBef>
        <a:spcAft>
          <a:spcPct val="0"/>
        </a:spcAft>
        <a:defRPr sz="3199" b="1">
          <a:solidFill>
            <a:srgbClr val="990000"/>
          </a:solidFill>
          <a:latin typeface="Arial" pitchFamily="49" charset="-122"/>
          <a:ea typeface="黑体" pitchFamily="49" charset="-122"/>
          <a:cs typeface="宋体" charset="-122"/>
        </a:defRPr>
      </a:lvl4pPr>
      <a:lvl5pPr algn="l" rtl="0" eaLnBrk="0" fontAlgn="base" hangingPunct="0">
        <a:spcBef>
          <a:spcPct val="0"/>
        </a:spcBef>
        <a:spcAft>
          <a:spcPct val="0"/>
        </a:spcAft>
        <a:defRPr sz="3199" b="1">
          <a:solidFill>
            <a:srgbClr val="990000"/>
          </a:solidFill>
          <a:latin typeface="Arial" pitchFamily="49" charset="-122"/>
          <a:ea typeface="黑体" pitchFamily="49" charset="-122"/>
          <a:cs typeface="宋体" charset="-122"/>
        </a:defRPr>
      </a:lvl5pPr>
      <a:lvl6pPr marL="457067" algn="l" rtl="0" eaLnBrk="1" fontAlgn="base" hangingPunct="1">
        <a:spcBef>
          <a:spcPct val="0"/>
        </a:spcBef>
        <a:spcAft>
          <a:spcPct val="0"/>
        </a:spcAft>
        <a:defRPr sz="3199" b="1">
          <a:solidFill>
            <a:srgbClr val="990000"/>
          </a:solidFill>
          <a:latin typeface="Arial" pitchFamily="34" charset="0"/>
          <a:ea typeface="华文细黑" pitchFamily="2" charset="-122"/>
          <a:cs typeface="宋体" charset="-122"/>
        </a:defRPr>
      </a:lvl6pPr>
      <a:lvl7pPr marL="914133" algn="l" rtl="0" eaLnBrk="1" fontAlgn="base" hangingPunct="1">
        <a:spcBef>
          <a:spcPct val="0"/>
        </a:spcBef>
        <a:spcAft>
          <a:spcPct val="0"/>
        </a:spcAft>
        <a:defRPr sz="3199" b="1">
          <a:solidFill>
            <a:srgbClr val="990000"/>
          </a:solidFill>
          <a:latin typeface="Arial" pitchFamily="34" charset="0"/>
          <a:ea typeface="华文细黑" pitchFamily="2" charset="-122"/>
          <a:cs typeface="宋体" charset="-122"/>
        </a:defRPr>
      </a:lvl7pPr>
      <a:lvl8pPr marL="1371200" algn="l" rtl="0" eaLnBrk="1" fontAlgn="base" hangingPunct="1">
        <a:spcBef>
          <a:spcPct val="0"/>
        </a:spcBef>
        <a:spcAft>
          <a:spcPct val="0"/>
        </a:spcAft>
        <a:defRPr sz="3199" b="1">
          <a:solidFill>
            <a:srgbClr val="990000"/>
          </a:solidFill>
          <a:latin typeface="Arial" pitchFamily="34" charset="0"/>
          <a:ea typeface="华文细黑" pitchFamily="2" charset="-122"/>
          <a:cs typeface="宋体" charset="-122"/>
        </a:defRPr>
      </a:lvl8pPr>
      <a:lvl9pPr marL="1828266" algn="l" rtl="0" eaLnBrk="1" fontAlgn="base" hangingPunct="1">
        <a:spcBef>
          <a:spcPct val="0"/>
        </a:spcBef>
        <a:spcAft>
          <a:spcPct val="0"/>
        </a:spcAft>
        <a:defRPr sz="3199" b="1">
          <a:solidFill>
            <a:srgbClr val="990000"/>
          </a:solidFill>
          <a:latin typeface="Arial" pitchFamily="34" charset="0"/>
          <a:ea typeface="华文细黑" pitchFamily="2" charset="-122"/>
          <a:cs typeface="宋体" charset="-122"/>
        </a:defRPr>
      </a:lvl9pPr>
    </p:titleStyle>
    <p:bodyStyle>
      <a:lvl1pPr marL="342799" indent="-342799"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Arial"/>
          <a:ea typeface="黑体" pitchFamily="49" charset="-122"/>
          <a:cs typeface="+mn-cs"/>
        </a:defRPr>
      </a:lvl1pPr>
      <a:lvl2pPr marL="742733" indent="-28566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Arial"/>
          <a:ea typeface="+mn-ea"/>
          <a:cs typeface="+mn-cs"/>
        </a:defRPr>
      </a:lvl2pPr>
      <a:lvl3pPr marL="1142666" indent="-228533"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Arial"/>
          <a:ea typeface="+mn-ea"/>
          <a:cs typeface="+mn-cs"/>
        </a:defRPr>
      </a:lvl3pPr>
      <a:lvl4pPr marL="1599733" indent="-228533" algn="l" rtl="0" eaLnBrk="0" fontAlgn="base" hangingPunct="0">
        <a:lnSpc>
          <a:spcPct val="140000"/>
        </a:lnSpc>
        <a:spcBef>
          <a:spcPct val="0"/>
        </a:spcBef>
        <a:spcAft>
          <a:spcPct val="0"/>
        </a:spcAft>
        <a:buChar char="–"/>
        <a:defRPr sz="1400">
          <a:solidFill>
            <a:schemeClr val="tx1"/>
          </a:solidFill>
          <a:latin typeface="Arial"/>
          <a:ea typeface="+mn-ea"/>
          <a:cs typeface="+mn-cs"/>
        </a:defRPr>
      </a:lvl4pPr>
      <a:lvl5pPr marL="2056801" indent="-228533" algn="l" rtl="0" eaLnBrk="0" fontAlgn="base" hangingPunct="0">
        <a:lnSpc>
          <a:spcPct val="140000"/>
        </a:lnSpc>
        <a:spcBef>
          <a:spcPct val="0"/>
        </a:spcBef>
        <a:spcAft>
          <a:spcPct val="0"/>
        </a:spcAft>
        <a:buFont typeface="Arial" pitchFamily="34" charset="0"/>
        <a:buChar char="~"/>
        <a:defRPr sz="1200">
          <a:solidFill>
            <a:schemeClr val="tx1"/>
          </a:solidFill>
          <a:latin typeface="Arial"/>
          <a:ea typeface="+mn-ea"/>
          <a:cs typeface="+mn-cs"/>
        </a:defRPr>
      </a:lvl5pPr>
      <a:lvl6pPr marL="2513866" indent="-228533" algn="l" rtl="0" eaLnBrk="1" fontAlgn="base" hangingPunct="1">
        <a:spcBef>
          <a:spcPct val="20000"/>
        </a:spcBef>
        <a:spcAft>
          <a:spcPct val="0"/>
        </a:spcAft>
        <a:buFont typeface="Arial" charset="0"/>
        <a:buChar char="~"/>
        <a:defRPr sz="1600">
          <a:solidFill>
            <a:schemeClr val="tx1"/>
          </a:solidFill>
          <a:latin typeface="Arial"/>
          <a:ea typeface="+mn-ea"/>
          <a:cs typeface="+mn-cs"/>
        </a:defRPr>
      </a:lvl6pPr>
      <a:lvl7pPr marL="2970934" indent="-228533" algn="l" rtl="0" eaLnBrk="1" fontAlgn="base" hangingPunct="1">
        <a:spcBef>
          <a:spcPct val="20000"/>
        </a:spcBef>
        <a:spcAft>
          <a:spcPct val="0"/>
        </a:spcAft>
        <a:buFont typeface="Arial" charset="0"/>
        <a:buChar char="~"/>
        <a:defRPr sz="1600">
          <a:solidFill>
            <a:schemeClr val="tx1"/>
          </a:solidFill>
          <a:latin typeface="Arial"/>
          <a:ea typeface="+mn-ea"/>
          <a:cs typeface="+mn-cs"/>
        </a:defRPr>
      </a:lvl7pPr>
      <a:lvl8pPr marL="3428000" indent="-228533" algn="l" rtl="0" eaLnBrk="1" fontAlgn="base" hangingPunct="1">
        <a:spcBef>
          <a:spcPct val="20000"/>
        </a:spcBef>
        <a:spcAft>
          <a:spcPct val="0"/>
        </a:spcAft>
        <a:buFont typeface="Arial" charset="0"/>
        <a:buChar char="~"/>
        <a:defRPr sz="1600">
          <a:solidFill>
            <a:schemeClr val="tx1"/>
          </a:solidFill>
          <a:latin typeface="Arial"/>
          <a:ea typeface="+mn-ea"/>
          <a:cs typeface="+mn-cs"/>
        </a:defRPr>
      </a:lvl8pPr>
      <a:lvl9pPr marL="3885067" indent="-228533" algn="l" rtl="0" eaLnBrk="1" fontAlgn="base" hangingPunct="1">
        <a:spcBef>
          <a:spcPct val="20000"/>
        </a:spcBef>
        <a:spcAft>
          <a:spcPct val="0"/>
        </a:spcAft>
        <a:buFont typeface="Arial" charset="0"/>
        <a:buChar char="~"/>
        <a:defRPr sz="1600">
          <a:solidFill>
            <a:schemeClr val="tx1"/>
          </a:solidFill>
          <a:latin typeface="Arial"/>
          <a:ea typeface="+mn-ea"/>
          <a:cs typeface="+mn-cs"/>
        </a:defRPr>
      </a:lvl9pPr>
    </p:bodyStyle>
    <p:otherStyle>
      <a:defPPr>
        <a:defRPr lang="zh-CN"/>
      </a:defPPr>
      <a:lvl1pPr marL="0" algn="l" defTabSz="914133" rtl="0" eaLnBrk="1" latinLnBrk="0" hangingPunct="1">
        <a:defRPr sz="1800" kern="1200">
          <a:solidFill>
            <a:schemeClr val="tx1"/>
          </a:solidFill>
          <a:latin typeface="Arial"/>
          <a:ea typeface="+mn-ea"/>
          <a:cs typeface="+mn-cs"/>
        </a:defRPr>
      </a:lvl1pPr>
      <a:lvl2pPr marL="457067" algn="l" defTabSz="914133" rtl="0" eaLnBrk="1" latinLnBrk="0" hangingPunct="1">
        <a:defRPr sz="1800" kern="1200">
          <a:solidFill>
            <a:schemeClr val="tx1"/>
          </a:solidFill>
          <a:latin typeface="Arial"/>
          <a:ea typeface="+mn-ea"/>
          <a:cs typeface="+mn-cs"/>
        </a:defRPr>
      </a:lvl2pPr>
      <a:lvl3pPr marL="914133" algn="l" defTabSz="914133" rtl="0" eaLnBrk="1" latinLnBrk="0" hangingPunct="1">
        <a:defRPr sz="1800" kern="1200">
          <a:solidFill>
            <a:schemeClr val="tx1"/>
          </a:solidFill>
          <a:latin typeface="Arial"/>
          <a:ea typeface="+mn-ea"/>
          <a:cs typeface="+mn-cs"/>
        </a:defRPr>
      </a:lvl3pPr>
      <a:lvl4pPr marL="1371200" algn="l" defTabSz="914133" rtl="0" eaLnBrk="1" latinLnBrk="0" hangingPunct="1">
        <a:defRPr sz="1800" kern="1200">
          <a:solidFill>
            <a:schemeClr val="tx1"/>
          </a:solidFill>
          <a:latin typeface="Arial"/>
          <a:ea typeface="+mn-ea"/>
          <a:cs typeface="+mn-cs"/>
        </a:defRPr>
      </a:lvl4pPr>
      <a:lvl5pPr marL="1828266" algn="l" defTabSz="914133" rtl="0" eaLnBrk="1" latinLnBrk="0" hangingPunct="1">
        <a:defRPr sz="1800" kern="1200">
          <a:solidFill>
            <a:schemeClr val="tx1"/>
          </a:solidFill>
          <a:latin typeface="Arial"/>
          <a:ea typeface="+mn-ea"/>
          <a:cs typeface="+mn-cs"/>
        </a:defRPr>
      </a:lvl5pPr>
      <a:lvl6pPr marL="2285334" algn="l" defTabSz="914133" rtl="0" eaLnBrk="1" latinLnBrk="0" hangingPunct="1">
        <a:defRPr sz="1800" kern="1200">
          <a:solidFill>
            <a:schemeClr val="tx1"/>
          </a:solidFill>
          <a:latin typeface="Arial"/>
          <a:ea typeface="+mn-ea"/>
          <a:cs typeface="+mn-cs"/>
        </a:defRPr>
      </a:lvl6pPr>
      <a:lvl7pPr marL="2742399" algn="l" defTabSz="914133" rtl="0" eaLnBrk="1" latinLnBrk="0" hangingPunct="1">
        <a:defRPr sz="1800" kern="1200">
          <a:solidFill>
            <a:schemeClr val="tx1"/>
          </a:solidFill>
          <a:latin typeface="Arial"/>
          <a:ea typeface="+mn-ea"/>
          <a:cs typeface="+mn-cs"/>
        </a:defRPr>
      </a:lvl7pPr>
      <a:lvl8pPr marL="3199467" algn="l" defTabSz="914133" rtl="0" eaLnBrk="1" latinLnBrk="0" hangingPunct="1">
        <a:defRPr sz="1800" kern="1200">
          <a:solidFill>
            <a:schemeClr val="tx1"/>
          </a:solidFill>
          <a:latin typeface="Arial"/>
          <a:ea typeface="+mn-ea"/>
          <a:cs typeface="+mn-cs"/>
        </a:defRPr>
      </a:lvl8pPr>
      <a:lvl9pPr marL="3656533" algn="l" defTabSz="914133" rtl="0" eaLnBrk="1" latinLnBrk="0" hangingPunct="1">
        <a:defRPr sz="1800" kern="1200">
          <a:solidFill>
            <a:schemeClr val="tx1"/>
          </a:solidFill>
          <a:latin typeface="Arial"/>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2" name="图片 1"/>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195999" y="6321130"/>
            <a:ext cx="1269075" cy="277546"/>
          </a:xfrm>
          <a:prstGeom prst="rect">
            <a:avLst/>
          </a:prstGeom>
        </p:spPr>
      </p:pic>
    </p:spTree>
    <p:extLst>
      <p:ext uri="{BB962C8B-B14F-4D97-AF65-F5344CB8AC3E}">
        <p14:creationId xmlns:p14="http://schemas.microsoft.com/office/powerpoint/2010/main" val="2021760029"/>
      </p:ext>
    </p:extLst>
  </p:cSld>
  <p:clrMap bg1="lt1" tx1="dk1" bg2="lt2" tx2="dk2" accent1="accent1" accent2="accent2" accent3="accent3" accent4="accent4" accent5="accent5" accent6="accent6" hlink="hlink" folHlink="folHlink"/>
  <p:sldLayoutIdLst>
    <p:sldLayoutId id="2147484021" r:id="rId1"/>
    <p:sldLayoutId id="2147484027" r:id="rId2"/>
    <p:sldLayoutId id="2147484028" r:id="rId3"/>
    <p:sldLayoutId id="2147484029" r:id="rId4"/>
    <p:sldLayoutId id="2147484030" r:id="rId5"/>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302459" y="468675"/>
            <a:ext cx="11541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5"/>
          <p:cNvSpPr>
            <a:spLocks noChangeArrowheads="1"/>
          </p:cNvSpPr>
          <p:nvPr userDrawn="1"/>
        </p:nvSpPr>
        <p:spPr bwMode="auto">
          <a:xfrm>
            <a:off x="3040917" y="6537794"/>
            <a:ext cx="272090" cy="195898"/>
          </a:xfrm>
          <a:prstGeom prst="rect">
            <a:avLst/>
          </a:prstGeom>
          <a:noFill/>
          <a:ln w="9525">
            <a:noFill/>
            <a:miter lim="800000"/>
            <a:headEnd/>
            <a:tailEnd/>
          </a:ln>
        </p:spPr>
        <p:txBody>
          <a:bodyPr lIns="0" tIns="0" rIns="0" bIns="0"/>
          <a:lstStyle/>
          <a:p>
            <a:pPr defTabSz="1219200" eaLnBrk="0" hangingPunct="0">
              <a:lnSpc>
                <a:spcPct val="85000"/>
              </a:lnSpc>
              <a:defRPr/>
            </a:pPr>
            <a:fld id="{F350CB96-EF0E-44F1-90D2-2D2DCEB1810F}" type="slidenum">
              <a:rPr lang="de-DE" altLang="zh-CN" sz="900" smtClean="0">
                <a:solidFill>
                  <a:prstClr val="white">
                    <a:lumMod val="65000"/>
                  </a:prstClr>
                </a:solidFill>
                <a:latin typeface="Arial" panose="020B0604020202020204" pitchFamily="34" charset="0"/>
              </a:rPr>
              <a:pPr defTabSz="1219200" eaLnBrk="0" hangingPunct="0">
                <a:lnSpc>
                  <a:spcPct val="85000"/>
                </a:lnSpc>
                <a:defRPr/>
              </a:pPr>
              <a:t>‹#›</a:t>
            </a:fld>
            <a:endParaRPr lang="en-GB" altLang="zh-CN" sz="900">
              <a:solidFill>
                <a:prstClr val="white">
                  <a:lumMod val="65000"/>
                </a:prstClr>
              </a:solidFill>
              <a:latin typeface="Arial" panose="020B0604020202020204" pitchFamily="34" charset="0"/>
            </a:endParaRPr>
          </a:p>
        </p:txBody>
      </p:sp>
      <p:pic>
        <p:nvPicPr>
          <p:cNvPr id="13" name="Picture 2" descr="C:\Users\z00124665\Desktop\图形1.wmf"/>
          <p:cNvPicPr>
            <a:picLocks noChangeAspect="1" noChangeArrowheads="1"/>
          </p:cNvPicPr>
          <p:nvPr userDrawn="1"/>
        </p:nvPicPr>
        <p:blipFill>
          <a:blip r:embed="rId4" cstate="print"/>
          <a:srcRect/>
          <a:stretch>
            <a:fillRect/>
          </a:stretch>
        </p:blipFill>
        <p:spPr bwMode="auto">
          <a:xfrm>
            <a:off x="322305" y="6524434"/>
            <a:ext cx="2656233" cy="120939"/>
          </a:xfrm>
          <a:prstGeom prst="rect">
            <a:avLst/>
          </a:prstGeom>
          <a:noFill/>
        </p:spPr>
      </p:pic>
      <p:pic>
        <p:nvPicPr>
          <p:cNvPr id="14" name="Picture 2" descr="E:\01 日常工作\03 品牌规范设计\公司广告源文档\HW LOGO(horizontal）111.png"/>
          <p:cNvPicPr>
            <a:picLocks noChangeAspect="1" noChangeArrowheads="1"/>
          </p:cNvPicPr>
          <p:nvPr userDrawn="1"/>
        </p:nvPicPr>
        <p:blipFill>
          <a:blip r:embed="rId5" cstate="print"/>
          <a:srcRect/>
          <a:stretch>
            <a:fillRect/>
          </a:stretch>
        </p:blipFill>
        <p:spPr bwMode="auto">
          <a:xfrm>
            <a:off x="10619538" y="6430759"/>
            <a:ext cx="1249363" cy="302933"/>
          </a:xfrm>
          <a:prstGeom prst="rect">
            <a:avLst/>
          </a:prstGeom>
          <a:noFill/>
        </p:spPr>
      </p:pic>
      <p:cxnSp>
        <p:nvCxnSpPr>
          <p:cNvPr id="15" name="直接连接符 14"/>
          <p:cNvCxnSpPr/>
          <p:nvPr userDrawn="1"/>
        </p:nvCxnSpPr>
        <p:spPr>
          <a:xfrm>
            <a:off x="327862" y="6371800"/>
            <a:ext cx="11541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图片 15" descr="leading-new-ict.png"/>
          <p:cNvPicPr>
            <a:picLocks noChangeAspect="1"/>
          </p:cNvPicPr>
          <p:nvPr userDrawn="1"/>
        </p:nvPicPr>
        <p:blipFill>
          <a:blip r:embed="rId6" cstate="print"/>
          <a:stretch>
            <a:fillRect/>
          </a:stretch>
        </p:blipFill>
        <p:spPr>
          <a:xfrm>
            <a:off x="10436944" y="243378"/>
            <a:ext cx="1431957" cy="107975"/>
          </a:xfrm>
          <a:prstGeom prst="rect">
            <a:avLst/>
          </a:prstGeom>
        </p:spPr>
      </p:pic>
    </p:spTree>
    <p:extLst>
      <p:ext uri="{BB962C8B-B14F-4D97-AF65-F5344CB8AC3E}">
        <p14:creationId xmlns:p14="http://schemas.microsoft.com/office/powerpoint/2010/main" val="499717898"/>
      </p:ext>
    </p:extLst>
  </p:cSld>
  <p:clrMap bg1="lt1" tx1="dk1" bg2="lt2" tx2="dk2" accent1="accent1" accent2="accent2" accent3="accent3" accent4="accent4" accent5="accent5" accent6="accent6" hlink="hlink" folHlink="folHlink"/>
  <p:sldLayoutIdLst>
    <p:sldLayoutId id="2147483983" r:id="rId1"/>
    <p:sldLayoutId id="2147483984" r:id="rId2"/>
  </p:sldLayoutIdLst>
  <p:txStyles>
    <p:titleStyle>
      <a:lvl1pPr algn="ctr" defTabSz="1219200" rtl="0" eaLnBrk="1" latinLnBrk="0" hangingPunct="1">
        <a:spcBef>
          <a:spcPct val="0"/>
        </a:spcBef>
        <a:buNone/>
        <a:defRPr sz="5899" kern="1200">
          <a:solidFill>
            <a:schemeClr val="bg1"/>
          </a:solidFill>
          <a:latin typeface="Arial"/>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bg1"/>
          </a:solidFill>
          <a:latin typeface="Arial"/>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bg1"/>
          </a:solidFill>
          <a:latin typeface="Arial"/>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bg1"/>
          </a:solidFill>
          <a:latin typeface="Arial"/>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bg1"/>
          </a:solidFill>
          <a:latin typeface="Arial"/>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bg1"/>
          </a:solidFill>
          <a:latin typeface="Arial"/>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9pPr>
    </p:bodyStyle>
    <p:otherStyle>
      <a:defPPr>
        <a:defRPr lang="zh-CN"/>
      </a:defPPr>
      <a:lvl1pPr marL="0" algn="l" defTabSz="1219200" rtl="0" eaLnBrk="1" latinLnBrk="0" hangingPunct="1">
        <a:defRPr sz="2400" kern="1200">
          <a:solidFill>
            <a:schemeClr val="tx1"/>
          </a:solidFill>
          <a:latin typeface="Arial"/>
          <a:ea typeface="+mn-ea"/>
          <a:cs typeface="+mn-cs"/>
        </a:defRPr>
      </a:lvl1pPr>
      <a:lvl2pPr marL="609600" algn="l" defTabSz="1219200" rtl="0" eaLnBrk="1" latinLnBrk="0" hangingPunct="1">
        <a:defRPr sz="2400" kern="1200">
          <a:solidFill>
            <a:schemeClr val="tx1"/>
          </a:solidFill>
          <a:latin typeface="Arial"/>
          <a:ea typeface="+mn-ea"/>
          <a:cs typeface="+mn-cs"/>
        </a:defRPr>
      </a:lvl2pPr>
      <a:lvl3pPr marL="1219200" algn="l" defTabSz="1219200" rtl="0" eaLnBrk="1" latinLnBrk="0" hangingPunct="1">
        <a:defRPr sz="2400" kern="1200">
          <a:solidFill>
            <a:schemeClr val="tx1"/>
          </a:solidFill>
          <a:latin typeface="Arial"/>
          <a:ea typeface="+mn-ea"/>
          <a:cs typeface="+mn-cs"/>
        </a:defRPr>
      </a:lvl3pPr>
      <a:lvl4pPr marL="1828800" algn="l" defTabSz="1219200" rtl="0" eaLnBrk="1" latinLnBrk="0" hangingPunct="1">
        <a:defRPr sz="2400" kern="1200">
          <a:solidFill>
            <a:schemeClr val="tx1"/>
          </a:solidFill>
          <a:latin typeface="Arial"/>
          <a:ea typeface="+mn-ea"/>
          <a:cs typeface="+mn-cs"/>
        </a:defRPr>
      </a:lvl4pPr>
      <a:lvl5pPr marL="2438400" algn="l" defTabSz="1219200" rtl="0" eaLnBrk="1" latinLnBrk="0" hangingPunct="1">
        <a:defRPr sz="2400" kern="1200">
          <a:solidFill>
            <a:schemeClr val="tx1"/>
          </a:solidFill>
          <a:latin typeface="Arial"/>
          <a:ea typeface="+mn-ea"/>
          <a:cs typeface="+mn-cs"/>
        </a:defRPr>
      </a:lvl5pPr>
      <a:lvl6pPr marL="3048000" algn="l" defTabSz="1219200" rtl="0" eaLnBrk="1" latinLnBrk="0" hangingPunct="1">
        <a:defRPr sz="2400" kern="1200">
          <a:solidFill>
            <a:schemeClr val="tx1"/>
          </a:solidFill>
          <a:latin typeface="Arial"/>
          <a:ea typeface="+mn-ea"/>
          <a:cs typeface="+mn-cs"/>
        </a:defRPr>
      </a:lvl6pPr>
      <a:lvl7pPr marL="3657600" algn="l" defTabSz="1219200" rtl="0" eaLnBrk="1" latinLnBrk="0" hangingPunct="1">
        <a:defRPr sz="2400" kern="1200">
          <a:solidFill>
            <a:schemeClr val="tx1"/>
          </a:solidFill>
          <a:latin typeface="Arial"/>
          <a:ea typeface="+mn-ea"/>
          <a:cs typeface="+mn-cs"/>
        </a:defRPr>
      </a:lvl7pPr>
      <a:lvl8pPr marL="4267199" algn="l" defTabSz="1219200" rtl="0" eaLnBrk="1" latinLnBrk="0" hangingPunct="1">
        <a:defRPr sz="2400" kern="1200">
          <a:solidFill>
            <a:schemeClr val="tx1"/>
          </a:solidFill>
          <a:latin typeface="Arial"/>
          <a:ea typeface="+mn-ea"/>
          <a:cs typeface="+mn-cs"/>
        </a:defRPr>
      </a:lvl8pPr>
      <a:lvl9pPr marL="4876799" algn="l" defTabSz="1219200" rtl="0" eaLnBrk="1" latinLnBrk="0" hangingPunct="1">
        <a:defRPr sz="2400" kern="1200">
          <a:solidFill>
            <a:schemeClr val="tx1"/>
          </a:solidFill>
          <a:latin typeface="Arial"/>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604973285"/>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0" y="6783917"/>
            <a:ext cx="12196763" cy="74083"/>
            <a:chOff x="0" y="5087938"/>
            <a:chExt cx="9144000" cy="55562"/>
          </a:xfrm>
        </p:grpSpPr>
        <p:pic>
          <p:nvPicPr>
            <p:cNvPr id="5" name="Picture 2" descr="E:\01 日常工作\10 多媒体\PPT内部汇报用模板\红条.jpg"/>
            <p:cNvPicPr>
              <a:picLocks noChangeAspect="1" noChangeArrowheads="1"/>
            </p:cNvPicPr>
            <p:nvPr userDrawn="1"/>
          </p:nvPicPr>
          <p:blipFill>
            <a:blip r:embed="rId5" cstate="print"/>
            <a:srcRect r="17"/>
            <a:stretch>
              <a:fillRect/>
            </a:stretch>
          </p:blipFill>
          <p:spPr bwMode="auto">
            <a:xfrm>
              <a:off x="0" y="5087938"/>
              <a:ext cx="8616950" cy="55562"/>
            </a:xfrm>
            <a:prstGeom prst="rect">
              <a:avLst/>
            </a:prstGeom>
            <a:noFill/>
          </p:spPr>
        </p:pic>
        <p:pic>
          <p:nvPicPr>
            <p:cNvPr id="6" name="Picture 2" descr="E:\01 日常工作\10 多媒体\PPT内部汇报用模板\红条.jpg"/>
            <p:cNvPicPr>
              <a:picLocks noChangeAspect="1" noChangeArrowheads="1"/>
            </p:cNvPicPr>
            <p:nvPr userDrawn="1"/>
          </p:nvPicPr>
          <p:blipFill>
            <a:blip r:embed="rId5" cstate="print"/>
            <a:srcRect r="17"/>
            <a:stretch>
              <a:fillRect/>
            </a:stretch>
          </p:blipFill>
          <p:spPr bwMode="auto">
            <a:xfrm>
              <a:off x="527050" y="5087938"/>
              <a:ext cx="8616950" cy="55562"/>
            </a:xfrm>
            <a:prstGeom prst="rect">
              <a:avLst/>
            </a:prstGeom>
            <a:noFill/>
          </p:spPr>
        </p:pic>
      </p:grpSp>
      <p:pic>
        <p:nvPicPr>
          <p:cNvPr id="8" name="Picture 2" descr="C:\Users\z00124665\Desktop\HW LOGO(横版）.png"/>
          <p:cNvPicPr>
            <a:picLocks noChangeAspect="1" noChangeArrowheads="1"/>
          </p:cNvPicPr>
          <p:nvPr/>
        </p:nvPicPr>
        <p:blipFill>
          <a:blip r:embed="rId6" cstate="screen"/>
          <a:srcRect/>
          <a:stretch>
            <a:fillRect/>
          </a:stretch>
        </p:blipFill>
        <p:spPr bwMode="auto">
          <a:xfrm>
            <a:off x="10092495" y="6250583"/>
            <a:ext cx="1667519" cy="406032"/>
          </a:xfrm>
          <a:prstGeom prst="rect">
            <a:avLst/>
          </a:prstGeom>
          <a:noFill/>
        </p:spPr>
      </p:pic>
      <p:sp>
        <p:nvSpPr>
          <p:cNvPr id="9" name="Rectangle 5"/>
          <p:cNvSpPr>
            <a:spLocks noChangeArrowheads="1"/>
          </p:cNvSpPr>
          <p:nvPr/>
        </p:nvSpPr>
        <p:spPr bwMode="auto">
          <a:xfrm>
            <a:off x="4055619" y="6500753"/>
            <a:ext cx="362882" cy="261257"/>
          </a:xfrm>
          <a:prstGeom prst="rect">
            <a:avLst/>
          </a:prstGeom>
          <a:noFill/>
          <a:ln w="9525">
            <a:noFill/>
            <a:miter lim="800000"/>
            <a:headEnd/>
            <a:tailEnd/>
          </a:ln>
        </p:spPr>
        <p:txBody>
          <a:bodyPr lIns="0" tIns="0" rIns="0" bIns="0"/>
          <a:lstStyle/>
          <a:p>
            <a:pPr defTabSz="1219170" eaLnBrk="0" fontAlgn="base" hangingPunct="0">
              <a:lnSpc>
                <a:spcPct val="85000"/>
              </a:lnSpc>
              <a:spcBef>
                <a:spcPct val="0"/>
              </a:spcBef>
              <a:spcAft>
                <a:spcPct val="0"/>
              </a:spcAft>
              <a:defRPr/>
            </a:pPr>
            <a:fld id="{F350CB96-EF0E-44F1-90D2-2D2DCEB1810F}" type="slidenum">
              <a:rPr lang="de-DE" altLang="zh-CN" sz="1200" smtClean="0">
                <a:solidFill>
                  <a:prstClr val="white">
                    <a:lumMod val="65000"/>
                  </a:prstClr>
                </a:solidFill>
                <a:latin typeface="Arial" panose="020B0604020202020204" pitchFamily="34" charset="0"/>
                <a:ea typeface="微软雅黑" pitchFamily="34" charset="-122"/>
              </a:rPr>
              <a:pPr defTabSz="1219170" eaLnBrk="0" fontAlgn="base" hangingPunct="0">
                <a:lnSpc>
                  <a:spcPct val="85000"/>
                </a:lnSpc>
                <a:spcBef>
                  <a:spcPct val="0"/>
                </a:spcBef>
                <a:spcAft>
                  <a:spcPct val="0"/>
                </a:spcAft>
                <a:defRPr/>
              </a:pPr>
              <a:t>‹#›</a:t>
            </a:fld>
            <a:endParaRPr lang="en-GB" altLang="zh-CN" sz="1200">
              <a:solidFill>
                <a:prstClr val="white">
                  <a:lumMod val="65000"/>
                </a:prstClr>
              </a:solidFill>
              <a:latin typeface="Arial" panose="020B0604020202020204" pitchFamily="34" charset="0"/>
              <a:ea typeface="微软雅黑" pitchFamily="34" charset="-122"/>
            </a:endParaRPr>
          </a:p>
        </p:txBody>
      </p:sp>
      <p:pic>
        <p:nvPicPr>
          <p:cNvPr id="10" name="Picture 2" descr="C:\Users\z00124665\Desktop\图形1.wmf"/>
          <p:cNvPicPr>
            <a:picLocks noChangeAspect="1" noChangeArrowheads="1"/>
          </p:cNvPicPr>
          <p:nvPr/>
        </p:nvPicPr>
        <p:blipFill>
          <a:blip r:embed="rId7" cstate="print"/>
          <a:srcRect/>
          <a:stretch>
            <a:fillRect/>
          </a:stretch>
        </p:blipFill>
        <p:spPr bwMode="auto">
          <a:xfrm>
            <a:off x="429862" y="6482934"/>
            <a:ext cx="3542566" cy="161289"/>
          </a:xfrm>
          <a:prstGeom prst="rect">
            <a:avLst/>
          </a:prstGeom>
          <a:noFill/>
        </p:spPr>
      </p:pic>
      <p:pic>
        <p:nvPicPr>
          <p:cNvPr id="11" name="Picture 2" descr="C:\Users\z00124665\Desktop\A BETTER WAY SOLUTIONS.wmf"/>
          <p:cNvPicPr>
            <a:picLocks noChangeAspect="1" noChangeArrowheads="1"/>
          </p:cNvPicPr>
          <p:nvPr/>
        </p:nvPicPr>
        <p:blipFill>
          <a:blip r:embed="rId8" cstate="print"/>
          <a:srcRect/>
          <a:stretch>
            <a:fillRect/>
          </a:stretch>
        </p:blipFill>
        <p:spPr bwMode="auto">
          <a:xfrm>
            <a:off x="7426052" y="236293"/>
            <a:ext cx="4362037" cy="121424"/>
          </a:xfrm>
          <a:prstGeom prst="rect">
            <a:avLst/>
          </a:prstGeom>
          <a:noFill/>
        </p:spPr>
      </p:pic>
    </p:spTree>
    <p:extLst>
      <p:ext uri="{BB962C8B-B14F-4D97-AF65-F5344CB8AC3E}">
        <p14:creationId xmlns:p14="http://schemas.microsoft.com/office/powerpoint/2010/main" val="1639579257"/>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Lst>
  <p:transition advClick="0" advTm="8000">
    <p:fade/>
  </p:transition>
  <p:hf sldNum="0" hdr="0" ftr="0" dt="0"/>
  <p:txStyles>
    <p:titleStyle>
      <a:lvl1pPr algn="l" rtl="0" eaLnBrk="0" fontAlgn="base" hangingPunct="0">
        <a:spcBef>
          <a:spcPct val="0"/>
        </a:spcBef>
        <a:spcAft>
          <a:spcPct val="0"/>
        </a:spcAft>
        <a:defRPr sz="4267" b="1">
          <a:solidFill>
            <a:srgbClr val="990000"/>
          </a:solidFill>
          <a:latin typeface="Arial" pitchFamily="34" charset="0"/>
          <a:ea typeface="黑体" pitchFamily="49" charset="-122"/>
          <a:cs typeface="+mj-cs"/>
        </a:defRPr>
      </a:lvl1pPr>
      <a:lvl2pPr algn="l" rtl="0" eaLnBrk="0" fontAlgn="base" hangingPunct="0">
        <a:spcBef>
          <a:spcPct val="0"/>
        </a:spcBef>
        <a:spcAft>
          <a:spcPct val="0"/>
        </a:spcAft>
        <a:defRPr sz="4267" b="1">
          <a:solidFill>
            <a:srgbClr val="990000"/>
          </a:solidFill>
          <a:latin typeface="Arial" pitchFamily="34" charset="0"/>
          <a:ea typeface="黑体" pitchFamily="49" charset="-122"/>
          <a:cs typeface="宋体" charset="-122"/>
        </a:defRPr>
      </a:lvl2pPr>
      <a:lvl3pPr algn="l" rtl="0" eaLnBrk="0" fontAlgn="base" hangingPunct="0">
        <a:spcBef>
          <a:spcPct val="0"/>
        </a:spcBef>
        <a:spcAft>
          <a:spcPct val="0"/>
        </a:spcAft>
        <a:defRPr sz="4267" b="1">
          <a:solidFill>
            <a:srgbClr val="990000"/>
          </a:solidFill>
          <a:latin typeface="Arial" pitchFamily="34" charset="0"/>
          <a:ea typeface="黑体" pitchFamily="49" charset="-122"/>
          <a:cs typeface="宋体" charset="-122"/>
        </a:defRPr>
      </a:lvl3pPr>
      <a:lvl4pPr algn="l" rtl="0" eaLnBrk="0" fontAlgn="base" hangingPunct="0">
        <a:spcBef>
          <a:spcPct val="0"/>
        </a:spcBef>
        <a:spcAft>
          <a:spcPct val="0"/>
        </a:spcAft>
        <a:defRPr sz="4267" b="1">
          <a:solidFill>
            <a:srgbClr val="990000"/>
          </a:solidFill>
          <a:latin typeface="Arial" pitchFamily="34" charset="0"/>
          <a:ea typeface="黑体" pitchFamily="49" charset="-122"/>
          <a:cs typeface="宋体" charset="-122"/>
        </a:defRPr>
      </a:lvl4pPr>
      <a:lvl5pPr algn="l" rtl="0" eaLnBrk="0" fontAlgn="base" hangingPunct="0">
        <a:spcBef>
          <a:spcPct val="0"/>
        </a:spcBef>
        <a:spcAft>
          <a:spcPct val="0"/>
        </a:spcAft>
        <a:defRPr sz="4267" b="1">
          <a:solidFill>
            <a:srgbClr val="990000"/>
          </a:solidFill>
          <a:latin typeface="Arial" pitchFamily="34" charset="0"/>
          <a:ea typeface="黑体" pitchFamily="49" charset="-122"/>
          <a:cs typeface="宋体" charset="-122"/>
        </a:defRPr>
      </a:lvl5pPr>
      <a:lvl6pPr marL="609498" algn="l" rtl="0" eaLnBrk="1" fontAlgn="base" hangingPunct="1">
        <a:spcBef>
          <a:spcPct val="0"/>
        </a:spcBef>
        <a:spcAft>
          <a:spcPct val="0"/>
        </a:spcAft>
        <a:defRPr sz="4267" b="1">
          <a:solidFill>
            <a:srgbClr val="990000"/>
          </a:solidFill>
          <a:latin typeface="Arial" pitchFamily="34" charset="0"/>
          <a:ea typeface="华文细黑" pitchFamily="2" charset="-122"/>
          <a:cs typeface="宋体" charset="-122"/>
        </a:defRPr>
      </a:lvl6pPr>
      <a:lvl7pPr marL="1218996" algn="l" rtl="0" eaLnBrk="1" fontAlgn="base" hangingPunct="1">
        <a:spcBef>
          <a:spcPct val="0"/>
        </a:spcBef>
        <a:spcAft>
          <a:spcPct val="0"/>
        </a:spcAft>
        <a:defRPr sz="4267" b="1">
          <a:solidFill>
            <a:srgbClr val="990000"/>
          </a:solidFill>
          <a:latin typeface="Arial" pitchFamily="34" charset="0"/>
          <a:ea typeface="华文细黑" pitchFamily="2" charset="-122"/>
          <a:cs typeface="宋体" charset="-122"/>
        </a:defRPr>
      </a:lvl7pPr>
      <a:lvl8pPr marL="1828496" algn="l" rtl="0" eaLnBrk="1" fontAlgn="base" hangingPunct="1">
        <a:spcBef>
          <a:spcPct val="0"/>
        </a:spcBef>
        <a:spcAft>
          <a:spcPct val="0"/>
        </a:spcAft>
        <a:defRPr sz="4267" b="1">
          <a:solidFill>
            <a:srgbClr val="990000"/>
          </a:solidFill>
          <a:latin typeface="Arial" pitchFamily="34" charset="0"/>
          <a:ea typeface="华文细黑" pitchFamily="2" charset="-122"/>
          <a:cs typeface="宋体" charset="-122"/>
        </a:defRPr>
      </a:lvl8pPr>
      <a:lvl9pPr marL="2437994" algn="l" rtl="0" eaLnBrk="1" fontAlgn="base" hangingPunct="1">
        <a:spcBef>
          <a:spcPct val="0"/>
        </a:spcBef>
        <a:spcAft>
          <a:spcPct val="0"/>
        </a:spcAft>
        <a:defRPr sz="4267" b="1">
          <a:solidFill>
            <a:srgbClr val="990000"/>
          </a:solidFill>
          <a:latin typeface="Arial" pitchFamily="34" charset="0"/>
          <a:ea typeface="华文细黑" pitchFamily="2" charset="-122"/>
          <a:cs typeface="宋体" charset="-122"/>
        </a:defRPr>
      </a:lvl9pPr>
    </p:titleStyle>
    <p:bodyStyle>
      <a:lvl1pPr marL="457123" indent="-457123" algn="l" rtl="0" eaLnBrk="0" fontAlgn="base" hangingPunct="0">
        <a:lnSpc>
          <a:spcPct val="140000"/>
        </a:lnSpc>
        <a:spcBef>
          <a:spcPct val="0"/>
        </a:spcBef>
        <a:spcAft>
          <a:spcPct val="0"/>
        </a:spcAft>
        <a:buClr>
          <a:srgbClr val="808080"/>
        </a:buClr>
        <a:buSzPct val="60000"/>
        <a:buFont typeface="Wingdings" pitchFamily="2" charset="2"/>
        <a:buChar char="l"/>
        <a:defRPr sz="3200" b="1">
          <a:solidFill>
            <a:schemeClr val="bg1"/>
          </a:solidFill>
          <a:latin typeface="Arial" pitchFamily="34" charset="0"/>
          <a:ea typeface="黑体" pitchFamily="49" charset="-122"/>
          <a:cs typeface="+mn-cs"/>
        </a:defRPr>
      </a:lvl1pPr>
      <a:lvl2pPr marL="990435" indent="-380937"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Arial"/>
          <a:ea typeface="+mn-ea"/>
          <a:cs typeface="+mn-cs"/>
        </a:defRPr>
      </a:lvl2pPr>
      <a:lvl3pPr marL="1523746" indent="-304750" algn="l" rtl="0" eaLnBrk="0" fontAlgn="base" hangingPunct="0">
        <a:lnSpc>
          <a:spcPct val="140000"/>
        </a:lnSpc>
        <a:spcBef>
          <a:spcPct val="0"/>
        </a:spcBef>
        <a:spcAft>
          <a:spcPct val="0"/>
        </a:spcAft>
        <a:buSzPct val="50000"/>
        <a:buFont typeface="Wingdings" pitchFamily="2" charset="2"/>
        <a:buChar char="n"/>
        <a:defRPr sz="2133">
          <a:solidFill>
            <a:schemeClr val="bg1"/>
          </a:solidFill>
          <a:latin typeface="Arial" pitchFamily="34" charset="0"/>
          <a:ea typeface="+mn-ea"/>
          <a:cs typeface="+mn-cs"/>
        </a:defRPr>
      </a:lvl3pPr>
      <a:lvl4pPr marL="2133244" indent="-304750" algn="l" rtl="0" eaLnBrk="0" fontAlgn="base" hangingPunct="0">
        <a:lnSpc>
          <a:spcPct val="140000"/>
        </a:lnSpc>
        <a:spcBef>
          <a:spcPct val="0"/>
        </a:spcBef>
        <a:spcAft>
          <a:spcPct val="0"/>
        </a:spcAft>
        <a:buChar char="–"/>
        <a:defRPr sz="1867">
          <a:solidFill>
            <a:schemeClr val="bg1"/>
          </a:solidFill>
          <a:latin typeface="Arial" pitchFamily="34" charset="0"/>
          <a:ea typeface="+mn-ea"/>
          <a:cs typeface="+mn-cs"/>
        </a:defRPr>
      </a:lvl4pPr>
      <a:lvl5pPr marL="2742743" indent="-304750" algn="l" rtl="0" eaLnBrk="0" fontAlgn="base" hangingPunct="0">
        <a:lnSpc>
          <a:spcPct val="140000"/>
        </a:lnSpc>
        <a:spcBef>
          <a:spcPct val="0"/>
        </a:spcBef>
        <a:spcAft>
          <a:spcPct val="0"/>
        </a:spcAft>
        <a:buFont typeface="Arial" pitchFamily="34" charset="0"/>
        <a:buChar char="~"/>
        <a:defRPr sz="1600">
          <a:solidFill>
            <a:schemeClr val="bg1"/>
          </a:solidFill>
          <a:latin typeface="Arial" pitchFamily="34" charset="0"/>
          <a:ea typeface="+mn-ea"/>
          <a:cs typeface="+mn-cs"/>
        </a:defRPr>
      </a:lvl5pPr>
      <a:lvl6pPr marL="3352242" indent="-304750" algn="l" rtl="0" eaLnBrk="1" fontAlgn="base" hangingPunct="1">
        <a:spcBef>
          <a:spcPct val="20000"/>
        </a:spcBef>
        <a:spcAft>
          <a:spcPct val="0"/>
        </a:spcAft>
        <a:buFont typeface="Arial" charset="0"/>
        <a:buChar char="~"/>
        <a:defRPr sz="2133">
          <a:solidFill>
            <a:schemeClr val="tx1"/>
          </a:solidFill>
          <a:latin typeface="Arial"/>
          <a:ea typeface="+mn-ea"/>
          <a:cs typeface="+mn-cs"/>
        </a:defRPr>
      </a:lvl6pPr>
      <a:lvl7pPr marL="3961740" indent="-304750" algn="l" rtl="0" eaLnBrk="1" fontAlgn="base" hangingPunct="1">
        <a:spcBef>
          <a:spcPct val="20000"/>
        </a:spcBef>
        <a:spcAft>
          <a:spcPct val="0"/>
        </a:spcAft>
        <a:buFont typeface="Arial" charset="0"/>
        <a:buChar char="~"/>
        <a:defRPr sz="2133">
          <a:solidFill>
            <a:schemeClr val="tx1"/>
          </a:solidFill>
          <a:latin typeface="Arial"/>
          <a:ea typeface="+mn-ea"/>
          <a:cs typeface="+mn-cs"/>
        </a:defRPr>
      </a:lvl7pPr>
      <a:lvl8pPr marL="4571238" indent="-304750" algn="l" rtl="0" eaLnBrk="1" fontAlgn="base" hangingPunct="1">
        <a:spcBef>
          <a:spcPct val="20000"/>
        </a:spcBef>
        <a:spcAft>
          <a:spcPct val="0"/>
        </a:spcAft>
        <a:buFont typeface="Arial" charset="0"/>
        <a:buChar char="~"/>
        <a:defRPr sz="2133">
          <a:solidFill>
            <a:schemeClr val="tx1"/>
          </a:solidFill>
          <a:latin typeface="Arial"/>
          <a:ea typeface="+mn-ea"/>
          <a:cs typeface="+mn-cs"/>
        </a:defRPr>
      </a:lvl8pPr>
      <a:lvl9pPr marL="5180737" indent="-304750" algn="l" rtl="0" eaLnBrk="1" fontAlgn="base" hangingPunct="1">
        <a:spcBef>
          <a:spcPct val="20000"/>
        </a:spcBef>
        <a:spcAft>
          <a:spcPct val="0"/>
        </a:spcAft>
        <a:buFont typeface="Arial" charset="0"/>
        <a:buChar char="~"/>
        <a:defRPr sz="2133">
          <a:solidFill>
            <a:schemeClr val="tx1"/>
          </a:solidFill>
          <a:latin typeface="Arial"/>
          <a:ea typeface="+mn-ea"/>
          <a:cs typeface="+mn-cs"/>
        </a:defRPr>
      </a:lvl9pPr>
    </p:bodyStyle>
    <p:otherStyle>
      <a:defPPr>
        <a:defRPr lang="zh-CN"/>
      </a:defPPr>
      <a:lvl1pPr marL="0" algn="l" defTabSz="1218996" rtl="0" eaLnBrk="1" latinLnBrk="0" hangingPunct="1">
        <a:defRPr sz="2400" kern="1200">
          <a:solidFill>
            <a:schemeClr val="tx1"/>
          </a:solidFill>
          <a:latin typeface="Arial"/>
          <a:ea typeface="+mn-ea"/>
          <a:cs typeface="+mn-cs"/>
        </a:defRPr>
      </a:lvl1pPr>
      <a:lvl2pPr marL="609498" algn="l" defTabSz="1218996" rtl="0" eaLnBrk="1" latinLnBrk="0" hangingPunct="1">
        <a:defRPr sz="2400" kern="1200">
          <a:solidFill>
            <a:schemeClr val="tx1"/>
          </a:solidFill>
          <a:latin typeface="Arial"/>
          <a:ea typeface="+mn-ea"/>
          <a:cs typeface="+mn-cs"/>
        </a:defRPr>
      </a:lvl2pPr>
      <a:lvl3pPr marL="1218996" algn="l" defTabSz="1218996" rtl="0" eaLnBrk="1" latinLnBrk="0" hangingPunct="1">
        <a:defRPr sz="2400" kern="1200">
          <a:solidFill>
            <a:schemeClr val="tx1"/>
          </a:solidFill>
          <a:latin typeface="Arial"/>
          <a:ea typeface="+mn-ea"/>
          <a:cs typeface="+mn-cs"/>
        </a:defRPr>
      </a:lvl3pPr>
      <a:lvl4pPr marL="1828496" algn="l" defTabSz="1218996" rtl="0" eaLnBrk="1" latinLnBrk="0" hangingPunct="1">
        <a:defRPr sz="2400" kern="1200">
          <a:solidFill>
            <a:schemeClr val="tx1"/>
          </a:solidFill>
          <a:latin typeface="Arial"/>
          <a:ea typeface="+mn-ea"/>
          <a:cs typeface="+mn-cs"/>
        </a:defRPr>
      </a:lvl4pPr>
      <a:lvl5pPr marL="2437994" algn="l" defTabSz="1218996" rtl="0" eaLnBrk="1" latinLnBrk="0" hangingPunct="1">
        <a:defRPr sz="2400" kern="1200">
          <a:solidFill>
            <a:schemeClr val="tx1"/>
          </a:solidFill>
          <a:latin typeface="Arial"/>
          <a:ea typeface="+mn-ea"/>
          <a:cs typeface="+mn-cs"/>
        </a:defRPr>
      </a:lvl5pPr>
      <a:lvl6pPr marL="3047492" algn="l" defTabSz="1218996" rtl="0" eaLnBrk="1" latinLnBrk="0" hangingPunct="1">
        <a:defRPr sz="2400" kern="1200">
          <a:solidFill>
            <a:schemeClr val="tx1"/>
          </a:solidFill>
          <a:latin typeface="Arial"/>
          <a:ea typeface="+mn-ea"/>
          <a:cs typeface="+mn-cs"/>
        </a:defRPr>
      </a:lvl6pPr>
      <a:lvl7pPr marL="3656990" algn="l" defTabSz="1218996" rtl="0" eaLnBrk="1" latinLnBrk="0" hangingPunct="1">
        <a:defRPr sz="2400" kern="1200">
          <a:solidFill>
            <a:schemeClr val="tx1"/>
          </a:solidFill>
          <a:latin typeface="Arial"/>
          <a:ea typeface="+mn-ea"/>
          <a:cs typeface="+mn-cs"/>
        </a:defRPr>
      </a:lvl7pPr>
      <a:lvl8pPr marL="4266488" algn="l" defTabSz="1218996" rtl="0" eaLnBrk="1" latinLnBrk="0" hangingPunct="1">
        <a:defRPr sz="2400" kern="1200">
          <a:solidFill>
            <a:schemeClr val="tx1"/>
          </a:solidFill>
          <a:latin typeface="Arial"/>
          <a:ea typeface="+mn-ea"/>
          <a:cs typeface="+mn-cs"/>
        </a:defRPr>
      </a:lvl8pPr>
      <a:lvl9pPr marL="4875987" algn="l" defTabSz="1218996" rtl="0" eaLnBrk="1" latinLnBrk="0" hangingPunct="1">
        <a:defRPr sz="2400" kern="1200">
          <a:solidFill>
            <a:schemeClr val="tx1"/>
          </a:solidFill>
          <a:latin typeface="Arial"/>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2302213690"/>
      </p:ext>
    </p:extLst>
  </p:cSld>
  <p:clrMap bg1="lt1" tx1="dk1" bg2="lt2" tx2="dk2" accent1="accent1" accent2="accent2" accent3="accent3" accent4="accent4" accent5="accent5" accent6="accent6" hlink="hlink" folHlink="folHlink"/>
  <p:sldLayoutIdLst>
    <p:sldLayoutId id="2147483998" r:id="rId1"/>
    <p:sldLayoutId id="2147484000" r:id="rId2"/>
    <p:sldLayoutId id="2147484002" r:id="rId3"/>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295826314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b="0" baseline="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smtClean="0">
                <a:solidFill>
                  <a:srgbClr val="1D1D1B"/>
                </a:solidFill>
                <a:latin typeface="Arial"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996" r:id="rId3"/>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1415542986"/>
      </p:ext>
    </p:extLst>
  </p:cSld>
  <p:clrMap bg1="lt1" tx1="dk1" bg2="lt2" tx2="dk2" accent1="accent1" accent2="accent2" accent3="accent3" accent4="accent4" accent5="accent5" accent6="accent6" hlink="hlink" folHlink="folHlink"/>
  <p:sldLayoutIdLst>
    <p:sldLayoutId id="2147484011" r:id="rId1"/>
    <p:sldLayoutId id="214748401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859377797"/>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2" name="图片 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5999" y="6321130"/>
            <a:ext cx="1269075" cy="277546"/>
          </a:xfrm>
          <a:prstGeom prst="rect">
            <a:avLst/>
          </a:prstGeom>
        </p:spPr>
      </p:pic>
    </p:spTree>
    <p:extLst>
      <p:ext uri="{BB962C8B-B14F-4D97-AF65-F5344CB8AC3E}">
        <p14:creationId xmlns:p14="http://schemas.microsoft.com/office/powerpoint/2010/main" val="3966218565"/>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a:solidFill>
                  <a:srgbClr val="1D1D1B"/>
                </a:solidFill>
                <a:latin typeface="Arial"/>
              </a:rPr>
              <a:t>Copyright©2020 Huawei Technologies Co., Ltd.</a:t>
            </a:r>
            <a:br>
              <a:rPr kumimoji="1" lang="en-US" altLang="zh-CN" sz="850" b="1">
                <a:solidFill>
                  <a:srgbClr val="1D1D1B"/>
                </a:solidFill>
                <a:latin typeface="Arial"/>
              </a:rPr>
            </a:br>
            <a:r>
              <a:rPr kumimoji="1" lang="en-US" altLang="zh-CN" sz="850" b="1">
                <a:solidFill>
                  <a:srgbClr val="1D1D1B"/>
                </a:solidFill>
                <a:latin typeface="Arial"/>
              </a:rPr>
              <a:t>All Rights Reserved.</a:t>
            </a:r>
            <a:br>
              <a:rPr kumimoji="1" lang="en-US" altLang="zh-CN" sz="779">
                <a:solidFill>
                  <a:srgbClr val="1D1D1B"/>
                </a:solidFill>
                <a:latin typeface="Arial"/>
              </a:rPr>
            </a:br>
            <a:br>
              <a:rPr kumimoji="1" lang="en-US" altLang="zh-CN" sz="779">
                <a:solidFill>
                  <a:srgbClr val="1D1D1B"/>
                </a:solidFill>
                <a:latin typeface="Arial"/>
              </a:rPr>
            </a:br>
            <a:r>
              <a:rPr kumimoji="1" lang="en-US" altLang="zh-CN" sz="850">
                <a:solidFill>
                  <a:srgbClr val="1D1D1B"/>
                </a:solidFill>
                <a:latin typeface="Arial"/>
                <a:cs typeface="Arial" panose="020B0604020202020204" pitchFamily="34" charset="0"/>
              </a:rPr>
              <a:t>The information in this document may contain predictive </a:t>
            </a:r>
            <a:br>
              <a:rPr kumimoji="1" lang="en-US" altLang="zh-CN" sz="850">
                <a:solidFill>
                  <a:srgbClr val="1D1D1B"/>
                </a:solidFill>
                <a:latin typeface="Arial"/>
                <a:cs typeface="Arial" panose="020B0604020202020204" pitchFamily="34" charset="0"/>
              </a:rPr>
            </a:br>
            <a:r>
              <a:rPr kumimoji="1" lang="en-US" altLang="zh-CN" sz="850">
                <a:solidFill>
                  <a:srgbClr val="1D1D1B"/>
                </a:solidFill>
                <a:latin typeface="Arial"/>
                <a:cs typeface="Arial" panose="020B0604020202020204" pitchFamily="34" charset="0"/>
              </a:rPr>
              <a:t>statements including, without limitation, statements regarding </a:t>
            </a:r>
            <a:br>
              <a:rPr kumimoji="1" lang="en-US" altLang="zh-CN" sz="850">
                <a:solidFill>
                  <a:srgbClr val="1D1D1B"/>
                </a:solidFill>
                <a:latin typeface="Arial"/>
                <a:cs typeface="Arial" panose="020B0604020202020204" pitchFamily="34" charset="0"/>
              </a:rPr>
            </a:br>
            <a:r>
              <a:rPr kumimoji="1" lang="en-US" altLang="zh-CN" sz="850">
                <a:solidFill>
                  <a:srgbClr val="1D1D1B"/>
                </a:solidFill>
                <a:latin typeface="Arial"/>
                <a:cs typeface="Arial" panose="020B0604020202020204" pitchFamily="34" charset="0"/>
              </a:rPr>
              <a:t>the future financial and operating results, future product </a:t>
            </a:r>
            <a:br>
              <a:rPr kumimoji="1" lang="en-US" altLang="zh-CN" sz="850">
                <a:solidFill>
                  <a:srgbClr val="1D1D1B"/>
                </a:solidFill>
                <a:latin typeface="Arial"/>
                <a:cs typeface="Arial" panose="020B0604020202020204" pitchFamily="34" charset="0"/>
              </a:rPr>
            </a:br>
            <a:r>
              <a:rPr kumimoji="1" lang="en-US" altLang="zh-CN" sz="850">
                <a:solidFill>
                  <a:srgbClr val="1D1D1B"/>
                </a:solidFill>
                <a:latin typeface="Arial"/>
                <a:cs typeface="Arial" panose="020B0604020202020204" pitchFamily="34" charset="0"/>
              </a:rPr>
              <a:t>portfolio, new technology, etc. There are a number of factors that </a:t>
            </a:r>
            <a:br>
              <a:rPr kumimoji="1" lang="en-US" altLang="zh-CN" sz="850">
                <a:solidFill>
                  <a:srgbClr val="1D1D1B"/>
                </a:solidFill>
                <a:latin typeface="Arial"/>
                <a:cs typeface="Arial" panose="020B0604020202020204" pitchFamily="34" charset="0"/>
              </a:rPr>
            </a:br>
            <a:r>
              <a:rPr kumimoji="1" lang="en-US" altLang="zh-CN" sz="850">
                <a:solidFill>
                  <a:srgbClr val="1D1D1B"/>
                </a:solidFill>
                <a:latin typeface="Arial"/>
                <a:cs typeface="Arial" panose="020B0604020202020204" pitchFamily="34" charset="0"/>
              </a:rPr>
              <a:t>could cause actual results and developments to differ materially </a:t>
            </a:r>
            <a:br>
              <a:rPr kumimoji="1" lang="en-US" altLang="zh-CN" sz="850">
                <a:solidFill>
                  <a:srgbClr val="1D1D1B"/>
                </a:solidFill>
                <a:latin typeface="Arial"/>
                <a:cs typeface="Arial" panose="020B0604020202020204" pitchFamily="34" charset="0"/>
              </a:rPr>
            </a:br>
            <a:r>
              <a:rPr kumimoji="1" lang="en-US" altLang="zh-CN" sz="850">
                <a:solidFill>
                  <a:srgbClr val="1D1D1B"/>
                </a:solidFill>
                <a:latin typeface="Arial"/>
                <a:cs typeface="Arial" panose="020B0604020202020204" pitchFamily="34" charset="0"/>
              </a:rPr>
              <a:t>from those expressed or implied in the predictive statements. </a:t>
            </a:r>
            <a:br>
              <a:rPr kumimoji="1" lang="en-US" altLang="zh-CN" sz="850">
                <a:solidFill>
                  <a:srgbClr val="1D1D1B"/>
                </a:solidFill>
                <a:latin typeface="Arial"/>
                <a:cs typeface="Arial" panose="020B0604020202020204" pitchFamily="34" charset="0"/>
              </a:rPr>
            </a:br>
            <a:r>
              <a:rPr kumimoji="1" lang="en-US" altLang="zh-CN" sz="850">
                <a:solidFill>
                  <a:srgbClr val="1D1D1B"/>
                </a:solidFill>
                <a:latin typeface="Arial"/>
                <a:cs typeface="Arial" panose="020B0604020202020204" pitchFamily="34" charset="0"/>
              </a:rPr>
              <a:t>Therefore, such information is provided for reference purpose </a:t>
            </a:r>
            <a:br>
              <a:rPr kumimoji="1" lang="en-US" altLang="zh-CN" sz="850">
                <a:solidFill>
                  <a:srgbClr val="1D1D1B"/>
                </a:solidFill>
                <a:latin typeface="Arial"/>
                <a:cs typeface="Arial" panose="020B0604020202020204" pitchFamily="34" charset="0"/>
              </a:rPr>
            </a:br>
            <a:r>
              <a:rPr kumimoji="1" lang="en-US" altLang="zh-CN" sz="850">
                <a:solidFill>
                  <a:srgbClr val="1D1D1B"/>
                </a:solidFill>
                <a:latin typeface="Arial"/>
                <a:cs typeface="Arial" panose="020B0604020202020204" pitchFamily="34" charset="0"/>
              </a:rPr>
              <a:t>only and constitutes neither an offer nor an acceptance. Huawei </a:t>
            </a:r>
            <a:br>
              <a:rPr kumimoji="1" lang="en-US" altLang="zh-CN" sz="850">
                <a:solidFill>
                  <a:srgbClr val="1D1D1B"/>
                </a:solidFill>
                <a:latin typeface="Arial"/>
                <a:cs typeface="Arial" panose="020B0604020202020204" pitchFamily="34" charset="0"/>
              </a:rPr>
            </a:br>
            <a:r>
              <a:rPr kumimoji="1" lang="en-US" altLang="zh-CN" sz="850">
                <a:solidFill>
                  <a:srgbClr val="1D1D1B"/>
                </a:solidFill>
                <a:latin typeface="Arial"/>
                <a:cs typeface="Arial" panose="020B0604020202020204" pitchFamily="34" charset="0"/>
              </a:rPr>
              <a:t>may change the information at any time without notice. </a:t>
            </a:r>
          </a:p>
          <a:p>
            <a:pPr>
              <a:lnSpc>
                <a:spcPts val="1065"/>
              </a:lnSpc>
            </a:pPr>
            <a:endParaRPr kumimoji="1" lang="zh-CN" altLang="en-US" sz="779">
              <a:solidFill>
                <a:srgbClr val="1D1D1B"/>
              </a:solidFill>
              <a:latin typeface="Arial"/>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a:solidFill>
                  <a:srgbClr val="1D1D1B"/>
                </a:solidFill>
                <a:latin typeface="Microsoft YaHei" charset="-122"/>
                <a:ea typeface="Microsoft YaHei" charset="-122"/>
                <a:cs typeface="Microsoft YaHei" charset="-122"/>
              </a:rPr>
              <a:t>把数字世界带入每个人、每个家庭、</a:t>
            </a:r>
            <a:br>
              <a:rPr kumimoji="1" lang="en-US" altLang="zh-CN" sz="1300">
                <a:solidFill>
                  <a:srgbClr val="1D1D1B"/>
                </a:solidFill>
                <a:latin typeface="Microsoft YaHei" charset="-122"/>
                <a:ea typeface="Microsoft YaHei" charset="-122"/>
                <a:cs typeface="Microsoft YaHei" charset="-122"/>
              </a:rPr>
            </a:br>
            <a:r>
              <a:rPr kumimoji="1" lang="zh-CN" altLang="en-US" sz="130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a:solidFill>
                  <a:srgbClr val="1D1D1B"/>
                </a:solidFill>
                <a:latin typeface="Arial"/>
                <a:cs typeface="Arial" panose="020B0604020202020204" pitchFamily="34" charset="0"/>
              </a:rPr>
              <a:t>Bring digital to every person, home, and </a:t>
            </a:r>
            <a:br>
              <a:rPr kumimoji="1" lang="en-US" altLang="zh-CN" sz="1200">
                <a:solidFill>
                  <a:srgbClr val="1D1D1B"/>
                </a:solidFill>
                <a:latin typeface="Arial"/>
                <a:cs typeface="Arial" panose="020B0604020202020204" pitchFamily="34" charset="0"/>
              </a:rPr>
            </a:br>
            <a:r>
              <a:rPr kumimoji="1" lang="en-US" altLang="zh-CN" sz="1200">
                <a:solidFill>
                  <a:srgbClr val="1D1D1B"/>
                </a:solidFill>
                <a:latin typeface="Arial"/>
                <a:cs typeface="Arial" panose="020B0604020202020204" pitchFamily="34" charset="0"/>
              </a:rPr>
              <a:t>organization for a fully connected, </a:t>
            </a:r>
            <a:br>
              <a:rPr kumimoji="1" lang="en-US" altLang="zh-CN" sz="1200">
                <a:solidFill>
                  <a:srgbClr val="1D1D1B"/>
                </a:solidFill>
                <a:latin typeface="Arial"/>
                <a:cs typeface="Arial" panose="020B0604020202020204" pitchFamily="34" charset="0"/>
              </a:rPr>
            </a:br>
            <a:r>
              <a:rPr kumimoji="1" lang="en-US" altLang="zh-CN" sz="1200">
                <a:solidFill>
                  <a:srgbClr val="1D1D1B"/>
                </a:solidFill>
                <a:latin typeface="Arial"/>
                <a:cs typeface="Arial" panose="020B0604020202020204" pitchFamily="34" charset="0"/>
              </a:rPr>
              <a:t>intelligent world.</a:t>
            </a:r>
            <a:endParaRPr kumimoji="1" lang="zh-CN" altLang="en-US" sz="1200">
              <a:solidFill>
                <a:srgbClr val="1D1D1B"/>
              </a:solidFill>
              <a:latin typeface="Arial"/>
              <a:ea typeface="Microsoft YaHei" charset="-122"/>
              <a:cs typeface="Microsoft YaHei" charset="-122"/>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799213470"/>
      </p:ext>
    </p:extLst>
  </p:cSld>
  <p:clrMap bg1="lt1" tx1="dk1" bg2="lt2" tx2="dk2" accent1="accent1" accent2="accent2" accent3="accent3" accent4="accent4" accent5="accent5" accent6="accent6" hlink="hlink" folHlink="folHlink"/>
  <p:sldLayoutIdLst>
    <p:sldLayoutId id="2147484033"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8" y="6356941"/>
            <a:ext cx="1463467" cy="246221"/>
          </a:xfrm>
          <a:prstGeom prst="rect">
            <a:avLst/>
          </a:prstGeom>
          <a:noFill/>
        </p:spPr>
        <p:txBody>
          <a:bodyPr wrap="square" rtlCol="0">
            <a:spAutoFit/>
          </a:bodyPr>
          <a:lstStyle/>
          <a:p>
            <a:pPr defTabSz="914112"/>
            <a:r>
              <a:rPr lang="en-US" sz="1000">
                <a:solidFill>
                  <a:srgbClr val="1D1D1B"/>
                </a:solidFill>
                <a:latin typeface="Arial" panose="020B0604020202020204"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2" y="6402806"/>
            <a:ext cx="499729" cy="150296"/>
          </a:xfrm>
          <a:prstGeom prst="rect">
            <a:avLst/>
          </a:prstGeom>
          <a:noFill/>
        </p:spPr>
        <p:txBody>
          <a:bodyPr wrap="square" lIns="0" tIns="0" rIns="0" bIns="0" rtlCol="0">
            <a:spAutoFit/>
          </a:bodyPr>
          <a:lstStyle/>
          <a:p>
            <a:pPr defTabSz="890493">
              <a:defRPr/>
            </a:pPr>
            <a:fld id="{C3837181-38C6-AD4F-B8BA-B444770388BB}" type="slidenum">
              <a:rPr lang="en-US" sz="974">
                <a:solidFill>
                  <a:srgbClr val="1D1D1B"/>
                </a:solidFill>
                <a:latin typeface="Arial" panose="020B0604020202020204" pitchFamily="34" charset="0"/>
                <a:cs typeface="Arial" panose="020B0604020202020204" pitchFamily="34" charset="0"/>
              </a:rPr>
              <a:pPr defTabSz="890493">
                <a:defRPr/>
              </a:pPr>
              <a:t>‹#›</a:t>
            </a:fld>
            <a:endParaRPr lang="en-US" sz="974">
              <a:solidFill>
                <a:srgbClr val="1D1D1B"/>
              </a:solidFill>
              <a:latin typeface="Arial" panose="020B0604020202020204" pitchFamily="34" charset="0"/>
              <a:cs typeface="Arial" panose="020B0604020202020204" pitchFamily="34" charset="0"/>
            </a:endParaRPr>
          </a:p>
        </p:txBody>
      </p:sp>
      <p:grpSp>
        <p:nvGrpSpPr>
          <p:cNvPr id="4" name="组合 3"/>
          <p:cNvGrpSpPr/>
          <p:nvPr userDrawn="1"/>
        </p:nvGrpSpPr>
        <p:grpSpPr>
          <a:xfrm>
            <a:off x="12216278" y="2931937"/>
            <a:ext cx="1982916" cy="3934682"/>
            <a:chOff x="12216278" y="2262477"/>
            <a:chExt cx="1982916" cy="4604143"/>
          </a:xfrm>
        </p:grpSpPr>
        <p:grpSp>
          <p:nvGrpSpPr>
            <p:cNvPr id="5" name="组合 4"/>
            <p:cNvGrpSpPr/>
            <p:nvPr userDrawn="1"/>
          </p:nvGrpSpPr>
          <p:grpSpPr>
            <a:xfrm>
              <a:off x="12315635" y="2262477"/>
              <a:ext cx="1883559" cy="692624"/>
              <a:chOff x="12315635" y="2207613"/>
              <a:chExt cx="1883559" cy="692624"/>
            </a:xfrm>
          </p:grpSpPr>
          <p:sp>
            <p:nvSpPr>
              <p:cNvPr id="22"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en-US" altLang="zh-CN" sz="700" b="1">
                    <a:solidFill>
                      <a:srgbClr val="FFFFFF"/>
                    </a:solidFill>
                    <a:latin typeface="Arial" charset="0"/>
                    <a:ea typeface="Arial" charset="0"/>
                    <a:cs typeface="Arial" charset="0"/>
                  </a:rPr>
                  <a:t>P</a:t>
                </a:r>
                <a:r>
                  <a:rPr kumimoji="1" lang="en-US" altLang="zh-Hant" sz="700" b="1">
                    <a:solidFill>
                      <a:srgbClr val="FFFFFF"/>
                    </a:solidFill>
                    <a:latin typeface="Arial" charset="0"/>
                    <a:ea typeface="Arial" charset="0"/>
                    <a:cs typeface="Arial" charset="0"/>
                  </a:rPr>
                  <a:t>ANTONE</a:t>
                </a:r>
                <a:r>
                  <a:rPr kumimoji="1" lang="en-US" altLang="zh-CN" sz="700" b="1">
                    <a:solidFill>
                      <a:srgbClr val="FFFFFF"/>
                    </a:solidFill>
                    <a:latin typeface="Arial" charset="0"/>
                    <a:ea typeface="Arial" charset="0"/>
                    <a:cs typeface="Arial" charset="0"/>
                  </a:rPr>
                  <a:t> 186C</a:t>
                </a:r>
              </a:p>
              <a:p>
                <a:pPr algn="ctr" defTabSz="914112"/>
                <a:r>
                  <a:rPr kumimoji="1" lang="en-US" altLang="zh-CN" sz="700" b="1">
                    <a:solidFill>
                      <a:srgbClr val="FFFFFF"/>
                    </a:solidFill>
                    <a:latin typeface="Arial" charset="0"/>
                    <a:ea typeface="Arial" charset="0"/>
                    <a:cs typeface="Arial" charset="0"/>
                  </a:rPr>
                  <a:t>RGB 200/16/46</a:t>
                </a:r>
              </a:p>
            </p:txBody>
          </p:sp>
          <p:sp>
            <p:nvSpPr>
              <p:cNvPr id="23"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en-US" altLang="zh-CN" sz="700" b="1">
                    <a:solidFill>
                      <a:srgbClr val="FFFFFF"/>
                    </a:solidFill>
                    <a:latin typeface="Arial" charset="0"/>
                    <a:ea typeface="Arial" charset="0"/>
                    <a:cs typeface="Arial" charset="0"/>
                  </a:rPr>
                  <a:t>P</a:t>
                </a:r>
                <a:r>
                  <a:rPr kumimoji="1" lang="en-US" altLang="zh-Hant" sz="700" b="1">
                    <a:solidFill>
                      <a:srgbClr val="FFFFFF"/>
                    </a:solidFill>
                    <a:latin typeface="Arial" charset="0"/>
                    <a:ea typeface="Arial" charset="0"/>
                    <a:cs typeface="Arial" charset="0"/>
                  </a:rPr>
                  <a:t>ANTONE</a:t>
                </a:r>
                <a:r>
                  <a:rPr kumimoji="1" lang="en-US" altLang="zh-CN" sz="700" b="1">
                    <a:solidFill>
                      <a:srgbClr val="FFFFFF"/>
                    </a:solidFill>
                    <a:latin typeface="Arial" charset="0"/>
                    <a:ea typeface="Arial" charset="0"/>
                    <a:cs typeface="Arial" charset="0"/>
                  </a:rPr>
                  <a:t> 185C</a:t>
                </a:r>
              </a:p>
              <a:p>
                <a:pPr algn="ctr" defTabSz="914112"/>
                <a:r>
                  <a:rPr kumimoji="1" lang="en-US" altLang="zh-CN" sz="700" b="1">
                    <a:solidFill>
                      <a:srgbClr val="FFFFFF"/>
                    </a:solidFill>
                    <a:latin typeface="Arial" charset="0"/>
                    <a:ea typeface="Arial" charset="0"/>
                    <a:cs typeface="Arial" charset="0"/>
                  </a:rPr>
                  <a:t>RGB 199/0/11</a:t>
                </a:r>
              </a:p>
            </p:txBody>
          </p:sp>
          <p:sp>
            <p:nvSpPr>
              <p:cNvPr id="24" name="文本框 31">
                <a:extLst>
                  <a:ext uri="{FF2B5EF4-FFF2-40B4-BE49-F238E27FC236}">
                    <a16:creationId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112"/>
                <a:r>
                  <a:rPr kumimoji="1" lang="zh-CN" altLang="en-US" sz="1000">
                    <a:solidFill>
                      <a:srgbClr val="1D1D1A"/>
                    </a:solidFill>
                    <a:latin typeface="Microsoft YaHei" panose="020B0503020204020204" pitchFamily="34" charset="-122"/>
                    <a:ea typeface="Microsoft YaHei" panose="020B0503020204020204" pitchFamily="34" charset="-122"/>
                  </a:rPr>
                  <a:t>品牌色</a:t>
                </a:r>
              </a:p>
            </p:txBody>
          </p:sp>
        </p:grpSp>
        <p:grpSp>
          <p:nvGrpSpPr>
            <p:cNvPr id="6" name="组合 5"/>
            <p:cNvGrpSpPr/>
            <p:nvPr userDrawn="1"/>
          </p:nvGrpSpPr>
          <p:grpSpPr>
            <a:xfrm>
              <a:off x="12216278" y="3054642"/>
              <a:ext cx="1982912" cy="3811978"/>
              <a:chOff x="12216278" y="3054642"/>
              <a:chExt cx="1982912" cy="3811978"/>
            </a:xfrm>
          </p:grpSpPr>
          <p:sp>
            <p:nvSpPr>
              <p:cNvPr id="7"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234</a:t>
                </a:r>
                <a:r>
                  <a:rPr kumimoji="1" lang="mr-IN" altLang="zh-CN" sz="700" b="1">
                    <a:solidFill>
                      <a:srgbClr val="FFFFFF"/>
                    </a:solidFill>
                    <a:latin typeface="Arial" charset="0"/>
                    <a:ea typeface="Arial" charset="0"/>
                    <a:cs typeface="Arial" charset="0"/>
                  </a:rPr>
                  <a:t>/</a:t>
                </a:r>
                <a:r>
                  <a:rPr kumimoji="1" lang="en-US" altLang="zh-CN" sz="700" b="1">
                    <a:solidFill>
                      <a:srgbClr val="FFFFFF"/>
                    </a:solidFill>
                    <a:latin typeface="Arial" charset="0"/>
                    <a:ea typeface="Arial" charset="0"/>
                    <a:cs typeface="Arial" charset="0"/>
                  </a:rPr>
                  <a:t>90/79</a:t>
                </a:r>
                <a:endParaRPr kumimoji="1" lang="mr-IN" altLang="zh-CN" sz="700" b="1">
                  <a:solidFill>
                    <a:srgbClr val="FFFFFF"/>
                  </a:solidFill>
                  <a:latin typeface="Arial" charset="0"/>
                  <a:ea typeface="Arial" charset="0"/>
                  <a:cs typeface="Arial" charset="0"/>
                </a:endParaRPr>
              </a:p>
            </p:txBody>
          </p:sp>
          <p:sp>
            <p:nvSpPr>
              <p:cNvPr id="8"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120</a:t>
                </a:r>
                <a:r>
                  <a:rPr kumimoji="1" lang="mr-IN" altLang="zh-CN" sz="700" b="1">
                    <a:solidFill>
                      <a:srgbClr val="FFFFFF"/>
                    </a:solidFill>
                    <a:latin typeface="Arial" charset="0"/>
                    <a:ea typeface="Arial" charset="0"/>
                    <a:cs typeface="Arial" charset="0"/>
                  </a:rPr>
                  <a:t>/</a:t>
                </a:r>
                <a:r>
                  <a:rPr kumimoji="1" lang="en-US" altLang="zh-CN" sz="700" b="1">
                    <a:solidFill>
                      <a:srgbClr val="FFFFFF"/>
                    </a:solidFill>
                    <a:latin typeface="Arial" charset="0"/>
                    <a:ea typeface="Arial" charset="0"/>
                    <a:cs typeface="Arial" charset="0"/>
                  </a:rPr>
                  <a:t>0/15</a:t>
                </a:r>
                <a:endParaRPr kumimoji="1" lang="mr-IN" altLang="zh-CN" sz="700" b="1">
                  <a:solidFill>
                    <a:srgbClr val="FFFFFF"/>
                  </a:solidFill>
                  <a:latin typeface="Arial" charset="0"/>
                  <a:ea typeface="Arial" charset="0"/>
                  <a:cs typeface="Arial" charset="0"/>
                </a:endParaRPr>
              </a:p>
            </p:txBody>
          </p:sp>
          <p:sp>
            <p:nvSpPr>
              <p:cNvPr id="9"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112"/>
                <a:r>
                  <a:rPr kumimoji="1" lang="zh-CN" altLang="en-US" sz="1000">
                    <a:solidFill>
                      <a:srgbClr val="1D1D1A"/>
                    </a:solidFill>
                    <a:latin typeface="Microsoft YaHei" panose="020B0503020204020204" pitchFamily="34" charset="-122"/>
                    <a:ea typeface="Microsoft YaHei" panose="020B0503020204020204" pitchFamily="34" charset="-122"/>
                  </a:rPr>
                  <a:t>辅助色</a:t>
                </a:r>
              </a:p>
            </p:txBody>
          </p:sp>
          <p:sp>
            <p:nvSpPr>
              <p:cNvPr id="10"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248</a:t>
                </a:r>
                <a:r>
                  <a:rPr kumimoji="1" lang="mr-IN" altLang="zh-CN" sz="700" b="1">
                    <a:solidFill>
                      <a:srgbClr val="FFFFFF"/>
                    </a:solidFill>
                    <a:latin typeface="Arial" charset="0"/>
                    <a:ea typeface="Arial" charset="0"/>
                    <a:cs typeface="Arial" charset="0"/>
                  </a:rPr>
                  <a:t>/</a:t>
                </a:r>
                <a:r>
                  <a:rPr kumimoji="1" lang="en-US" altLang="zh-CN" sz="700" b="1">
                    <a:solidFill>
                      <a:srgbClr val="FFFFFF"/>
                    </a:solidFill>
                    <a:latin typeface="Arial" charset="0"/>
                    <a:ea typeface="Arial" charset="0"/>
                    <a:cs typeface="Arial" charset="0"/>
                  </a:rPr>
                  <a:t>181/60</a:t>
                </a:r>
                <a:endParaRPr kumimoji="1" lang="mr-IN" altLang="zh-CN" sz="700" b="1">
                  <a:solidFill>
                    <a:srgbClr val="FFFFFF"/>
                  </a:solidFill>
                  <a:latin typeface="Arial" charset="0"/>
                  <a:ea typeface="Arial" charset="0"/>
                  <a:cs typeface="Arial" charset="0"/>
                </a:endParaRPr>
              </a:p>
            </p:txBody>
          </p:sp>
          <p:sp>
            <p:nvSpPr>
              <p:cNvPr id="11"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235</a:t>
                </a:r>
                <a:r>
                  <a:rPr kumimoji="1" lang="mr-IN" altLang="zh-CN" sz="700" b="1">
                    <a:solidFill>
                      <a:srgbClr val="FFFFFF"/>
                    </a:solidFill>
                    <a:latin typeface="Arial" charset="0"/>
                    <a:ea typeface="Arial" charset="0"/>
                    <a:cs typeface="Arial" charset="0"/>
                  </a:rPr>
                  <a:t>/</a:t>
                </a:r>
                <a:r>
                  <a:rPr kumimoji="1" lang="en-US" altLang="zh-CN" sz="700" b="1">
                    <a:solidFill>
                      <a:srgbClr val="FFFFFF"/>
                    </a:solidFill>
                    <a:latin typeface="Arial" charset="0"/>
                    <a:ea typeface="Arial" charset="0"/>
                    <a:cs typeface="Arial" charset="0"/>
                  </a:rPr>
                  <a:t>92/1</a:t>
                </a:r>
                <a:endParaRPr kumimoji="1" lang="mr-IN" altLang="zh-CN" sz="700" b="1">
                  <a:solidFill>
                    <a:srgbClr val="FFFFFF"/>
                  </a:solidFill>
                  <a:latin typeface="Arial" charset="0"/>
                  <a:ea typeface="Arial" charset="0"/>
                  <a:cs typeface="Arial" charset="0"/>
                </a:endParaRPr>
              </a:p>
            </p:txBody>
          </p:sp>
          <p:sp>
            <p:nvSpPr>
              <p:cNvPr id="12"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137/137/137</a:t>
                </a:r>
                <a:endParaRPr kumimoji="1" lang="mr-IN" altLang="zh-CN" sz="700" b="1">
                  <a:solidFill>
                    <a:srgbClr val="FFFFFF"/>
                  </a:solidFill>
                  <a:latin typeface="Arial" charset="0"/>
                  <a:ea typeface="Arial" charset="0"/>
                  <a:cs typeface="Arial" charset="0"/>
                </a:endParaRPr>
              </a:p>
            </p:txBody>
          </p:sp>
          <p:sp>
            <p:nvSpPr>
              <p:cNvPr id="13"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35/24/21</a:t>
                </a:r>
                <a:endParaRPr kumimoji="1" lang="mr-IN" altLang="zh-CN" sz="700" b="1">
                  <a:solidFill>
                    <a:srgbClr val="FFFFFF"/>
                  </a:solidFill>
                  <a:latin typeface="Arial" charset="0"/>
                  <a:ea typeface="Arial" charset="0"/>
                  <a:cs typeface="Arial" charset="0"/>
                </a:endParaRPr>
              </a:p>
            </p:txBody>
          </p:sp>
          <p:sp>
            <p:nvSpPr>
              <p:cNvPr id="14"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1D1D1A"/>
                    </a:solidFill>
                    <a:latin typeface="Arial" charset="0"/>
                    <a:ea typeface="Arial" charset="0"/>
                    <a:cs typeface="Arial" charset="0"/>
                  </a:rPr>
                  <a:t>RGB</a:t>
                </a:r>
                <a:r>
                  <a:rPr kumimoji="1" lang="en-US" altLang="zh-CN" sz="700" b="1">
                    <a:solidFill>
                      <a:srgbClr val="1D1D1A"/>
                    </a:solidFill>
                    <a:latin typeface="Arial" charset="0"/>
                    <a:ea typeface="Arial" charset="0"/>
                    <a:cs typeface="Arial" charset="0"/>
                  </a:rPr>
                  <a:t> 221</a:t>
                </a:r>
                <a:r>
                  <a:rPr kumimoji="1" lang="mr-IN" altLang="zh-CN" sz="700" b="1">
                    <a:solidFill>
                      <a:srgbClr val="1D1D1A"/>
                    </a:solidFill>
                    <a:latin typeface="Arial" charset="0"/>
                    <a:ea typeface="Arial" charset="0"/>
                    <a:cs typeface="Arial" charset="0"/>
                  </a:rPr>
                  <a:t>/</a:t>
                </a:r>
                <a:r>
                  <a:rPr kumimoji="1" lang="en-US" altLang="zh-CN" sz="700" b="1">
                    <a:solidFill>
                      <a:srgbClr val="1D1D1A"/>
                    </a:solidFill>
                    <a:latin typeface="Arial" charset="0"/>
                    <a:ea typeface="Arial" charset="0"/>
                    <a:cs typeface="Arial" charset="0"/>
                  </a:rPr>
                  <a:t>221/221</a:t>
                </a:r>
                <a:endParaRPr kumimoji="1" lang="mr-IN" altLang="zh-CN" sz="700" b="1">
                  <a:solidFill>
                    <a:srgbClr val="1D1D1A"/>
                  </a:solidFill>
                  <a:latin typeface="Arial" charset="0"/>
                  <a:ea typeface="Arial" charset="0"/>
                  <a:cs typeface="Arial" charset="0"/>
                </a:endParaRPr>
              </a:p>
            </p:txBody>
          </p:sp>
          <p:sp>
            <p:nvSpPr>
              <p:cNvPr id="15"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233</a:t>
                </a:r>
                <a:r>
                  <a:rPr kumimoji="1" lang="mr-IN" altLang="zh-CN" sz="700" b="1">
                    <a:solidFill>
                      <a:srgbClr val="FFFFFF"/>
                    </a:solidFill>
                    <a:latin typeface="Arial" charset="0"/>
                    <a:ea typeface="Arial" charset="0"/>
                    <a:cs typeface="Arial" charset="0"/>
                  </a:rPr>
                  <a:t>/</a:t>
                </a:r>
                <a:r>
                  <a:rPr kumimoji="1" lang="en-US" altLang="zh-CN" sz="700" b="1">
                    <a:solidFill>
                      <a:srgbClr val="FFFFFF"/>
                    </a:solidFill>
                    <a:latin typeface="Arial" charset="0"/>
                    <a:ea typeface="Arial" charset="0"/>
                    <a:cs typeface="Arial" charset="0"/>
                  </a:rPr>
                  <a:t>140/128</a:t>
                </a:r>
                <a:endParaRPr kumimoji="1" lang="mr-IN" altLang="zh-CN" sz="700" b="1">
                  <a:solidFill>
                    <a:srgbClr val="FFFFFF"/>
                  </a:solidFill>
                  <a:latin typeface="Arial" charset="0"/>
                  <a:ea typeface="Arial" charset="0"/>
                  <a:cs typeface="Arial" charset="0"/>
                </a:endParaRPr>
              </a:p>
            </p:txBody>
          </p:sp>
          <p:sp>
            <p:nvSpPr>
              <p:cNvPr id="16"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159</a:t>
                </a:r>
                <a:r>
                  <a:rPr kumimoji="1" lang="mr-IN" altLang="zh-CN" sz="700" b="1">
                    <a:solidFill>
                      <a:srgbClr val="FFFFFF"/>
                    </a:solidFill>
                    <a:latin typeface="Arial" charset="0"/>
                    <a:ea typeface="Arial" charset="0"/>
                    <a:cs typeface="Arial" charset="0"/>
                  </a:rPr>
                  <a:t>/</a:t>
                </a:r>
                <a:r>
                  <a:rPr kumimoji="1" lang="en-US" altLang="zh-CN" sz="700" b="1">
                    <a:solidFill>
                      <a:srgbClr val="FFFFFF"/>
                    </a:solidFill>
                    <a:latin typeface="Arial" charset="0"/>
                    <a:ea typeface="Arial" charset="0"/>
                    <a:cs typeface="Arial" charset="0"/>
                  </a:rPr>
                  <a:t>0/1</a:t>
                </a:r>
                <a:endParaRPr kumimoji="1" lang="mr-IN" altLang="zh-CN" sz="700" b="1">
                  <a:solidFill>
                    <a:srgbClr val="FFFFFF"/>
                  </a:solidFill>
                  <a:latin typeface="Arial" charset="0"/>
                  <a:ea typeface="Arial" charset="0"/>
                  <a:cs typeface="Arial" charset="0"/>
                </a:endParaRPr>
              </a:p>
            </p:txBody>
          </p:sp>
          <p:sp>
            <p:nvSpPr>
              <p:cNvPr id="17"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1D1D1A"/>
                    </a:solidFill>
                    <a:latin typeface="Arial" charset="0"/>
                    <a:ea typeface="Arial" charset="0"/>
                    <a:cs typeface="Arial" charset="0"/>
                  </a:rPr>
                  <a:t>RGB</a:t>
                </a:r>
                <a:r>
                  <a:rPr kumimoji="1" lang="en-US" altLang="zh-CN" sz="700" b="1">
                    <a:solidFill>
                      <a:srgbClr val="1D1D1A"/>
                    </a:solidFill>
                    <a:latin typeface="Arial" charset="0"/>
                    <a:ea typeface="Arial" charset="0"/>
                    <a:cs typeface="Arial" charset="0"/>
                  </a:rPr>
                  <a:t> 245</a:t>
                </a:r>
                <a:r>
                  <a:rPr kumimoji="1" lang="mr-IN" altLang="zh-CN" sz="700" b="1">
                    <a:solidFill>
                      <a:srgbClr val="1D1D1A"/>
                    </a:solidFill>
                    <a:latin typeface="Arial" charset="0"/>
                    <a:ea typeface="Arial" charset="0"/>
                    <a:cs typeface="Arial" charset="0"/>
                  </a:rPr>
                  <a:t>/</a:t>
                </a:r>
                <a:r>
                  <a:rPr kumimoji="1" lang="en-US" altLang="zh-CN" sz="700" b="1">
                    <a:solidFill>
                      <a:srgbClr val="1D1D1A"/>
                    </a:solidFill>
                    <a:latin typeface="Arial" charset="0"/>
                    <a:ea typeface="Arial" charset="0"/>
                    <a:cs typeface="Arial" charset="0"/>
                  </a:rPr>
                  <a:t>220/87</a:t>
                </a:r>
                <a:endParaRPr kumimoji="1" lang="mr-IN" altLang="zh-CN" sz="700" b="1">
                  <a:solidFill>
                    <a:srgbClr val="1D1D1A"/>
                  </a:solidFill>
                  <a:latin typeface="Arial" charset="0"/>
                  <a:ea typeface="Arial" charset="0"/>
                  <a:cs typeface="Arial" charset="0"/>
                </a:endParaRPr>
              </a:p>
            </p:txBody>
          </p:sp>
          <p:sp>
            <p:nvSpPr>
              <p:cNvPr id="18"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240</a:t>
                </a:r>
                <a:r>
                  <a:rPr kumimoji="1" lang="mr-IN" altLang="zh-CN" sz="700" b="1">
                    <a:solidFill>
                      <a:srgbClr val="FFFFFF"/>
                    </a:solidFill>
                    <a:latin typeface="Arial" charset="0"/>
                    <a:ea typeface="Arial" charset="0"/>
                    <a:cs typeface="Arial" charset="0"/>
                  </a:rPr>
                  <a:t>/</a:t>
                </a:r>
                <a:r>
                  <a:rPr kumimoji="1" lang="en-US" altLang="zh-CN" sz="700" b="1">
                    <a:solidFill>
                      <a:srgbClr val="FFFFFF"/>
                    </a:solidFill>
                    <a:latin typeface="Arial" charset="0"/>
                    <a:ea typeface="Arial" charset="0"/>
                    <a:cs typeface="Arial" charset="0"/>
                  </a:rPr>
                  <a:t>133/0</a:t>
                </a:r>
                <a:endParaRPr kumimoji="1" lang="mr-IN" altLang="zh-CN" sz="700" b="1">
                  <a:solidFill>
                    <a:srgbClr val="FFFFFF"/>
                  </a:solidFill>
                  <a:latin typeface="Arial" charset="0"/>
                  <a:ea typeface="Arial" charset="0"/>
                  <a:cs typeface="Arial" charset="0"/>
                </a:endParaRPr>
              </a:p>
            </p:txBody>
          </p:sp>
          <p:sp>
            <p:nvSpPr>
              <p:cNvPr id="19"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181</a:t>
                </a:r>
                <a:r>
                  <a:rPr kumimoji="1" lang="mr-IN" altLang="zh-CN" sz="700" b="1">
                    <a:solidFill>
                      <a:srgbClr val="FFFFFF"/>
                    </a:solidFill>
                    <a:latin typeface="Arial" charset="0"/>
                    <a:ea typeface="Arial" charset="0"/>
                    <a:cs typeface="Arial" charset="0"/>
                  </a:rPr>
                  <a:t>/</a:t>
                </a:r>
                <a:r>
                  <a:rPr kumimoji="1" lang="en-US" altLang="zh-CN" sz="700" b="1">
                    <a:solidFill>
                      <a:srgbClr val="FFFFFF"/>
                    </a:solidFill>
                    <a:latin typeface="Arial" charset="0"/>
                    <a:ea typeface="Arial" charset="0"/>
                    <a:cs typeface="Arial" charset="0"/>
                  </a:rPr>
                  <a:t>181/181</a:t>
                </a:r>
                <a:endParaRPr kumimoji="1" lang="mr-IN" altLang="zh-CN" sz="700" b="1">
                  <a:solidFill>
                    <a:srgbClr val="FFFFFF"/>
                  </a:solidFill>
                  <a:latin typeface="Arial" charset="0"/>
                  <a:ea typeface="Arial" charset="0"/>
                  <a:cs typeface="Arial" charset="0"/>
                </a:endParaRPr>
              </a:p>
            </p:txBody>
          </p:sp>
          <p:sp>
            <p:nvSpPr>
              <p:cNvPr id="20"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FFFFFF"/>
                    </a:solidFill>
                    <a:latin typeface="Arial" charset="0"/>
                    <a:ea typeface="Arial" charset="0"/>
                    <a:cs typeface="Arial" charset="0"/>
                  </a:rPr>
                  <a:t>RGB</a:t>
                </a:r>
                <a:r>
                  <a:rPr kumimoji="1" lang="en-US" altLang="zh-CN" sz="700" b="1">
                    <a:solidFill>
                      <a:srgbClr val="FFFFFF"/>
                    </a:solidFill>
                    <a:latin typeface="Arial" charset="0"/>
                    <a:ea typeface="Arial" charset="0"/>
                    <a:cs typeface="Arial" charset="0"/>
                  </a:rPr>
                  <a:t> 89</a:t>
                </a:r>
                <a:r>
                  <a:rPr kumimoji="1" lang="mr-IN" altLang="zh-CN" sz="700" b="1">
                    <a:solidFill>
                      <a:srgbClr val="FFFFFF"/>
                    </a:solidFill>
                    <a:latin typeface="Arial" charset="0"/>
                    <a:ea typeface="Arial" charset="0"/>
                    <a:cs typeface="Arial" charset="0"/>
                  </a:rPr>
                  <a:t>/</a:t>
                </a:r>
                <a:r>
                  <a:rPr kumimoji="1" lang="en-US" altLang="zh-CN" sz="700" b="1">
                    <a:solidFill>
                      <a:srgbClr val="FFFFFF"/>
                    </a:solidFill>
                    <a:latin typeface="Arial" charset="0"/>
                    <a:ea typeface="Arial" charset="0"/>
                    <a:cs typeface="Arial" charset="0"/>
                  </a:rPr>
                  <a:t>87/87</a:t>
                </a:r>
                <a:endParaRPr kumimoji="1" lang="mr-IN" altLang="zh-CN" sz="700" b="1">
                  <a:solidFill>
                    <a:srgbClr val="FFFFFF"/>
                  </a:solidFill>
                  <a:latin typeface="Arial" charset="0"/>
                  <a:ea typeface="Arial" charset="0"/>
                  <a:cs typeface="Arial" charset="0"/>
                </a:endParaRPr>
              </a:p>
            </p:txBody>
          </p:sp>
          <p:sp>
            <p:nvSpPr>
              <p:cNvPr id="21"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a:solidFill>
                      <a:srgbClr val="1D1D1A"/>
                    </a:solidFill>
                    <a:latin typeface="Arial" charset="0"/>
                    <a:ea typeface="Arial" charset="0"/>
                    <a:cs typeface="Arial" charset="0"/>
                  </a:rPr>
                  <a:t>RGB</a:t>
                </a:r>
                <a:r>
                  <a:rPr kumimoji="1" lang="en-US" altLang="zh-CN" sz="700" b="1">
                    <a:solidFill>
                      <a:srgbClr val="1D1D1A"/>
                    </a:solidFill>
                    <a:latin typeface="Arial" charset="0"/>
                    <a:ea typeface="Arial" charset="0"/>
                    <a:cs typeface="Arial" charset="0"/>
                  </a:rPr>
                  <a:t> 255</a:t>
                </a:r>
                <a:r>
                  <a:rPr kumimoji="1" lang="mr-IN" altLang="zh-CN" sz="700" b="1">
                    <a:solidFill>
                      <a:srgbClr val="1D1D1A"/>
                    </a:solidFill>
                    <a:latin typeface="Arial" charset="0"/>
                    <a:ea typeface="Arial" charset="0"/>
                    <a:cs typeface="Arial" charset="0"/>
                  </a:rPr>
                  <a:t>/</a:t>
                </a:r>
                <a:r>
                  <a:rPr kumimoji="1" lang="en-US" altLang="zh-CN" sz="700" b="1">
                    <a:solidFill>
                      <a:srgbClr val="1D1D1A"/>
                    </a:solidFill>
                    <a:latin typeface="Arial" charset="0"/>
                    <a:ea typeface="Arial" charset="0"/>
                    <a:cs typeface="Arial" charset="0"/>
                  </a:rPr>
                  <a:t>255/255</a:t>
                </a:r>
                <a:endParaRPr kumimoji="1" lang="mr-IN" altLang="zh-CN" sz="700" b="1">
                  <a:solidFill>
                    <a:srgbClr val="1D1D1A"/>
                  </a:solidFill>
                  <a:latin typeface="Arial" charset="0"/>
                  <a:ea typeface="Arial" charset="0"/>
                  <a:cs typeface="Arial" charset="0"/>
                </a:endParaRPr>
              </a:p>
            </p:txBody>
          </p:sp>
        </p:grpSp>
      </p:grpSp>
      <p:pic>
        <p:nvPicPr>
          <p:cNvPr id="25" name="图片 2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5999" y="6321130"/>
            <a:ext cx="1269075" cy="277546"/>
          </a:xfrm>
          <a:prstGeom prst="rect">
            <a:avLst/>
          </a:prstGeom>
        </p:spPr>
      </p:pic>
    </p:spTree>
    <p:extLst>
      <p:ext uri="{BB962C8B-B14F-4D97-AF65-F5344CB8AC3E}">
        <p14:creationId xmlns:p14="http://schemas.microsoft.com/office/powerpoint/2010/main" val="1076012051"/>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b="0" baseline="0">
                <a:solidFill>
                  <a:srgbClr val="1D1D1B"/>
                </a:solidFill>
                <a:latin typeface="Arial"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smtClean="0">
                <a:solidFill>
                  <a:srgbClr val="1D1D1B"/>
                </a:solidFill>
                <a:latin typeface="Arial"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a:solidFill>
                <a:srgbClr val="1D1D1B"/>
              </a:solidFill>
              <a:latin typeface="Arial" pitchFamily="34" charset="0"/>
              <a:cs typeface="Arial" panose="020B0604020202020204" pitchFamily="34" charset="0"/>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99056531"/>
      </p:ext>
    </p:extLst>
  </p:cSld>
  <p:clrMap bg1="lt1" tx1="dk1" bg2="lt2" tx2="dk2" accent1="accent1" accent2="accent2" accent3="accent3" accent4="accent4" accent5="accent5" accent6="accent6" hlink="hlink" folHlink="folHlink"/>
  <p:sldLayoutIdLst>
    <p:sldLayoutId id="2147484039"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Arial"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a:lnSpc>
                <a:spcPts val="1065"/>
              </a:lnSpc>
            </a:pPr>
            <a:r>
              <a:rPr kumimoji="1" lang="en-US" altLang="zh-CN" sz="850" b="1" baseline="0">
                <a:solidFill>
                  <a:srgbClr val="1D1D1B"/>
                </a:solidFill>
                <a:latin typeface="Arial" panose="020B0604020202020204" pitchFamily="34" charset="0"/>
              </a:rPr>
              <a:t>Copyright©2019 Huawei Technologies Co., Ltd.</a:t>
            </a:r>
            <a:br>
              <a:rPr kumimoji="1" lang="en-US" altLang="zh-CN" sz="850" b="1" baseline="0">
                <a:solidFill>
                  <a:srgbClr val="1D1D1B"/>
                </a:solidFill>
                <a:latin typeface="Arial" panose="020B0604020202020204" pitchFamily="34" charset="0"/>
              </a:rPr>
            </a:br>
            <a:r>
              <a:rPr kumimoji="1" lang="en-US" altLang="zh-CN" sz="850" b="1" baseline="0">
                <a:solidFill>
                  <a:srgbClr val="1D1D1B"/>
                </a:solidFill>
                <a:latin typeface="Arial" panose="020B0604020202020204" pitchFamily="34" charset="0"/>
              </a:rPr>
              <a:t>All Rights Reserved.</a:t>
            </a:r>
            <a:br>
              <a:rPr kumimoji="1" lang="en-US" altLang="zh-CN" sz="779">
                <a:solidFill>
                  <a:srgbClr val="1D1D1B"/>
                </a:solidFill>
                <a:latin typeface="Arial" panose="020B0604020202020204" pitchFamily="34" charset="0"/>
              </a:rPr>
            </a:br>
            <a:br>
              <a:rPr kumimoji="1" lang="en-US" altLang="zh-CN" sz="779">
                <a:solidFill>
                  <a:srgbClr val="1D1D1B"/>
                </a:solidFill>
                <a:latin typeface="Arial" panose="020B0604020202020204" pitchFamily="34" charset="0"/>
              </a:rPr>
            </a:br>
            <a:r>
              <a:rPr kumimoji="1" lang="en-US" altLang="zh-CN" sz="850" baseline="0">
                <a:solidFill>
                  <a:srgbClr val="1D1D1B"/>
                </a:solidFill>
                <a:latin typeface="Arial" panose="020B0604020202020204" pitchFamily="34" charset="0"/>
                <a:cs typeface="Arial" panose="020B0604020202020204" pitchFamily="34" charset="0"/>
              </a:rPr>
              <a:t>The information in this document may contain predictive </a:t>
            </a:r>
            <a:br>
              <a:rPr kumimoji="1" lang="en-US" altLang="zh-CN" sz="850" baseline="0">
                <a:solidFill>
                  <a:srgbClr val="1D1D1B"/>
                </a:solidFill>
                <a:latin typeface="Arial" panose="020B0604020202020204" pitchFamily="34" charset="0"/>
                <a:cs typeface="Arial" panose="020B0604020202020204" pitchFamily="34" charset="0"/>
              </a:rPr>
            </a:br>
            <a:r>
              <a:rPr kumimoji="1" lang="en-US" altLang="zh-CN" sz="850" baseline="0">
                <a:solidFill>
                  <a:srgbClr val="1D1D1B"/>
                </a:solidFill>
                <a:latin typeface="Arial" panose="020B0604020202020204" pitchFamily="34" charset="0"/>
                <a:cs typeface="Arial" panose="020B0604020202020204" pitchFamily="34" charset="0"/>
              </a:rPr>
              <a:t>statements including, without limitation, statements regarding </a:t>
            </a:r>
            <a:br>
              <a:rPr kumimoji="1" lang="en-US" altLang="zh-CN" sz="850" baseline="0">
                <a:solidFill>
                  <a:srgbClr val="1D1D1B"/>
                </a:solidFill>
                <a:latin typeface="Arial" panose="020B0604020202020204" pitchFamily="34" charset="0"/>
                <a:cs typeface="Arial" panose="020B0604020202020204" pitchFamily="34" charset="0"/>
              </a:rPr>
            </a:br>
            <a:r>
              <a:rPr kumimoji="1" lang="en-US" altLang="zh-CN" sz="850" baseline="0">
                <a:solidFill>
                  <a:srgbClr val="1D1D1B"/>
                </a:solidFill>
                <a:latin typeface="Arial" panose="020B0604020202020204" pitchFamily="34" charset="0"/>
                <a:cs typeface="Arial" panose="020B0604020202020204" pitchFamily="34" charset="0"/>
              </a:rPr>
              <a:t>the future financial and operating results, future product </a:t>
            </a:r>
            <a:br>
              <a:rPr kumimoji="1" lang="en-US" altLang="zh-CN" sz="850" baseline="0">
                <a:solidFill>
                  <a:srgbClr val="1D1D1B"/>
                </a:solidFill>
                <a:latin typeface="Arial" panose="020B0604020202020204" pitchFamily="34" charset="0"/>
                <a:cs typeface="Arial" panose="020B0604020202020204" pitchFamily="34" charset="0"/>
              </a:rPr>
            </a:br>
            <a:r>
              <a:rPr kumimoji="1" lang="en-US" altLang="zh-CN" sz="850" baseline="0">
                <a:solidFill>
                  <a:srgbClr val="1D1D1B"/>
                </a:solidFill>
                <a:latin typeface="Arial" panose="020B0604020202020204" pitchFamily="34" charset="0"/>
                <a:cs typeface="Arial" panose="020B0604020202020204" pitchFamily="34" charset="0"/>
              </a:rPr>
              <a:t>portfolio, new technology, etc. There are a number of factors that </a:t>
            </a:r>
            <a:br>
              <a:rPr kumimoji="1" lang="en-US" altLang="zh-CN" sz="850" baseline="0">
                <a:solidFill>
                  <a:srgbClr val="1D1D1B"/>
                </a:solidFill>
                <a:latin typeface="Arial" panose="020B0604020202020204" pitchFamily="34" charset="0"/>
                <a:cs typeface="Arial" panose="020B0604020202020204" pitchFamily="34" charset="0"/>
              </a:rPr>
            </a:br>
            <a:r>
              <a:rPr kumimoji="1" lang="en-US" altLang="zh-CN" sz="850" baseline="0">
                <a:solidFill>
                  <a:srgbClr val="1D1D1B"/>
                </a:solidFill>
                <a:latin typeface="Arial" panose="020B0604020202020204" pitchFamily="34" charset="0"/>
                <a:cs typeface="Arial" panose="020B0604020202020204" pitchFamily="34" charset="0"/>
              </a:rPr>
              <a:t>could cause actual results and developments to differ materially </a:t>
            </a:r>
            <a:br>
              <a:rPr kumimoji="1" lang="en-US" altLang="zh-CN" sz="850" baseline="0">
                <a:solidFill>
                  <a:srgbClr val="1D1D1B"/>
                </a:solidFill>
                <a:latin typeface="Arial" panose="020B0604020202020204" pitchFamily="34" charset="0"/>
                <a:cs typeface="Arial" panose="020B0604020202020204" pitchFamily="34" charset="0"/>
              </a:rPr>
            </a:br>
            <a:r>
              <a:rPr kumimoji="1" lang="en-US" altLang="zh-CN" sz="850" baseline="0">
                <a:solidFill>
                  <a:srgbClr val="1D1D1B"/>
                </a:solidFill>
                <a:latin typeface="Arial" panose="020B0604020202020204" pitchFamily="34" charset="0"/>
                <a:cs typeface="Arial" panose="020B0604020202020204" pitchFamily="34" charset="0"/>
              </a:rPr>
              <a:t>from those expressed or implied in the predictive statements. </a:t>
            </a:r>
            <a:br>
              <a:rPr kumimoji="1" lang="en-US" altLang="zh-CN" sz="850" baseline="0">
                <a:solidFill>
                  <a:srgbClr val="1D1D1B"/>
                </a:solidFill>
                <a:latin typeface="Arial" panose="020B0604020202020204" pitchFamily="34" charset="0"/>
                <a:cs typeface="Arial" panose="020B0604020202020204" pitchFamily="34" charset="0"/>
              </a:rPr>
            </a:br>
            <a:r>
              <a:rPr kumimoji="1" lang="en-US" altLang="zh-CN" sz="850" baseline="0">
                <a:solidFill>
                  <a:srgbClr val="1D1D1B"/>
                </a:solidFill>
                <a:latin typeface="Arial" panose="020B0604020202020204" pitchFamily="34" charset="0"/>
                <a:cs typeface="Arial" panose="020B0604020202020204" pitchFamily="34" charset="0"/>
              </a:rPr>
              <a:t>Therefore, such information is provided for reference purpose </a:t>
            </a:r>
            <a:br>
              <a:rPr kumimoji="1" lang="en-US" altLang="zh-CN" sz="850" baseline="0">
                <a:solidFill>
                  <a:srgbClr val="1D1D1B"/>
                </a:solidFill>
                <a:latin typeface="Arial" panose="020B0604020202020204" pitchFamily="34" charset="0"/>
                <a:cs typeface="Arial" panose="020B0604020202020204" pitchFamily="34" charset="0"/>
              </a:rPr>
            </a:br>
            <a:r>
              <a:rPr kumimoji="1" lang="en-US" altLang="zh-CN" sz="850" baseline="0">
                <a:solidFill>
                  <a:srgbClr val="1D1D1B"/>
                </a:solidFill>
                <a:latin typeface="Arial" panose="020B0604020202020204" pitchFamily="34" charset="0"/>
                <a:cs typeface="Arial" panose="020B0604020202020204" pitchFamily="34" charset="0"/>
              </a:rPr>
              <a:t>only and constitutes neither an offer nor an acceptance. Huawei </a:t>
            </a:r>
            <a:br>
              <a:rPr kumimoji="1" lang="en-US" altLang="zh-CN" sz="850" baseline="0">
                <a:solidFill>
                  <a:srgbClr val="1D1D1B"/>
                </a:solidFill>
                <a:latin typeface="Arial" panose="020B0604020202020204" pitchFamily="34" charset="0"/>
                <a:cs typeface="Arial" panose="020B0604020202020204" pitchFamily="34" charset="0"/>
              </a:rPr>
            </a:br>
            <a:r>
              <a:rPr kumimoji="1" lang="en-US" altLang="zh-CN" sz="850" baseline="0">
                <a:solidFill>
                  <a:srgbClr val="1D1D1B"/>
                </a:solidFill>
                <a:latin typeface="Arial" panose="020B0604020202020204" pitchFamily="34" charset="0"/>
                <a:cs typeface="Arial" panose="020B0604020202020204" pitchFamily="34" charset="0"/>
              </a:rPr>
              <a:t>may change the information at any time without notice. </a:t>
            </a:r>
          </a:p>
          <a:p>
            <a:pPr>
              <a:lnSpc>
                <a:spcPts val="1065"/>
              </a:lnSpc>
            </a:pPr>
            <a:endParaRPr kumimoji="1" lang="zh-CN" altLang="en-US" sz="779">
              <a:solidFill>
                <a:srgbClr val="1D1D1B"/>
              </a:solidFill>
              <a:latin typeface="Arial" panose="020B0604020202020204" pitchFamily="34"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Arial"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rial"/>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a:lnSpc>
                <a:spcPts val="1681"/>
              </a:lnSpc>
              <a:spcBef>
                <a:spcPts val="0"/>
              </a:spcBef>
            </a:pPr>
            <a:r>
              <a:rPr kumimoji="1" lang="zh-CN" altLang="en-US" sz="1300">
                <a:solidFill>
                  <a:srgbClr val="1D1D1B"/>
                </a:solidFill>
                <a:latin typeface="Arial" panose="020B0604020202020204" pitchFamily="34" charset="0"/>
                <a:ea typeface="Microsoft YaHei" charset="-122"/>
                <a:cs typeface="Microsoft YaHei" charset="-122"/>
              </a:rPr>
              <a:t>把数字世界带入每个人、每个家庭、</a:t>
            </a:r>
            <a:br>
              <a:rPr kumimoji="1" lang="en-US" altLang="zh-CN" sz="1300">
                <a:solidFill>
                  <a:srgbClr val="1D1D1B"/>
                </a:solidFill>
                <a:latin typeface="Arial" panose="020B0604020202020204" pitchFamily="34" charset="0"/>
                <a:ea typeface="Microsoft YaHei" charset="-122"/>
                <a:cs typeface="Microsoft YaHei" charset="-122"/>
              </a:rPr>
            </a:br>
            <a:r>
              <a:rPr kumimoji="1" lang="zh-CN" altLang="en-US" sz="1300">
                <a:solidFill>
                  <a:srgbClr val="1D1D1B"/>
                </a:solidFill>
                <a:latin typeface="Arial" panose="020B0604020202020204"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Arial"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a:ea typeface="+mn-ea"/>
                <a:cs typeface="+mn-cs"/>
              </a:defRPr>
            </a:lvl9pPr>
          </a:lstStyle>
          <a:p>
            <a:pPr>
              <a:lnSpc>
                <a:spcPts val="1294"/>
              </a:lnSpc>
            </a:pPr>
            <a:r>
              <a:rPr kumimoji="1" lang="en-US" altLang="zh-CN" sz="1200">
                <a:solidFill>
                  <a:srgbClr val="1D1D1B"/>
                </a:solidFill>
                <a:latin typeface="Arial" panose="020B0604020202020204" pitchFamily="34" charset="0"/>
                <a:cs typeface="Arial" panose="020B0604020202020204" pitchFamily="34" charset="0"/>
              </a:rPr>
              <a:t>Bring digital to every person, home, and </a:t>
            </a:r>
            <a:br>
              <a:rPr kumimoji="1" lang="en-US" altLang="zh-CN" sz="1200">
                <a:solidFill>
                  <a:srgbClr val="1D1D1B"/>
                </a:solidFill>
                <a:latin typeface="Arial" panose="020B0604020202020204" pitchFamily="34" charset="0"/>
                <a:cs typeface="Arial" panose="020B0604020202020204" pitchFamily="34" charset="0"/>
              </a:rPr>
            </a:br>
            <a:r>
              <a:rPr kumimoji="1" lang="en-US" altLang="zh-CN" sz="1200">
                <a:solidFill>
                  <a:srgbClr val="1D1D1B"/>
                </a:solidFill>
                <a:latin typeface="Arial" panose="020B0604020202020204" pitchFamily="34" charset="0"/>
                <a:cs typeface="Arial" panose="020B0604020202020204" pitchFamily="34" charset="0"/>
              </a:rPr>
              <a:t>organization for a fully connected, </a:t>
            </a:r>
            <a:br>
              <a:rPr kumimoji="1" lang="en-US" altLang="zh-CN" sz="1200">
                <a:solidFill>
                  <a:srgbClr val="1D1D1B"/>
                </a:solidFill>
                <a:latin typeface="Arial" panose="020B0604020202020204" pitchFamily="34" charset="0"/>
                <a:cs typeface="Arial" panose="020B0604020202020204" pitchFamily="34" charset="0"/>
              </a:rPr>
            </a:br>
            <a:r>
              <a:rPr kumimoji="1" lang="en-US" altLang="zh-CN" sz="1200">
                <a:solidFill>
                  <a:srgbClr val="1D1D1B"/>
                </a:solidFill>
                <a:latin typeface="Arial" panose="020B0604020202020204" pitchFamily="34" charset="0"/>
                <a:cs typeface="Arial" panose="020B0604020202020204" pitchFamily="34" charset="0"/>
              </a:rPr>
              <a:t>intelligent world.</a:t>
            </a:r>
            <a:endParaRPr kumimoji="1" lang="zh-CN" altLang="en-US" sz="1200">
              <a:solidFill>
                <a:srgbClr val="1D1D1B"/>
              </a:solidFill>
              <a:latin typeface="Arial" panose="020B0604020202020204" pitchFamily="34" charset="0"/>
              <a:ea typeface="Microsoft YaHei" charset="-122"/>
              <a:cs typeface="Microsoft YaHei" charset="-122"/>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Arial"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Arial"/>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Arial"/>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Arial"/>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1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41" name="图片 40"/>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191580" y="6324675"/>
            <a:ext cx="1285919" cy="281377"/>
          </a:xfrm>
          <a:prstGeom prst="rect">
            <a:avLst/>
          </a:prstGeom>
        </p:spPr>
      </p:pic>
    </p:spTree>
    <p:extLst>
      <p:ext uri="{BB962C8B-B14F-4D97-AF65-F5344CB8AC3E}">
        <p14:creationId xmlns:p14="http://schemas.microsoft.com/office/powerpoint/2010/main" val="2179646755"/>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10" r:id="rId6"/>
    <p:sldLayoutId id="2147483911" r:id="rId7"/>
    <p:sldLayoutId id="2147483912" r:id="rId8"/>
    <p:sldLayoutId id="2147483915" r:id="rId9"/>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a:solidFill>
                  <a:srgbClr val="1D1D1B"/>
                </a:solidFill>
                <a:latin typeface="Arial"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849">
              <a:defRPr/>
            </a:pPr>
            <a:fld id="{C3837181-38C6-AD4F-B8BA-B444770388BB}" type="slidenum">
              <a:rPr lang="en-US" sz="974" smtClean="0">
                <a:solidFill>
                  <a:srgbClr val="1D1D1B"/>
                </a:solidFill>
                <a:latin typeface="Arial" pitchFamily="34" charset="0"/>
                <a:cs typeface="Arial" panose="020B0604020202020204" pitchFamily="34" charset="0"/>
              </a:rPr>
              <a:pPr defTabSz="890849">
                <a:defRPr/>
              </a:pPr>
              <a:t>‹#›</a:t>
            </a:fld>
            <a:endParaRPr lang="en-US" sz="974">
              <a:solidFill>
                <a:srgbClr val="1D1D1B"/>
              </a:solidFill>
              <a:latin typeface="Arial" pitchFamily="34" charset="0"/>
              <a:cs typeface="Arial" panose="020B0604020202020204" pitchFamily="34" charset="0"/>
            </a:endParaRPr>
          </a:p>
        </p:txBody>
      </p:sp>
      <p:pic>
        <p:nvPicPr>
          <p:cNvPr id="41" name="图片 40"/>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10191580" y="6324675"/>
            <a:ext cx="1285919" cy="281377"/>
          </a:xfrm>
          <a:prstGeom prst="rect">
            <a:avLst/>
          </a:prstGeom>
        </p:spPr>
      </p:pic>
    </p:spTree>
    <p:extLst>
      <p:ext uri="{BB962C8B-B14F-4D97-AF65-F5344CB8AC3E}">
        <p14:creationId xmlns:p14="http://schemas.microsoft.com/office/powerpoint/2010/main" val="1836487795"/>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2" r:id="rId4"/>
    <p:sldLayoutId id="2147483923" r:id="rId5"/>
    <p:sldLayoutId id="2147483924" r:id="rId6"/>
    <p:sldLayoutId id="2147483926" r:id="rId7"/>
    <p:sldLayoutId id="2147483927" r:id="rId8"/>
    <p:sldLayoutId id="2147483928" r:id="rId9"/>
    <p:sldLayoutId id="2147483931" r:id="rId10"/>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6221"/>
          </a:xfrm>
          <a:prstGeom prst="rect">
            <a:avLst/>
          </a:prstGeom>
          <a:noFill/>
        </p:spPr>
        <p:txBody>
          <a:bodyPr wrap="square" rtlCol="0">
            <a:spAutoFit/>
          </a:bodyPr>
          <a:lstStyle/>
          <a:p>
            <a:r>
              <a:rPr lang="en-US" sz="1000" b="0" baseline="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smtClean="0">
                <a:solidFill>
                  <a:srgbClr val="1D1D1B"/>
                </a:solidFill>
                <a:latin typeface="Arial"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5998" y="6321130"/>
            <a:ext cx="1269075" cy="277546"/>
          </a:xfrm>
          <a:prstGeom prst="rect">
            <a:avLst/>
          </a:prstGeom>
        </p:spPr>
      </p:pic>
    </p:spTree>
    <p:extLst>
      <p:ext uri="{BB962C8B-B14F-4D97-AF65-F5344CB8AC3E}">
        <p14:creationId xmlns:p14="http://schemas.microsoft.com/office/powerpoint/2010/main" val="2705149057"/>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40" r:id="rId6"/>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125900"/>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785A3D6-1271-D247-9E96-1B376F4BE7BE}"/>
              </a:ext>
            </a:extLst>
          </p:cNvPr>
          <p:cNvSpPr txBox="1"/>
          <p:nvPr userDrawn="1"/>
        </p:nvSpPr>
        <p:spPr>
          <a:xfrm>
            <a:off x="1095468" y="6356941"/>
            <a:ext cx="1463467" cy="246221"/>
          </a:xfrm>
          <a:prstGeom prst="rect">
            <a:avLst/>
          </a:prstGeom>
          <a:noFill/>
        </p:spPr>
        <p:txBody>
          <a:bodyPr wrap="square" rtlCol="0">
            <a:spAutoFit/>
          </a:bodyPr>
          <a:lstStyle/>
          <a:p>
            <a:pPr defTabSz="914112"/>
            <a:r>
              <a:rPr lang="en-US" sz="1000">
                <a:solidFill>
                  <a:srgbClr val="1D1D1B"/>
                </a:solidFill>
                <a:latin typeface="Arial" pitchFamily="34" charset="0"/>
                <a:cs typeface="Arial" panose="020B0604020202020204" pitchFamily="34" charset="0"/>
              </a:rPr>
              <a:t>Huawei Confidential</a:t>
            </a:r>
          </a:p>
        </p:txBody>
      </p:sp>
      <p:sp>
        <p:nvSpPr>
          <p:cNvPr id="3" name="TextBox 3">
            <a:extLst>
              <a:ext uri="{FF2B5EF4-FFF2-40B4-BE49-F238E27FC236}">
                <a16:creationId xmlns:a16="http://schemas.microsoft.com/office/drawing/2014/main" id="{EABEE2EE-BF4D-7A4A-B3C6-9E47668CCD98}"/>
              </a:ext>
            </a:extLst>
          </p:cNvPr>
          <p:cNvSpPr txBox="1"/>
          <p:nvPr userDrawn="1"/>
        </p:nvSpPr>
        <p:spPr>
          <a:xfrm>
            <a:off x="734132" y="6402806"/>
            <a:ext cx="499729" cy="150296"/>
          </a:xfrm>
          <a:prstGeom prst="rect">
            <a:avLst/>
          </a:prstGeom>
          <a:noFill/>
        </p:spPr>
        <p:txBody>
          <a:bodyPr wrap="square" lIns="0" tIns="0" rIns="0" bIns="0" rtlCol="0">
            <a:spAutoFit/>
          </a:bodyPr>
          <a:lstStyle/>
          <a:p>
            <a:pPr defTabSz="890493">
              <a:defRPr/>
            </a:pPr>
            <a:fld id="{C3837181-38C6-AD4F-B8BA-B444770388BB}" type="slidenum">
              <a:rPr lang="en-US" sz="974" smtClean="0">
                <a:solidFill>
                  <a:srgbClr val="1D1D1B"/>
                </a:solidFill>
                <a:latin typeface="Arial" pitchFamily="34" charset="0"/>
                <a:cs typeface="Arial" panose="020B0604020202020204" pitchFamily="34" charset="0"/>
              </a:rPr>
              <a:pPr defTabSz="890493">
                <a:defRPr/>
              </a:pPr>
              <a:t>‹#›</a:t>
            </a:fld>
            <a:endParaRPr lang="en-US" sz="974">
              <a:solidFill>
                <a:srgbClr val="1D1D1B"/>
              </a:solidFill>
              <a:latin typeface="Arial" pitchFamily="34" charset="0"/>
              <a:cs typeface="Arial" panose="020B0604020202020204" pitchFamily="34" charset="0"/>
            </a:endParaRPr>
          </a:p>
        </p:txBody>
      </p:sp>
      <p:pic>
        <p:nvPicPr>
          <p:cNvPr id="25" name="图片 2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5999" y="6321130"/>
            <a:ext cx="1269075" cy="277546"/>
          </a:xfrm>
          <a:prstGeom prst="rect">
            <a:avLst/>
          </a:prstGeom>
        </p:spPr>
      </p:pic>
    </p:spTree>
    <p:extLst>
      <p:ext uri="{BB962C8B-B14F-4D97-AF65-F5344CB8AC3E}">
        <p14:creationId xmlns:p14="http://schemas.microsoft.com/office/powerpoint/2010/main" val="137360783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4015" r:id="rId6"/>
  </p:sldLayoutIdLst>
  <p:hf hdr="0" ftr="0" dt="0"/>
  <p:txStyles>
    <p:titleStyle>
      <a:lvl1pPr algn="l" defTabSz="1187323" rtl="0" eaLnBrk="1" latinLnBrk="0" hangingPunct="1">
        <a:lnSpc>
          <a:spcPct val="90000"/>
        </a:lnSpc>
        <a:spcBef>
          <a:spcPct val="0"/>
        </a:spcBef>
        <a:buNone/>
        <a:defRPr sz="5714" kern="1200">
          <a:solidFill>
            <a:schemeClr val="tx1"/>
          </a:solidFill>
          <a:latin typeface="Arial"/>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Arial"/>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Arial"/>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Arial"/>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Arial"/>
          <a:ea typeface="+mn-ea"/>
          <a:cs typeface="+mn-cs"/>
        </a:defRPr>
      </a:lvl9pPr>
    </p:bodyStyle>
    <p:otherStyle>
      <a:defPPr>
        <a:defRPr lang="en-US"/>
      </a:defPPr>
      <a:lvl1pPr marL="0" algn="l" defTabSz="1187323" rtl="0" eaLnBrk="1" latinLnBrk="0" hangingPunct="1">
        <a:defRPr sz="2337" kern="1200">
          <a:solidFill>
            <a:schemeClr val="tx1"/>
          </a:solidFill>
          <a:latin typeface="Arial"/>
          <a:ea typeface="+mn-ea"/>
          <a:cs typeface="+mn-cs"/>
        </a:defRPr>
      </a:lvl1pPr>
      <a:lvl2pPr marL="593662" algn="l" defTabSz="1187323" rtl="0" eaLnBrk="1" latinLnBrk="0" hangingPunct="1">
        <a:defRPr sz="2337" kern="1200">
          <a:solidFill>
            <a:schemeClr val="tx1"/>
          </a:solidFill>
          <a:latin typeface="Arial"/>
          <a:ea typeface="+mn-ea"/>
          <a:cs typeface="+mn-cs"/>
        </a:defRPr>
      </a:lvl2pPr>
      <a:lvl3pPr marL="1187323" algn="l" defTabSz="1187323" rtl="0" eaLnBrk="1" latinLnBrk="0" hangingPunct="1">
        <a:defRPr sz="2337" kern="1200">
          <a:solidFill>
            <a:schemeClr val="tx1"/>
          </a:solidFill>
          <a:latin typeface="Arial"/>
          <a:ea typeface="+mn-ea"/>
          <a:cs typeface="+mn-cs"/>
        </a:defRPr>
      </a:lvl3pPr>
      <a:lvl4pPr marL="1780986" algn="l" defTabSz="1187323" rtl="0" eaLnBrk="1" latinLnBrk="0" hangingPunct="1">
        <a:defRPr sz="2337" kern="1200">
          <a:solidFill>
            <a:schemeClr val="tx1"/>
          </a:solidFill>
          <a:latin typeface="Arial"/>
          <a:ea typeface="+mn-ea"/>
          <a:cs typeface="+mn-cs"/>
        </a:defRPr>
      </a:lvl4pPr>
      <a:lvl5pPr marL="2374648" algn="l" defTabSz="1187323" rtl="0" eaLnBrk="1" latinLnBrk="0" hangingPunct="1">
        <a:defRPr sz="2337" kern="1200">
          <a:solidFill>
            <a:schemeClr val="tx1"/>
          </a:solidFill>
          <a:latin typeface="Arial"/>
          <a:ea typeface="+mn-ea"/>
          <a:cs typeface="+mn-cs"/>
        </a:defRPr>
      </a:lvl5pPr>
      <a:lvl6pPr marL="2968309" algn="l" defTabSz="1187323" rtl="0" eaLnBrk="1" latinLnBrk="0" hangingPunct="1">
        <a:defRPr sz="2337" kern="1200">
          <a:solidFill>
            <a:schemeClr val="tx1"/>
          </a:solidFill>
          <a:latin typeface="Arial"/>
          <a:ea typeface="+mn-ea"/>
          <a:cs typeface="+mn-cs"/>
        </a:defRPr>
      </a:lvl6pPr>
      <a:lvl7pPr marL="3561971" algn="l" defTabSz="1187323" rtl="0" eaLnBrk="1" latinLnBrk="0" hangingPunct="1">
        <a:defRPr sz="2337" kern="1200">
          <a:solidFill>
            <a:schemeClr val="tx1"/>
          </a:solidFill>
          <a:latin typeface="Arial"/>
          <a:ea typeface="+mn-ea"/>
          <a:cs typeface="+mn-cs"/>
        </a:defRPr>
      </a:lvl7pPr>
      <a:lvl8pPr marL="4155634" algn="l" defTabSz="1187323" rtl="0" eaLnBrk="1" latinLnBrk="0" hangingPunct="1">
        <a:defRPr sz="2337" kern="1200">
          <a:solidFill>
            <a:schemeClr val="tx1"/>
          </a:solidFill>
          <a:latin typeface="Arial"/>
          <a:ea typeface="+mn-ea"/>
          <a:cs typeface="+mn-cs"/>
        </a:defRPr>
      </a:lvl8pPr>
      <a:lvl9pPr marL="4749295" algn="l" defTabSz="1187323" rtl="0" eaLnBrk="1" latinLnBrk="0" hangingPunct="1">
        <a:defRPr sz="2337"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5.xml"/><Relationship Id="rId1" Type="http://schemas.openxmlformats.org/officeDocument/2006/relationships/slideLayout" Target="../slideLayouts/slideLayout83.xml"/><Relationship Id="rId4" Type="http://schemas.openxmlformats.org/officeDocument/2006/relationships/image" Target="../media/image65.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jpeg"/><Relationship Id="rId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jpeg"/><Relationship Id="rId32" Type="http://schemas.openxmlformats.org/officeDocument/2006/relationships/image" Target="../media/image49.png"/><Relationship Id="rId37" Type="http://schemas.openxmlformats.org/officeDocument/2006/relationships/image" Target="../media/image54.jpeg"/><Relationship Id="rId40" Type="http://schemas.openxmlformats.org/officeDocument/2006/relationships/image" Target="../media/image57.wmf"/><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jpeg"/><Relationship Id="rId36" Type="http://schemas.openxmlformats.org/officeDocument/2006/relationships/image" Target="../media/image53.jpe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microsoft.com/office/2007/relationships/hdphoto" Target="../media/hdphoto1.wdp"/><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jpeg"/><Relationship Id="rId35" Type="http://schemas.openxmlformats.org/officeDocument/2006/relationships/image" Target="../media/image52.jpeg"/><Relationship Id="rId8" Type="http://schemas.openxmlformats.org/officeDocument/2006/relationships/image" Target="../media/image25.png"/><Relationship Id="rId3" Type="http://schemas.openxmlformats.org/officeDocument/2006/relationships/image" Target="../media/image21.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jpeg"/><Relationship Id="rId38" Type="http://schemas.openxmlformats.org/officeDocument/2006/relationships/image" Target="../media/image5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84.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84.xml"/><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84.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8.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56.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5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57.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5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56.xml"/><Relationship Id="rId5" Type="http://schemas.openxmlformats.org/officeDocument/2006/relationships/image" Target="../media/image99.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png"/><Relationship Id="rId7" Type="http://schemas.openxmlformats.org/officeDocument/2006/relationships/image" Target="../media/image104.jpeg"/><Relationship Id="rId2" Type="http://schemas.openxmlformats.org/officeDocument/2006/relationships/notesSlide" Target="../notesSlides/notesSlide63.xml"/><Relationship Id="rId1" Type="http://schemas.openxmlformats.org/officeDocument/2006/relationships/slideLayout" Target="../slideLayouts/slideLayout56.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png"/><Relationship Id="rId9" Type="http://schemas.openxmlformats.org/officeDocument/2006/relationships/image" Target="../media/image106.jpeg"/></Relationships>
</file>

<file path=ppt/slides/_rels/slide64.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png"/><Relationship Id="rId7" Type="http://schemas.openxmlformats.org/officeDocument/2006/relationships/image" Target="../media/image111.jpeg"/><Relationship Id="rId2" Type="http://schemas.openxmlformats.org/officeDocument/2006/relationships/notesSlide" Target="../notesSlides/notesSlide64.xml"/><Relationship Id="rId1" Type="http://schemas.openxmlformats.org/officeDocument/2006/relationships/slideLayout" Target="../slideLayouts/slideLayout60.xml"/><Relationship Id="rId6" Type="http://schemas.openxmlformats.org/officeDocument/2006/relationships/image" Target="../media/image110.jpeg"/><Relationship Id="rId5" Type="http://schemas.openxmlformats.org/officeDocument/2006/relationships/image" Target="../media/image109.jpeg"/><Relationship Id="rId10" Type="http://schemas.openxmlformats.org/officeDocument/2006/relationships/image" Target="../media/image114.jpeg"/><Relationship Id="rId4" Type="http://schemas.openxmlformats.org/officeDocument/2006/relationships/image" Target="../media/image108.png"/><Relationship Id="rId9" Type="http://schemas.openxmlformats.org/officeDocument/2006/relationships/image" Target="../media/image113.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948808" y="882599"/>
            <a:ext cx="11011127" cy="690255"/>
          </a:xfrm>
        </p:spPr>
        <p:txBody>
          <a:bodyPr wrap="square">
            <a:noAutofit/>
          </a:bodyPr>
          <a:lstStyle/>
          <a:p>
            <a:pPr lvl="0" fontAlgn="ctr">
              <a:lnSpc>
                <a:spcPct val="100000"/>
              </a:lnSpc>
              <a:defRPr/>
            </a:pPr>
            <a:r>
              <a:rPr lang="en-US" sz="4000" b="1">
                <a:solidFill>
                  <a:srgbClr val="3E3E3E"/>
                </a:solidFill>
                <a:latin typeface="Arial" panose="020B0604020202020204" pitchFamily="34" charset="0"/>
              </a:rPr>
              <a:t>Huawei </a:t>
            </a:r>
            <a:r>
              <a:rPr lang="en-US" sz="4000" b="1" err="1">
                <a:solidFill>
                  <a:srgbClr val="3E3E3E"/>
                </a:solidFill>
                <a:latin typeface="Arial" panose="020B0604020202020204" pitchFamily="34" charset="0"/>
              </a:rPr>
              <a:t>OceanStor</a:t>
            </a:r>
            <a:r>
              <a:rPr lang="en-US" sz="4000" b="1">
                <a:solidFill>
                  <a:srgbClr val="3E3E3E"/>
                </a:solidFill>
                <a:latin typeface="Arial" panose="020B0604020202020204" pitchFamily="34" charset="0"/>
              </a:rPr>
              <a:t> 100D Distributed Storage </a:t>
            </a:r>
            <a:br>
              <a:rPr lang="en-US" sz="4000" b="1">
                <a:solidFill>
                  <a:srgbClr val="3E3E3E"/>
                </a:solidFill>
                <a:latin typeface="Arial" panose="020B0604020202020204" pitchFamily="34" charset="0"/>
              </a:rPr>
            </a:br>
            <a:r>
              <a:rPr lang="en-US" sz="4000" b="1">
                <a:solidFill>
                  <a:srgbClr val="3E3E3E"/>
                </a:solidFill>
                <a:latin typeface="Arial" panose="020B0604020202020204" pitchFamily="34" charset="0"/>
              </a:rPr>
              <a:t>Architecture and Technical Principles</a:t>
            </a:r>
            <a:endParaRPr lang="en-US" altLang="zh-CN" b="1">
              <a:latin typeface="Arial" panose="020B0604020202020204" pitchFamily="34" charset="0"/>
              <a:ea typeface="+mj-ea"/>
            </a:endParaRPr>
          </a:p>
        </p:txBody>
      </p:sp>
      <p:sp>
        <p:nvSpPr>
          <p:cNvPr id="6" name="Text Placeholder 7">
            <a:extLst>
              <a:ext uri="{FF2B5EF4-FFF2-40B4-BE49-F238E27FC236}">
                <a16:creationId xmlns:a16="http://schemas.microsoft.com/office/drawing/2014/main" id="{7F3DB8AC-5DE9-5548-8697-C9055F7FFCCB}"/>
              </a:ext>
            </a:extLst>
          </p:cNvPr>
          <p:cNvSpPr>
            <a:spLocks noGrp="1"/>
          </p:cNvSpPr>
          <p:nvPr>
            <p:ph type="body" sz="quarter" idx="10"/>
          </p:nvPr>
        </p:nvSpPr>
        <p:spPr>
          <a:xfrm>
            <a:off x="948808" y="3469078"/>
            <a:ext cx="6535842" cy="643926"/>
          </a:xfrm>
        </p:spPr>
        <p:txBody>
          <a:bodyPr wrap="square">
            <a:noAutofit/>
          </a:bodyPr>
          <a:lstStyle/>
          <a:p>
            <a:pPr fontAlgn="ctr"/>
            <a:r>
              <a:rPr lang="en-US">
                <a:latin typeface="Arial" panose="020B0604020202020204" pitchFamily="34" charset="0"/>
              </a:rPr>
              <a:t>Department:</a:t>
            </a:r>
            <a:endParaRPr lang="en-US" altLang="zh-CN">
              <a:latin typeface="Arial" panose="020B0604020202020204" pitchFamily="34" charset="0"/>
            </a:endParaRPr>
          </a:p>
          <a:p>
            <a:pPr fontAlgn="ctr"/>
            <a:r>
              <a:rPr lang="en-US">
                <a:latin typeface="Arial" panose="020B0604020202020204" pitchFamily="34" charset="0"/>
              </a:rPr>
              <a:t>Prepared By:</a:t>
            </a:r>
            <a:endParaRPr lang="en-US" altLang="zh-CN">
              <a:latin typeface="Arial" panose="020B0604020202020204" pitchFamily="34" charset="0"/>
            </a:endParaRPr>
          </a:p>
          <a:p>
            <a:pPr fontAlgn="ctr"/>
            <a:r>
              <a:rPr lang="en-US">
                <a:latin typeface="Arial" panose="020B0604020202020204" pitchFamily="34" charset="0"/>
              </a:rPr>
              <a:t>Date: F</a:t>
            </a:r>
            <a:r>
              <a:rPr lang="en-US" altLang="zh-CN">
                <a:latin typeface="Arial" panose="020B0604020202020204" pitchFamily="34" charset="0"/>
              </a:rPr>
              <a:t>eb., 2020</a:t>
            </a:r>
            <a:endParaRPr lang="en-US">
              <a:latin typeface="Arial" panose="020B0604020202020204" pitchFamily="34" charset="0"/>
            </a:endParaRPr>
          </a:p>
        </p:txBody>
      </p:sp>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948808" y="6264112"/>
            <a:ext cx="2606870" cy="136693"/>
          </a:xfrm>
          <a:prstGeom prst="rect">
            <a:avLst/>
          </a:prstGeom>
        </p:spPr>
        <p:txBody>
          <a:bodyPr vert="horz" wrap="square" lIns="0" tIns="0" rIns="0" bIns="0" rtlCol="0">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fontAlgn="ctr">
              <a:lnSpc>
                <a:spcPct val="100000"/>
              </a:lnSpc>
            </a:pPr>
            <a:r>
              <a:rPr lang="en-US" sz="1000">
                <a:solidFill>
                  <a:schemeClr val="bg1"/>
                </a:solidFill>
                <a:latin typeface="Arial" panose="020B0604020202020204" pitchFamily="34" charset="0"/>
              </a:rPr>
              <a:t>Security Level: </a:t>
            </a:r>
            <a:r>
              <a:rPr lang="en-US" sz="1000" b="1">
                <a:solidFill>
                  <a:srgbClr val="FF0000"/>
                </a:solidFill>
                <a:latin typeface="Arial" panose="020B0604020202020204" pitchFamily="34" charset="0"/>
              </a:rPr>
              <a:t>Internal only</a:t>
            </a:r>
          </a:p>
        </p:txBody>
      </p:sp>
    </p:spTree>
    <p:extLst>
      <p:ext uri="{BB962C8B-B14F-4D97-AF65-F5344CB8AC3E}">
        <p14:creationId xmlns:p14="http://schemas.microsoft.com/office/powerpoint/2010/main" val="363295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1" name="组合 440"/>
          <p:cNvGrpSpPr/>
          <p:nvPr/>
        </p:nvGrpSpPr>
        <p:grpSpPr>
          <a:xfrm>
            <a:off x="10259263" y="3397984"/>
            <a:ext cx="1165943" cy="2802513"/>
            <a:chOff x="1765839" y="3502759"/>
            <a:chExt cx="1165943" cy="2802513"/>
          </a:xfrm>
        </p:grpSpPr>
        <p:sp>
          <p:nvSpPr>
            <p:cNvPr id="442" name="矩形 441"/>
            <p:cNvSpPr/>
            <p:nvPr/>
          </p:nvSpPr>
          <p:spPr bwMode="auto">
            <a:xfrm>
              <a:off x="1765839" y="3502759"/>
              <a:ext cx="1165943" cy="2481664"/>
            </a:xfrm>
            <a:prstGeom prst="rect">
              <a:avLst/>
            </a:prstGeom>
            <a:solidFill>
              <a:sysClr val="window" lastClr="FFFFFF"/>
            </a:solidFill>
            <a:ln w="3175" cap="flat" cmpd="sng" algn="ctr">
              <a:solidFill>
                <a:sysClr val="windowText" lastClr="000000"/>
              </a:solidFill>
              <a:prstDash val="dash"/>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43" name="组合 442"/>
            <p:cNvGrpSpPr/>
            <p:nvPr/>
          </p:nvGrpSpPr>
          <p:grpSpPr>
            <a:xfrm>
              <a:off x="1850125" y="3670426"/>
              <a:ext cx="989239" cy="2634846"/>
              <a:chOff x="1850125" y="3670426"/>
              <a:chExt cx="989239" cy="2634846"/>
            </a:xfrm>
          </p:grpSpPr>
          <p:sp>
            <p:nvSpPr>
              <p:cNvPr id="444" name="矩形 443"/>
              <p:cNvSpPr/>
              <p:nvPr/>
            </p:nvSpPr>
            <p:spPr bwMode="auto">
              <a:xfrm>
                <a:off x="1850125" y="3670426"/>
                <a:ext cx="989238" cy="463245"/>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45" name="组合 444"/>
              <p:cNvGrpSpPr/>
              <p:nvPr/>
            </p:nvGrpSpPr>
            <p:grpSpPr>
              <a:xfrm>
                <a:off x="1857613" y="5150005"/>
                <a:ext cx="981751" cy="1155267"/>
                <a:chOff x="2082682" y="4997605"/>
                <a:chExt cx="981751" cy="1155267"/>
              </a:xfrm>
            </p:grpSpPr>
            <p:sp>
              <p:nvSpPr>
                <p:cNvPr id="447" name="矩形 446"/>
                <p:cNvSpPr/>
                <p:nvPr/>
              </p:nvSpPr>
              <p:spPr bwMode="auto">
                <a:xfrm>
                  <a:off x="2082682" y="4997605"/>
                  <a:ext cx="981751" cy="682017"/>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48" name="文本框 447"/>
                <p:cNvSpPr txBox="1"/>
                <p:nvPr/>
              </p:nvSpPr>
              <p:spPr>
                <a:xfrm>
                  <a:off x="2256415" y="5906651"/>
                  <a:ext cx="754705" cy="246221"/>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
                      <a:srgbClr val="5F5F5F"/>
                    </a:buClr>
                    <a:buSzPct val="80000"/>
                    <a:buFontTx/>
                    <a:buNone/>
                    <a:tabLst/>
                    <a:defRPr/>
                  </a:pPr>
                  <a:r>
                    <a:rPr lang="en-US" sz="1000">
                      <a:solidFill>
                        <a:srgbClr val="080808"/>
                      </a:solidFill>
                      <a:latin typeface="Arial" panose="020B0604020202020204" pitchFamily="34" charset="0"/>
                    </a:rPr>
                    <a:t>Node-6</a:t>
                  </a:r>
                  <a:endParaRPr kumimoji="0" lang="en-US" altLang="zh-CN" sz="1000" i="0" u="none" strike="noStrike" kern="0" cap="none" spc="0" normalizeH="0" baseline="0" noProof="0">
                    <a:ln>
                      <a:noFill/>
                    </a:ln>
                    <a:solidFill>
                      <a:srgbClr val="080808"/>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grpSp>
          <p:sp>
            <p:nvSpPr>
              <p:cNvPr id="446" name="矩形 445"/>
              <p:cNvSpPr/>
              <p:nvPr/>
            </p:nvSpPr>
            <p:spPr bwMode="auto">
              <a:xfrm>
                <a:off x="1857614" y="4633225"/>
                <a:ext cx="981750" cy="423103"/>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nvGrpSpPr>
          <p:cNvPr id="433" name="组合 432"/>
          <p:cNvGrpSpPr/>
          <p:nvPr/>
        </p:nvGrpSpPr>
        <p:grpSpPr>
          <a:xfrm>
            <a:off x="8518139" y="3397984"/>
            <a:ext cx="1165943" cy="2802513"/>
            <a:chOff x="1765839" y="3502759"/>
            <a:chExt cx="1165943" cy="2802513"/>
          </a:xfrm>
        </p:grpSpPr>
        <p:sp>
          <p:nvSpPr>
            <p:cNvPr id="434" name="矩形 433"/>
            <p:cNvSpPr/>
            <p:nvPr/>
          </p:nvSpPr>
          <p:spPr bwMode="auto">
            <a:xfrm>
              <a:off x="1765839" y="3502759"/>
              <a:ext cx="1165943" cy="2481664"/>
            </a:xfrm>
            <a:prstGeom prst="rect">
              <a:avLst/>
            </a:prstGeom>
            <a:solidFill>
              <a:sysClr val="window" lastClr="FFFFFF"/>
            </a:solidFill>
            <a:ln w="3175" cap="flat" cmpd="sng" algn="ctr">
              <a:solidFill>
                <a:sysClr val="windowText" lastClr="000000"/>
              </a:solidFill>
              <a:prstDash val="dash"/>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35" name="组合 434"/>
            <p:cNvGrpSpPr/>
            <p:nvPr/>
          </p:nvGrpSpPr>
          <p:grpSpPr>
            <a:xfrm>
              <a:off x="1850125" y="3670426"/>
              <a:ext cx="989239" cy="2634846"/>
              <a:chOff x="1850125" y="3670426"/>
              <a:chExt cx="989239" cy="2634846"/>
            </a:xfrm>
          </p:grpSpPr>
          <p:sp>
            <p:nvSpPr>
              <p:cNvPr id="436" name="矩形 435"/>
              <p:cNvSpPr/>
              <p:nvPr/>
            </p:nvSpPr>
            <p:spPr bwMode="auto">
              <a:xfrm>
                <a:off x="1850125" y="3670426"/>
                <a:ext cx="989238" cy="463245"/>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37" name="组合 436"/>
              <p:cNvGrpSpPr/>
              <p:nvPr/>
            </p:nvGrpSpPr>
            <p:grpSpPr>
              <a:xfrm>
                <a:off x="1857613" y="5150005"/>
                <a:ext cx="981751" cy="1155267"/>
                <a:chOff x="2082682" y="4997605"/>
                <a:chExt cx="981751" cy="1155267"/>
              </a:xfrm>
            </p:grpSpPr>
            <p:sp>
              <p:nvSpPr>
                <p:cNvPr id="439" name="矩形 438"/>
                <p:cNvSpPr/>
                <p:nvPr/>
              </p:nvSpPr>
              <p:spPr bwMode="auto">
                <a:xfrm>
                  <a:off x="2082682" y="4997605"/>
                  <a:ext cx="981751" cy="682017"/>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40" name="文本框 439"/>
                <p:cNvSpPr txBox="1"/>
                <p:nvPr/>
              </p:nvSpPr>
              <p:spPr>
                <a:xfrm>
                  <a:off x="2256415" y="5906651"/>
                  <a:ext cx="754705" cy="246221"/>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
                      <a:srgbClr val="5F5F5F"/>
                    </a:buClr>
                    <a:buSzPct val="80000"/>
                    <a:buFontTx/>
                    <a:buNone/>
                    <a:tabLst/>
                    <a:defRPr/>
                  </a:pPr>
                  <a:r>
                    <a:rPr lang="en-US" sz="1000">
                      <a:solidFill>
                        <a:srgbClr val="080808"/>
                      </a:solidFill>
                      <a:latin typeface="Arial" panose="020B0604020202020204" pitchFamily="34" charset="0"/>
                    </a:rPr>
                    <a:t>Node-5</a:t>
                  </a:r>
                  <a:endParaRPr kumimoji="0" lang="en-US" altLang="zh-CN" sz="1000" i="0" u="none" strike="noStrike" kern="0" cap="none" spc="0" normalizeH="0" baseline="0" noProof="0">
                    <a:ln>
                      <a:noFill/>
                    </a:ln>
                    <a:solidFill>
                      <a:srgbClr val="080808"/>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grpSp>
          <p:sp>
            <p:nvSpPr>
              <p:cNvPr id="438" name="矩形 437"/>
              <p:cNvSpPr/>
              <p:nvPr/>
            </p:nvSpPr>
            <p:spPr bwMode="auto">
              <a:xfrm>
                <a:off x="1857614" y="4633225"/>
                <a:ext cx="981750" cy="423103"/>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nvGrpSpPr>
          <p:cNvPr id="425" name="组合 424"/>
          <p:cNvGrpSpPr/>
          <p:nvPr/>
        </p:nvGrpSpPr>
        <p:grpSpPr>
          <a:xfrm>
            <a:off x="6790305" y="3397984"/>
            <a:ext cx="1165943" cy="2802513"/>
            <a:chOff x="1765839" y="3502759"/>
            <a:chExt cx="1165943" cy="2802513"/>
          </a:xfrm>
        </p:grpSpPr>
        <p:sp>
          <p:nvSpPr>
            <p:cNvPr id="426" name="矩形 425"/>
            <p:cNvSpPr/>
            <p:nvPr/>
          </p:nvSpPr>
          <p:spPr bwMode="auto">
            <a:xfrm>
              <a:off x="1765839" y="3502759"/>
              <a:ext cx="1165943" cy="2481664"/>
            </a:xfrm>
            <a:prstGeom prst="rect">
              <a:avLst/>
            </a:prstGeom>
            <a:solidFill>
              <a:sysClr val="window" lastClr="FFFFFF"/>
            </a:solidFill>
            <a:ln w="3175" cap="flat" cmpd="sng" algn="ctr">
              <a:solidFill>
                <a:sysClr val="windowText" lastClr="000000"/>
              </a:solidFill>
              <a:prstDash val="dash"/>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27" name="组合 426"/>
            <p:cNvGrpSpPr/>
            <p:nvPr/>
          </p:nvGrpSpPr>
          <p:grpSpPr>
            <a:xfrm>
              <a:off x="1850125" y="3670426"/>
              <a:ext cx="989239" cy="2634846"/>
              <a:chOff x="1850125" y="3670426"/>
              <a:chExt cx="989239" cy="2634846"/>
            </a:xfrm>
          </p:grpSpPr>
          <p:sp>
            <p:nvSpPr>
              <p:cNvPr id="428" name="矩形 427"/>
              <p:cNvSpPr/>
              <p:nvPr/>
            </p:nvSpPr>
            <p:spPr bwMode="auto">
              <a:xfrm>
                <a:off x="1850125" y="3670426"/>
                <a:ext cx="989238" cy="463245"/>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29" name="组合 428"/>
              <p:cNvGrpSpPr/>
              <p:nvPr/>
            </p:nvGrpSpPr>
            <p:grpSpPr>
              <a:xfrm>
                <a:off x="1857613" y="5150005"/>
                <a:ext cx="981751" cy="1155267"/>
                <a:chOff x="2082682" y="4997605"/>
                <a:chExt cx="981751" cy="1155267"/>
              </a:xfrm>
            </p:grpSpPr>
            <p:sp>
              <p:nvSpPr>
                <p:cNvPr id="431" name="矩形 430"/>
                <p:cNvSpPr/>
                <p:nvPr/>
              </p:nvSpPr>
              <p:spPr bwMode="auto">
                <a:xfrm>
                  <a:off x="2082682" y="4997605"/>
                  <a:ext cx="981751" cy="682017"/>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32" name="文本框 431"/>
                <p:cNvSpPr txBox="1"/>
                <p:nvPr/>
              </p:nvSpPr>
              <p:spPr>
                <a:xfrm>
                  <a:off x="2256415" y="5906651"/>
                  <a:ext cx="754705" cy="246221"/>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
                      <a:srgbClr val="5F5F5F"/>
                    </a:buClr>
                    <a:buSzPct val="80000"/>
                    <a:buFontTx/>
                    <a:buNone/>
                    <a:tabLst/>
                    <a:defRPr/>
                  </a:pPr>
                  <a:r>
                    <a:rPr lang="en-US" sz="1000">
                      <a:solidFill>
                        <a:srgbClr val="080808"/>
                      </a:solidFill>
                      <a:latin typeface="Arial" panose="020B0604020202020204" pitchFamily="34" charset="0"/>
                    </a:rPr>
                    <a:t>Node-4</a:t>
                  </a:r>
                  <a:endParaRPr kumimoji="0" lang="en-US" altLang="zh-CN" sz="1000" i="0" u="none" strike="noStrike" kern="0" cap="none" spc="0" normalizeH="0" baseline="0" noProof="0">
                    <a:ln>
                      <a:noFill/>
                    </a:ln>
                    <a:solidFill>
                      <a:srgbClr val="080808"/>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grpSp>
          <p:sp>
            <p:nvSpPr>
              <p:cNvPr id="430" name="矩形 429"/>
              <p:cNvSpPr/>
              <p:nvPr/>
            </p:nvSpPr>
            <p:spPr bwMode="auto">
              <a:xfrm>
                <a:off x="1857614" y="4633225"/>
                <a:ext cx="981750" cy="423103"/>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nvGrpSpPr>
          <p:cNvPr id="417" name="组合 416"/>
          <p:cNvGrpSpPr/>
          <p:nvPr/>
        </p:nvGrpSpPr>
        <p:grpSpPr>
          <a:xfrm>
            <a:off x="5126860" y="3397984"/>
            <a:ext cx="1165943" cy="2802513"/>
            <a:chOff x="1765839" y="3502759"/>
            <a:chExt cx="1165943" cy="2802513"/>
          </a:xfrm>
        </p:grpSpPr>
        <p:sp>
          <p:nvSpPr>
            <p:cNvPr id="418" name="矩形 417"/>
            <p:cNvSpPr/>
            <p:nvPr/>
          </p:nvSpPr>
          <p:spPr bwMode="auto">
            <a:xfrm>
              <a:off x="1765839" y="3502759"/>
              <a:ext cx="1165943" cy="2481664"/>
            </a:xfrm>
            <a:prstGeom prst="rect">
              <a:avLst/>
            </a:prstGeom>
            <a:solidFill>
              <a:sysClr val="window" lastClr="FFFFFF"/>
            </a:solidFill>
            <a:ln w="3175" cap="flat" cmpd="sng" algn="ctr">
              <a:solidFill>
                <a:sysClr val="windowText" lastClr="000000"/>
              </a:solidFill>
              <a:prstDash val="dash"/>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19" name="组合 418"/>
            <p:cNvGrpSpPr/>
            <p:nvPr/>
          </p:nvGrpSpPr>
          <p:grpSpPr>
            <a:xfrm>
              <a:off x="1850125" y="3670426"/>
              <a:ext cx="989239" cy="2634846"/>
              <a:chOff x="1850125" y="3670426"/>
              <a:chExt cx="989239" cy="2634846"/>
            </a:xfrm>
          </p:grpSpPr>
          <p:sp>
            <p:nvSpPr>
              <p:cNvPr id="420" name="矩形 419"/>
              <p:cNvSpPr/>
              <p:nvPr/>
            </p:nvSpPr>
            <p:spPr bwMode="auto">
              <a:xfrm>
                <a:off x="1850125" y="3670426"/>
                <a:ext cx="989238" cy="463245"/>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21" name="组合 420"/>
              <p:cNvGrpSpPr/>
              <p:nvPr/>
            </p:nvGrpSpPr>
            <p:grpSpPr>
              <a:xfrm>
                <a:off x="1857613" y="5150005"/>
                <a:ext cx="981751" cy="1155267"/>
                <a:chOff x="2082682" y="4997605"/>
                <a:chExt cx="981751" cy="1155267"/>
              </a:xfrm>
            </p:grpSpPr>
            <p:sp>
              <p:nvSpPr>
                <p:cNvPr id="423" name="矩形 422"/>
                <p:cNvSpPr/>
                <p:nvPr/>
              </p:nvSpPr>
              <p:spPr bwMode="auto">
                <a:xfrm>
                  <a:off x="2082682" y="4997605"/>
                  <a:ext cx="981751" cy="682017"/>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24" name="文本框 423"/>
                <p:cNvSpPr txBox="1"/>
                <p:nvPr/>
              </p:nvSpPr>
              <p:spPr>
                <a:xfrm>
                  <a:off x="2256415" y="5906651"/>
                  <a:ext cx="754705" cy="246221"/>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
                      <a:srgbClr val="5F5F5F"/>
                    </a:buClr>
                    <a:buSzPct val="80000"/>
                    <a:buFontTx/>
                    <a:buNone/>
                    <a:tabLst/>
                    <a:defRPr/>
                  </a:pPr>
                  <a:r>
                    <a:rPr lang="en-US" sz="1000">
                      <a:solidFill>
                        <a:srgbClr val="080808"/>
                      </a:solidFill>
                      <a:latin typeface="Arial" panose="020B0604020202020204" pitchFamily="34" charset="0"/>
                    </a:rPr>
                    <a:t>Node-3</a:t>
                  </a:r>
                  <a:endParaRPr kumimoji="0" lang="en-US" altLang="zh-CN" sz="1000" i="0" u="none" strike="noStrike" kern="0" cap="none" spc="0" normalizeH="0" baseline="0" noProof="0">
                    <a:ln>
                      <a:noFill/>
                    </a:ln>
                    <a:solidFill>
                      <a:srgbClr val="080808"/>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grpSp>
          <p:sp>
            <p:nvSpPr>
              <p:cNvPr id="422" name="矩形 421"/>
              <p:cNvSpPr/>
              <p:nvPr/>
            </p:nvSpPr>
            <p:spPr bwMode="auto">
              <a:xfrm>
                <a:off x="1857614" y="4633225"/>
                <a:ext cx="981750" cy="423103"/>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nvGrpSpPr>
          <p:cNvPr id="409" name="组合 408"/>
          <p:cNvGrpSpPr/>
          <p:nvPr/>
        </p:nvGrpSpPr>
        <p:grpSpPr>
          <a:xfrm>
            <a:off x="3437353" y="3397984"/>
            <a:ext cx="1165943" cy="2802513"/>
            <a:chOff x="1765839" y="3502759"/>
            <a:chExt cx="1165943" cy="2802513"/>
          </a:xfrm>
        </p:grpSpPr>
        <p:sp>
          <p:nvSpPr>
            <p:cNvPr id="410" name="矩形 409"/>
            <p:cNvSpPr/>
            <p:nvPr/>
          </p:nvSpPr>
          <p:spPr bwMode="auto">
            <a:xfrm>
              <a:off x="1765839" y="3502759"/>
              <a:ext cx="1165943" cy="2481664"/>
            </a:xfrm>
            <a:prstGeom prst="rect">
              <a:avLst/>
            </a:prstGeom>
            <a:solidFill>
              <a:sysClr val="window" lastClr="FFFFFF"/>
            </a:solidFill>
            <a:ln w="3175" cap="flat" cmpd="sng" algn="ctr">
              <a:solidFill>
                <a:sysClr val="windowText" lastClr="000000"/>
              </a:solidFill>
              <a:prstDash val="dash"/>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11" name="组合 410"/>
            <p:cNvGrpSpPr/>
            <p:nvPr/>
          </p:nvGrpSpPr>
          <p:grpSpPr>
            <a:xfrm>
              <a:off x="1850125" y="3670426"/>
              <a:ext cx="989239" cy="2634846"/>
              <a:chOff x="1850125" y="3670426"/>
              <a:chExt cx="989239" cy="2634846"/>
            </a:xfrm>
          </p:grpSpPr>
          <p:sp>
            <p:nvSpPr>
              <p:cNvPr id="412" name="矩形 411"/>
              <p:cNvSpPr/>
              <p:nvPr/>
            </p:nvSpPr>
            <p:spPr bwMode="auto">
              <a:xfrm>
                <a:off x="1850125" y="3670426"/>
                <a:ext cx="989238" cy="463245"/>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413" name="组合 412"/>
              <p:cNvGrpSpPr/>
              <p:nvPr/>
            </p:nvGrpSpPr>
            <p:grpSpPr>
              <a:xfrm>
                <a:off x="1857613" y="5150005"/>
                <a:ext cx="981751" cy="1155267"/>
                <a:chOff x="2082682" y="4997605"/>
                <a:chExt cx="981751" cy="1155267"/>
              </a:xfrm>
            </p:grpSpPr>
            <p:sp>
              <p:nvSpPr>
                <p:cNvPr id="415" name="矩形 414"/>
                <p:cNvSpPr/>
                <p:nvPr/>
              </p:nvSpPr>
              <p:spPr bwMode="auto">
                <a:xfrm>
                  <a:off x="2082682" y="4997605"/>
                  <a:ext cx="981751" cy="682017"/>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16" name="文本框 415"/>
                <p:cNvSpPr txBox="1"/>
                <p:nvPr/>
              </p:nvSpPr>
              <p:spPr>
                <a:xfrm>
                  <a:off x="2256415" y="5906651"/>
                  <a:ext cx="754705" cy="246221"/>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
                      <a:srgbClr val="5F5F5F"/>
                    </a:buClr>
                    <a:buSzPct val="80000"/>
                    <a:buFontTx/>
                    <a:buNone/>
                    <a:tabLst/>
                    <a:defRPr/>
                  </a:pPr>
                  <a:r>
                    <a:rPr lang="en-US" sz="1000">
                      <a:solidFill>
                        <a:srgbClr val="080808"/>
                      </a:solidFill>
                      <a:latin typeface="Arial" panose="020B0604020202020204" pitchFamily="34" charset="0"/>
                    </a:rPr>
                    <a:t>Node-2</a:t>
                  </a:r>
                  <a:endParaRPr kumimoji="0" lang="en-US" altLang="zh-CN" sz="1000" i="0" u="none" strike="noStrike" kern="0" cap="none" spc="0" normalizeH="0" baseline="0" noProof="0">
                    <a:ln>
                      <a:noFill/>
                    </a:ln>
                    <a:solidFill>
                      <a:srgbClr val="080808"/>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grpSp>
          <p:sp>
            <p:nvSpPr>
              <p:cNvPr id="414" name="矩形 413"/>
              <p:cNvSpPr/>
              <p:nvPr/>
            </p:nvSpPr>
            <p:spPr bwMode="auto">
              <a:xfrm>
                <a:off x="1857614" y="4633225"/>
                <a:ext cx="981750" cy="423103"/>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sp>
        <p:nvSpPr>
          <p:cNvPr id="356" name="矩形 355"/>
          <p:cNvSpPr/>
          <p:nvPr/>
        </p:nvSpPr>
        <p:spPr>
          <a:xfrm>
            <a:off x="2351859" y="376486"/>
            <a:ext cx="9442217" cy="2077492"/>
          </a:xfrm>
          <a:prstGeom prst="rect">
            <a:avLst/>
          </a:prstGeom>
        </p:spPr>
        <p:txBody>
          <a:bodyPr wrap="square" anchor="ctr">
            <a:noAutofit/>
          </a:bodyPr>
          <a:lstStyle/>
          <a:p>
            <a:pPr fontAlgn="ctr">
              <a:defRPr/>
            </a:pPr>
            <a:r>
              <a:rPr lang="en-US" sz="1400" dirty="0">
                <a:solidFill>
                  <a:srgbClr val="1D1D1A"/>
                </a:solidFill>
                <a:latin typeface="Arial" panose="020B0604020202020204" pitchFamily="34" charset="0"/>
              </a:rPr>
              <a:t>The I/O channels are divided into two phases:</a:t>
            </a:r>
            <a:endParaRPr lang="en-US" altLang="zh-CN" sz="1400" b="1" dirty="0">
              <a:solidFill>
                <a:srgbClr val="1D1D1A"/>
              </a:solidFill>
              <a:latin typeface="Arial" panose="020B0604020202020204" pitchFamily="34" charset="0"/>
              <a:ea typeface="微软雅黑" pitchFamily="34" charset="-122"/>
              <a:cs typeface="Arial" pitchFamily="34" charset="0"/>
            </a:endParaRPr>
          </a:p>
          <a:p>
            <a:pPr marL="171450" indent="-171450" fontAlgn="ctr">
              <a:buFont typeface="Arial" panose="020B0604020202020204" pitchFamily="34" charset="0"/>
              <a:buChar char="•"/>
              <a:defRPr/>
            </a:pPr>
            <a:r>
              <a:rPr lang="en-US" sz="1200" dirty="0">
                <a:latin typeface="Arial" panose="020B0604020202020204" pitchFamily="34" charset="0"/>
              </a:rPr>
              <a:t>Host I/O processing (</a:t>
            </a:r>
            <a:r>
              <a:rPr lang="en-US" sz="1200" dirty="0">
                <a:solidFill>
                  <a:srgbClr val="FF0000"/>
                </a:solidFill>
                <a:latin typeface="Arial" panose="020B0604020202020204" pitchFamily="34" charset="0"/>
              </a:rPr>
              <a:t>① red line</a:t>
            </a:r>
            <a:r>
              <a:rPr lang="en-US" sz="1200" dirty="0">
                <a:latin typeface="Arial" panose="020B0604020202020204" pitchFamily="34" charset="0"/>
              </a:rPr>
              <a:t>): After receiving data, the storage system stores one copy in RAM cache and three copies in SSD WAL cache of three storage nodes. After the copies are successfully stored, a success response is returned to the upper-layer application host. The host I/O processing is complete.</a:t>
            </a:r>
            <a:endParaRPr lang="en-US" altLang="zh-CN" sz="1200" dirty="0">
              <a:solidFill>
                <a:srgbClr val="1D1D1A"/>
              </a:solidFill>
              <a:latin typeface="Arial" panose="020B0604020202020204" pitchFamily="34" charset="0"/>
              <a:ea typeface="微软雅黑" pitchFamily="34" charset="-122"/>
              <a:cs typeface="Arial" pitchFamily="34" charset="0"/>
            </a:endParaRPr>
          </a:p>
          <a:p>
            <a:pPr marL="171450" indent="-171450" fontAlgn="ctr">
              <a:buFont typeface="Arial" panose="020B0604020202020204" pitchFamily="34" charset="0"/>
              <a:buChar char="•"/>
              <a:defRPr/>
            </a:pPr>
            <a:r>
              <a:rPr lang="en-US" sz="1200" dirty="0">
                <a:latin typeface="Arial" panose="020B0604020202020204" pitchFamily="34" charset="0"/>
              </a:rPr>
              <a:t>Background I/O processing (</a:t>
            </a:r>
            <a:r>
              <a:rPr lang="en-US" sz="1200" dirty="0">
                <a:solidFill>
                  <a:srgbClr val="0505FB"/>
                </a:solidFill>
                <a:latin typeface="Arial" panose="020B0604020202020204" pitchFamily="34" charset="0"/>
              </a:rPr>
              <a:t>② blue line</a:t>
            </a:r>
            <a:r>
              <a:rPr lang="en-US" sz="1200" dirty="0">
                <a:latin typeface="Arial" panose="020B0604020202020204" pitchFamily="34" charset="0"/>
              </a:rPr>
              <a:t>): When data in the RAM cache reaches a certain amount, the system calculates large data blocks using EC and stores generated data fragments onto </a:t>
            </a:r>
            <a:r>
              <a:rPr lang="en-US" sz="1200" dirty="0" err="1">
                <a:latin typeface="Arial" panose="020B0604020202020204" pitchFamily="34" charset="0"/>
              </a:rPr>
              <a:t>HHDs.</a:t>
            </a:r>
            <a:r>
              <a:rPr lang="en-US" sz="1200" dirty="0">
                <a:latin typeface="Arial" panose="020B0604020202020204" pitchFamily="34" charset="0"/>
              </a:rPr>
              <a:t> (</a:t>
            </a:r>
            <a:r>
              <a:rPr lang="en-US" sz="1200" dirty="0">
                <a:solidFill>
                  <a:srgbClr val="0505FB"/>
                </a:solidFill>
                <a:latin typeface="Arial" panose="020B0604020202020204" pitchFamily="34" charset="0"/>
              </a:rPr>
              <a:t>③ Before data is stored onto HDDs, the system determines whether to send data blocks to the SSD cache based on the data block size</a:t>
            </a:r>
            <a:r>
              <a:rPr lang="en-US" sz="1200" dirty="0">
                <a:latin typeface="Arial" panose="020B0604020202020204" pitchFamily="34" charset="0"/>
              </a:rPr>
              <a:t>.)</a:t>
            </a:r>
            <a:endParaRPr lang="en-US" altLang="zh-CN" sz="1200" dirty="0">
              <a:solidFill>
                <a:srgbClr val="1D1D1A"/>
              </a:solidFill>
              <a:latin typeface="Arial" panose="020B0604020202020204" pitchFamily="34" charset="0"/>
              <a:ea typeface="微软雅黑" pitchFamily="34" charset="-122"/>
              <a:cs typeface="Arial" pitchFamily="34" charset="0"/>
            </a:endParaRPr>
          </a:p>
        </p:txBody>
      </p:sp>
      <p:sp>
        <p:nvSpPr>
          <p:cNvPr id="288" name="矩形 287"/>
          <p:cNvSpPr/>
          <p:nvPr/>
        </p:nvSpPr>
        <p:spPr bwMode="auto">
          <a:xfrm>
            <a:off x="8278747" y="2466983"/>
            <a:ext cx="2203747" cy="505337"/>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200" name="组合 199"/>
          <p:cNvGrpSpPr/>
          <p:nvPr/>
        </p:nvGrpSpPr>
        <p:grpSpPr>
          <a:xfrm>
            <a:off x="1859650" y="3565651"/>
            <a:ext cx="989239" cy="2634846"/>
            <a:chOff x="1850125" y="3670426"/>
            <a:chExt cx="989239" cy="2634846"/>
          </a:xfrm>
        </p:grpSpPr>
        <p:sp>
          <p:nvSpPr>
            <p:cNvPr id="194" name="矩形 193"/>
            <p:cNvSpPr/>
            <p:nvPr/>
          </p:nvSpPr>
          <p:spPr bwMode="auto">
            <a:xfrm>
              <a:off x="1850125" y="3670426"/>
              <a:ext cx="989238" cy="463245"/>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82" name="组合 181"/>
            <p:cNvGrpSpPr/>
            <p:nvPr/>
          </p:nvGrpSpPr>
          <p:grpSpPr>
            <a:xfrm>
              <a:off x="1857613" y="5150005"/>
              <a:ext cx="981751" cy="1155267"/>
              <a:chOff x="2082682" y="4997605"/>
              <a:chExt cx="981751" cy="1155267"/>
            </a:xfrm>
          </p:grpSpPr>
          <p:sp>
            <p:nvSpPr>
              <p:cNvPr id="183" name="矩形 182"/>
              <p:cNvSpPr/>
              <p:nvPr/>
            </p:nvSpPr>
            <p:spPr bwMode="auto">
              <a:xfrm>
                <a:off x="2082682" y="4997605"/>
                <a:ext cx="981751" cy="682017"/>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 name="文本框 183"/>
              <p:cNvSpPr txBox="1"/>
              <p:nvPr/>
            </p:nvSpPr>
            <p:spPr>
              <a:xfrm>
                <a:off x="2256415" y="5906651"/>
                <a:ext cx="754705" cy="246221"/>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
                    <a:srgbClr val="5F5F5F"/>
                  </a:buClr>
                  <a:buSzPct val="80000"/>
                  <a:buFontTx/>
                  <a:buNone/>
                  <a:tabLst/>
                  <a:defRPr/>
                </a:pPr>
                <a:r>
                  <a:rPr lang="en-US" sz="1000">
                    <a:solidFill>
                      <a:srgbClr val="080808"/>
                    </a:solidFill>
                    <a:latin typeface="Arial" panose="020B0604020202020204" pitchFamily="34" charset="0"/>
                  </a:rPr>
                  <a:t>Node-1</a:t>
                </a:r>
                <a:endParaRPr kumimoji="0" lang="en-US" altLang="zh-CN" sz="1000" i="0" u="none" strike="noStrike" kern="0" cap="none" spc="0" normalizeH="0" baseline="0" noProof="0">
                  <a:ln>
                    <a:noFill/>
                  </a:ln>
                  <a:solidFill>
                    <a:srgbClr val="080808"/>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grpSp>
        <p:sp>
          <p:nvSpPr>
            <p:cNvPr id="199" name="矩形 198"/>
            <p:cNvSpPr/>
            <p:nvPr/>
          </p:nvSpPr>
          <p:spPr bwMode="auto">
            <a:xfrm>
              <a:off x="1857614" y="4633225"/>
              <a:ext cx="981750" cy="423103"/>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96" name="矩形 195"/>
          <p:cNvSpPr/>
          <p:nvPr/>
        </p:nvSpPr>
        <p:spPr bwMode="auto">
          <a:xfrm>
            <a:off x="4654096" y="2428875"/>
            <a:ext cx="1107301" cy="543445"/>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5" name="矩形 194"/>
          <p:cNvSpPr/>
          <p:nvPr/>
        </p:nvSpPr>
        <p:spPr bwMode="auto">
          <a:xfrm>
            <a:off x="1746201" y="2428850"/>
            <a:ext cx="1695043" cy="543812"/>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lvl="0" indent="0" algn="ctr" defTabSz="801688" eaLnBrk="1" fontAlgn="ctr"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 name="矩形 1"/>
          <p:cNvSpPr/>
          <p:nvPr/>
        </p:nvSpPr>
        <p:spPr bwMode="auto">
          <a:xfrm>
            <a:off x="2064926" y="1861677"/>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3" name="直接箭头连接符 2"/>
          <p:cNvCxnSpPr/>
          <p:nvPr/>
        </p:nvCxnSpPr>
        <p:spPr>
          <a:xfrm>
            <a:off x="1746485" y="787528"/>
            <a:ext cx="0" cy="1371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bwMode="auto">
          <a:xfrm>
            <a:off x="2064926" y="1495046"/>
            <a:ext cx="180000" cy="180000"/>
          </a:xfrm>
          <a:prstGeom prst="rect">
            <a:avLst/>
          </a:prstGeom>
          <a:solidFill>
            <a:srgbClr val="00B05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7" name="矩形 6"/>
          <p:cNvSpPr/>
          <p:nvPr/>
        </p:nvSpPr>
        <p:spPr bwMode="auto">
          <a:xfrm>
            <a:off x="2064926" y="1147197"/>
            <a:ext cx="180000" cy="180000"/>
          </a:xfrm>
          <a:prstGeom prst="rect">
            <a:avLst/>
          </a:prstGeom>
          <a:solidFill>
            <a:srgbClr val="00B0F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8" name="矩形 7"/>
          <p:cNvSpPr/>
          <p:nvPr/>
        </p:nvSpPr>
        <p:spPr bwMode="auto">
          <a:xfrm>
            <a:off x="2064926" y="777088"/>
            <a:ext cx="180000" cy="180000"/>
          </a:xfrm>
          <a:prstGeom prst="rect">
            <a:avLst/>
          </a:prstGeom>
          <a:solidFill>
            <a:srgbClr val="00206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89" name="矩形 88"/>
          <p:cNvSpPr/>
          <p:nvPr/>
        </p:nvSpPr>
        <p:spPr bwMode="auto">
          <a:xfrm>
            <a:off x="2061293" y="2658619"/>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0" name="矩形 89"/>
          <p:cNvSpPr/>
          <p:nvPr/>
        </p:nvSpPr>
        <p:spPr bwMode="auto">
          <a:xfrm>
            <a:off x="2352293" y="2660222"/>
            <a:ext cx="180000" cy="180000"/>
          </a:xfrm>
          <a:prstGeom prst="rect">
            <a:avLst/>
          </a:prstGeom>
          <a:solidFill>
            <a:srgbClr val="00B05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1" name="矩形 90"/>
          <p:cNvSpPr/>
          <p:nvPr/>
        </p:nvSpPr>
        <p:spPr bwMode="auto">
          <a:xfrm>
            <a:off x="2643293" y="2660222"/>
            <a:ext cx="180000" cy="180000"/>
          </a:xfrm>
          <a:prstGeom prst="rect">
            <a:avLst/>
          </a:prstGeom>
          <a:solidFill>
            <a:srgbClr val="00B0F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2" name="矩形 91"/>
          <p:cNvSpPr/>
          <p:nvPr/>
        </p:nvSpPr>
        <p:spPr bwMode="auto">
          <a:xfrm>
            <a:off x="2940261" y="2660222"/>
            <a:ext cx="180000" cy="180000"/>
          </a:xfrm>
          <a:prstGeom prst="rect">
            <a:avLst/>
          </a:prstGeom>
          <a:solidFill>
            <a:srgbClr val="00206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3" name="矩形 92"/>
          <p:cNvSpPr/>
          <p:nvPr/>
        </p:nvSpPr>
        <p:spPr bwMode="auto">
          <a:xfrm>
            <a:off x="2081818" y="3719706"/>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4" name="矩形 93"/>
          <p:cNvSpPr/>
          <p:nvPr/>
        </p:nvSpPr>
        <p:spPr bwMode="auto">
          <a:xfrm>
            <a:off x="3766902" y="3719706"/>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5" name="矩形 94"/>
          <p:cNvSpPr/>
          <p:nvPr/>
        </p:nvSpPr>
        <p:spPr bwMode="auto">
          <a:xfrm>
            <a:off x="5511089" y="3719706"/>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6" name="矩形 95"/>
          <p:cNvSpPr/>
          <p:nvPr/>
        </p:nvSpPr>
        <p:spPr bwMode="auto">
          <a:xfrm>
            <a:off x="4028355" y="3719706"/>
            <a:ext cx="180000" cy="180000"/>
          </a:xfrm>
          <a:prstGeom prst="rect">
            <a:avLst/>
          </a:prstGeom>
          <a:solidFill>
            <a:srgbClr val="00B05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7" name="矩形 96"/>
          <p:cNvSpPr/>
          <p:nvPr/>
        </p:nvSpPr>
        <p:spPr bwMode="auto">
          <a:xfrm>
            <a:off x="5761397" y="3719706"/>
            <a:ext cx="180000" cy="180000"/>
          </a:xfrm>
          <a:prstGeom prst="rect">
            <a:avLst/>
          </a:prstGeom>
          <a:solidFill>
            <a:srgbClr val="00B05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8" name="矩形 97"/>
          <p:cNvSpPr/>
          <p:nvPr/>
        </p:nvSpPr>
        <p:spPr bwMode="auto">
          <a:xfrm>
            <a:off x="7128611" y="3719706"/>
            <a:ext cx="180000" cy="180000"/>
          </a:xfrm>
          <a:prstGeom prst="rect">
            <a:avLst/>
          </a:prstGeom>
          <a:solidFill>
            <a:srgbClr val="00B05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9" name="矩形 98"/>
          <p:cNvSpPr/>
          <p:nvPr/>
        </p:nvSpPr>
        <p:spPr bwMode="auto">
          <a:xfrm>
            <a:off x="7406795" y="3719706"/>
            <a:ext cx="180000" cy="180000"/>
          </a:xfrm>
          <a:prstGeom prst="rect">
            <a:avLst/>
          </a:prstGeom>
          <a:solidFill>
            <a:srgbClr val="00B0F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00" name="矩形 99"/>
          <p:cNvSpPr/>
          <p:nvPr/>
        </p:nvSpPr>
        <p:spPr bwMode="auto">
          <a:xfrm>
            <a:off x="8892544" y="3719706"/>
            <a:ext cx="180000" cy="180000"/>
          </a:xfrm>
          <a:prstGeom prst="rect">
            <a:avLst/>
          </a:prstGeom>
          <a:solidFill>
            <a:srgbClr val="00B0F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01" name="矩形 100"/>
          <p:cNvSpPr/>
          <p:nvPr/>
        </p:nvSpPr>
        <p:spPr bwMode="auto">
          <a:xfrm>
            <a:off x="10661377" y="3719706"/>
            <a:ext cx="180000" cy="180000"/>
          </a:xfrm>
          <a:prstGeom prst="rect">
            <a:avLst/>
          </a:prstGeom>
          <a:solidFill>
            <a:srgbClr val="00B0F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02" name="矩形 101"/>
          <p:cNvSpPr/>
          <p:nvPr/>
        </p:nvSpPr>
        <p:spPr bwMode="auto">
          <a:xfrm>
            <a:off x="9171288" y="3719706"/>
            <a:ext cx="180000" cy="180000"/>
          </a:xfrm>
          <a:prstGeom prst="rect">
            <a:avLst/>
          </a:prstGeom>
          <a:solidFill>
            <a:srgbClr val="00206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03" name="矩形 102"/>
          <p:cNvSpPr/>
          <p:nvPr/>
        </p:nvSpPr>
        <p:spPr bwMode="auto">
          <a:xfrm>
            <a:off x="10919628" y="3717639"/>
            <a:ext cx="180000" cy="180000"/>
          </a:xfrm>
          <a:prstGeom prst="rect">
            <a:avLst/>
          </a:prstGeom>
          <a:solidFill>
            <a:srgbClr val="00206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04" name="矩形 103"/>
          <p:cNvSpPr/>
          <p:nvPr/>
        </p:nvSpPr>
        <p:spPr bwMode="auto">
          <a:xfrm>
            <a:off x="2351859" y="3719706"/>
            <a:ext cx="180000" cy="180000"/>
          </a:xfrm>
          <a:prstGeom prst="rect">
            <a:avLst/>
          </a:prstGeom>
          <a:solidFill>
            <a:srgbClr val="00206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05" name="矩形 104"/>
          <p:cNvSpPr/>
          <p:nvPr/>
        </p:nvSpPr>
        <p:spPr bwMode="auto">
          <a:xfrm>
            <a:off x="2201757" y="5278315"/>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06" name="矩形 105"/>
          <p:cNvSpPr/>
          <p:nvPr/>
        </p:nvSpPr>
        <p:spPr bwMode="auto">
          <a:xfrm>
            <a:off x="3917355" y="5278315"/>
            <a:ext cx="180000" cy="180000"/>
          </a:xfrm>
          <a:prstGeom prst="rect">
            <a:avLst/>
          </a:prstGeom>
          <a:solidFill>
            <a:srgbClr val="00B05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07" name="矩形 106"/>
          <p:cNvSpPr/>
          <p:nvPr/>
        </p:nvSpPr>
        <p:spPr bwMode="auto">
          <a:xfrm>
            <a:off x="5601743" y="5278315"/>
            <a:ext cx="180000" cy="180000"/>
          </a:xfrm>
          <a:prstGeom prst="rect">
            <a:avLst/>
          </a:prstGeom>
          <a:solidFill>
            <a:srgbClr val="00B0F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08" name="矩形 107"/>
          <p:cNvSpPr/>
          <p:nvPr/>
        </p:nvSpPr>
        <p:spPr bwMode="auto">
          <a:xfrm>
            <a:off x="7233385" y="5279519"/>
            <a:ext cx="180000" cy="180000"/>
          </a:xfrm>
          <a:prstGeom prst="rect">
            <a:avLst/>
          </a:prstGeom>
          <a:solidFill>
            <a:srgbClr val="00206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10" name="矩形 109"/>
          <p:cNvSpPr/>
          <p:nvPr/>
        </p:nvSpPr>
        <p:spPr bwMode="auto">
          <a:xfrm>
            <a:off x="4958244" y="2658619"/>
            <a:ext cx="180000" cy="180000"/>
          </a:xfrm>
          <a:prstGeom prst="rect">
            <a:avLst/>
          </a:prstGeom>
          <a:solidFill>
            <a:srgbClr val="FF000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11" name="矩形 110"/>
          <p:cNvSpPr/>
          <p:nvPr/>
        </p:nvSpPr>
        <p:spPr bwMode="auto">
          <a:xfrm>
            <a:off x="5305415" y="2660222"/>
            <a:ext cx="180000" cy="180000"/>
          </a:xfrm>
          <a:prstGeom prst="rect">
            <a:avLst/>
          </a:prstGeom>
          <a:solidFill>
            <a:srgbClr val="7030A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12" name="矩形 111"/>
          <p:cNvSpPr/>
          <p:nvPr/>
        </p:nvSpPr>
        <p:spPr bwMode="auto">
          <a:xfrm>
            <a:off x="9023349" y="5275957"/>
            <a:ext cx="180000" cy="180000"/>
          </a:xfrm>
          <a:prstGeom prst="rect">
            <a:avLst/>
          </a:prstGeom>
          <a:solidFill>
            <a:srgbClr val="FF000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13" name="矩形 112"/>
          <p:cNvSpPr/>
          <p:nvPr/>
        </p:nvSpPr>
        <p:spPr bwMode="auto">
          <a:xfrm>
            <a:off x="10764881" y="5277560"/>
            <a:ext cx="180000" cy="180000"/>
          </a:xfrm>
          <a:prstGeom prst="rect">
            <a:avLst/>
          </a:prstGeom>
          <a:solidFill>
            <a:srgbClr val="7030A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47" name="矩形 146"/>
          <p:cNvSpPr/>
          <p:nvPr/>
        </p:nvSpPr>
        <p:spPr bwMode="auto">
          <a:xfrm>
            <a:off x="2070832" y="2673094"/>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48" name="矩形 147"/>
          <p:cNvSpPr/>
          <p:nvPr/>
        </p:nvSpPr>
        <p:spPr bwMode="auto">
          <a:xfrm>
            <a:off x="2070732" y="2651110"/>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97" name="加号 196"/>
          <p:cNvSpPr/>
          <p:nvPr/>
        </p:nvSpPr>
        <p:spPr>
          <a:xfrm>
            <a:off x="3840326" y="2541193"/>
            <a:ext cx="392247" cy="414851"/>
          </a:xfrm>
          <a:prstGeom prst="mathPlus">
            <a:avLst>
              <a:gd name="adj1" fmla="val 30921"/>
            </a:avLst>
          </a:prstGeom>
          <a:no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atin typeface="Arial" panose="020B0604020202020204" pitchFamily="34" charset="0"/>
            </a:endParaRPr>
          </a:p>
        </p:txBody>
      </p:sp>
      <p:cxnSp>
        <p:nvCxnSpPr>
          <p:cNvPr id="232" name="直接箭头连接符 231"/>
          <p:cNvCxnSpPr>
            <a:stCxn id="2" idx="2"/>
            <a:endCxn id="148" idx="0"/>
          </p:cNvCxnSpPr>
          <p:nvPr/>
        </p:nvCxnSpPr>
        <p:spPr>
          <a:xfrm>
            <a:off x="2154926" y="2041677"/>
            <a:ext cx="5806" cy="6094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接箭头连接符 232"/>
          <p:cNvCxnSpPr>
            <a:stCxn id="147" idx="2"/>
            <a:endCxn id="93" idx="0"/>
          </p:cNvCxnSpPr>
          <p:nvPr/>
        </p:nvCxnSpPr>
        <p:spPr>
          <a:xfrm>
            <a:off x="2160832" y="2853094"/>
            <a:ext cx="10986" cy="8666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a:stCxn id="148" idx="2"/>
            <a:endCxn id="94" idx="0"/>
          </p:cNvCxnSpPr>
          <p:nvPr/>
        </p:nvCxnSpPr>
        <p:spPr>
          <a:xfrm>
            <a:off x="2160732" y="2831110"/>
            <a:ext cx="1696170" cy="888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148" idx="2"/>
            <a:endCxn id="95" idx="0"/>
          </p:cNvCxnSpPr>
          <p:nvPr/>
        </p:nvCxnSpPr>
        <p:spPr>
          <a:xfrm>
            <a:off x="2160732" y="2831110"/>
            <a:ext cx="3440357" cy="888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接箭头连接符 244"/>
          <p:cNvCxnSpPr/>
          <p:nvPr/>
        </p:nvCxnSpPr>
        <p:spPr>
          <a:xfrm flipV="1">
            <a:off x="1286227" y="2245903"/>
            <a:ext cx="0" cy="94833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473982" y="2245903"/>
            <a:ext cx="112785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477401" y="3194242"/>
            <a:ext cx="1124439"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1286228" y="3194243"/>
            <a:ext cx="0" cy="1073224"/>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477401" y="5045230"/>
            <a:ext cx="1124439"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bwMode="auto">
          <a:xfrm>
            <a:off x="8841806" y="2642300"/>
            <a:ext cx="180000" cy="180000"/>
          </a:xfrm>
          <a:prstGeom prst="rect">
            <a:avLst/>
          </a:prstGeom>
          <a:solidFill>
            <a:srgbClr val="00B05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83" name="矩形 282"/>
          <p:cNvSpPr/>
          <p:nvPr/>
        </p:nvSpPr>
        <p:spPr bwMode="auto">
          <a:xfrm>
            <a:off x="9072544" y="2646792"/>
            <a:ext cx="180000" cy="180000"/>
          </a:xfrm>
          <a:prstGeom prst="rect">
            <a:avLst/>
          </a:prstGeom>
          <a:solidFill>
            <a:srgbClr val="00B0F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84" name="矩形 283"/>
          <p:cNvSpPr/>
          <p:nvPr/>
        </p:nvSpPr>
        <p:spPr bwMode="auto">
          <a:xfrm>
            <a:off x="9309858" y="2642760"/>
            <a:ext cx="180000" cy="180000"/>
          </a:xfrm>
          <a:prstGeom prst="rect">
            <a:avLst/>
          </a:prstGeom>
          <a:solidFill>
            <a:srgbClr val="00206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85" name="矩形 284"/>
          <p:cNvSpPr/>
          <p:nvPr/>
        </p:nvSpPr>
        <p:spPr bwMode="auto">
          <a:xfrm>
            <a:off x="9535965" y="2644150"/>
            <a:ext cx="180000" cy="180000"/>
          </a:xfrm>
          <a:prstGeom prst="rect">
            <a:avLst/>
          </a:prstGeom>
          <a:solidFill>
            <a:srgbClr val="FF000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86" name="矩形 285"/>
          <p:cNvSpPr/>
          <p:nvPr/>
        </p:nvSpPr>
        <p:spPr bwMode="auto">
          <a:xfrm>
            <a:off x="9766325" y="2643305"/>
            <a:ext cx="180000" cy="180000"/>
          </a:xfrm>
          <a:prstGeom prst="rect">
            <a:avLst/>
          </a:prstGeom>
          <a:solidFill>
            <a:srgbClr val="7030A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87" name="矩形 286"/>
          <p:cNvSpPr/>
          <p:nvPr/>
        </p:nvSpPr>
        <p:spPr bwMode="auto">
          <a:xfrm>
            <a:off x="8611069" y="2641824"/>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292" name="直接连接符 291"/>
          <p:cNvCxnSpPr/>
          <p:nvPr/>
        </p:nvCxnSpPr>
        <p:spPr>
          <a:xfrm>
            <a:off x="357868" y="5954276"/>
            <a:ext cx="124397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H="1" flipV="1">
            <a:off x="1283312" y="5048043"/>
            <a:ext cx="1" cy="88706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3" name="TextBox 73"/>
          <p:cNvSpPr txBox="1"/>
          <p:nvPr/>
        </p:nvSpPr>
        <p:spPr>
          <a:xfrm>
            <a:off x="395313" y="2514922"/>
            <a:ext cx="757245" cy="253803"/>
          </a:xfrm>
          <a:prstGeom prst="rect">
            <a:avLst/>
          </a:prstGeom>
          <a:noFill/>
        </p:spPr>
        <p:txBody>
          <a:bodyPr wrap="square" lIns="0" tIns="34234" rIns="0" bIns="34234" rtlCol="0">
            <a:noAutofit/>
          </a:bodyPr>
          <a:lstStyle/>
          <a:p>
            <a:pPr algn="ctr" defTabSz="914400" fontAlgn="ctr">
              <a:defRPr/>
            </a:pPr>
            <a:r>
              <a:rPr lang="en-US" sz="1200">
                <a:latin typeface="Arial" panose="020B0604020202020204" pitchFamily="34" charset="0"/>
              </a:rPr>
              <a:t>RAM cache </a:t>
            </a:r>
            <a:endParaRPr lang="en-US" sz="1200" kern="0">
              <a:latin typeface="Arial" panose="020B0604020202020204" pitchFamily="34" charset="0"/>
              <a:ea typeface="微软雅黑" panose="020B0503020204020204" pitchFamily="34" charset="-122"/>
              <a:cs typeface="Arial" pitchFamily="34" charset="0"/>
            </a:endParaRPr>
          </a:p>
        </p:txBody>
      </p:sp>
      <p:sp>
        <p:nvSpPr>
          <p:cNvPr id="305" name="TextBox 73"/>
          <p:cNvSpPr txBox="1"/>
          <p:nvPr/>
        </p:nvSpPr>
        <p:spPr>
          <a:xfrm>
            <a:off x="419380" y="5367560"/>
            <a:ext cx="848070" cy="253803"/>
          </a:xfrm>
          <a:prstGeom prst="rect">
            <a:avLst/>
          </a:prstGeom>
          <a:noFill/>
        </p:spPr>
        <p:txBody>
          <a:bodyPr wrap="square" lIns="0" tIns="34234" rIns="0" bIns="34234" rtlCol="0">
            <a:noAutofit/>
          </a:bodyPr>
          <a:lstStyle/>
          <a:p>
            <a:pPr algn="ctr" defTabSz="914400" fontAlgn="ctr">
              <a:defRPr/>
            </a:pPr>
            <a:r>
              <a:rPr lang="en-US" sz="1200">
                <a:latin typeface="Arial" panose="020B0604020202020204" pitchFamily="34" charset="0"/>
              </a:rPr>
              <a:t>HDD</a:t>
            </a:r>
            <a:endParaRPr lang="en-US" sz="1200" kern="0">
              <a:latin typeface="Arial" panose="020B0604020202020204" pitchFamily="34" charset="0"/>
              <a:ea typeface="微软雅黑" panose="020B0503020204020204" pitchFamily="34" charset="-122"/>
              <a:cs typeface="Arial" pitchFamily="34" charset="0"/>
            </a:endParaRPr>
          </a:p>
        </p:txBody>
      </p:sp>
      <p:sp>
        <p:nvSpPr>
          <p:cNvPr id="306" name="右箭头 305"/>
          <p:cNvSpPr/>
          <p:nvPr/>
        </p:nvSpPr>
        <p:spPr>
          <a:xfrm>
            <a:off x="6303514" y="2512633"/>
            <a:ext cx="1697569" cy="414247"/>
          </a:xfrm>
          <a:prstGeom prst="rightArrow">
            <a:avLst/>
          </a:prstGeom>
          <a:no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atin typeface="Arial" panose="020B0604020202020204" pitchFamily="34" charset="0"/>
            </a:endParaRPr>
          </a:p>
        </p:txBody>
      </p:sp>
      <p:sp>
        <p:nvSpPr>
          <p:cNvPr id="307" name="TextBox 73"/>
          <p:cNvSpPr txBox="1"/>
          <p:nvPr/>
        </p:nvSpPr>
        <p:spPr>
          <a:xfrm>
            <a:off x="6317845" y="2586993"/>
            <a:ext cx="1579813" cy="253803"/>
          </a:xfrm>
          <a:prstGeom prst="rect">
            <a:avLst/>
          </a:prstGeom>
          <a:noFill/>
        </p:spPr>
        <p:txBody>
          <a:bodyPr wrap="square" lIns="0" tIns="34234" rIns="0" bIns="34234" rtlCol="0" anchor="ctr">
            <a:noAutofit/>
          </a:bodyPr>
          <a:lstStyle/>
          <a:p>
            <a:pPr algn="ctr" defTabSz="914400" fontAlgn="ctr">
              <a:defRPr/>
            </a:pPr>
            <a:r>
              <a:rPr lang="en-US" sz="1200">
                <a:latin typeface="Arial" panose="020B0604020202020204" pitchFamily="34" charset="0"/>
              </a:rPr>
              <a:t>Erasure Coding</a:t>
            </a:r>
            <a:endParaRPr lang="en-US" sz="1200" kern="0">
              <a:latin typeface="Arial" panose="020B0604020202020204" pitchFamily="34" charset="0"/>
              <a:ea typeface="微软雅黑" panose="020B0503020204020204" pitchFamily="34" charset="-122"/>
              <a:cs typeface="Arial" pitchFamily="34" charset="0"/>
            </a:endParaRPr>
          </a:p>
        </p:txBody>
      </p:sp>
      <p:sp>
        <p:nvSpPr>
          <p:cNvPr id="308" name="TextBox 73"/>
          <p:cNvSpPr txBox="1"/>
          <p:nvPr/>
        </p:nvSpPr>
        <p:spPr>
          <a:xfrm>
            <a:off x="2212051" y="2403856"/>
            <a:ext cx="848070" cy="253803"/>
          </a:xfrm>
          <a:prstGeom prst="rect">
            <a:avLst/>
          </a:prstGeom>
          <a:noFill/>
        </p:spPr>
        <p:txBody>
          <a:bodyPr wrap="square" lIns="0" tIns="34234" rIns="0" bIns="34234" rtlCol="0">
            <a:noAutofit/>
          </a:bodyPr>
          <a:lstStyle/>
          <a:p>
            <a:pPr algn="ctr" defTabSz="914400" fontAlgn="ctr">
              <a:defRPr/>
            </a:pPr>
            <a:r>
              <a:rPr lang="en-US" sz="1200">
                <a:latin typeface="Arial" panose="020B0604020202020204" pitchFamily="34" charset="0"/>
              </a:rPr>
              <a:t>Data </a:t>
            </a:r>
            <a:endParaRPr lang="en-US" sz="1200" kern="0">
              <a:latin typeface="Arial" panose="020B0604020202020204" pitchFamily="34" charset="0"/>
              <a:ea typeface="微软雅黑" panose="020B0503020204020204" pitchFamily="34" charset="-122"/>
              <a:cs typeface="Arial" pitchFamily="34" charset="0"/>
            </a:endParaRPr>
          </a:p>
        </p:txBody>
      </p:sp>
      <p:sp>
        <p:nvSpPr>
          <p:cNvPr id="309" name="TextBox 73"/>
          <p:cNvSpPr txBox="1"/>
          <p:nvPr/>
        </p:nvSpPr>
        <p:spPr>
          <a:xfrm>
            <a:off x="4773452" y="2397288"/>
            <a:ext cx="848070" cy="253803"/>
          </a:xfrm>
          <a:prstGeom prst="rect">
            <a:avLst/>
          </a:prstGeom>
          <a:noFill/>
        </p:spPr>
        <p:txBody>
          <a:bodyPr wrap="square" lIns="0" tIns="34234" rIns="0" bIns="34234" rtlCol="0">
            <a:noAutofit/>
          </a:bodyPr>
          <a:lstStyle/>
          <a:p>
            <a:pPr algn="ctr" defTabSz="914400" fontAlgn="ctr">
              <a:defRPr/>
            </a:pPr>
            <a:r>
              <a:rPr lang="en-US" sz="1200">
                <a:latin typeface="Arial" panose="020B0604020202020204" pitchFamily="34" charset="0"/>
              </a:rPr>
              <a:t>Parity </a:t>
            </a:r>
            <a:endParaRPr lang="en-US" sz="1200" kern="0">
              <a:latin typeface="Arial" panose="020B0604020202020204" pitchFamily="34" charset="0"/>
              <a:ea typeface="微软雅黑" panose="020B0503020204020204" pitchFamily="34" charset="-122"/>
              <a:cs typeface="Arial" pitchFamily="34" charset="0"/>
            </a:endParaRPr>
          </a:p>
        </p:txBody>
      </p:sp>
      <p:sp>
        <p:nvSpPr>
          <p:cNvPr id="314" name="矩形 313"/>
          <p:cNvSpPr/>
          <p:nvPr/>
        </p:nvSpPr>
        <p:spPr bwMode="auto">
          <a:xfrm>
            <a:off x="2201757" y="4638201"/>
            <a:ext cx="180000" cy="1800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15" name="矩形 314"/>
          <p:cNvSpPr/>
          <p:nvPr/>
        </p:nvSpPr>
        <p:spPr bwMode="auto">
          <a:xfrm>
            <a:off x="3918642" y="4618346"/>
            <a:ext cx="180000" cy="180000"/>
          </a:xfrm>
          <a:prstGeom prst="rect">
            <a:avLst/>
          </a:prstGeom>
          <a:solidFill>
            <a:srgbClr val="00B05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16" name="矩形 315"/>
          <p:cNvSpPr/>
          <p:nvPr/>
        </p:nvSpPr>
        <p:spPr bwMode="auto">
          <a:xfrm>
            <a:off x="5601743" y="4638201"/>
            <a:ext cx="180000" cy="180000"/>
          </a:xfrm>
          <a:prstGeom prst="rect">
            <a:avLst/>
          </a:prstGeom>
          <a:solidFill>
            <a:srgbClr val="00B0F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17" name="矩形 316"/>
          <p:cNvSpPr/>
          <p:nvPr/>
        </p:nvSpPr>
        <p:spPr bwMode="auto">
          <a:xfrm>
            <a:off x="7234055" y="4638201"/>
            <a:ext cx="180000" cy="180000"/>
          </a:xfrm>
          <a:prstGeom prst="rect">
            <a:avLst/>
          </a:prstGeom>
          <a:solidFill>
            <a:srgbClr val="00206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18" name="矩形 317"/>
          <p:cNvSpPr/>
          <p:nvPr/>
        </p:nvSpPr>
        <p:spPr bwMode="auto">
          <a:xfrm>
            <a:off x="9002152" y="4615235"/>
            <a:ext cx="180000" cy="180000"/>
          </a:xfrm>
          <a:prstGeom prst="rect">
            <a:avLst/>
          </a:prstGeom>
          <a:solidFill>
            <a:srgbClr val="FF000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19" name="矩形 318"/>
          <p:cNvSpPr/>
          <p:nvPr/>
        </p:nvSpPr>
        <p:spPr bwMode="auto">
          <a:xfrm>
            <a:off x="10739628" y="4618346"/>
            <a:ext cx="180000" cy="180000"/>
          </a:xfrm>
          <a:prstGeom prst="rect">
            <a:avLst/>
          </a:prstGeom>
          <a:solidFill>
            <a:srgbClr val="7030A0"/>
          </a:solidFill>
          <a:ln>
            <a:noFill/>
            <a:prstDash val="dash"/>
          </a:ln>
          <a:effec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321" name="曲线连接符 320"/>
          <p:cNvCxnSpPr>
            <a:stCxn id="287" idx="2"/>
            <a:endCxn id="314" idx="0"/>
          </p:cNvCxnSpPr>
          <p:nvPr/>
        </p:nvCxnSpPr>
        <p:spPr>
          <a:xfrm rot="5400000">
            <a:off x="4588225" y="525356"/>
            <a:ext cx="1816377" cy="6409312"/>
          </a:xfrm>
          <a:prstGeom prst="curvedConnector3">
            <a:avLst>
              <a:gd name="adj1" fmla="val 19621"/>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曲线连接符 323"/>
          <p:cNvCxnSpPr>
            <a:stCxn id="282" idx="2"/>
            <a:endCxn id="315" idx="0"/>
          </p:cNvCxnSpPr>
          <p:nvPr/>
        </p:nvCxnSpPr>
        <p:spPr>
          <a:xfrm rot="5400000">
            <a:off x="5572201" y="1258741"/>
            <a:ext cx="1796046" cy="4923164"/>
          </a:xfrm>
          <a:prstGeom prst="curvedConnector3">
            <a:avLst>
              <a:gd name="adj1" fmla="val 25422"/>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曲线连接符 325"/>
          <p:cNvCxnSpPr>
            <a:stCxn id="283" idx="2"/>
            <a:endCxn id="316" idx="0"/>
          </p:cNvCxnSpPr>
          <p:nvPr/>
        </p:nvCxnSpPr>
        <p:spPr>
          <a:xfrm rot="5400000">
            <a:off x="6521440" y="1997096"/>
            <a:ext cx="1811409" cy="3470801"/>
          </a:xfrm>
          <a:prstGeom prst="curvedConnector3">
            <a:avLst>
              <a:gd name="adj1" fmla="val 38686"/>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曲线连接符 327"/>
          <p:cNvCxnSpPr>
            <a:stCxn id="284" idx="2"/>
            <a:endCxn id="317" idx="0"/>
          </p:cNvCxnSpPr>
          <p:nvPr/>
        </p:nvCxnSpPr>
        <p:spPr>
          <a:xfrm rot="5400000">
            <a:off x="7454237" y="2692579"/>
            <a:ext cx="1815441" cy="2075803"/>
          </a:xfrm>
          <a:prstGeom prst="curvedConnector3">
            <a:avLst>
              <a:gd name="adj1" fmla="val 50000"/>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曲线连接符 329"/>
          <p:cNvCxnSpPr>
            <a:stCxn id="285" idx="2"/>
            <a:endCxn id="318" idx="0"/>
          </p:cNvCxnSpPr>
          <p:nvPr/>
        </p:nvCxnSpPr>
        <p:spPr>
          <a:xfrm rot="5400000">
            <a:off x="8463517" y="3452786"/>
            <a:ext cx="1791085" cy="533813"/>
          </a:xfrm>
          <a:prstGeom prst="curvedConnector3">
            <a:avLst>
              <a:gd name="adj1" fmla="val 62323"/>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曲线连接符 331"/>
          <p:cNvCxnSpPr>
            <a:stCxn id="286" idx="2"/>
            <a:endCxn id="319" idx="0"/>
          </p:cNvCxnSpPr>
          <p:nvPr/>
        </p:nvCxnSpPr>
        <p:spPr>
          <a:xfrm rot="16200000" flipH="1">
            <a:off x="9445456" y="3234173"/>
            <a:ext cx="1795041" cy="973303"/>
          </a:xfrm>
          <a:prstGeom prst="curvedConnector3">
            <a:avLst>
              <a:gd name="adj1" fmla="val 50000"/>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曲线连接符 343"/>
          <p:cNvCxnSpPr>
            <a:stCxn id="314" idx="3"/>
            <a:endCxn id="105" idx="3"/>
          </p:cNvCxnSpPr>
          <p:nvPr/>
        </p:nvCxnSpPr>
        <p:spPr>
          <a:xfrm>
            <a:off x="2381757" y="4728201"/>
            <a:ext cx="12700" cy="640114"/>
          </a:xfrm>
          <a:prstGeom prst="curvedConnector3">
            <a:avLst>
              <a:gd name="adj1" fmla="val 1800000"/>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曲线连接符 350"/>
          <p:cNvCxnSpPr/>
          <p:nvPr/>
        </p:nvCxnSpPr>
        <p:spPr>
          <a:xfrm>
            <a:off x="4098642" y="4706209"/>
            <a:ext cx="12700" cy="640114"/>
          </a:xfrm>
          <a:prstGeom prst="curvedConnector3">
            <a:avLst>
              <a:gd name="adj1" fmla="val 1800000"/>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曲线连接符 351"/>
          <p:cNvCxnSpPr/>
          <p:nvPr/>
        </p:nvCxnSpPr>
        <p:spPr>
          <a:xfrm>
            <a:off x="5788840" y="4720753"/>
            <a:ext cx="12700" cy="640114"/>
          </a:xfrm>
          <a:prstGeom prst="curvedConnector3">
            <a:avLst>
              <a:gd name="adj1" fmla="val 1800000"/>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曲线连接符 352"/>
          <p:cNvCxnSpPr/>
          <p:nvPr/>
        </p:nvCxnSpPr>
        <p:spPr>
          <a:xfrm>
            <a:off x="7394095" y="4720753"/>
            <a:ext cx="12700" cy="640114"/>
          </a:xfrm>
          <a:prstGeom prst="curvedConnector3">
            <a:avLst>
              <a:gd name="adj1" fmla="val 1800000"/>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曲线连接符 353"/>
          <p:cNvCxnSpPr/>
          <p:nvPr/>
        </p:nvCxnSpPr>
        <p:spPr>
          <a:xfrm>
            <a:off x="9182152" y="4706209"/>
            <a:ext cx="12700" cy="640114"/>
          </a:xfrm>
          <a:prstGeom prst="curvedConnector3">
            <a:avLst>
              <a:gd name="adj1" fmla="val 1800000"/>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曲线连接符 354"/>
          <p:cNvCxnSpPr/>
          <p:nvPr/>
        </p:nvCxnSpPr>
        <p:spPr>
          <a:xfrm>
            <a:off x="10906928" y="4706209"/>
            <a:ext cx="12700" cy="640114"/>
          </a:xfrm>
          <a:prstGeom prst="curvedConnector3">
            <a:avLst>
              <a:gd name="adj1" fmla="val 1800000"/>
            </a:avLst>
          </a:prstGeom>
          <a:ln>
            <a:solidFill>
              <a:srgbClr val="0505FB"/>
            </a:solidFill>
            <a:tailEnd type="triangle"/>
          </a:ln>
        </p:spPr>
        <p:style>
          <a:lnRef idx="1">
            <a:schemeClr val="accent1"/>
          </a:lnRef>
          <a:fillRef idx="0">
            <a:schemeClr val="accent1"/>
          </a:fillRef>
          <a:effectRef idx="0">
            <a:schemeClr val="accent1"/>
          </a:effectRef>
          <a:fontRef idx="minor">
            <a:schemeClr val="tx1"/>
          </a:fontRef>
        </p:style>
      </p:cxnSp>
      <p:sp>
        <p:nvSpPr>
          <p:cNvPr id="357" name="标题 1"/>
          <p:cNvSpPr txBox="1">
            <a:spLocks/>
          </p:cNvSpPr>
          <p:nvPr/>
        </p:nvSpPr>
        <p:spPr>
          <a:xfrm>
            <a:off x="707062" y="127033"/>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I/O Stack Processing Framework</a:t>
            </a:r>
            <a:endParaRPr lang="en-US" altLang="zh-CN"/>
          </a:p>
        </p:txBody>
      </p:sp>
      <p:sp>
        <p:nvSpPr>
          <p:cNvPr id="358" name="TextBox 73"/>
          <p:cNvSpPr txBox="1"/>
          <p:nvPr/>
        </p:nvSpPr>
        <p:spPr>
          <a:xfrm>
            <a:off x="384468" y="4437114"/>
            <a:ext cx="848070" cy="438469"/>
          </a:xfrm>
          <a:prstGeom prst="rect">
            <a:avLst/>
          </a:prstGeom>
          <a:noFill/>
        </p:spPr>
        <p:txBody>
          <a:bodyPr wrap="square" lIns="0" tIns="34234" rIns="0" bIns="34234" rtlCol="0">
            <a:noAutofit/>
          </a:bodyPr>
          <a:lstStyle/>
          <a:p>
            <a:pPr algn="ctr" defTabSz="914400" fontAlgn="ctr">
              <a:defRPr/>
            </a:pPr>
            <a:r>
              <a:rPr lang="en-US" sz="1200">
                <a:latin typeface="Arial" panose="020B0604020202020204" pitchFamily="34" charset="0"/>
              </a:rPr>
              <a:t>SSD cache </a:t>
            </a:r>
            <a:endParaRPr lang="en-US" sz="1200" kern="0">
              <a:latin typeface="Arial" panose="020B0604020202020204" pitchFamily="34" charset="0"/>
              <a:ea typeface="微软雅黑" panose="020B0503020204020204" pitchFamily="34" charset="-122"/>
              <a:cs typeface="Arial" pitchFamily="34" charset="0"/>
            </a:endParaRPr>
          </a:p>
        </p:txBody>
      </p:sp>
      <p:sp>
        <p:nvSpPr>
          <p:cNvPr id="359" name="TextBox 73"/>
          <p:cNvSpPr txBox="1"/>
          <p:nvPr/>
        </p:nvSpPr>
        <p:spPr>
          <a:xfrm>
            <a:off x="338794" y="3499573"/>
            <a:ext cx="848070" cy="438469"/>
          </a:xfrm>
          <a:prstGeom prst="rect">
            <a:avLst/>
          </a:prstGeom>
          <a:noFill/>
        </p:spPr>
        <p:txBody>
          <a:bodyPr wrap="square" lIns="0" tIns="34234" rIns="0" bIns="34234" rtlCol="0">
            <a:noAutofit/>
          </a:bodyPr>
          <a:lstStyle/>
          <a:p>
            <a:pPr algn="ctr" defTabSz="914400" fontAlgn="ctr">
              <a:defRPr/>
            </a:pPr>
            <a:r>
              <a:rPr lang="en-US" sz="1200">
                <a:latin typeface="Arial" panose="020B0604020202020204" pitchFamily="34" charset="0"/>
              </a:rPr>
              <a:t>SSD WAL cache </a:t>
            </a:r>
            <a:endParaRPr lang="en-US" sz="1200" kern="0">
              <a:latin typeface="Arial" panose="020B0604020202020204" pitchFamily="34" charset="0"/>
              <a:ea typeface="微软雅黑" panose="020B0503020204020204" pitchFamily="34" charset="-122"/>
              <a:cs typeface="Arial" pitchFamily="34" charset="0"/>
            </a:endParaRPr>
          </a:p>
        </p:txBody>
      </p:sp>
      <p:sp>
        <p:nvSpPr>
          <p:cNvPr id="360" name="TextBox 73"/>
          <p:cNvSpPr txBox="1"/>
          <p:nvPr/>
        </p:nvSpPr>
        <p:spPr>
          <a:xfrm>
            <a:off x="1428676" y="1241243"/>
            <a:ext cx="360458" cy="253803"/>
          </a:xfrm>
          <a:prstGeom prst="rect">
            <a:avLst/>
          </a:prstGeom>
          <a:noFill/>
        </p:spPr>
        <p:txBody>
          <a:bodyPr wrap="square" lIns="0" tIns="34234" rIns="0" bIns="34234" rtlCol="0" anchor="ctr">
            <a:noAutofit/>
          </a:bodyPr>
          <a:lstStyle/>
          <a:p>
            <a:pPr algn="ctr" defTabSz="914400" fontAlgn="ctr">
              <a:defRPr/>
            </a:pPr>
            <a:r>
              <a:rPr lang="en-US" sz="1200">
                <a:solidFill>
                  <a:srgbClr val="FF0000"/>
                </a:solidFill>
                <a:latin typeface="Arial" panose="020B0604020202020204" pitchFamily="34" charset="0"/>
              </a:rPr>
              <a:t>①</a:t>
            </a:r>
            <a:endParaRPr lang="en-US" sz="1200" kern="0">
              <a:solidFill>
                <a:srgbClr val="FF0000"/>
              </a:solidFill>
              <a:latin typeface="Arial" panose="020B0604020202020204" pitchFamily="34" charset="0"/>
              <a:ea typeface="微软雅黑" panose="020B0503020204020204" pitchFamily="34" charset="-122"/>
              <a:cs typeface="Arial" pitchFamily="34" charset="0"/>
            </a:endParaRPr>
          </a:p>
        </p:txBody>
      </p:sp>
      <p:sp>
        <p:nvSpPr>
          <p:cNvPr id="361" name="TextBox 73"/>
          <p:cNvSpPr txBox="1"/>
          <p:nvPr/>
        </p:nvSpPr>
        <p:spPr>
          <a:xfrm>
            <a:off x="8302052" y="2599856"/>
            <a:ext cx="360458" cy="253803"/>
          </a:xfrm>
          <a:prstGeom prst="rect">
            <a:avLst/>
          </a:prstGeom>
          <a:noFill/>
        </p:spPr>
        <p:txBody>
          <a:bodyPr wrap="square" lIns="0" tIns="34234" rIns="0" bIns="34234" rtlCol="0" anchor="ctr">
            <a:noAutofit/>
          </a:bodyPr>
          <a:lstStyle/>
          <a:p>
            <a:pPr algn="ctr" defTabSz="914400" fontAlgn="ctr">
              <a:defRPr/>
            </a:pPr>
            <a:r>
              <a:rPr lang="en-US" sz="1200">
                <a:solidFill>
                  <a:srgbClr val="0505FB"/>
                </a:solidFill>
                <a:latin typeface="Arial" panose="020B0604020202020204" pitchFamily="34" charset="0"/>
              </a:rPr>
              <a:t>②</a:t>
            </a:r>
            <a:endParaRPr lang="en-US" sz="1200" kern="0">
              <a:solidFill>
                <a:srgbClr val="0505FB"/>
              </a:solidFill>
              <a:latin typeface="Arial" panose="020B0604020202020204" pitchFamily="34" charset="0"/>
              <a:ea typeface="微软雅黑" panose="020B0503020204020204" pitchFamily="34" charset="-122"/>
              <a:cs typeface="Arial" pitchFamily="34" charset="0"/>
            </a:endParaRPr>
          </a:p>
        </p:txBody>
      </p:sp>
      <p:sp>
        <p:nvSpPr>
          <p:cNvPr id="362" name="TextBox 73"/>
          <p:cNvSpPr txBox="1"/>
          <p:nvPr/>
        </p:nvSpPr>
        <p:spPr>
          <a:xfrm>
            <a:off x="7365855" y="4488333"/>
            <a:ext cx="360458" cy="253803"/>
          </a:xfrm>
          <a:prstGeom prst="rect">
            <a:avLst/>
          </a:prstGeom>
          <a:noFill/>
        </p:spPr>
        <p:txBody>
          <a:bodyPr wrap="square" lIns="0" tIns="34234" rIns="0" bIns="34234" rtlCol="0" anchor="ctr">
            <a:noAutofit/>
          </a:bodyPr>
          <a:lstStyle/>
          <a:p>
            <a:pPr algn="ctr" defTabSz="914400" fontAlgn="ctr">
              <a:defRPr/>
            </a:pPr>
            <a:r>
              <a:rPr lang="en-US" sz="1200">
                <a:solidFill>
                  <a:srgbClr val="0505FB"/>
                </a:solidFill>
                <a:latin typeface="Arial" panose="020B0604020202020204" pitchFamily="34" charset="0"/>
              </a:rPr>
              <a:t>③</a:t>
            </a:r>
            <a:endParaRPr lang="en-US" sz="1200" kern="0">
              <a:solidFill>
                <a:srgbClr val="0505FB"/>
              </a:solidFill>
              <a:latin typeface="Arial" panose="020B0604020202020204" pitchFamily="34" charset="0"/>
              <a:ea typeface="微软雅黑" panose="020B0503020204020204" pitchFamily="34" charset="-122"/>
              <a:cs typeface="Arial" pitchFamily="34" charset="0"/>
            </a:endParaRPr>
          </a:p>
        </p:txBody>
      </p:sp>
      <p:sp>
        <p:nvSpPr>
          <p:cNvPr id="4" name="L 形 3"/>
          <p:cNvSpPr/>
          <p:nvPr/>
        </p:nvSpPr>
        <p:spPr>
          <a:xfrm rot="5400000">
            <a:off x="4369109" y="-412619"/>
            <a:ext cx="3524999" cy="9059536"/>
          </a:xfrm>
          <a:prstGeom prst="corner">
            <a:avLst>
              <a:gd name="adj1" fmla="val 43582"/>
              <a:gd name="adj2" fmla="val 20134"/>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atin typeface="Arial" panose="020B0604020202020204" pitchFamily="34" charset="0"/>
            </a:endParaRPr>
          </a:p>
        </p:txBody>
      </p:sp>
      <p:cxnSp>
        <p:nvCxnSpPr>
          <p:cNvPr id="142" name="直接连接符 141"/>
          <p:cNvCxnSpPr/>
          <p:nvPr/>
        </p:nvCxnSpPr>
        <p:spPr>
          <a:xfrm>
            <a:off x="473982" y="4267467"/>
            <a:ext cx="112785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1286227" y="4267467"/>
            <a:ext cx="0" cy="78057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91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480520" y="872404"/>
            <a:ext cx="11123883" cy="1384750"/>
          </a:xfrm>
          <a:prstGeom prst="rect">
            <a:avLst/>
          </a:prstGeom>
          <a:solidFill>
            <a:srgbClr val="00B0F0"/>
          </a:solidFill>
          <a:ln w="9525">
            <a:noFill/>
            <a:miter lim="800000"/>
            <a:headEnd/>
            <a:tailEnd/>
          </a:ln>
          <a:effectLst/>
        </p:spPr>
        <p:txBody>
          <a:bodyPr vert="horz" wrap="square" lIns="80127" tIns="40065" rIns="80127" bIns="40065" numCol="1" anchor="ctr" anchorCtr="0" compatLnSpc="1">
            <a:prstTxWarp prst="textNoShape">
              <a:avLst/>
            </a:prstTxWarp>
            <a:noAutofit/>
          </a:bodyPr>
          <a:lstStyle>
            <a:lvl1pPr marL="301625" indent="-301625" algn="l" defTabSz="801688" rtl="0" eaLnBrk="1" fontAlgn="base" hangingPunct="1">
              <a:lnSpc>
                <a:spcPct val="140000"/>
              </a:lnSpc>
              <a:spcBef>
                <a:spcPct val="30000"/>
              </a:spcBef>
              <a:spcAft>
                <a:spcPct val="0"/>
              </a:spcAft>
              <a:buClr>
                <a:srgbClr val="808080"/>
              </a:buClr>
              <a:buSzPct val="60000"/>
              <a:buFont typeface="Wingdings" pitchFamily="2" charset="2"/>
              <a:buChar char="l"/>
              <a:defRPr sz="1800">
                <a:solidFill>
                  <a:schemeClr val="tx1"/>
                </a:solidFill>
                <a:latin typeface="Arial" pitchFamily="34" charset="0"/>
                <a:ea typeface="微软雅黑" pitchFamily="34" charset="-122"/>
                <a:cs typeface="Arial" pitchFamily="34" charset="0"/>
              </a:defRPr>
            </a:lvl1pPr>
            <a:lvl2pPr marL="654050" indent="-252413" algn="l" defTabSz="801688" rtl="0" eaLnBrk="1" fontAlgn="base" hangingPunct="1">
              <a:lnSpc>
                <a:spcPct val="140000"/>
              </a:lnSpc>
              <a:spcBef>
                <a:spcPct val="30000"/>
              </a:spcBef>
              <a:spcAft>
                <a:spcPct val="0"/>
              </a:spcAft>
              <a:buClr>
                <a:srgbClr val="080808"/>
              </a:buClr>
              <a:buSzPct val="50000"/>
              <a:buFont typeface="Wingdings" pitchFamily="2" charset="2"/>
              <a:buChar char="p"/>
              <a:defRPr sz="1600">
                <a:solidFill>
                  <a:schemeClr val="tx1"/>
                </a:solidFill>
                <a:latin typeface="Arial" pitchFamily="34" charset="0"/>
                <a:ea typeface="微软雅黑" pitchFamily="34" charset="-122"/>
                <a:cs typeface="Arial" pitchFamily="34" charset="0"/>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sz="1400">
                <a:solidFill>
                  <a:schemeClr val="tx1"/>
                </a:solidFill>
                <a:latin typeface="Arial" pitchFamily="34" charset="0"/>
                <a:ea typeface="微软雅黑" pitchFamily="34" charset="-122"/>
                <a:cs typeface="Arial" pitchFamily="34" charset="0"/>
              </a:defRPr>
            </a:lvl3pPr>
            <a:lvl4pPr marL="1400175" indent="-198438" algn="l" defTabSz="801688" rtl="0" eaLnBrk="1" fontAlgn="base" hangingPunct="1">
              <a:lnSpc>
                <a:spcPct val="140000"/>
              </a:lnSpc>
              <a:spcBef>
                <a:spcPct val="30000"/>
              </a:spcBef>
              <a:spcAft>
                <a:spcPct val="0"/>
              </a:spcAft>
              <a:buChar char="–"/>
              <a:defRPr sz="1200">
                <a:solidFill>
                  <a:schemeClr val="tx1"/>
                </a:solidFill>
                <a:latin typeface="Arial" pitchFamily="34" charset="0"/>
                <a:ea typeface="微软雅黑" pitchFamily="34" charset="-122"/>
                <a:cs typeface="Arial" pitchFamily="34" charset="0"/>
              </a:defRPr>
            </a:lvl4pPr>
            <a:lvl5pPr marL="1800225" indent="-200025" algn="l" defTabSz="801688" rtl="0" eaLnBrk="1" fontAlgn="base" hangingPunct="1">
              <a:lnSpc>
                <a:spcPct val="140000"/>
              </a:lnSpc>
              <a:spcBef>
                <a:spcPct val="30000"/>
              </a:spcBef>
              <a:spcAft>
                <a:spcPct val="0"/>
              </a:spcAft>
              <a:buFont typeface="FrutigerNext LT Medium" pitchFamily="34" charset="0"/>
              <a:buChar char="~"/>
              <a:defRPr sz="1200">
                <a:solidFill>
                  <a:schemeClr val="tx1"/>
                </a:solidFill>
                <a:latin typeface="Arial" pitchFamily="34" charset="0"/>
                <a:ea typeface="微软雅黑" pitchFamily="34" charset="-122"/>
                <a:cs typeface="Arial" pitchFamily="34" charset="0"/>
              </a:defRPr>
            </a:lvl5pPr>
            <a:lvl6pPr marL="22574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6pPr>
            <a:lvl7pPr marL="27146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7pPr>
            <a:lvl8pPr marL="31718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8pPr>
            <a:lvl9pPr marL="36290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Arial"/>
                <a:ea typeface="+mn-ea"/>
              </a:defRPr>
            </a:lvl9pPr>
          </a:lstStyle>
          <a:p>
            <a:pPr marL="301625" marR="0" lvl="0" indent="-301625" algn="l" defTabSz="801688" rtl="0" eaLnBrk="1" fontAlgn="ctr" latinLnBrk="0" hangingPunct="1">
              <a:lnSpc>
                <a:spcPct val="100000"/>
              </a:lnSpc>
              <a:spcBef>
                <a:spcPct val="30000"/>
              </a:spcBef>
              <a:spcAft>
                <a:spcPct val="0"/>
              </a:spcAft>
              <a:buClrTx/>
              <a:buSzPct val="60000"/>
              <a:buFont typeface="Wingdings" pitchFamily="2" charset="2"/>
              <a:buChar char="l"/>
              <a:tabLst/>
              <a:defRPr/>
            </a:pPr>
            <a:r>
              <a:rPr lang="en-US" dirty="0">
                <a:solidFill>
                  <a:schemeClr val="tx2"/>
                </a:solidFill>
                <a:latin typeface="Arial" panose="020B0604020202020204" pitchFamily="34" charset="0"/>
              </a:rPr>
              <a:t>EC: erasure coding, a data protection mechanism. It implements data redundancy protection by calculating parity fragments. Compared with the multi-copy mechanism, EC has higher storage utilization and significantly reduces costs.</a:t>
            </a:r>
            <a:endParaRPr lang="en-US" altLang="zh-CN" kern="0" dirty="0">
              <a:solidFill>
                <a:schemeClr val="tx2"/>
              </a:solidFill>
              <a:latin typeface="Arial" panose="020B0604020202020204" pitchFamily="34" charset="0"/>
            </a:endParaRPr>
          </a:p>
          <a:p>
            <a:pPr marL="301625" marR="0" lvl="0" indent="-301625" algn="l" defTabSz="801688" rtl="0" eaLnBrk="1" fontAlgn="ctr" latinLnBrk="0" hangingPunct="1">
              <a:lnSpc>
                <a:spcPct val="100000"/>
              </a:lnSpc>
              <a:spcBef>
                <a:spcPct val="30000"/>
              </a:spcBef>
              <a:spcAft>
                <a:spcPct val="0"/>
              </a:spcAft>
              <a:buClrTx/>
              <a:buSzPct val="60000"/>
              <a:buFont typeface="Wingdings" pitchFamily="2" charset="2"/>
              <a:buChar char="l"/>
              <a:tabLst/>
              <a:defRPr/>
            </a:pPr>
            <a:r>
              <a:rPr lang="en-US" dirty="0">
                <a:solidFill>
                  <a:schemeClr val="tx2"/>
                </a:solidFill>
                <a:latin typeface="Arial" panose="020B0604020202020204" pitchFamily="34" charset="0"/>
              </a:rPr>
              <a:t>EC redundancy level: N+M = 24 (M = 2 or 4), N+M = 23 (M = 3)</a:t>
            </a:r>
            <a:endParaRPr kumimoji="0" lang="en-US" altLang="zh-CN" b="0" i="0" u="none" strike="noStrike" kern="0" cap="none" spc="0" normalizeH="0" baseline="0" noProof="0" dirty="0">
              <a:ln>
                <a:noFill/>
              </a:ln>
              <a:solidFill>
                <a:schemeClr val="tx2"/>
              </a:solidFill>
              <a:effectLst/>
              <a:uLnTx/>
              <a:uFillTx/>
              <a:latin typeface="Arial" panose="020B0604020202020204" pitchFamily="34"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1286280173"/>
              </p:ext>
            </p:extLst>
          </p:nvPr>
        </p:nvGraphicFramePr>
        <p:xfrm>
          <a:off x="6523971" y="2756091"/>
          <a:ext cx="5080432" cy="1716383"/>
        </p:xfrm>
        <a:graphic>
          <a:graphicData uri="http://schemas.openxmlformats.org/drawingml/2006/table">
            <a:tbl>
              <a:tblPr firstRow="1" bandRow="1"/>
              <a:tblGrid>
                <a:gridCol w="725776">
                  <a:extLst>
                    <a:ext uri="{9D8B030D-6E8A-4147-A177-3AD203B41FA5}">
                      <a16:colId xmlns:a16="http://schemas.microsoft.com/office/drawing/2014/main" val="20000"/>
                    </a:ext>
                  </a:extLst>
                </a:gridCol>
                <a:gridCol w="725776">
                  <a:extLst>
                    <a:ext uri="{9D8B030D-6E8A-4147-A177-3AD203B41FA5}">
                      <a16:colId xmlns:a16="http://schemas.microsoft.com/office/drawing/2014/main" val="20001"/>
                    </a:ext>
                  </a:extLst>
                </a:gridCol>
                <a:gridCol w="725776">
                  <a:extLst>
                    <a:ext uri="{9D8B030D-6E8A-4147-A177-3AD203B41FA5}">
                      <a16:colId xmlns:a16="http://schemas.microsoft.com/office/drawing/2014/main" val="20002"/>
                    </a:ext>
                  </a:extLst>
                </a:gridCol>
                <a:gridCol w="725776">
                  <a:extLst>
                    <a:ext uri="{9D8B030D-6E8A-4147-A177-3AD203B41FA5}">
                      <a16:colId xmlns:a16="http://schemas.microsoft.com/office/drawing/2014/main" val="20003"/>
                    </a:ext>
                  </a:extLst>
                </a:gridCol>
                <a:gridCol w="725776">
                  <a:extLst>
                    <a:ext uri="{9D8B030D-6E8A-4147-A177-3AD203B41FA5}">
                      <a16:colId xmlns:a16="http://schemas.microsoft.com/office/drawing/2014/main" val="20004"/>
                    </a:ext>
                  </a:extLst>
                </a:gridCol>
                <a:gridCol w="725776">
                  <a:extLst>
                    <a:ext uri="{9D8B030D-6E8A-4147-A177-3AD203B41FA5}">
                      <a16:colId xmlns:a16="http://schemas.microsoft.com/office/drawing/2014/main" val="20005"/>
                    </a:ext>
                  </a:extLst>
                </a:gridCol>
                <a:gridCol w="725776">
                  <a:extLst>
                    <a:ext uri="{9D8B030D-6E8A-4147-A177-3AD203B41FA5}">
                      <a16:colId xmlns:a16="http://schemas.microsoft.com/office/drawing/2014/main" val="20006"/>
                    </a:ext>
                  </a:extLst>
                </a:gridCol>
              </a:tblGrid>
              <a:tr h="304637">
                <a:tc>
                  <a:txBody>
                    <a:bodyPr/>
                    <a:lstStyle>
                      <a:lvl1pPr marL="0" algn="l" defTabSz="1187323" rtl="0" eaLnBrk="1" latinLnBrk="0" hangingPunct="1">
                        <a:defRPr sz="2337" b="1" kern="1200">
                          <a:solidFill>
                            <a:schemeClr val="lt1"/>
                          </a:solidFill>
                          <a:latin typeface="Arial"/>
                          <a:ea typeface="华文细黑"/>
                        </a:defRPr>
                      </a:lvl1pPr>
                      <a:lvl2pPr marL="593662" algn="l" defTabSz="1187323" rtl="0" eaLnBrk="1" latinLnBrk="0" hangingPunct="1">
                        <a:defRPr sz="2337" b="1" kern="1200">
                          <a:solidFill>
                            <a:schemeClr val="lt1"/>
                          </a:solidFill>
                          <a:latin typeface="Arial"/>
                          <a:ea typeface="华文细黑"/>
                        </a:defRPr>
                      </a:lvl2pPr>
                      <a:lvl3pPr marL="1187323" algn="l" defTabSz="1187323" rtl="0" eaLnBrk="1" latinLnBrk="0" hangingPunct="1">
                        <a:defRPr sz="2337" b="1" kern="1200">
                          <a:solidFill>
                            <a:schemeClr val="lt1"/>
                          </a:solidFill>
                          <a:latin typeface="Arial"/>
                          <a:ea typeface="华文细黑"/>
                        </a:defRPr>
                      </a:lvl3pPr>
                      <a:lvl4pPr marL="1780986" algn="l" defTabSz="1187323" rtl="0" eaLnBrk="1" latinLnBrk="0" hangingPunct="1">
                        <a:defRPr sz="2337" b="1" kern="1200">
                          <a:solidFill>
                            <a:schemeClr val="lt1"/>
                          </a:solidFill>
                          <a:latin typeface="Arial"/>
                          <a:ea typeface="华文细黑"/>
                        </a:defRPr>
                      </a:lvl4pPr>
                      <a:lvl5pPr marL="2374648" algn="l" defTabSz="1187323" rtl="0" eaLnBrk="1" latinLnBrk="0" hangingPunct="1">
                        <a:defRPr sz="2337" b="1" kern="1200">
                          <a:solidFill>
                            <a:schemeClr val="lt1"/>
                          </a:solidFill>
                          <a:latin typeface="Arial"/>
                          <a:ea typeface="华文细黑"/>
                        </a:defRPr>
                      </a:lvl5pPr>
                      <a:lvl6pPr marL="2968309" algn="l" defTabSz="1187323" rtl="0" eaLnBrk="1" latinLnBrk="0" hangingPunct="1">
                        <a:defRPr sz="2337" b="1" kern="1200">
                          <a:solidFill>
                            <a:schemeClr val="lt1"/>
                          </a:solidFill>
                          <a:latin typeface="Arial"/>
                          <a:ea typeface="华文细黑"/>
                        </a:defRPr>
                      </a:lvl6pPr>
                      <a:lvl7pPr marL="3561971" algn="l" defTabSz="1187323" rtl="0" eaLnBrk="1" latinLnBrk="0" hangingPunct="1">
                        <a:defRPr sz="2337" b="1" kern="1200">
                          <a:solidFill>
                            <a:schemeClr val="lt1"/>
                          </a:solidFill>
                          <a:latin typeface="Arial"/>
                          <a:ea typeface="华文细黑"/>
                        </a:defRPr>
                      </a:lvl7pPr>
                      <a:lvl8pPr marL="4155634" algn="l" defTabSz="1187323" rtl="0" eaLnBrk="1" latinLnBrk="0" hangingPunct="1">
                        <a:defRPr sz="2337" b="1" kern="1200">
                          <a:solidFill>
                            <a:schemeClr val="lt1"/>
                          </a:solidFill>
                          <a:latin typeface="Arial"/>
                          <a:ea typeface="华文细黑"/>
                        </a:defRPr>
                      </a:lvl8pPr>
                      <a:lvl9pPr marL="4749295" algn="l" defTabSz="1187323" rtl="0" eaLnBrk="1" latinLnBrk="0" hangingPunct="1">
                        <a:defRPr sz="2337" b="1" kern="1200">
                          <a:solidFill>
                            <a:schemeClr val="lt1"/>
                          </a:solidFill>
                          <a:latin typeface="Arial"/>
                          <a:ea typeface="华文细黑"/>
                        </a:defRPr>
                      </a:lvl9pPr>
                    </a:lstStyle>
                    <a:p>
                      <a:pPr algn="ctr" fontAlgn="ctr"/>
                      <a:r>
                        <a:rPr lang="en-US" sz="1000">
                          <a:solidFill>
                            <a:schemeClr val="bg2"/>
                          </a:solidFill>
                          <a:latin typeface="Arial" panose="020B0604020202020204" pitchFamily="34" charset="0"/>
                        </a:rPr>
                        <a:t>Partition No.</a:t>
                      </a:r>
                      <a:endParaRPr lang="en-US" altLang="zh-CN" sz="1000">
                        <a:solidFill>
                          <a:schemeClr val="bg2"/>
                        </a:solidFill>
                        <a:latin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b="1" kern="1200">
                          <a:solidFill>
                            <a:schemeClr val="lt1"/>
                          </a:solidFill>
                          <a:latin typeface="Arial"/>
                          <a:ea typeface="华文细黑"/>
                        </a:defRPr>
                      </a:lvl1pPr>
                      <a:lvl2pPr marL="593662" algn="l" defTabSz="1187323" rtl="0" eaLnBrk="1" latinLnBrk="0" hangingPunct="1">
                        <a:defRPr sz="2337" b="1" kern="1200">
                          <a:solidFill>
                            <a:schemeClr val="lt1"/>
                          </a:solidFill>
                          <a:latin typeface="Arial"/>
                          <a:ea typeface="华文细黑"/>
                        </a:defRPr>
                      </a:lvl2pPr>
                      <a:lvl3pPr marL="1187323" algn="l" defTabSz="1187323" rtl="0" eaLnBrk="1" latinLnBrk="0" hangingPunct="1">
                        <a:defRPr sz="2337" b="1" kern="1200">
                          <a:solidFill>
                            <a:schemeClr val="lt1"/>
                          </a:solidFill>
                          <a:latin typeface="Arial"/>
                          <a:ea typeface="华文细黑"/>
                        </a:defRPr>
                      </a:lvl3pPr>
                      <a:lvl4pPr marL="1780986" algn="l" defTabSz="1187323" rtl="0" eaLnBrk="1" latinLnBrk="0" hangingPunct="1">
                        <a:defRPr sz="2337" b="1" kern="1200">
                          <a:solidFill>
                            <a:schemeClr val="lt1"/>
                          </a:solidFill>
                          <a:latin typeface="Arial"/>
                          <a:ea typeface="华文细黑"/>
                        </a:defRPr>
                      </a:lvl4pPr>
                      <a:lvl5pPr marL="2374648" algn="l" defTabSz="1187323" rtl="0" eaLnBrk="1" latinLnBrk="0" hangingPunct="1">
                        <a:defRPr sz="2337" b="1" kern="1200">
                          <a:solidFill>
                            <a:schemeClr val="lt1"/>
                          </a:solidFill>
                          <a:latin typeface="Arial"/>
                          <a:ea typeface="华文细黑"/>
                        </a:defRPr>
                      </a:lvl5pPr>
                      <a:lvl6pPr marL="2968309" algn="l" defTabSz="1187323" rtl="0" eaLnBrk="1" latinLnBrk="0" hangingPunct="1">
                        <a:defRPr sz="2337" b="1" kern="1200">
                          <a:solidFill>
                            <a:schemeClr val="lt1"/>
                          </a:solidFill>
                          <a:latin typeface="Arial"/>
                          <a:ea typeface="华文细黑"/>
                        </a:defRPr>
                      </a:lvl6pPr>
                      <a:lvl7pPr marL="3561971" algn="l" defTabSz="1187323" rtl="0" eaLnBrk="1" latinLnBrk="0" hangingPunct="1">
                        <a:defRPr sz="2337" b="1" kern="1200">
                          <a:solidFill>
                            <a:schemeClr val="lt1"/>
                          </a:solidFill>
                          <a:latin typeface="Arial"/>
                          <a:ea typeface="华文细黑"/>
                        </a:defRPr>
                      </a:lvl7pPr>
                      <a:lvl8pPr marL="4155634" algn="l" defTabSz="1187323" rtl="0" eaLnBrk="1" latinLnBrk="0" hangingPunct="1">
                        <a:defRPr sz="2337" b="1" kern="1200">
                          <a:solidFill>
                            <a:schemeClr val="lt1"/>
                          </a:solidFill>
                          <a:latin typeface="Arial"/>
                          <a:ea typeface="华文细黑"/>
                        </a:defRPr>
                      </a:lvl8pPr>
                      <a:lvl9pPr marL="4749295" algn="l" defTabSz="1187323" rtl="0" eaLnBrk="1" latinLnBrk="0" hangingPunct="1">
                        <a:defRPr sz="2337" b="1" kern="1200">
                          <a:solidFill>
                            <a:schemeClr val="lt1"/>
                          </a:solidFill>
                          <a:latin typeface="Arial"/>
                          <a:ea typeface="华文细黑"/>
                        </a:defRPr>
                      </a:lvl9pPr>
                    </a:lstStyle>
                    <a:p>
                      <a:pPr algn="ctr" fontAlgn="ctr"/>
                      <a:r>
                        <a:rPr lang="en-US" sz="1000">
                          <a:solidFill>
                            <a:schemeClr val="bg2"/>
                          </a:solidFill>
                          <a:latin typeface="Arial" panose="020B0604020202020204" pitchFamily="34" charset="0"/>
                        </a:rPr>
                        <a:t>Mem1</a:t>
                      </a:r>
                      <a:endParaRPr lang="en-US" altLang="zh-CN" sz="1000">
                        <a:solidFill>
                          <a:schemeClr val="bg2"/>
                        </a:solidFill>
                        <a:latin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b="1" kern="1200">
                          <a:solidFill>
                            <a:schemeClr val="lt1"/>
                          </a:solidFill>
                          <a:latin typeface="Arial"/>
                          <a:ea typeface="华文细黑"/>
                        </a:defRPr>
                      </a:lvl1pPr>
                      <a:lvl2pPr marL="593662" algn="l" defTabSz="1187323" rtl="0" eaLnBrk="1" latinLnBrk="0" hangingPunct="1">
                        <a:defRPr sz="2337" b="1" kern="1200">
                          <a:solidFill>
                            <a:schemeClr val="lt1"/>
                          </a:solidFill>
                          <a:latin typeface="Arial"/>
                          <a:ea typeface="华文细黑"/>
                        </a:defRPr>
                      </a:lvl2pPr>
                      <a:lvl3pPr marL="1187323" algn="l" defTabSz="1187323" rtl="0" eaLnBrk="1" latinLnBrk="0" hangingPunct="1">
                        <a:defRPr sz="2337" b="1" kern="1200">
                          <a:solidFill>
                            <a:schemeClr val="lt1"/>
                          </a:solidFill>
                          <a:latin typeface="Arial"/>
                          <a:ea typeface="华文细黑"/>
                        </a:defRPr>
                      </a:lvl3pPr>
                      <a:lvl4pPr marL="1780986" algn="l" defTabSz="1187323" rtl="0" eaLnBrk="1" latinLnBrk="0" hangingPunct="1">
                        <a:defRPr sz="2337" b="1" kern="1200">
                          <a:solidFill>
                            <a:schemeClr val="lt1"/>
                          </a:solidFill>
                          <a:latin typeface="Arial"/>
                          <a:ea typeface="华文细黑"/>
                        </a:defRPr>
                      </a:lvl4pPr>
                      <a:lvl5pPr marL="2374648" algn="l" defTabSz="1187323" rtl="0" eaLnBrk="1" latinLnBrk="0" hangingPunct="1">
                        <a:defRPr sz="2337" b="1" kern="1200">
                          <a:solidFill>
                            <a:schemeClr val="lt1"/>
                          </a:solidFill>
                          <a:latin typeface="Arial"/>
                          <a:ea typeface="华文细黑"/>
                        </a:defRPr>
                      </a:lvl5pPr>
                      <a:lvl6pPr marL="2968309" algn="l" defTabSz="1187323" rtl="0" eaLnBrk="1" latinLnBrk="0" hangingPunct="1">
                        <a:defRPr sz="2337" b="1" kern="1200">
                          <a:solidFill>
                            <a:schemeClr val="lt1"/>
                          </a:solidFill>
                          <a:latin typeface="Arial"/>
                          <a:ea typeface="华文细黑"/>
                        </a:defRPr>
                      </a:lvl6pPr>
                      <a:lvl7pPr marL="3561971" algn="l" defTabSz="1187323" rtl="0" eaLnBrk="1" latinLnBrk="0" hangingPunct="1">
                        <a:defRPr sz="2337" b="1" kern="1200">
                          <a:solidFill>
                            <a:schemeClr val="lt1"/>
                          </a:solidFill>
                          <a:latin typeface="Arial"/>
                          <a:ea typeface="华文细黑"/>
                        </a:defRPr>
                      </a:lvl7pPr>
                      <a:lvl8pPr marL="4155634" algn="l" defTabSz="1187323" rtl="0" eaLnBrk="1" latinLnBrk="0" hangingPunct="1">
                        <a:defRPr sz="2337" b="1" kern="1200">
                          <a:solidFill>
                            <a:schemeClr val="lt1"/>
                          </a:solidFill>
                          <a:latin typeface="Arial"/>
                          <a:ea typeface="华文细黑"/>
                        </a:defRPr>
                      </a:lvl8pPr>
                      <a:lvl9pPr marL="4749295" algn="l" defTabSz="1187323" rtl="0" eaLnBrk="1" latinLnBrk="0" hangingPunct="1">
                        <a:defRPr sz="2337" b="1" kern="1200">
                          <a:solidFill>
                            <a:schemeClr val="lt1"/>
                          </a:solidFill>
                          <a:latin typeface="Arial"/>
                          <a:ea typeface="华文细黑"/>
                        </a:defRPr>
                      </a:lvl9pPr>
                    </a:lstStyle>
                    <a:p>
                      <a:pPr algn="ctr" fontAlgn="ctr"/>
                      <a:r>
                        <a:rPr lang="en-US" sz="1000">
                          <a:solidFill>
                            <a:schemeClr val="bg2"/>
                          </a:solidFill>
                          <a:latin typeface="Arial" panose="020B0604020202020204" pitchFamily="34" charset="0"/>
                        </a:rPr>
                        <a:t>Mem2</a:t>
                      </a:r>
                      <a:endParaRPr lang="en-US" altLang="zh-CN" sz="1000">
                        <a:solidFill>
                          <a:schemeClr val="bg2"/>
                        </a:solidFill>
                        <a:latin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b="1" kern="1200">
                          <a:solidFill>
                            <a:schemeClr val="lt1"/>
                          </a:solidFill>
                          <a:latin typeface="Arial"/>
                          <a:ea typeface="华文细黑"/>
                        </a:defRPr>
                      </a:lvl1pPr>
                      <a:lvl2pPr marL="593662" algn="l" defTabSz="1187323" rtl="0" eaLnBrk="1" latinLnBrk="0" hangingPunct="1">
                        <a:defRPr sz="2337" b="1" kern="1200">
                          <a:solidFill>
                            <a:schemeClr val="lt1"/>
                          </a:solidFill>
                          <a:latin typeface="Arial"/>
                          <a:ea typeface="华文细黑"/>
                        </a:defRPr>
                      </a:lvl2pPr>
                      <a:lvl3pPr marL="1187323" algn="l" defTabSz="1187323" rtl="0" eaLnBrk="1" latinLnBrk="0" hangingPunct="1">
                        <a:defRPr sz="2337" b="1" kern="1200">
                          <a:solidFill>
                            <a:schemeClr val="lt1"/>
                          </a:solidFill>
                          <a:latin typeface="Arial"/>
                          <a:ea typeface="华文细黑"/>
                        </a:defRPr>
                      </a:lvl3pPr>
                      <a:lvl4pPr marL="1780986" algn="l" defTabSz="1187323" rtl="0" eaLnBrk="1" latinLnBrk="0" hangingPunct="1">
                        <a:defRPr sz="2337" b="1" kern="1200">
                          <a:solidFill>
                            <a:schemeClr val="lt1"/>
                          </a:solidFill>
                          <a:latin typeface="Arial"/>
                          <a:ea typeface="华文细黑"/>
                        </a:defRPr>
                      </a:lvl4pPr>
                      <a:lvl5pPr marL="2374648" algn="l" defTabSz="1187323" rtl="0" eaLnBrk="1" latinLnBrk="0" hangingPunct="1">
                        <a:defRPr sz="2337" b="1" kern="1200">
                          <a:solidFill>
                            <a:schemeClr val="lt1"/>
                          </a:solidFill>
                          <a:latin typeface="Arial"/>
                          <a:ea typeface="华文细黑"/>
                        </a:defRPr>
                      </a:lvl5pPr>
                      <a:lvl6pPr marL="2968309" algn="l" defTabSz="1187323" rtl="0" eaLnBrk="1" latinLnBrk="0" hangingPunct="1">
                        <a:defRPr sz="2337" b="1" kern="1200">
                          <a:solidFill>
                            <a:schemeClr val="lt1"/>
                          </a:solidFill>
                          <a:latin typeface="Arial"/>
                          <a:ea typeface="华文细黑"/>
                        </a:defRPr>
                      </a:lvl6pPr>
                      <a:lvl7pPr marL="3561971" algn="l" defTabSz="1187323" rtl="0" eaLnBrk="1" latinLnBrk="0" hangingPunct="1">
                        <a:defRPr sz="2337" b="1" kern="1200">
                          <a:solidFill>
                            <a:schemeClr val="lt1"/>
                          </a:solidFill>
                          <a:latin typeface="Arial"/>
                          <a:ea typeface="华文细黑"/>
                        </a:defRPr>
                      </a:lvl7pPr>
                      <a:lvl8pPr marL="4155634" algn="l" defTabSz="1187323" rtl="0" eaLnBrk="1" latinLnBrk="0" hangingPunct="1">
                        <a:defRPr sz="2337" b="1" kern="1200">
                          <a:solidFill>
                            <a:schemeClr val="lt1"/>
                          </a:solidFill>
                          <a:latin typeface="Arial"/>
                          <a:ea typeface="华文细黑"/>
                        </a:defRPr>
                      </a:lvl8pPr>
                      <a:lvl9pPr marL="4749295" algn="l" defTabSz="1187323" rtl="0" eaLnBrk="1" latinLnBrk="0" hangingPunct="1">
                        <a:defRPr sz="2337" b="1" kern="1200">
                          <a:solidFill>
                            <a:schemeClr val="lt1"/>
                          </a:solidFill>
                          <a:latin typeface="Arial"/>
                          <a:ea typeface="华文细黑"/>
                        </a:defRPr>
                      </a:lvl9pPr>
                    </a:lstStyle>
                    <a:p>
                      <a:pPr algn="ctr" fontAlgn="ctr"/>
                      <a:r>
                        <a:rPr lang="en-US" sz="1000">
                          <a:solidFill>
                            <a:schemeClr val="bg2"/>
                          </a:solidFill>
                          <a:latin typeface="Arial" panose="020B0604020202020204" pitchFamily="34" charset="0"/>
                        </a:rPr>
                        <a:t>Mem3</a:t>
                      </a:r>
                      <a:endParaRPr lang="en-US" altLang="zh-CN" sz="1000">
                        <a:solidFill>
                          <a:schemeClr val="bg2"/>
                        </a:solidFill>
                        <a:latin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b="1" kern="1200">
                          <a:solidFill>
                            <a:schemeClr val="lt1"/>
                          </a:solidFill>
                          <a:latin typeface="Arial"/>
                          <a:ea typeface="华文细黑"/>
                        </a:defRPr>
                      </a:lvl1pPr>
                      <a:lvl2pPr marL="593662" algn="l" defTabSz="1187323" rtl="0" eaLnBrk="1" latinLnBrk="0" hangingPunct="1">
                        <a:defRPr sz="2337" b="1" kern="1200">
                          <a:solidFill>
                            <a:schemeClr val="lt1"/>
                          </a:solidFill>
                          <a:latin typeface="Arial"/>
                          <a:ea typeface="华文细黑"/>
                        </a:defRPr>
                      </a:lvl2pPr>
                      <a:lvl3pPr marL="1187323" algn="l" defTabSz="1187323" rtl="0" eaLnBrk="1" latinLnBrk="0" hangingPunct="1">
                        <a:defRPr sz="2337" b="1" kern="1200">
                          <a:solidFill>
                            <a:schemeClr val="lt1"/>
                          </a:solidFill>
                          <a:latin typeface="Arial"/>
                          <a:ea typeface="华文细黑"/>
                        </a:defRPr>
                      </a:lvl3pPr>
                      <a:lvl4pPr marL="1780986" algn="l" defTabSz="1187323" rtl="0" eaLnBrk="1" latinLnBrk="0" hangingPunct="1">
                        <a:defRPr sz="2337" b="1" kern="1200">
                          <a:solidFill>
                            <a:schemeClr val="lt1"/>
                          </a:solidFill>
                          <a:latin typeface="Arial"/>
                          <a:ea typeface="华文细黑"/>
                        </a:defRPr>
                      </a:lvl4pPr>
                      <a:lvl5pPr marL="2374648" algn="l" defTabSz="1187323" rtl="0" eaLnBrk="1" latinLnBrk="0" hangingPunct="1">
                        <a:defRPr sz="2337" b="1" kern="1200">
                          <a:solidFill>
                            <a:schemeClr val="lt1"/>
                          </a:solidFill>
                          <a:latin typeface="Arial"/>
                          <a:ea typeface="华文细黑"/>
                        </a:defRPr>
                      </a:lvl5pPr>
                      <a:lvl6pPr marL="2968309" algn="l" defTabSz="1187323" rtl="0" eaLnBrk="1" latinLnBrk="0" hangingPunct="1">
                        <a:defRPr sz="2337" b="1" kern="1200">
                          <a:solidFill>
                            <a:schemeClr val="lt1"/>
                          </a:solidFill>
                          <a:latin typeface="Arial"/>
                          <a:ea typeface="华文细黑"/>
                        </a:defRPr>
                      </a:lvl6pPr>
                      <a:lvl7pPr marL="3561971" algn="l" defTabSz="1187323" rtl="0" eaLnBrk="1" latinLnBrk="0" hangingPunct="1">
                        <a:defRPr sz="2337" b="1" kern="1200">
                          <a:solidFill>
                            <a:schemeClr val="lt1"/>
                          </a:solidFill>
                          <a:latin typeface="Arial"/>
                          <a:ea typeface="华文细黑"/>
                        </a:defRPr>
                      </a:lvl7pPr>
                      <a:lvl8pPr marL="4155634" algn="l" defTabSz="1187323" rtl="0" eaLnBrk="1" latinLnBrk="0" hangingPunct="1">
                        <a:defRPr sz="2337" b="1" kern="1200">
                          <a:solidFill>
                            <a:schemeClr val="lt1"/>
                          </a:solidFill>
                          <a:latin typeface="Arial"/>
                          <a:ea typeface="华文细黑"/>
                        </a:defRPr>
                      </a:lvl8pPr>
                      <a:lvl9pPr marL="4749295" algn="l" defTabSz="1187323" rtl="0" eaLnBrk="1" latinLnBrk="0" hangingPunct="1">
                        <a:defRPr sz="2337" b="1" kern="1200">
                          <a:solidFill>
                            <a:schemeClr val="lt1"/>
                          </a:solidFill>
                          <a:latin typeface="Arial"/>
                          <a:ea typeface="华文细黑"/>
                        </a:defRPr>
                      </a:lvl9pPr>
                    </a:lstStyle>
                    <a:p>
                      <a:pPr algn="ctr" fontAlgn="ctr"/>
                      <a:r>
                        <a:rPr lang="en-US" sz="1000">
                          <a:solidFill>
                            <a:schemeClr val="bg2"/>
                          </a:solidFill>
                          <a:latin typeface="Arial" panose="020B0604020202020204" pitchFamily="34" charset="0"/>
                        </a:rPr>
                        <a:t>Mem4</a:t>
                      </a:r>
                      <a:endParaRPr lang="en-US" altLang="zh-CN" sz="1000">
                        <a:solidFill>
                          <a:schemeClr val="bg2"/>
                        </a:solidFill>
                        <a:latin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b="1" kern="1200">
                          <a:solidFill>
                            <a:schemeClr val="lt1"/>
                          </a:solidFill>
                          <a:latin typeface="Arial"/>
                          <a:ea typeface="华文细黑"/>
                        </a:defRPr>
                      </a:lvl1pPr>
                      <a:lvl2pPr marL="593662" algn="l" defTabSz="1187323" rtl="0" eaLnBrk="1" latinLnBrk="0" hangingPunct="1">
                        <a:defRPr sz="2337" b="1" kern="1200">
                          <a:solidFill>
                            <a:schemeClr val="lt1"/>
                          </a:solidFill>
                          <a:latin typeface="Arial"/>
                          <a:ea typeface="华文细黑"/>
                        </a:defRPr>
                      </a:lvl2pPr>
                      <a:lvl3pPr marL="1187323" algn="l" defTabSz="1187323" rtl="0" eaLnBrk="1" latinLnBrk="0" hangingPunct="1">
                        <a:defRPr sz="2337" b="1" kern="1200">
                          <a:solidFill>
                            <a:schemeClr val="lt1"/>
                          </a:solidFill>
                          <a:latin typeface="Arial"/>
                          <a:ea typeface="华文细黑"/>
                        </a:defRPr>
                      </a:lvl3pPr>
                      <a:lvl4pPr marL="1780986" algn="l" defTabSz="1187323" rtl="0" eaLnBrk="1" latinLnBrk="0" hangingPunct="1">
                        <a:defRPr sz="2337" b="1" kern="1200">
                          <a:solidFill>
                            <a:schemeClr val="lt1"/>
                          </a:solidFill>
                          <a:latin typeface="Arial"/>
                          <a:ea typeface="华文细黑"/>
                        </a:defRPr>
                      </a:lvl4pPr>
                      <a:lvl5pPr marL="2374648" algn="l" defTabSz="1187323" rtl="0" eaLnBrk="1" latinLnBrk="0" hangingPunct="1">
                        <a:defRPr sz="2337" b="1" kern="1200">
                          <a:solidFill>
                            <a:schemeClr val="lt1"/>
                          </a:solidFill>
                          <a:latin typeface="Arial"/>
                          <a:ea typeface="华文细黑"/>
                        </a:defRPr>
                      </a:lvl5pPr>
                      <a:lvl6pPr marL="2968309" algn="l" defTabSz="1187323" rtl="0" eaLnBrk="1" latinLnBrk="0" hangingPunct="1">
                        <a:defRPr sz="2337" b="1" kern="1200">
                          <a:solidFill>
                            <a:schemeClr val="lt1"/>
                          </a:solidFill>
                          <a:latin typeface="Arial"/>
                          <a:ea typeface="华文细黑"/>
                        </a:defRPr>
                      </a:lvl6pPr>
                      <a:lvl7pPr marL="3561971" algn="l" defTabSz="1187323" rtl="0" eaLnBrk="1" latinLnBrk="0" hangingPunct="1">
                        <a:defRPr sz="2337" b="1" kern="1200">
                          <a:solidFill>
                            <a:schemeClr val="lt1"/>
                          </a:solidFill>
                          <a:latin typeface="Arial"/>
                          <a:ea typeface="华文细黑"/>
                        </a:defRPr>
                      </a:lvl7pPr>
                      <a:lvl8pPr marL="4155634" algn="l" defTabSz="1187323" rtl="0" eaLnBrk="1" latinLnBrk="0" hangingPunct="1">
                        <a:defRPr sz="2337" b="1" kern="1200">
                          <a:solidFill>
                            <a:schemeClr val="lt1"/>
                          </a:solidFill>
                          <a:latin typeface="Arial"/>
                          <a:ea typeface="华文细黑"/>
                        </a:defRPr>
                      </a:lvl8pPr>
                      <a:lvl9pPr marL="4749295" algn="l" defTabSz="1187323" rtl="0" eaLnBrk="1" latinLnBrk="0" hangingPunct="1">
                        <a:defRPr sz="2337" b="1" kern="1200">
                          <a:solidFill>
                            <a:schemeClr val="lt1"/>
                          </a:solidFill>
                          <a:latin typeface="Arial"/>
                          <a:ea typeface="华文细黑"/>
                        </a:defRPr>
                      </a:lvl9pPr>
                    </a:lstStyle>
                    <a:p>
                      <a:pPr algn="ctr" fontAlgn="ctr"/>
                      <a:r>
                        <a:rPr lang="en-US" sz="1000">
                          <a:solidFill>
                            <a:schemeClr val="bg2"/>
                          </a:solidFill>
                          <a:latin typeface="Arial" panose="020B0604020202020204" pitchFamily="34" charset="0"/>
                        </a:rPr>
                        <a:t>mem5</a:t>
                      </a:r>
                      <a:endParaRPr lang="en-US" altLang="zh-CN" sz="1000">
                        <a:solidFill>
                          <a:schemeClr val="bg2"/>
                        </a:solidFill>
                        <a:latin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b="1" kern="1200">
                          <a:solidFill>
                            <a:schemeClr val="lt1"/>
                          </a:solidFill>
                          <a:latin typeface="Arial"/>
                          <a:ea typeface="华文细黑"/>
                        </a:defRPr>
                      </a:lvl1pPr>
                      <a:lvl2pPr marL="593662" algn="l" defTabSz="1187323" rtl="0" eaLnBrk="1" latinLnBrk="0" hangingPunct="1">
                        <a:defRPr sz="2337" b="1" kern="1200">
                          <a:solidFill>
                            <a:schemeClr val="lt1"/>
                          </a:solidFill>
                          <a:latin typeface="Arial"/>
                          <a:ea typeface="华文细黑"/>
                        </a:defRPr>
                      </a:lvl2pPr>
                      <a:lvl3pPr marL="1187323" algn="l" defTabSz="1187323" rtl="0" eaLnBrk="1" latinLnBrk="0" hangingPunct="1">
                        <a:defRPr sz="2337" b="1" kern="1200">
                          <a:solidFill>
                            <a:schemeClr val="lt1"/>
                          </a:solidFill>
                          <a:latin typeface="Arial"/>
                          <a:ea typeface="华文细黑"/>
                        </a:defRPr>
                      </a:lvl3pPr>
                      <a:lvl4pPr marL="1780986" algn="l" defTabSz="1187323" rtl="0" eaLnBrk="1" latinLnBrk="0" hangingPunct="1">
                        <a:defRPr sz="2337" b="1" kern="1200">
                          <a:solidFill>
                            <a:schemeClr val="lt1"/>
                          </a:solidFill>
                          <a:latin typeface="Arial"/>
                          <a:ea typeface="华文细黑"/>
                        </a:defRPr>
                      </a:lvl4pPr>
                      <a:lvl5pPr marL="2374648" algn="l" defTabSz="1187323" rtl="0" eaLnBrk="1" latinLnBrk="0" hangingPunct="1">
                        <a:defRPr sz="2337" b="1" kern="1200">
                          <a:solidFill>
                            <a:schemeClr val="lt1"/>
                          </a:solidFill>
                          <a:latin typeface="Arial"/>
                          <a:ea typeface="华文细黑"/>
                        </a:defRPr>
                      </a:lvl5pPr>
                      <a:lvl6pPr marL="2968309" algn="l" defTabSz="1187323" rtl="0" eaLnBrk="1" latinLnBrk="0" hangingPunct="1">
                        <a:defRPr sz="2337" b="1" kern="1200">
                          <a:solidFill>
                            <a:schemeClr val="lt1"/>
                          </a:solidFill>
                          <a:latin typeface="Arial"/>
                          <a:ea typeface="华文细黑"/>
                        </a:defRPr>
                      </a:lvl6pPr>
                      <a:lvl7pPr marL="3561971" algn="l" defTabSz="1187323" rtl="0" eaLnBrk="1" latinLnBrk="0" hangingPunct="1">
                        <a:defRPr sz="2337" b="1" kern="1200">
                          <a:solidFill>
                            <a:schemeClr val="lt1"/>
                          </a:solidFill>
                          <a:latin typeface="Arial"/>
                          <a:ea typeface="华文细黑"/>
                        </a:defRPr>
                      </a:lvl7pPr>
                      <a:lvl8pPr marL="4155634" algn="l" defTabSz="1187323" rtl="0" eaLnBrk="1" latinLnBrk="0" hangingPunct="1">
                        <a:defRPr sz="2337" b="1" kern="1200">
                          <a:solidFill>
                            <a:schemeClr val="lt1"/>
                          </a:solidFill>
                          <a:latin typeface="Arial"/>
                          <a:ea typeface="华文细黑"/>
                        </a:defRPr>
                      </a:lvl8pPr>
                      <a:lvl9pPr marL="4749295" algn="l" defTabSz="1187323" rtl="0" eaLnBrk="1" latinLnBrk="0" hangingPunct="1">
                        <a:defRPr sz="2337" b="1" kern="1200">
                          <a:solidFill>
                            <a:schemeClr val="lt1"/>
                          </a:solidFill>
                          <a:latin typeface="Arial"/>
                          <a:ea typeface="华文细黑"/>
                        </a:defRPr>
                      </a:lvl9pPr>
                    </a:lstStyle>
                    <a:p>
                      <a:pPr algn="ctr" fontAlgn="ctr"/>
                      <a:r>
                        <a:rPr lang="en-US" sz="1000">
                          <a:solidFill>
                            <a:schemeClr val="bg2"/>
                          </a:solidFill>
                          <a:latin typeface="Arial" panose="020B0604020202020204" pitchFamily="34" charset="0"/>
                        </a:rPr>
                        <a:t>mem6</a:t>
                      </a:r>
                      <a:endParaRPr lang="en-US" altLang="zh-CN" sz="1000">
                        <a:solidFill>
                          <a:schemeClr val="bg2"/>
                        </a:solidFill>
                        <a:latin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0"/>
                  </a:ext>
                </a:extLst>
              </a:tr>
              <a:tr h="338502">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Partition1</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node1</a:t>
                      </a:r>
                    </a:p>
                    <a:p>
                      <a:pPr algn="ctr" fontAlgn="ctr"/>
                      <a:r>
                        <a:rPr lang="en-US" sz="800">
                          <a:latin typeface="Arial" panose="020B0604020202020204" pitchFamily="34" charset="0"/>
                        </a:rPr>
                        <a:t>Disk1</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node1</a:t>
                      </a:r>
                    </a:p>
                    <a:p>
                      <a:pPr algn="ctr" fontAlgn="ctr"/>
                      <a:r>
                        <a:rPr lang="en-US" sz="800">
                          <a:latin typeface="Arial" panose="020B0604020202020204" pitchFamily="34" charset="0"/>
                        </a:rPr>
                        <a:t>Disk3</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node2</a:t>
                      </a:r>
                    </a:p>
                    <a:p>
                      <a:pPr algn="ctr" fontAlgn="ctr"/>
                      <a:r>
                        <a:rPr lang="en-US" sz="800">
                          <a:latin typeface="Arial" panose="020B0604020202020204" pitchFamily="34" charset="0"/>
                        </a:rPr>
                        <a:t>Disk7</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node2</a:t>
                      </a:r>
                    </a:p>
                    <a:p>
                      <a:pPr algn="ctr" fontAlgn="ctr"/>
                      <a:r>
                        <a:rPr lang="en-US" sz="800">
                          <a:latin typeface="Arial" panose="020B0604020202020204" pitchFamily="34" charset="0"/>
                        </a:rPr>
                        <a:t>Disk4</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node3</a:t>
                      </a:r>
                    </a:p>
                    <a:p>
                      <a:pPr algn="ctr" fontAlgn="ctr"/>
                      <a:r>
                        <a:rPr lang="en-US" sz="800">
                          <a:latin typeface="Arial" panose="020B0604020202020204" pitchFamily="34" charset="0"/>
                        </a:rPr>
                        <a:t>Disk6</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Node3</a:t>
                      </a:r>
                    </a:p>
                    <a:p>
                      <a:pPr algn="ctr" fontAlgn="ctr"/>
                      <a:r>
                        <a:rPr lang="en-US" sz="800">
                          <a:latin typeface="Arial" panose="020B0604020202020204" pitchFamily="34" charset="0"/>
                        </a:rPr>
                        <a:t>Disk4</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8502">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a:latin typeface="Arial" panose="020B0604020202020204" pitchFamily="34" charset="0"/>
                        </a:rPr>
                        <a:t>Partition2</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node1</a:t>
                      </a:r>
                    </a:p>
                    <a:p>
                      <a:pPr algn="ctr" fontAlgn="ctr"/>
                      <a:r>
                        <a:rPr lang="en-US" sz="800">
                          <a:latin typeface="Arial" panose="020B0604020202020204" pitchFamily="34" charset="0"/>
                        </a:rPr>
                        <a:t>Disk10</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Node3</a:t>
                      </a:r>
                    </a:p>
                    <a:p>
                      <a:pPr algn="ctr" fontAlgn="ctr"/>
                      <a:r>
                        <a:rPr lang="en-US" sz="800">
                          <a:latin typeface="Arial" panose="020B0604020202020204" pitchFamily="34" charset="0"/>
                        </a:rPr>
                        <a:t>Disk11</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node1</a:t>
                      </a:r>
                    </a:p>
                    <a:p>
                      <a:pPr algn="ctr" fontAlgn="ctr"/>
                      <a:r>
                        <a:rPr lang="en-US" sz="800">
                          <a:latin typeface="Arial" panose="020B0604020202020204" pitchFamily="34" charset="0"/>
                        </a:rPr>
                        <a:t>Disk1</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node3</a:t>
                      </a:r>
                    </a:p>
                    <a:p>
                      <a:pPr algn="ctr" fontAlgn="ctr"/>
                      <a:r>
                        <a:rPr lang="en-US" sz="800">
                          <a:latin typeface="Arial" panose="020B0604020202020204" pitchFamily="34" charset="0"/>
                        </a:rPr>
                        <a:t>Disk5</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node2</a:t>
                      </a:r>
                    </a:p>
                    <a:p>
                      <a:pPr algn="ctr" fontAlgn="ctr"/>
                      <a:r>
                        <a:rPr lang="en-US" sz="800">
                          <a:latin typeface="Arial" panose="020B0604020202020204" pitchFamily="34" charset="0"/>
                        </a:rPr>
                        <a:t>Disk3</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Node2</a:t>
                      </a:r>
                    </a:p>
                    <a:p>
                      <a:pPr algn="ctr" fontAlgn="ctr"/>
                      <a:r>
                        <a:rPr lang="en-US" sz="800">
                          <a:latin typeface="Arial" panose="020B0604020202020204" pitchFamily="34" charset="0"/>
                        </a:rPr>
                        <a:t>Disk2</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4637">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8502">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a:latin typeface="Arial" panose="020B0604020202020204" pitchFamily="34" charset="0"/>
                        </a:rPr>
                        <a:t>Partition</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node3</a:t>
                      </a:r>
                    </a:p>
                    <a:p>
                      <a:pPr algn="ctr" fontAlgn="ctr"/>
                      <a:r>
                        <a:rPr lang="en-US" sz="800">
                          <a:latin typeface="Arial" panose="020B0604020202020204" pitchFamily="34" charset="0"/>
                        </a:rPr>
                        <a:t>Disk10</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node2</a:t>
                      </a:r>
                    </a:p>
                    <a:p>
                      <a:pPr algn="ctr" fontAlgn="ctr"/>
                      <a:r>
                        <a:rPr lang="en-US" sz="800">
                          <a:latin typeface="Arial" panose="020B0604020202020204" pitchFamily="34" charset="0"/>
                        </a:rPr>
                        <a:t>Disk11</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node1</a:t>
                      </a:r>
                    </a:p>
                    <a:p>
                      <a:pPr algn="ctr" fontAlgn="ctr"/>
                      <a:r>
                        <a:rPr lang="en-US" sz="800">
                          <a:latin typeface="Arial" panose="020B0604020202020204" pitchFamily="34" charset="0"/>
                        </a:rPr>
                        <a:t>Disk1</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node3</a:t>
                      </a:r>
                    </a:p>
                    <a:p>
                      <a:pPr algn="ctr" fontAlgn="ctr"/>
                      <a:r>
                        <a:rPr lang="en-US" sz="800">
                          <a:latin typeface="Arial" panose="020B0604020202020204" pitchFamily="34" charset="0"/>
                        </a:rPr>
                        <a:t>Disk5</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node1</a:t>
                      </a:r>
                    </a:p>
                    <a:p>
                      <a:pPr algn="ctr" fontAlgn="ctr"/>
                      <a:r>
                        <a:rPr lang="en-US" sz="800">
                          <a:latin typeface="Arial" panose="020B0604020202020204" pitchFamily="34" charset="0"/>
                        </a:rPr>
                        <a:t>Disk3</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dk1"/>
                          </a:solidFill>
                          <a:latin typeface="Arial"/>
                          <a:ea typeface="华文细黑"/>
                        </a:defRPr>
                      </a:lvl1pPr>
                      <a:lvl2pPr marL="593662" algn="l" defTabSz="1187323" rtl="0" eaLnBrk="1" latinLnBrk="0" hangingPunct="1">
                        <a:defRPr sz="2337" kern="1200">
                          <a:solidFill>
                            <a:schemeClr val="dk1"/>
                          </a:solidFill>
                          <a:latin typeface="Arial"/>
                          <a:ea typeface="华文细黑"/>
                        </a:defRPr>
                      </a:lvl2pPr>
                      <a:lvl3pPr marL="1187323" algn="l" defTabSz="1187323" rtl="0" eaLnBrk="1" latinLnBrk="0" hangingPunct="1">
                        <a:defRPr sz="2337" kern="1200">
                          <a:solidFill>
                            <a:schemeClr val="dk1"/>
                          </a:solidFill>
                          <a:latin typeface="Arial"/>
                          <a:ea typeface="华文细黑"/>
                        </a:defRPr>
                      </a:lvl3pPr>
                      <a:lvl4pPr marL="1780986" algn="l" defTabSz="1187323" rtl="0" eaLnBrk="1" latinLnBrk="0" hangingPunct="1">
                        <a:defRPr sz="2337" kern="1200">
                          <a:solidFill>
                            <a:schemeClr val="dk1"/>
                          </a:solidFill>
                          <a:latin typeface="Arial"/>
                          <a:ea typeface="华文细黑"/>
                        </a:defRPr>
                      </a:lvl4pPr>
                      <a:lvl5pPr marL="2374648" algn="l" defTabSz="1187323" rtl="0" eaLnBrk="1" latinLnBrk="0" hangingPunct="1">
                        <a:defRPr sz="2337" kern="1200">
                          <a:solidFill>
                            <a:schemeClr val="dk1"/>
                          </a:solidFill>
                          <a:latin typeface="Arial"/>
                          <a:ea typeface="华文细黑"/>
                        </a:defRPr>
                      </a:lvl5pPr>
                      <a:lvl6pPr marL="2968309" algn="l" defTabSz="1187323" rtl="0" eaLnBrk="1" latinLnBrk="0" hangingPunct="1">
                        <a:defRPr sz="2337" kern="1200">
                          <a:solidFill>
                            <a:schemeClr val="dk1"/>
                          </a:solidFill>
                          <a:latin typeface="Arial"/>
                          <a:ea typeface="华文细黑"/>
                        </a:defRPr>
                      </a:lvl6pPr>
                      <a:lvl7pPr marL="3561971" algn="l" defTabSz="1187323" rtl="0" eaLnBrk="1" latinLnBrk="0" hangingPunct="1">
                        <a:defRPr sz="2337" kern="1200">
                          <a:solidFill>
                            <a:schemeClr val="dk1"/>
                          </a:solidFill>
                          <a:latin typeface="Arial"/>
                          <a:ea typeface="华文细黑"/>
                        </a:defRPr>
                      </a:lvl7pPr>
                      <a:lvl8pPr marL="4155634" algn="l" defTabSz="1187323" rtl="0" eaLnBrk="1" latinLnBrk="0" hangingPunct="1">
                        <a:defRPr sz="2337" kern="1200">
                          <a:solidFill>
                            <a:schemeClr val="dk1"/>
                          </a:solidFill>
                          <a:latin typeface="Arial"/>
                          <a:ea typeface="华文细黑"/>
                        </a:defRPr>
                      </a:lvl8pPr>
                      <a:lvl9pPr marL="4749295" algn="l" defTabSz="1187323" rtl="0" eaLnBrk="1" latinLnBrk="0" hangingPunct="1">
                        <a:defRPr sz="2337" kern="1200">
                          <a:solidFill>
                            <a:schemeClr val="dk1"/>
                          </a:solidFill>
                          <a:latin typeface="Arial"/>
                          <a:ea typeface="华文细黑"/>
                        </a:defRPr>
                      </a:lvl9pPr>
                    </a:lstStyle>
                    <a:p>
                      <a:pPr algn="ctr" fontAlgn="ctr"/>
                      <a:r>
                        <a:rPr lang="en-US" sz="800">
                          <a:latin typeface="Arial" panose="020B0604020202020204" pitchFamily="34" charset="0"/>
                        </a:rPr>
                        <a:t>Node2</a:t>
                      </a:r>
                    </a:p>
                    <a:p>
                      <a:pPr algn="ctr" fontAlgn="ctr"/>
                      <a:r>
                        <a:rPr lang="en-US" sz="800">
                          <a:latin typeface="Arial" panose="020B0604020202020204" pitchFamily="34" charset="0"/>
                        </a:rPr>
                        <a:t>Disk2</a:t>
                      </a:r>
                      <a:endParaRPr lang="en-US" altLang="zh-CN" sz="800" b="0">
                        <a:latin typeface="Arial" panose="020B0604020202020204" pitchFamily="34" charset="0"/>
                        <a:ea typeface="微软雅黑" panose="020B0503020204020204" pitchFamily="34" charset="-122"/>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5" name="右箭头 14"/>
          <p:cNvSpPr/>
          <p:nvPr/>
        </p:nvSpPr>
        <p:spPr bwMode="auto">
          <a:xfrm>
            <a:off x="5730033" y="3530591"/>
            <a:ext cx="379639" cy="484632"/>
          </a:xfrm>
          <a:prstGeom prst="rightArrow">
            <a:avLst/>
          </a:prstGeom>
          <a:noFill/>
          <a:ln w="9525" cap="flat" cmpd="sng" algn="ctr">
            <a:solidFill>
              <a:schemeClr val="bg1">
                <a:lumMod val="25000"/>
                <a:lumOff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11" name="文本框 10"/>
          <p:cNvSpPr txBox="1"/>
          <p:nvPr/>
        </p:nvSpPr>
        <p:spPr>
          <a:xfrm>
            <a:off x="818745" y="2386197"/>
            <a:ext cx="953307" cy="369332"/>
          </a:xfrm>
          <a:prstGeom prst="rect">
            <a:avLst/>
          </a:prstGeom>
          <a:noFill/>
        </p:spPr>
        <p:txBody>
          <a:bodyPr wrap="square" rtlCol="0">
            <a:noAutofit/>
          </a:bodyPr>
          <a:lstStyle/>
          <a:p>
            <a:pPr defTabSz="914400" fontAlgn="ctr">
              <a:spcBef>
                <a:spcPct val="0"/>
              </a:spcBef>
              <a:spcAft>
                <a:spcPct val="0"/>
              </a:spcAft>
            </a:pPr>
            <a:r>
              <a:rPr lang="en-US">
                <a:solidFill>
                  <a:srgbClr val="000000"/>
                </a:solidFill>
                <a:latin typeface="Arial" panose="020B0604020202020204" pitchFamily="34" charset="0"/>
              </a:rPr>
              <a:t>Node 1</a:t>
            </a:r>
          </a:p>
        </p:txBody>
      </p:sp>
      <p:sp>
        <p:nvSpPr>
          <p:cNvPr id="12" name="文本框 11"/>
          <p:cNvSpPr txBox="1"/>
          <p:nvPr/>
        </p:nvSpPr>
        <p:spPr>
          <a:xfrm>
            <a:off x="2483715" y="2387174"/>
            <a:ext cx="1002044" cy="369332"/>
          </a:xfrm>
          <a:prstGeom prst="rect">
            <a:avLst/>
          </a:prstGeom>
          <a:noFill/>
        </p:spPr>
        <p:txBody>
          <a:bodyPr wrap="square" rtlCol="0">
            <a:noAutofit/>
          </a:bodyPr>
          <a:lstStyle/>
          <a:p>
            <a:pPr defTabSz="914400" fontAlgn="ctr">
              <a:spcBef>
                <a:spcPct val="0"/>
              </a:spcBef>
              <a:spcAft>
                <a:spcPct val="0"/>
              </a:spcAft>
            </a:pPr>
            <a:r>
              <a:rPr lang="en-US">
                <a:solidFill>
                  <a:srgbClr val="000000"/>
                </a:solidFill>
                <a:latin typeface="Arial" panose="020B0604020202020204" pitchFamily="34" charset="0"/>
              </a:rPr>
              <a:t>Node 2</a:t>
            </a:r>
          </a:p>
        </p:txBody>
      </p:sp>
      <p:sp>
        <p:nvSpPr>
          <p:cNvPr id="13" name="文本框 12"/>
          <p:cNvSpPr txBox="1"/>
          <p:nvPr/>
        </p:nvSpPr>
        <p:spPr>
          <a:xfrm>
            <a:off x="4246370" y="2387174"/>
            <a:ext cx="953096" cy="369332"/>
          </a:xfrm>
          <a:prstGeom prst="rect">
            <a:avLst/>
          </a:prstGeom>
          <a:noFill/>
        </p:spPr>
        <p:txBody>
          <a:bodyPr wrap="square" rtlCol="0">
            <a:noAutofit/>
          </a:bodyPr>
          <a:lstStyle/>
          <a:p>
            <a:pPr defTabSz="914400" fontAlgn="ctr">
              <a:spcBef>
                <a:spcPct val="0"/>
              </a:spcBef>
              <a:spcAft>
                <a:spcPct val="0"/>
              </a:spcAft>
            </a:pPr>
            <a:r>
              <a:rPr lang="en-US">
                <a:solidFill>
                  <a:srgbClr val="000000"/>
                </a:solidFill>
                <a:latin typeface="Arial" panose="020B0604020202020204" pitchFamily="34" charset="0"/>
              </a:rPr>
              <a:t>Node 3</a:t>
            </a:r>
          </a:p>
        </p:txBody>
      </p:sp>
      <p:grpSp>
        <p:nvGrpSpPr>
          <p:cNvPr id="49" name="组合 48"/>
          <p:cNvGrpSpPr/>
          <p:nvPr/>
        </p:nvGrpSpPr>
        <p:grpSpPr>
          <a:xfrm>
            <a:off x="480520" y="2808080"/>
            <a:ext cx="4929352" cy="1572789"/>
            <a:chOff x="618686" y="1584542"/>
            <a:chExt cx="3993690" cy="1822935"/>
          </a:xfrm>
        </p:grpSpPr>
        <p:sp>
          <p:nvSpPr>
            <p:cNvPr id="8" name="矩形 7"/>
            <p:cNvSpPr/>
            <p:nvPr/>
          </p:nvSpPr>
          <p:spPr bwMode="auto">
            <a:xfrm>
              <a:off x="618686" y="1584542"/>
              <a:ext cx="1179739" cy="1822932"/>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9" name="矩形 8"/>
            <p:cNvSpPr/>
            <p:nvPr/>
          </p:nvSpPr>
          <p:spPr bwMode="auto">
            <a:xfrm>
              <a:off x="1986197" y="1584545"/>
              <a:ext cx="1179739" cy="1822932"/>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10" name="矩形 9"/>
            <p:cNvSpPr/>
            <p:nvPr/>
          </p:nvSpPr>
          <p:spPr bwMode="auto">
            <a:xfrm>
              <a:off x="3432637" y="1584543"/>
              <a:ext cx="1179739" cy="1822932"/>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16" name="矩形 15"/>
            <p:cNvSpPr/>
            <p:nvPr/>
          </p:nvSpPr>
          <p:spPr bwMode="auto">
            <a:xfrm>
              <a:off x="707127" y="1684250"/>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17" name="矩形 16"/>
            <p:cNvSpPr/>
            <p:nvPr/>
          </p:nvSpPr>
          <p:spPr bwMode="auto">
            <a:xfrm>
              <a:off x="707127" y="2022532"/>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18" name="矩形 17"/>
            <p:cNvSpPr/>
            <p:nvPr/>
          </p:nvSpPr>
          <p:spPr bwMode="auto">
            <a:xfrm>
              <a:off x="707126" y="2373036"/>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19" name="矩形 18"/>
            <p:cNvSpPr/>
            <p:nvPr/>
          </p:nvSpPr>
          <p:spPr bwMode="auto">
            <a:xfrm>
              <a:off x="707125" y="2715003"/>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0" name="矩形 19"/>
            <p:cNvSpPr/>
            <p:nvPr/>
          </p:nvSpPr>
          <p:spPr bwMode="auto">
            <a:xfrm>
              <a:off x="707125" y="3061239"/>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1" name="矩形 20"/>
            <p:cNvSpPr/>
            <p:nvPr/>
          </p:nvSpPr>
          <p:spPr bwMode="auto">
            <a:xfrm>
              <a:off x="1289512" y="1684250"/>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2" name="矩形 21"/>
            <p:cNvSpPr/>
            <p:nvPr/>
          </p:nvSpPr>
          <p:spPr bwMode="auto">
            <a:xfrm>
              <a:off x="1289512" y="2022532"/>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3" name="矩形 22"/>
            <p:cNvSpPr/>
            <p:nvPr/>
          </p:nvSpPr>
          <p:spPr bwMode="auto">
            <a:xfrm>
              <a:off x="1289511" y="2373036"/>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4" name="矩形 23"/>
            <p:cNvSpPr/>
            <p:nvPr/>
          </p:nvSpPr>
          <p:spPr bwMode="auto">
            <a:xfrm>
              <a:off x="1289510" y="2715003"/>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5" name="矩形 24"/>
            <p:cNvSpPr/>
            <p:nvPr/>
          </p:nvSpPr>
          <p:spPr bwMode="auto">
            <a:xfrm>
              <a:off x="1289510" y="3061239"/>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6" name="矩形 25"/>
            <p:cNvSpPr/>
            <p:nvPr/>
          </p:nvSpPr>
          <p:spPr bwMode="auto">
            <a:xfrm>
              <a:off x="2101862" y="1684250"/>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7" name="矩形 26"/>
            <p:cNvSpPr/>
            <p:nvPr/>
          </p:nvSpPr>
          <p:spPr bwMode="auto">
            <a:xfrm>
              <a:off x="2101862" y="2022532"/>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8" name="矩形 27"/>
            <p:cNvSpPr/>
            <p:nvPr/>
          </p:nvSpPr>
          <p:spPr bwMode="auto">
            <a:xfrm>
              <a:off x="2101861" y="2373036"/>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29" name="矩形 28"/>
            <p:cNvSpPr/>
            <p:nvPr/>
          </p:nvSpPr>
          <p:spPr bwMode="auto">
            <a:xfrm>
              <a:off x="2101860" y="2715003"/>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0" name="矩形 29"/>
            <p:cNvSpPr/>
            <p:nvPr/>
          </p:nvSpPr>
          <p:spPr bwMode="auto">
            <a:xfrm>
              <a:off x="2101860" y="3061239"/>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1" name="矩形 30"/>
            <p:cNvSpPr/>
            <p:nvPr/>
          </p:nvSpPr>
          <p:spPr bwMode="auto">
            <a:xfrm>
              <a:off x="2684247" y="1684250"/>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2" name="矩形 31"/>
            <p:cNvSpPr/>
            <p:nvPr/>
          </p:nvSpPr>
          <p:spPr bwMode="auto">
            <a:xfrm>
              <a:off x="2684247" y="2022532"/>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3" name="矩形 32"/>
            <p:cNvSpPr/>
            <p:nvPr/>
          </p:nvSpPr>
          <p:spPr bwMode="auto">
            <a:xfrm>
              <a:off x="2684246" y="2373036"/>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4" name="矩形 33"/>
            <p:cNvSpPr/>
            <p:nvPr/>
          </p:nvSpPr>
          <p:spPr bwMode="auto">
            <a:xfrm>
              <a:off x="2684245" y="2715003"/>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5" name="矩形 34"/>
            <p:cNvSpPr/>
            <p:nvPr/>
          </p:nvSpPr>
          <p:spPr bwMode="auto">
            <a:xfrm>
              <a:off x="2684245" y="3061239"/>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6" name="矩形 35"/>
            <p:cNvSpPr/>
            <p:nvPr/>
          </p:nvSpPr>
          <p:spPr bwMode="auto">
            <a:xfrm>
              <a:off x="3529246" y="1708833"/>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7" name="矩形 36"/>
            <p:cNvSpPr/>
            <p:nvPr/>
          </p:nvSpPr>
          <p:spPr bwMode="auto">
            <a:xfrm>
              <a:off x="3529246" y="2047116"/>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8" name="矩形 37"/>
            <p:cNvSpPr/>
            <p:nvPr/>
          </p:nvSpPr>
          <p:spPr bwMode="auto">
            <a:xfrm>
              <a:off x="3529245" y="2397620"/>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39" name="矩形 38"/>
            <p:cNvSpPr/>
            <p:nvPr/>
          </p:nvSpPr>
          <p:spPr bwMode="auto">
            <a:xfrm>
              <a:off x="3529244" y="2739586"/>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40" name="矩形 39"/>
            <p:cNvSpPr/>
            <p:nvPr/>
          </p:nvSpPr>
          <p:spPr bwMode="auto">
            <a:xfrm>
              <a:off x="3529244" y="3085822"/>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41" name="矩形 40"/>
            <p:cNvSpPr/>
            <p:nvPr/>
          </p:nvSpPr>
          <p:spPr bwMode="auto">
            <a:xfrm>
              <a:off x="4111631" y="1708833"/>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42" name="矩形 41"/>
            <p:cNvSpPr/>
            <p:nvPr/>
          </p:nvSpPr>
          <p:spPr bwMode="auto">
            <a:xfrm>
              <a:off x="4111631" y="2047116"/>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43" name="矩形 42"/>
            <p:cNvSpPr/>
            <p:nvPr/>
          </p:nvSpPr>
          <p:spPr bwMode="auto">
            <a:xfrm>
              <a:off x="4111630" y="2397620"/>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44" name="矩形 43"/>
            <p:cNvSpPr/>
            <p:nvPr/>
          </p:nvSpPr>
          <p:spPr bwMode="auto">
            <a:xfrm>
              <a:off x="4111629" y="2739586"/>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45" name="矩形 44"/>
            <p:cNvSpPr/>
            <p:nvPr/>
          </p:nvSpPr>
          <p:spPr bwMode="auto">
            <a:xfrm>
              <a:off x="4111629" y="3085822"/>
              <a:ext cx="375557" cy="234771"/>
            </a:xfrm>
            <a:prstGeom prst="rect">
              <a:avLst/>
            </a:prstGeom>
            <a:solidFill>
              <a:srgbClr val="990000">
                <a:lumMod val="20000"/>
                <a:lumOff val="8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srgbClr val="000000"/>
                  </a:solidFill>
                  <a:latin typeface="Arial" panose="020B0604020202020204" pitchFamily="34" charset="0"/>
                </a:rPr>
                <a:t>Disk</a:t>
              </a:r>
              <a:endParaRPr kumimoji="0" lang="en-US" altLang="zh-CN"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grpSp>
      <p:sp>
        <p:nvSpPr>
          <p:cNvPr id="46" name="文本框 45"/>
          <p:cNvSpPr txBox="1"/>
          <p:nvPr/>
        </p:nvSpPr>
        <p:spPr>
          <a:xfrm>
            <a:off x="8237678" y="2392612"/>
            <a:ext cx="2482474" cy="369332"/>
          </a:xfrm>
          <a:prstGeom prst="rect">
            <a:avLst/>
          </a:prstGeom>
          <a:noFill/>
        </p:spPr>
        <p:txBody>
          <a:bodyPr wrap="square" rtlCol="0">
            <a:noAutofit/>
          </a:bodyPr>
          <a:lstStyle/>
          <a:p>
            <a:pPr defTabSz="914400" fontAlgn="ctr">
              <a:spcBef>
                <a:spcPct val="0"/>
              </a:spcBef>
              <a:spcAft>
                <a:spcPct val="0"/>
              </a:spcAft>
            </a:pPr>
            <a:r>
              <a:rPr lang="en-US">
                <a:solidFill>
                  <a:srgbClr val="000000"/>
                </a:solidFill>
                <a:latin typeface="Arial" panose="020B0604020202020204" pitchFamily="34" charset="0"/>
              </a:rPr>
              <a:t>EC 4+2 Partition Table</a:t>
            </a:r>
            <a:endParaRPr lang="en-US" altLang="zh-CN">
              <a:solidFill>
                <a:srgbClr val="000000"/>
              </a:solidFill>
              <a:latin typeface="Arial" panose="020B0604020202020204" pitchFamily="34" charset="0"/>
              <a:ea typeface="微软雅黑" panose="020B0503020204020204" pitchFamily="34" charset="-122"/>
            </a:endParaRPr>
          </a:p>
        </p:txBody>
      </p:sp>
      <p:sp>
        <p:nvSpPr>
          <p:cNvPr id="47" name="矩形 46"/>
          <p:cNvSpPr/>
          <p:nvPr/>
        </p:nvSpPr>
        <p:spPr bwMode="auto">
          <a:xfrm>
            <a:off x="381664" y="4183419"/>
            <a:ext cx="11222739" cy="205545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defTabSz="914400" eaLnBrk="1" fontAlgn="ctr" latinLnBrk="0" hangingPunct="1">
              <a:spcBef>
                <a:spcPct val="0"/>
              </a:spcBef>
              <a:spcAft>
                <a:spcPct val="0"/>
              </a:spcAft>
              <a:buClrTx/>
              <a:buSzTx/>
              <a:buFontTx/>
              <a:buNone/>
              <a:tabLst/>
              <a:defRPr/>
            </a:pPr>
            <a:r>
              <a:rPr lang="en-US" sz="1600" b="1">
                <a:latin typeface="Arial" panose="020B0604020202020204" pitchFamily="34" charset="0"/>
              </a:rPr>
              <a:t>Basic principles:</a:t>
            </a:r>
            <a:endParaRPr kumimoji="0" lang="en-US" altLang="zh-CN" sz="1600" b="1" i="0" u="none" strike="noStrike" kern="0" cap="none" spc="0" normalizeH="0" baseline="0" noProof="0">
              <a:ln>
                <a:noFill/>
              </a:ln>
              <a:effectLst/>
              <a:uLnTx/>
              <a:uFillTx/>
              <a:latin typeface="Arial" panose="020B0604020202020204" pitchFamily="34" charset="0"/>
              <a:ea typeface="微软雅黑" panose="020B0503020204020204" pitchFamily="34" charset="-122"/>
            </a:endParaRPr>
          </a:p>
          <a:p>
            <a:pPr marL="228600" marR="0" lvl="0" indent="-228600" defTabSz="914400" eaLnBrk="1" fontAlgn="ctr" latinLnBrk="0" hangingPunct="1">
              <a:spcBef>
                <a:spcPct val="0"/>
              </a:spcBef>
              <a:spcAft>
                <a:spcPct val="0"/>
              </a:spcAft>
              <a:buClrTx/>
              <a:buSzTx/>
              <a:buFontTx/>
              <a:buAutoNum type="arabicPeriod"/>
              <a:tabLst/>
              <a:defRPr/>
            </a:pPr>
            <a:r>
              <a:rPr lang="en-US" sz="1200">
                <a:latin typeface="Arial" panose="020B0604020202020204" pitchFamily="34" charset="0"/>
              </a:rPr>
              <a:t>When a storage pool is created using disks on multiple nodes, a partition table will be generated. The number of rows in the partition table is 51200 x 3/(N+M), and the number of columns is (N+M). All disks are filled in the partition table as elements based on the reliability and partition balancing principles.</a:t>
            </a:r>
            <a:endParaRPr kumimoji="0" lang="en-US" altLang="zh-CN" sz="1200" b="0" i="0" u="none" strike="noStrike" kern="0" cap="none" spc="0" normalizeH="0" baseline="0" noProof="0">
              <a:ln>
                <a:noFill/>
              </a:ln>
              <a:effectLst/>
              <a:uLnTx/>
              <a:uFillTx/>
              <a:latin typeface="Arial" panose="020B0604020202020204" pitchFamily="34" charset="0"/>
              <a:ea typeface="微软雅黑" panose="020B0503020204020204" pitchFamily="34" charset="-122"/>
            </a:endParaRPr>
          </a:p>
          <a:p>
            <a:pPr marL="228600" marR="0" lvl="0" indent="-228600" defTabSz="914400" eaLnBrk="1" fontAlgn="ctr" latinLnBrk="0" hangingPunct="1">
              <a:spcBef>
                <a:spcPct val="0"/>
              </a:spcBef>
              <a:spcAft>
                <a:spcPct val="0"/>
              </a:spcAft>
              <a:buClrTx/>
              <a:buSzTx/>
              <a:buFontTx/>
              <a:buAutoNum type="arabicPeriod"/>
              <a:tabLst/>
              <a:defRPr/>
            </a:pPr>
            <a:r>
              <a:rPr lang="en-US" sz="1200">
                <a:latin typeface="Arial" panose="020B0604020202020204" pitchFamily="34" charset="0"/>
              </a:rPr>
              <a:t>The mapping between partitions and disks is N:M. That is, a disk may belong to multiple partitions, and a partition may have multiple disks.</a:t>
            </a:r>
            <a:endParaRPr kumimoji="0" lang="en-US" altLang="zh-CN" sz="1200" b="0" i="0" u="none" strike="noStrike" kern="0" cap="none" spc="0" normalizeH="0" baseline="0" noProof="0">
              <a:ln>
                <a:noFill/>
              </a:ln>
              <a:effectLst/>
              <a:uLnTx/>
              <a:uFillTx/>
              <a:latin typeface="Arial" panose="020B0604020202020204" pitchFamily="34" charset="0"/>
              <a:ea typeface="微软雅黑" panose="020B0503020204020204" pitchFamily="34" charset="-122"/>
            </a:endParaRPr>
          </a:p>
          <a:p>
            <a:pPr marL="228600" marR="0" lvl="0" indent="-228600" defTabSz="914400" eaLnBrk="1" fontAlgn="ctr" latinLnBrk="0" hangingPunct="1">
              <a:spcBef>
                <a:spcPct val="0"/>
              </a:spcBef>
              <a:spcAft>
                <a:spcPct val="0"/>
              </a:spcAft>
              <a:buClrTx/>
              <a:buSzTx/>
              <a:buFontTx/>
              <a:buAutoNum type="arabicPeriod"/>
              <a:tabLst/>
              <a:defRPr/>
            </a:pPr>
            <a:r>
              <a:rPr lang="en-US" sz="1200">
                <a:latin typeface="Arial" panose="020B0604020202020204" pitchFamily="34" charset="0"/>
              </a:rPr>
              <a:t>Partition balancing principle: Number of times that each disk appears in the partition = Number of times that each disk appears in memory</a:t>
            </a:r>
            <a:endParaRPr kumimoji="0" lang="en-US" altLang="zh-CN" sz="1200" b="0" i="0" u="none" strike="noStrike" kern="0" cap="none" spc="0" normalizeH="0" baseline="0" noProof="0">
              <a:ln>
                <a:noFill/>
              </a:ln>
              <a:effectLst/>
              <a:uLnTx/>
              <a:uFillTx/>
              <a:latin typeface="Arial" panose="020B0604020202020204" pitchFamily="34" charset="0"/>
              <a:ea typeface="微软雅黑" panose="020B0503020204020204" pitchFamily="34" charset="-122"/>
            </a:endParaRPr>
          </a:p>
          <a:p>
            <a:pPr marL="228600" marR="0" lvl="0" indent="-228600" defTabSz="914400" eaLnBrk="1" fontAlgn="ctr" latinLnBrk="0" hangingPunct="1">
              <a:spcBef>
                <a:spcPct val="0"/>
              </a:spcBef>
              <a:spcAft>
                <a:spcPct val="0"/>
              </a:spcAft>
              <a:buClrTx/>
              <a:buSzTx/>
              <a:buFontTx/>
              <a:buAutoNum type="arabicPeriod"/>
              <a:tabLst/>
              <a:defRPr/>
            </a:pPr>
            <a:r>
              <a:rPr lang="en-US" sz="1200">
                <a:latin typeface="Arial" panose="020B0604020202020204" pitchFamily="34" charset="0"/>
              </a:rPr>
              <a:t>Reliability balancing principle: For node-level security, the number of disks on the same node in a partition cannot exceed the value of </a:t>
            </a:r>
            <a:r>
              <a:rPr lang="en-US" sz="1200" i="1">
                <a:latin typeface="Arial" panose="020B0604020202020204" pitchFamily="34" charset="0"/>
              </a:rPr>
              <a:t>M</a:t>
            </a:r>
            <a:r>
              <a:rPr lang="en-US" sz="1200">
                <a:latin typeface="Arial" panose="020B0604020202020204" pitchFamily="34" charset="0"/>
              </a:rPr>
              <a:t> in EC </a:t>
            </a:r>
            <a:r>
              <a:rPr lang="en-US" sz="1200" i="1">
                <a:latin typeface="Arial" panose="020B0604020202020204" pitchFamily="34" charset="0"/>
              </a:rPr>
              <a:t>N</a:t>
            </a:r>
            <a:r>
              <a:rPr lang="en-US" sz="1200">
                <a:latin typeface="Arial" panose="020B0604020202020204" pitchFamily="34" charset="0"/>
              </a:rPr>
              <a:t>+</a:t>
            </a:r>
            <a:r>
              <a:rPr lang="en-US" sz="1200" i="1">
                <a:latin typeface="Arial" panose="020B0604020202020204" pitchFamily="34" charset="0"/>
              </a:rPr>
              <a:t>M</a:t>
            </a:r>
            <a:r>
              <a:rPr lang="en-US" sz="1200">
                <a:latin typeface="Arial" panose="020B0604020202020204" pitchFamily="34" charset="0"/>
              </a:rPr>
              <a:t>.</a:t>
            </a:r>
            <a:endParaRPr kumimoji="0" lang="en-US" altLang="zh-CN" sz="1200" b="0" i="0" u="none" strike="noStrike" kern="0" cap="none" spc="0" normalizeH="0" baseline="0" noProof="0">
              <a:ln>
                <a:noFill/>
              </a:ln>
              <a:effectLst/>
              <a:uLnTx/>
              <a:uFillTx/>
              <a:latin typeface="Arial" panose="020B0604020202020204" pitchFamily="34" charset="0"/>
              <a:ea typeface="微软雅黑" panose="020B0503020204020204" pitchFamily="34" charset="-122"/>
            </a:endParaRPr>
          </a:p>
        </p:txBody>
      </p:sp>
      <p:sp>
        <p:nvSpPr>
          <p:cNvPr id="50" name="标题 1"/>
          <p:cNvSpPr txBox="1">
            <a:spLocks/>
          </p:cNvSpPr>
          <p:nvPr/>
        </p:nvSpPr>
        <p:spPr>
          <a:xfrm>
            <a:off x="707062" y="117508"/>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Storage Resource Pool Principles and Elastic EC</a:t>
            </a:r>
            <a:endParaRPr lang="en-US" altLang="zh-CN"/>
          </a:p>
        </p:txBody>
      </p:sp>
    </p:spTree>
    <p:extLst>
      <p:ext uri="{BB962C8B-B14F-4D97-AF65-F5344CB8AC3E}">
        <p14:creationId xmlns:p14="http://schemas.microsoft.com/office/powerpoint/2010/main" val="2172447111"/>
      </p:ext>
    </p:extLst>
  </p:cSld>
  <p:clrMapOvr>
    <a:masterClrMapping/>
  </p:clrMapOvr>
  <p:transition advClick="0" advTm="8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1"/>
          <p:cNvSpPr txBox="1">
            <a:spLocks/>
          </p:cNvSpPr>
          <p:nvPr/>
        </p:nvSpPr>
        <p:spPr>
          <a:xfrm>
            <a:off x="707062" y="127033"/>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EC Expansion Balances Costs and Reliability</a:t>
            </a:r>
            <a:endParaRPr lang="en-US" altLang="zh-CN"/>
          </a:p>
        </p:txBody>
      </p:sp>
      <p:cxnSp>
        <p:nvCxnSpPr>
          <p:cNvPr id="45" name="直接连接符 44"/>
          <p:cNvCxnSpPr/>
          <p:nvPr/>
        </p:nvCxnSpPr>
        <p:spPr>
          <a:xfrm>
            <a:off x="6164484" y="1919484"/>
            <a:ext cx="5267970" cy="0"/>
          </a:xfrm>
          <a:prstGeom prst="line">
            <a:avLst/>
          </a:prstGeom>
          <a:noFill/>
          <a:ln w="19050" cap="flat" cmpd="sng" algn="ctr">
            <a:solidFill>
              <a:srgbClr val="1F497D"/>
            </a:solidFill>
            <a:prstDash val="solid"/>
          </a:ln>
          <a:effectLst/>
        </p:spPr>
      </p:cxnSp>
      <p:grpSp>
        <p:nvGrpSpPr>
          <p:cNvPr id="2" name="组合 1"/>
          <p:cNvGrpSpPr/>
          <p:nvPr/>
        </p:nvGrpSpPr>
        <p:grpSpPr>
          <a:xfrm>
            <a:off x="383704" y="1826788"/>
            <a:ext cx="5604472" cy="4294567"/>
            <a:chOff x="485368" y="2055396"/>
            <a:chExt cx="6619151" cy="4294567"/>
          </a:xfrm>
        </p:grpSpPr>
        <p:sp>
          <p:nvSpPr>
            <p:cNvPr id="43" name="矩形 42"/>
            <p:cNvSpPr/>
            <p:nvPr/>
          </p:nvSpPr>
          <p:spPr>
            <a:xfrm>
              <a:off x="532967" y="5187390"/>
              <a:ext cx="6571552" cy="1162573"/>
            </a:xfrm>
            <a:prstGeom prst="rect">
              <a:avLst/>
            </a:prstGeom>
            <a:noFill/>
          </p:spPr>
          <p:txBody>
            <a:bodyPr wrap="square">
              <a:noAutofit/>
            </a:bodyPr>
            <a:lstStyle/>
            <a:p>
              <a:pPr defTabSz="1219272" fontAlgn="ctr">
                <a:buClr>
                  <a:srgbClr val="CC9900"/>
                </a:buClr>
              </a:pPr>
              <a:r>
                <a:rPr lang="en-US" sz="1600" dirty="0">
                  <a:solidFill>
                    <a:prstClr val="black"/>
                  </a:solidFill>
                  <a:latin typeface="Arial" panose="020B0604020202020204" pitchFamily="34" charset="0"/>
                </a:rPr>
                <a:t>When adding nodes to the storage system, the customer can determine whether to expand the EC. Using EC expansion can increase the number of data blocks (M) and improve the space utilization, with the number of parity blocks (M) and reliability unchanged.</a:t>
              </a:r>
            </a:p>
          </p:txBody>
        </p:sp>
        <p:grpSp>
          <p:nvGrpSpPr>
            <p:cNvPr id="46" name="组合 45"/>
            <p:cNvGrpSpPr/>
            <p:nvPr/>
          </p:nvGrpSpPr>
          <p:grpSpPr>
            <a:xfrm>
              <a:off x="485368" y="2055396"/>
              <a:ext cx="6339833" cy="3568016"/>
              <a:chOff x="369925" y="1804086"/>
              <a:chExt cx="6133499" cy="3032590"/>
            </a:xfrm>
          </p:grpSpPr>
          <p:sp>
            <p:nvSpPr>
              <p:cNvPr id="47" name="文本框 9"/>
              <p:cNvSpPr txBox="1"/>
              <p:nvPr/>
            </p:nvSpPr>
            <p:spPr>
              <a:xfrm>
                <a:off x="2875524" y="3185967"/>
                <a:ext cx="542800" cy="595138"/>
              </a:xfrm>
              <a:prstGeom prst="rect">
                <a:avLst/>
              </a:prstGeom>
              <a:noFill/>
              <a:ln w="12700">
                <a:noFill/>
                <a:miter lim="400000"/>
              </a:ln>
              <a:extLst>
                <a:ext uri="{C572A759-6A51-4108-AA02-DFA0A04FC94B}">
                  <ma14:wrappingTextBoxFlag xmlns:ma14="http://schemas.microsoft.com/office/mac/drawingml/2011/main" xmlns="" val="1"/>
                </a:ext>
              </a:extLst>
            </p:spPr>
            <p:txBody>
              <a:bodyPr wrap="square" lIns="60971" tIns="60971" rIns="60971" bIns="60971">
                <a:noAutofit/>
              </a:bodyPr>
              <a:lstStyle>
                <a:lvl1pPr defTabSz="914400">
                  <a:lnSpc>
                    <a:spcPts val="3400"/>
                  </a:lnSpc>
                  <a:defRPr>
                    <a:solidFill>
                      <a:srgbClr val="00B0F0"/>
                    </a:solidFill>
                    <a:latin typeface="Arial"/>
                    <a:ea typeface="微软雅黑"/>
                    <a:cs typeface="微软雅黑"/>
                    <a:sym typeface="微软雅黑"/>
                  </a:defRPr>
                </a:lvl1pPr>
              </a:lstStyle>
              <a:p>
                <a:pPr marL="0" marR="0" lvl="0" indent="0" defTabSz="1219444" eaLnBrk="1" fontAlgn="ctr" latinLnBrk="0" hangingPunct="0">
                  <a:lnSpc>
                    <a:spcPct val="100000"/>
                  </a:lnSpc>
                  <a:spcBef>
                    <a:spcPts val="0"/>
                  </a:spcBef>
                  <a:spcAft>
                    <a:spcPts val="0"/>
                  </a:spcAft>
                  <a:buClrTx/>
                  <a:buSzTx/>
                  <a:buFontTx/>
                  <a:buNone/>
                  <a:tabLst/>
                  <a:defRPr/>
                </a:pPr>
                <a:r>
                  <a:rPr lang="en-US" sz="2400">
                    <a:solidFill>
                      <a:srgbClr val="000000"/>
                    </a:solidFill>
                    <a:latin typeface="Arial" panose="020B0604020202020204" pitchFamily="34" charset="0"/>
                  </a:rPr>
                  <a:t>...</a:t>
                </a:r>
              </a:p>
            </p:txBody>
          </p:sp>
          <p:sp>
            <p:nvSpPr>
              <p:cNvPr id="48" name="文本框 15"/>
              <p:cNvSpPr txBox="1"/>
              <p:nvPr/>
            </p:nvSpPr>
            <p:spPr>
              <a:xfrm>
                <a:off x="1629348" y="3990847"/>
                <a:ext cx="2312756" cy="845829"/>
              </a:xfrm>
              <a:prstGeom prst="rect">
                <a:avLst/>
              </a:prstGeom>
              <a:noFill/>
              <a:ln w="12700">
                <a:noFill/>
                <a:miter lim="400000"/>
              </a:ln>
              <a:extLst>
                <a:ext uri="{C572A759-6A51-4108-AA02-DFA0A04FC94B}">
                  <ma14:wrappingTextBoxFlag xmlns:ma14="http://schemas.microsoft.com/office/mac/drawingml/2011/main" xmlns="" val="1"/>
                </a:ext>
              </a:extLst>
            </p:spPr>
            <p:txBody>
              <a:bodyPr wrap="square" lIns="60971" tIns="60971" rIns="60971" bIns="60971">
                <a:noAutofit/>
              </a:bodyPr>
              <a:lstStyle>
                <a:lvl1pPr algn="ctr" defTabSz="914400">
                  <a:lnSpc>
                    <a:spcPts val="3400"/>
                  </a:lnSpc>
                  <a:defRPr sz="1500">
                    <a:solidFill>
                      <a:srgbClr val="00B0F0"/>
                    </a:solidFill>
                  </a:defRPr>
                </a:lvl1pPr>
              </a:lstStyle>
              <a:p>
                <a:pPr marL="0" marR="0" lvl="0" indent="0" algn="ctr" defTabSz="914400" eaLnBrk="1" fontAlgn="ctr" latinLnBrk="0" hangingPunct="0">
                  <a:lnSpc>
                    <a:spcPct val="100000"/>
                  </a:lnSpc>
                  <a:spcBef>
                    <a:spcPts val="0"/>
                  </a:spcBef>
                  <a:spcAft>
                    <a:spcPts val="0"/>
                  </a:spcAft>
                  <a:buClrTx/>
                  <a:buSzTx/>
                  <a:buFontTx/>
                  <a:buNone/>
                  <a:tabLst/>
                  <a:defRPr/>
                </a:pPr>
                <a:r>
                  <a:rPr lang="en-US" sz="2000">
                    <a:solidFill>
                      <a:srgbClr val="1EB3EB"/>
                    </a:solidFill>
                    <a:latin typeface="Arial" panose="020B0604020202020204" pitchFamily="34" charset="0"/>
                  </a:rPr>
                  <a:t>Data blocks (22)</a:t>
                </a:r>
              </a:p>
            </p:txBody>
          </p:sp>
          <p:sp>
            <p:nvSpPr>
              <p:cNvPr id="49" name="文本框 16"/>
              <p:cNvSpPr txBox="1"/>
              <p:nvPr/>
            </p:nvSpPr>
            <p:spPr>
              <a:xfrm>
                <a:off x="4128132" y="3989636"/>
                <a:ext cx="2375292" cy="475242"/>
              </a:xfrm>
              <a:prstGeom prst="rect">
                <a:avLst/>
              </a:prstGeom>
              <a:noFill/>
              <a:ln w="12700">
                <a:noFill/>
                <a:miter lim="400000"/>
              </a:ln>
              <a:extLst>
                <a:ext uri="{C572A759-6A51-4108-AA02-DFA0A04FC94B}">
                  <ma14:wrappingTextBoxFlag xmlns:ma14="http://schemas.microsoft.com/office/mac/drawingml/2011/main" xmlns="" val="1"/>
                </a:ext>
              </a:extLst>
            </p:spPr>
            <p:txBody>
              <a:bodyPr wrap="square" lIns="60971" tIns="60971" rIns="60971" bIns="60971">
                <a:noAutofit/>
              </a:bodyPr>
              <a:lstStyle>
                <a:lvl1pPr algn="ctr" defTabSz="914400">
                  <a:lnSpc>
                    <a:spcPts val="3400"/>
                  </a:lnSpc>
                  <a:defRPr sz="1500">
                    <a:solidFill>
                      <a:srgbClr val="FFFFFF"/>
                    </a:solidFill>
                  </a:defRPr>
                </a:lvl1pPr>
              </a:lstStyle>
              <a:p>
                <a:pPr marL="0" marR="0" lvl="0" indent="0" algn="ctr" defTabSz="914400" eaLnBrk="1" fontAlgn="ctr" latinLnBrk="0" hangingPunct="0">
                  <a:lnSpc>
                    <a:spcPct val="100000"/>
                  </a:lnSpc>
                  <a:spcBef>
                    <a:spcPts val="0"/>
                  </a:spcBef>
                  <a:spcAft>
                    <a:spcPts val="0"/>
                  </a:spcAft>
                  <a:buClrTx/>
                  <a:buSzTx/>
                  <a:buFontTx/>
                  <a:buNone/>
                  <a:tabLst/>
                  <a:defRPr/>
                </a:pPr>
                <a:r>
                  <a:rPr lang="en-US" sz="2000">
                    <a:solidFill>
                      <a:srgbClr val="000000"/>
                    </a:solidFill>
                    <a:latin typeface="Arial" panose="020B0604020202020204" pitchFamily="34" charset="0"/>
                  </a:rPr>
                  <a:t>Parity blocks (2)</a:t>
                </a:r>
              </a:p>
            </p:txBody>
          </p:sp>
          <p:sp>
            <p:nvSpPr>
              <p:cNvPr id="50" name="文本框 15"/>
              <p:cNvSpPr txBox="1"/>
              <p:nvPr/>
            </p:nvSpPr>
            <p:spPr>
              <a:xfrm>
                <a:off x="1805078" y="2303634"/>
                <a:ext cx="2109011" cy="845829"/>
              </a:xfrm>
              <a:prstGeom prst="rect">
                <a:avLst/>
              </a:prstGeom>
              <a:noFill/>
              <a:ln w="12700">
                <a:noFill/>
                <a:miter lim="400000"/>
              </a:ln>
              <a:extLst>
                <a:ext uri="{C572A759-6A51-4108-AA02-DFA0A04FC94B}">
                  <ma14:wrappingTextBoxFlag xmlns:ma14="http://schemas.microsoft.com/office/mac/drawingml/2011/main" xmlns="" val="1"/>
                </a:ext>
              </a:extLst>
            </p:spPr>
            <p:txBody>
              <a:bodyPr wrap="square" lIns="60971" tIns="60971" rIns="60971" bIns="60971">
                <a:noAutofit/>
              </a:bodyPr>
              <a:lstStyle>
                <a:lvl1pPr algn="ctr" defTabSz="914400">
                  <a:lnSpc>
                    <a:spcPts val="3400"/>
                  </a:lnSpc>
                  <a:defRPr sz="1500">
                    <a:solidFill>
                      <a:srgbClr val="00B0F0"/>
                    </a:solidFill>
                  </a:defRPr>
                </a:lvl1pPr>
              </a:lstStyle>
              <a:p>
                <a:pPr marL="0" marR="0" lvl="0" indent="0" algn="ctr" defTabSz="914400" eaLnBrk="1" fontAlgn="ctr" latinLnBrk="0" hangingPunct="0">
                  <a:lnSpc>
                    <a:spcPct val="100000"/>
                  </a:lnSpc>
                  <a:spcBef>
                    <a:spcPts val="0"/>
                  </a:spcBef>
                  <a:spcAft>
                    <a:spcPts val="0"/>
                  </a:spcAft>
                  <a:buClrTx/>
                  <a:buSzTx/>
                  <a:buFontTx/>
                  <a:buNone/>
                  <a:tabLst/>
                  <a:defRPr/>
                </a:pPr>
                <a:r>
                  <a:rPr lang="en-US" sz="2000">
                    <a:solidFill>
                      <a:srgbClr val="1EB3EB"/>
                    </a:solidFill>
                    <a:latin typeface="Arial" panose="020B0604020202020204" pitchFamily="34" charset="0"/>
                  </a:rPr>
                  <a:t>Data blocks (2)</a:t>
                </a:r>
              </a:p>
            </p:txBody>
          </p:sp>
          <p:sp>
            <p:nvSpPr>
              <p:cNvPr id="51" name="文本框 16"/>
              <p:cNvSpPr txBox="1"/>
              <p:nvPr/>
            </p:nvSpPr>
            <p:spPr>
              <a:xfrm>
                <a:off x="4140912" y="2303634"/>
                <a:ext cx="2331532" cy="475242"/>
              </a:xfrm>
              <a:prstGeom prst="rect">
                <a:avLst/>
              </a:prstGeom>
              <a:noFill/>
              <a:ln w="12700">
                <a:noFill/>
                <a:miter lim="400000"/>
              </a:ln>
              <a:extLst>
                <a:ext uri="{C572A759-6A51-4108-AA02-DFA0A04FC94B}">
                  <ma14:wrappingTextBoxFlag xmlns:ma14="http://schemas.microsoft.com/office/mac/drawingml/2011/main" xmlns="" val="1"/>
                </a:ext>
              </a:extLst>
            </p:spPr>
            <p:txBody>
              <a:bodyPr wrap="square" lIns="60971" tIns="60971" rIns="60971" bIns="60971">
                <a:noAutofit/>
              </a:bodyPr>
              <a:lstStyle>
                <a:lvl1pPr algn="ctr" defTabSz="914400">
                  <a:lnSpc>
                    <a:spcPts val="3400"/>
                  </a:lnSpc>
                  <a:defRPr sz="1500">
                    <a:solidFill>
                      <a:srgbClr val="FFFFFF"/>
                    </a:solidFill>
                  </a:defRPr>
                </a:lvl1pPr>
              </a:lstStyle>
              <a:p>
                <a:pPr marL="0" marR="0" lvl="0" indent="0" algn="ctr" defTabSz="914400" eaLnBrk="1" fontAlgn="ctr" latinLnBrk="0" hangingPunct="0">
                  <a:lnSpc>
                    <a:spcPct val="100000"/>
                  </a:lnSpc>
                  <a:spcBef>
                    <a:spcPts val="0"/>
                  </a:spcBef>
                  <a:spcAft>
                    <a:spcPts val="0"/>
                  </a:spcAft>
                  <a:buClrTx/>
                  <a:buSzTx/>
                  <a:buFontTx/>
                  <a:buNone/>
                  <a:tabLst/>
                  <a:defRPr/>
                </a:pPr>
                <a:r>
                  <a:rPr lang="en-US" sz="2000">
                    <a:solidFill>
                      <a:srgbClr val="000000"/>
                    </a:solidFill>
                    <a:latin typeface="Arial" panose="020B0604020202020204" pitchFamily="34" charset="0"/>
                  </a:rPr>
                  <a:t>Parity blocks (2)</a:t>
                </a:r>
              </a:p>
            </p:txBody>
          </p:sp>
          <p:sp>
            <p:nvSpPr>
              <p:cNvPr id="53" name="直接连接符 265"/>
              <p:cNvSpPr/>
              <p:nvPr/>
            </p:nvSpPr>
            <p:spPr>
              <a:xfrm flipV="1">
                <a:off x="1744748" y="2311310"/>
                <a:ext cx="2231462" cy="0"/>
              </a:xfrm>
              <a:prstGeom prst="line">
                <a:avLst/>
              </a:prstGeom>
              <a:ln w="6350">
                <a:solidFill>
                  <a:srgbClr val="EEECE1">
                    <a:lumMod val="50000"/>
                  </a:srgbClr>
                </a:solidFill>
                <a:miter/>
              </a:ln>
            </p:spPr>
            <p:txBody>
              <a:bodyPr wrap="square" lIns="60971" tIns="60971" rIns="60971" bIns="60971">
                <a:noAutofit/>
              </a:bodyPr>
              <a:lstStyle/>
              <a:p>
                <a:pPr marL="0" marR="0" lvl="0" indent="0" defTabSz="1219444" eaLnBrk="1" fontAlgn="ctr" latinLnBrk="0" hangingPunct="0">
                  <a:spcBef>
                    <a:spcPts val="0"/>
                  </a:spcBef>
                  <a:spcAft>
                    <a:spcPts val="0"/>
                  </a:spcAft>
                  <a:buClrTx/>
                  <a:buSzTx/>
                  <a:buFontTx/>
                  <a:buNone/>
                  <a:tabLst/>
                  <a:defRPr>
                    <a:latin typeface="Arial"/>
                    <a:ea typeface="+mn-ea"/>
                    <a:cs typeface="+mn-cs"/>
                    <a:sym typeface="Helvetica"/>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Helvetica"/>
                  <a:sym typeface="Helvetica"/>
                </a:endParaRPr>
              </a:p>
            </p:txBody>
          </p:sp>
          <p:sp>
            <p:nvSpPr>
              <p:cNvPr id="54" name="直接连接符 266"/>
              <p:cNvSpPr/>
              <p:nvPr/>
            </p:nvSpPr>
            <p:spPr>
              <a:xfrm>
                <a:off x="4317897" y="2304571"/>
                <a:ext cx="2009005" cy="1"/>
              </a:xfrm>
              <a:prstGeom prst="line">
                <a:avLst/>
              </a:prstGeom>
              <a:ln w="6350">
                <a:solidFill>
                  <a:sysClr val="window" lastClr="FFFFFF">
                    <a:lumMod val="50000"/>
                  </a:sysClr>
                </a:solidFill>
                <a:miter/>
              </a:ln>
            </p:spPr>
            <p:txBody>
              <a:bodyPr wrap="square" lIns="60971" tIns="60971" rIns="60971" bIns="60971">
                <a:noAutofit/>
              </a:bodyPr>
              <a:lstStyle/>
              <a:p>
                <a:pPr marL="0" marR="0" lvl="0" indent="0" defTabSz="1219444" eaLnBrk="1" fontAlgn="ctr" latinLnBrk="0" hangingPunct="0">
                  <a:spcBef>
                    <a:spcPts val="0"/>
                  </a:spcBef>
                  <a:spcAft>
                    <a:spcPts val="0"/>
                  </a:spcAft>
                  <a:buClrTx/>
                  <a:buSzTx/>
                  <a:buFontTx/>
                  <a:buNone/>
                  <a:tabLst/>
                  <a:defRPr>
                    <a:latin typeface="Arial"/>
                    <a:ea typeface="+mn-ea"/>
                    <a:cs typeface="+mn-cs"/>
                    <a:sym typeface="Helvetica"/>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Helvetica"/>
                  <a:sym typeface="Helvetica"/>
                </a:endParaRPr>
              </a:p>
            </p:txBody>
          </p:sp>
          <p:sp>
            <p:nvSpPr>
              <p:cNvPr id="55" name="矩形 37"/>
              <p:cNvSpPr txBox="1"/>
              <p:nvPr/>
            </p:nvSpPr>
            <p:spPr>
              <a:xfrm>
                <a:off x="369925" y="1990529"/>
                <a:ext cx="1737745" cy="348862"/>
              </a:xfrm>
              <a:prstGeom prst="rect">
                <a:avLst/>
              </a:prstGeom>
              <a:noFill/>
              <a:ln w="12700">
                <a:noFill/>
                <a:miter lim="400000"/>
              </a:ln>
              <a:extLst>
                <a:ext uri="{C572A759-6A51-4108-AA02-DFA0A04FC94B}">
                  <ma14:wrappingTextBoxFlag xmlns:ma14="http://schemas.microsoft.com/office/mac/drawingml/2011/main" xmlns="" val="1"/>
                </a:ext>
              </a:extLst>
            </p:spPr>
            <p:txBody>
              <a:bodyPr wrap="square" lIns="60971" tIns="60971" rIns="60971" bIns="60971">
                <a:noAutofit/>
              </a:bodyPr>
              <a:lstStyle>
                <a:lvl1pPr algn="ctr" defTabSz="914400">
                  <a:defRPr sz="1400" b="1">
                    <a:solidFill>
                      <a:srgbClr val="FFFFFF"/>
                    </a:solidFill>
                  </a:defRPr>
                </a:lvl1pPr>
              </a:lstStyle>
              <a:p>
                <a:pPr marL="0" marR="0" lvl="0" indent="0" algn="ctr" defTabSz="914400" eaLnBrk="1" fontAlgn="ctr" latinLnBrk="0" hangingPunct="0">
                  <a:spcBef>
                    <a:spcPts val="0"/>
                  </a:spcBef>
                  <a:spcAft>
                    <a:spcPts val="0"/>
                  </a:spcAft>
                  <a:buClrTx/>
                  <a:buSzTx/>
                  <a:buFontTx/>
                  <a:buNone/>
                  <a:tabLst/>
                  <a:defRPr/>
                </a:pPr>
                <a:r>
                  <a:rPr lang="en-US" sz="1867" b="1">
                    <a:solidFill>
                      <a:srgbClr val="000000"/>
                    </a:solidFill>
                    <a:latin typeface="Arial" panose="020B0604020202020204" pitchFamily="34" charset="0"/>
                  </a:rPr>
                  <a:t>EC 2+2</a:t>
                </a:r>
                <a:endParaRPr kumimoji="0" lang="en-US" sz="1867" b="1"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a:sym typeface="Arial"/>
                </a:endParaRPr>
              </a:p>
            </p:txBody>
          </p:sp>
          <p:sp>
            <p:nvSpPr>
              <p:cNvPr id="56" name="矩形 37"/>
              <p:cNvSpPr txBox="1"/>
              <p:nvPr/>
            </p:nvSpPr>
            <p:spPr>
              <a:xfrm>
                <a:off x="369925" y="3478839"/>
                <a:ext cx="1737745" cy="348862"/>
              </a:xfrm>
              <a:prstGeom prst="rect">
                <a:avLst/>
              </a:prstGeom>
              <a:noFill/>
              <a:ln w="12700">
                <a:noFill/>
                <a:miter lim="400000"/>
              </a:ln>
              <a:extLst>
                <a:ext uri="{C572A759-6A51-4108-AA02-DFA0A04FC94B}">
                  <ma14:wrappingTextBoxFlag xmlns:ma14="http://schemas.microsoft.com/office/mac/drawingml/2011/main" xmlns="" val="1"/>
                </a:ext>
              </a:extLst>
            </p:spPr>
            <p:txBody>
              <a:bodyPr wrap="square" lIns="60971" tIns="60971" rIns="60971" bIns="60971">
                <a:noAutofit/>
              </a:bodyPr>
              <a:lstStyle>
                <a:lvl1pPr algn="ctr" defTabSz="914400">
                  <a:defRPr sz="1400" b="1">
                    <a:solidFill>
                      <a:srgbClr val="FFFFFF"/>
                    </a:solidFill>
                  </a:defRPr>
                </a:lvl1pPr>
              </a:lstStyle>
              <a:p>
                <a:pPr marL="0" marR="0" lvl="0" indent="0" algn="ctr" defTabSz="914400" eaLnBrk="1" fontAlgn="ctr" latinLnBrk="0" hangingPunct="0">
                  <a:spcBef>
                    <a:spcPts val="0"/>
                  </a:spcBef>
                  <a:spcAft>
                    <a:spcPts val="0"/>
                  </a:spcAft>
                  <a:buClrTx/>
                  <a:buSzTx/>
                  <a:buFontTx/>
                  <a:buNone/>
                  <a:tabLst/>
                  <a:defRPr/>
                </a:pPr>
                <a:r>
                  <a:rPr lang="en-US" sz="1867" b="1">
                    <a:solidFill>
                      <a:srgbClr val="000000"/>
                    </a:solidFill>
                    <a:latin typeface="Arial" panose="020B0604020202020204" pitchFamily="34" charset="0"/>
                  </a:rPr>
                  <a:t>EC 22+2</a:t>
                </a:r>
                <a:endParaRPr kumimoji="0" lang="en-US" sz="1867" b="1"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a:sym typeface="Arial"/>
                </a:endParaRPr>
              </a:p>
            </p:txBody>
          </p:sp>
          <p:sp>
            <p:nvSpPr>
              <p:cNvPr id="57" name="Freeform 93"/>
              <p:cNvSpPr/>
              <p:nvPr/>
            </p:nvSpPr>
            <p:spPr>
              <a:xfrm rot="10800000">
                <a:off x="3585975" y="2841588"/>
                <a:ext cx="1141904" cy="321045"/>
              </a:xfrm>
              <a:custGeom>
                <a:avLst/>
                <a:gdLst/>
                <a:ahLst/>
                <a:cxnLst>
                  <a:cxn ang="0">
                    <a:pos x="wd2" y="hd2"/>
                  </a:cxn>
                  <a:cxn ang="5400000">
                    <a:pos x="wd2" y="hd2"/>
                  </a:cxn>
                  <a:cxn ang="10800000">
                    <a:pos x="wd2" y="hd2"/>
                  </a:cxn>
                  <a:cxn ang="16200000">
                    <a:pos x="wd2" y="hd2"/>
                  </a:cxn>
                </a:cxnLst>
                <a:rect l="0" t="0" r="r" b="b"/>
                <a:pathLst>
                  <a:path w="21600" h="21600" extrusionOk="0">
                    <a:moveTo>
                      <a:pt x="13305" y="8800"/>
                    </a:moveTo>
                    <a:cubicBezTo>
                      <a:pt x="14900" y="8800"/>
                      <a:pt x="14900" y="8800"/>
                      <a:pt x="14900" y="8800"/>
                    </a:cubicBezTo>
                    <a:cubicBezTo>
                      <a:pt x="11009" y="0"/>
                      <a:pt x="11009" y="0"/>
                      <a:pt x="11009" y="0"/>
                    </a:cubicBezTo>
                    <a:cubicBezTo>
                      <a:pt x="7023" y="8800"/>
                      <a:pt x="7023" y="8800"/>
                      <a:pt x="7023" y="8800"/>
                    </a:cubicBezTo>
                    <a:cubicBezTo>
                      <a:pt x="8712" y="8800"/>
                      <a:pt x="8712" y="8800"/>
                      <a:pt x="8712" y="8800"/>
                    </a:cubicBezTo>
                    <a:cubicBezTo>
                      <a:pt x="8579" y="11200"/>
                      <a:pt x="6928" y="20000"/>
                      <a:pt x="0" y="21600"/>
                    </a:cubicBezTo>
                    <a:cubicBezTo>
                      <a:pt x="21600" y="21600"/>
                      <a:pt x="21600" y="21600"/>
                      <a:pt x="21600" y="21600"/>
                    </a:cubicBezTo>
                    <a:cubicBezTo>
                      <a:pt x="21600" y="21600"/>
                      <a:pt x="14520" y="19733"/>
                      <a:pt x="13305" y="8800"/>
                    </a:cubicBezTo>
                    <a:close/>
                  </a:path>
                </a:pathLst>
              </a:custGeom>
              <a:gradFill>
                <a:gsLst>
                  <a:gs pos="0">
                    <a:srgbClr val="0080CB"/>
                  </a:gs>
                  <a:gs pos="33000">
                    <a:srgbClr val="1F497D">
                      <a:lumMod val="60000"/>
                      <a:lumOff val="40000"/>
                    </a:srgbClr>
                  </a:gs>
                  <a:gs pos="69000">
                    <a:srgbClr val="4F81BD">
                      <a:lumMod val="40000"/>
                      <a:lumOff val="60000"/>
                    </a:srgbClr>
                  </a:gs>
                  <a:gs pos="97000">
                    <a:srgbClr val="1F497D">
                      <a:lumMod val="20000"/>
                      <a:lumOff val="80000"/>
                    </a:srgbClr>
                  </a:gs>
                </a:gsLst>
                <a:path path="circle">
                  <a:fillToRect l="50000" t="50000" r="50000" b="50000"/>
                </a:path>
              </a:gradFill>
              <a:ln w="12700">
                <a:noFill/>
                <a:miter lim="400000"/>
              </a:ln>
            </p:spPr>
            <p:txBody>
              <a:bodyPr wrap="square" lIns="60973" rIns="60973" anchor="ctr">
                <a:noAutofit/>
              </a:bodyPr>
              <a:lstStyle/>
              <a:p>
                <a:pPr marL="0" marR="0" lvl="0" indent="0" algn="ctr" defTabSz="1219444" eaLnBrk="1" fontAlgn="ctr" latinLnBrk="0" hangingPunct="1">
                  <a:spcBef>
                    <a:spcPts val="0"/>
                  </a:spcBef>
                  <a:spcAft>
                    <a:spcPts val="0"/>
                  </a:spcAft>
                  <a:buClrTx/>
                  <a:buSzTx/>
                  <a:buFontTx/>
                  <a:buNone/>
                  <a:tabLst/>
                  <a:defRPr sz="1000">
                    <a:solidFill>
                      <a:srgbClr val="FFFFFF"/>
                    </a:solidFill>
                  </a:defRPr>
                </a:pPr>
                <a:endParaRPr kumimoji="0" lang="en-US" sz="1334"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grpSp>
            <p:nvGrpSpPr>
              <p:cNvPr id="58" name="组合 57"/>
              <p:cNvGrpSpPr/>
              <p:nvPr/>
            </p:nvGrpSpPr>
            <p:grpSpPr>
              <a:xfrm>
                <a:off x="2290920" y="1804086"/>
                <a:ext cx="982375" cy="431163"/>
                <a:chOff x="2290920" y="1724284"/>
                <a:chExt cx="1104028" cy="510966"/>
              </a:xfrm>
            </p:grpSpPr>
            <p:sp>
              <p:nvSpPr>
                <p:cNvPr id="81" name="Freeform 52"/>
                <p:cNvSpPr>
                  <a:spLocks noEditPoints="1"/>
                </p:cNvSpPr>
                <p:nvPr/>
              </p:nvSpPr>
              <p:spPr bwMode="auto">
                <a:xfrm>
                  <a:off x="2290920" y="1724284"/>
                  <a:ext cx="484337" cy="510966"/>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B0F0"/>
                </a:solidFill>
                <a:ln>
                  <a:noFill/>
                </a:ln>
              </p:spPr>
              <p:txBody>
                <a:bodyPr vert="horz" wrap="square" lIns="216785" tIns="108392" rIns="216785" bIns="108392" numCol="1" anchor="t" anchorCtr="0" compatLnSpc="1">
                  <a:prstTxWarp prst="textNoShape">
                    <a:avLst/>
                  </a:prstTxWarp>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1655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sp>
              <p:nvSpPr>
                <p:cNvPr id="87" name="Freeform 52"/>
                <p:cNvSpPr>
                  <a:spLocks noEditPoints="1"/>
                </p:cNvSpPr>
                <p:nvPr/>
              </p:nvSpPr>
              <p:spPr bwMode="auto">
                <a:xfrm>
                  <a:off x="2910611" y="1724284"/>
                  <a:ext cx="484337" cy="510966"/>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B0F0"/>
                </a:solidFill>
                <a:ln>
                  <a:noFill/>
                </a:ln>
              </p:spPr>
              <p:txBody>
                <a:bodyPr vert="horz" wrap="square" lIns="216785" tIns="108392" rIns="216785" bIns="108392" numCol="1" anchor="t" anchorCtr="0" compatLnSpc="1">
                  <a:prstTxWarp prst="textNoShape">
                    <a:avLst/>
                  </a:prstTxWarp>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1655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grpSp>
          <p:grpSp>
            <p:nvGrpSpPr>
              <p:cNvPr id="62" name="组合 61"/>
              <p:cNvGrpSpPr/>
              <p:nvPr/>
            </p:nvGrpSpPr>
            <p:grpSpPr>
              <a:xfrm>
                <a:off x="4736666" y="1806921"/>
                <a:ext cx="982375" cy="431163"/>
                <a:chOff x="2290920" y="1724284"/>
                <a:chExt cx="1104028" cy="510966"/>
              </a:xfrm>
            </p:grpSpPr>
            <p:sp>
              <p:nvSpPr>
                <p:cNvPr id="77" name="Freeform 52"/>
                <p:cNvSpPr>
                  <a:spLocks noEditPoints="1"/>
                </p:cNvSpPr>
                <p:nvPr/>
              </p:nvSpPr>
              <p:spPr bwMode="auto">
                <a:xfrm>
                  <a:off x="2290920" y="1724284"/>
                  <a:ext cx="484337" cy="510966"/>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B0F0"/>
                </a:solidFill>
                <a:ln>
                  <a:noFill/>
                </a:ln>
              </p:spPr>
              <p:txBody>
                <a:bodyPr vert="horz" wrap="square" lIns="216785" tIns="108392" rIns="216785" bIns="108392" numCol="1" anchor="t" anchorCtr="0" compatLnSpc="1">
                  <a:prstTxWarp prst="textNoShape">
                    <a:avLst/>
                  </a:prstTxWarp>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1655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sp>
              <p:nvSpPr>
                <p:cNvPr id="78" name="Freeform 52"/>
                <p:cNvSpPr>
                  <a:spLocks noEditPoints="1"/>
                </p:cNvSpPr>
                <p:nvPr/>
              </p:nvSpPr>
              <p:spPr bwMode="auto">
                <a:xfrm>
                  <a:off x="2910611" y="1724284"/>
                  <a:ext cx="484337" cy="510966"/>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B0F0"/>
                </a:solidFill>
                <a:ln>
                  <a:noFill/>
                </a:ln>
              </p:spPr>
              <p:txBody>
                <a:bodyPr vert="horz" wrap="square" lIns="216785" tIns="108392" rIns="216785" bIns="108392" numCol="1" anchor="t" anchorCtr="0" compatLnSpc="1">
                  <a:prstTxWarp prst="textNoShape">
                    <a:avLst/>
                  </a:prstTxWarp>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1655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grpSp>
          <p:grpSp>
            <p:nvGrpSpPr>
              <p:cNvPr id="63" name="组合 62"/>
              <p:cNvGrpSpPr/>
              <p:nvPr/>
            </p:nvGrpSpPr>
            <p:grpSpPr>
              <a:xfrm>
                <a:off x="1868406" y="3322665"/>
                <a:ext cx="982375" cy="431163"/>
                <a:chOff x="2290920" y="1724284"/>
                <a:chExt cx="1104028" cy="510966"/>
              </a:xfrm>
            </p:grpSpPr>
            <p:sp>
              <p:nvSpPr>
                <p:cNvPr id="75" name="Freeform 52"/>
                <p:cNvSpPr>
                  <a:spLocks noEditPoints="1"/>
                </p:cNvSpPr>
                <p:nvPr/>
              </p:nvSpPr>
              <p:spPr bwMode="auto">
                <a:xfrm>
                  <a:off x="2290920" y="1724284"/>
                  <a:ext cx="484337" cy="510966"/>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B0F0"/>
                </a:solidFill>
                <a:ln>
                  <a:noFill/>
                </a:ln>
              </p:spPr>
              <p:txBody>
                <a:bodyPr vert="horz" wrap="square" lIns="216785" tIns="108392" rIns="216785" bIns="108392" numCol="1" anchor="t" anchorCtr="0" compatLnSpc="1">
                  <a:prstTxWarp prst="textNoShape">
                    <a:avLst/>
                  </a:prstTxWarp>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1655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sp>
              <p:nvSpPr>
                <p:cNvPr id="76" name="Freeform 52"/>
                <p:cNvSpPr>
                  <a:spLocks noEditPoints="1"/>
                </p:cNvSpPr>
                <p:nvPr/>
              </p:nvSpPr>
              <p:spPr bwMode="auto">
                <a:xfrm>
                  <a:off x="2910611" y="1724284"/>
                  <a:ext cx="484337" cy="510966"/>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B0F0"/>
                </a:solidFill>
                <a:ln>
                  <a:noFill/>
                </a:ln>
              </p:spPr>
              <p:txBody>
                <a:bodyPr vert="horz" wrap="square" lIns="216785" tIns="108392" rIns="216785" bIns="108392" numCol="1" anchor="t" anchorCtr="0" compatLnSpc="1">
                  <a:prstTxWarp prst="textNoShape">
                    <a:avLst/>
                  </a:prstTxWarp>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1655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grpSp>
          <p:sp>
            <p:nvSpPr>
              <p:cNvPr id="65" name="Freeform 52"/>
              <p:cNvSpPr>
                <a:spLocks noEditPoints="1"/>
              </p:cNvSpPr>
              <p:nvPr/>
            </p:nvSpPr>
            <p:spPr bwMode="auto">
              <a:xfrm>
                <a:off x="3259323" y="3336950"/>
                <a:ext cx="430968" cy="431163"/>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B0F0"/>
              </a:solidFill>
              <a:ln>
                <a:noFill/>
              </a:ln>
            </p:spPr>
            <p:txBody>
              <a:bodyPr vert="horz" wrap="square" lIns="216785" tIns="108392" rIns="216785" bIns="108392" numCol="1" anchor="t" anchorCtr="0" compatLnSpc="1">
                <a:prstTxWarp prst="textNoShape">
                  <a:avLst/>
                </a:prstTxWarp>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1655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grpSp>
            <p:nvGrpSpPr>
              <p:cNvPr id="66" name="组合 65"/>
              <p:cNvGrpSpPr/>
              <p:nvPr/>
            </p:nvGrpSpPr>
            <p:grpSpPr>
              <a:xfrm>
                <a:off x="4737717" y="3336949"/>
                <a:ext cx="982375" cy="431163"/>
                <a:chOff x="2290920" y="1724284"/>
                <a:chExt cx="1104028" cy="510966"/>
              </a:xfrm>
            </p:grpSpPr>
            <p:sp>
              <p:nvSpPr>
                <p:cNvPr id="70" name="Freeform 52"/>
                <p:cNvSpPr>
                  <a:spLocks noEditPoints="1"/>
                </p:cNvSpPr>
                <p:nvPr/>
              </p:nvSpPr>
              <p:spPr bwMode="auto">
                <a:xfrm>
                  <a:off x="2290920" y="1724284"/>
                  <a:ext cx="484337" cy="510966"/>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B0F0"/>
                </a:solidFill>
                <a:ln>
                  <a:noFill/>
                </a:ln>
              </p:spPr>
              <p:txBody>
                <a:bodyPr vert="horz" wrap="square" lIns="216785" tIns="108392" rIns="216785" bIns="108392" numCol="1" anchor="t" anchorCtr="0" compatLnSpc="1">
                  <a:prstTxWarp prst="textNoShape">
                    <a:avLst/>
                  </a:prstTxWarp>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1655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sp>
              <p:nvSpPr>
                <p:cNvPr id="72" name="Freeform 52"/>
                <p:cNvSpPr>
                  <a:spLocks noEditPoints="1"/>
                </p:cNvSpPr>
                <p:nvPr/>
              </p:nvSpPr>
              <p:spPr bwMode="auto">
                <a:xfrm>
                  <a:off x="2910611" y="1724284"/>
                  <a:ext cx="484337" cy="510966"/>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00B0F0"/>
                </a:solidFill>
                <a:ln>
                  <a:noFill/>
                </a:ln>
              </p:spPr>
              <p:txBody>
                <a:bodyPr vert="horz" wrap="square" lIns="216785" tIns="108392" rIns="216785" bIns="108392" numCol="1" anchor="t" anchorCtr="0" compatLnSpc="1">
                  <a:prstTxWarp prst="textNoShape">
                    <a:avLst/>
                  </a:prstTxWarp>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1655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grpSp>
          <p:sp>
            <p:nvSpPr>
              <p:cNvPr id="67" name="直接连接符 265"/>
              <p:cNvSpPr/>
              <p:nvPr/>
            </p:nvSpPr>
            <p:spPr>
              <a:xfrm flipV="1">
                <a:off x="1704064" y="3992750"/>
                <a:ext cx="2231462" cy="0"/>
              </a:xfrm>
              <a:prstGeom prst="line">
                <a:avLst/>
              </a:prstGeom>
              <a:ln w="6350">
                <a:solidFill>
                  <a:srgbClr val="EEECE1">
                    <a:lumMod val="50000"/>
                  </a:srgbClr>
                </a:solidFill>
                <a:miter/>
              </a:ln>
            </p:spPr>
            <p:txBody>
              <a:bodyPr wrap="square" lIns="60971" tIns="60971" rIns="60971" bIns="60971">
                <a:noAutofit/>
              </a:bodyPr>
              <a:lstStyle/>
              <a:p>
                <a:pPr marL="0" marR="0" lvl="0" indent="0" defTabSz="1219444" eaLnBrk="1" fontAlgn="ctr" latinLnBrk="0" hangingPunct="0">
                  <a:spcBef>
                    <a:spcPts val="0"/>
                  </a:spcBef>
                  <a:spcAft>
                    <a:spcPts val="0"/>
                  </a:spcAft>
                  <a:buClrTx/>
                  <a:buSzTx/>
                  <a:buFontTx/>
                  <a:buNone/>
                  <a:tabLst/>
                  <a:defRPr>
                    <a:latin typeface="Arial"/>
                    <a:ea typeface="+mn-ea"/>
                    <a:cs typeface="+mn-cs"/>
                    <a:sym typeface="Helvetica"/>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Helvetica"/>
                  <a:sym typeface="Helvetica"/>
                </a:endParaRPr>
              </a:p>
            </p:txBody>
          </p:sp>
          <p:sp>
            <p:nvSpPr>
              <p:cNvPr id="68" name="直接连接符 266"/>
              <p:cNvSpPr/>
              <p:nvPr/>
            </p:nvSpPr>
            <p:spPr>
              <a:xfrm>
                <a:off x="4277214" y="3998339"/>
                <a:ext cx="2009005" cy="1"/>
              </a:xfrm>
              <a:prstGeom prst="line">
                <a:avLst/>
              </a:prstGeom>
              <a:ln w="6350">
                <a:solidFill>
                  <a:sysClr val="window" lastClr="FFFFFF">
                    <a:lumMod val="50000"/>
                  </a:sysClr>
                </a:solidFill>
                <a:miter/>
              </a:ln>
            </p:spPr>
            <p:txBody>
              <a:bodyPr wrap="square" lIns="60971" tIns="60971" rIns="60971" bIns="60971">
                <a:noAutofit/>
              </a:bodyPr>
              <a:lstStyle/>
              <a:p>
                <a:pPr marL="0" marR="0" lvl="0" indent="0" defTabSz="1219444" eaLnBrk="1" fontAlgn="ctr" latinLnBrk="0" hangingPunct="0">
                  <a:spcBef>
                    <a:spcPts val="0"/>
                  </a:spcBef>
                  <a:spcAft>
                    <a:spcPts val="0"/>
                  </a:spcAft>
                  <a:buClrTx/>
                  <a:buSzTx/>
                  <a:buFontTx/>
                  <a:buNone/>
                  <a:tabLst/>
                  <a:defRPr>
                    <a:latin typeface="Arial"/>
                    <a:ea typeface="+mn-ea"/>
                    <a:cs typeface="+mn-cs"/>
                    <a:sym typeface="Helvetica"/>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Helvetica"/>
                  <a:sym typeface="Helvetica"/>
                </a:endParaRPr>
              </a:p>
            </p:txBody>
          </p:sp>
          <p:sp>
            <p:nvSpPr>
              <p:cNvPr id="69" name="虚尾箭头 68"/>
              <p:cNvSpPr/>
              <p:nvPr/>
            </p:nvSpPr>
            <p:spPr>
              <a:xfrm rot="5400000">
                <a:off x="868233" y="2686442"/>
                <a:ext cx="671229" cy="349016"/>
              </a:xfrm>
              <a:prstGeom prst="stripedRightArrow">
                <a:avLst>
                  <a:gd name="adj1" fmla="val 42822"/>
                  <a:gd name="adj2" fmla="val 50000"/>
                </a:avLst>
              </a:prstGeom>
              <a:solidFill>
                <a:srgbClr val="C0504D">
                  <a:lumMod val="20000"/>
                  <a:lumOff val="80000"/>
                </a:srgbClr>
              </a:solidFill>
              <a:ln w="25400" cap="flat" cmpd="sng" algn="ctr">
                <a:solidFill>
                  <a:srgbClr val="4F81BD">
                    <a:shade val="50000"/>
                  </a:srgbClr>
                </a:solidFill>
                <a:prstDash val="solid"/>
              </a:ln>
              <a:effectLst/>
            </p:spPr>
            <p:txBody>
              <a:bodyPr wrap="square" rtlCol="0" anchor="ctr">
                <a:noAutofit/>
              </a:bodyPr>
              <a:lstStyle/>
              <a:p>
                <a:pPr marL="0" marR="0" lvl="0" indent="0" algn="ctr" defTabSz="1219272" eaLnBrk="1" fontAlgn="ctr" latinLnBrk="0" hangingPunct="1">
                  <a:spcBef>
                    <a:spcPts val="0"/>
                  </a:spcBef>
                  <a:spcAft>
                    <a:spcPts val="0"/>
                  </a:spcAft>
                  <a:buClrTx/>
                  <a:buSzTx/>
                  <a:buFontTx/>
                  <a:buNone/>
                  <a:tabLst/>
                  <a:defRPr/>
                </a:pPr>
                <a:endParaRPr kumimoji="0" lang="en-US" sz="3201"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grpSp>
      </p:grpSp>
      <p:sp>
        <p:nvSpPr>
          <p:cNvPr id="91" name="虚尾箭头 90"/>
          <p:cNvSpPr/>
          <p:nvPr/>
        </p:nvSpPr>
        <p:spPr>
          <a:xfrm rot="5400000">
            <a:off x="10010515" y="3787816"/>
            <a:ext cx="2720179" cy="360757"/>
          </a:xfrm>
          <a:prstGeom prst="stripedRightArrow">
            <a:avLst>
              <a:gd name="adj1" fmla="val 42822"/>
              <a:gd name="adj2" fmla="val 50000"/>
            </a:avLst>
          </a:prstGeom>
          <a:solidFill>
            <a:srgbClr val="C0504D">
              <a:lumMod val="40000"/>
              <a:lumOff val="60000"/>
            </a:srgbClr>
          </a:solidFill>
          <a:ln w="25400" cap="flat" cmpd="sng" algn="ctr">
            <a:noFill/>
            <a:prstDash val="solid"/>
          </a:ln>
          <a:effectLst/>
        </p:spPr>
        <p:txBody>
          <a:bodyPr wrap="square" rtlCol="0" anchor="ctr">
            <a:noAutofit/>
          </a:bodyP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sz="3201"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93" name="文本框 92"/>
          <p:cNvSpPr txBox="1"/>
          <p:nvPr/>
        </p:nvSpPr>
        <p:spPr>
          <a:xfrm>
            <a:off x="11376060" y="2973683"/>
            <a:ext cx="422409" cy="2031325"/>
          </a:xfrm>
          <a:prstGeom prst="rect">
            <a:avLst/>
          </a:prstGeom>
          <a:noFill/>
        </p:spPr>
        <p:txBody>
          <a:bodyPr vert="vert270" wrap="square" rtlCol="0">
            <a:noAutofit/>
          </a:bodyPr>
          <a:lstStyle/>
          <a:p>
            <a:pPr algn="ctr" defTabSz="1219272" fontAlgn="ctr"/>
            <a:r>
              <a:rPr lang="en-US">
                <a:solidFill>
                  <a:prstClr val="black"/>
                </a:solidFill>
                <a:latin typeface="Arial" panose="020B0604020202020204" pitchFamily="34" charset="0"/>
              </a:rPr>
              <a:t>Ascending</a:t>
            </a:r>
          </a:p>
        </p:txBody>
      </p:sp>
      <p:sp>
        <p:nvSpPr>
          <p:cNvPr id="36" name="文本框 35"/>
          <p:cNvSpPr txBox="1"/>
          <p:nvPr/>
        </p:nvSpPr>
        <p:spPr>
          <a:xfrm>
            <a:off x="383704" y="811473"/>
            <a:ext cx="11131654" cy="667986"/>
          </a:xfrm>
          <a:prstGeom prst="rect">
            <a:avLst/>
          </a:prstGeom>
          <a:solidFill>
            <a:srgbClr val="00B0F0"/>
          </a:solidFill>
        </p:spPr>
        <p:txBody>
          <a:bodyPr wrap="square" rtlCol="0" anchor="t">
            <a:noAutofit/>
          </a:bodyPr>
          <a:lstStyle/>
          <a:p>
            <a:pPr defTabSz="1219272" fontAlgn="ctr"/>
            <a:r>
              <a:rPr lang="en-US" dirty="0">
                <a:solidFill>
                  <a:schemeClr val="tx2"/>
                </a:solidFill>
                <a:cs typeface="Arial"/>
              </a:rPr>
              <a:t>As the number of nodes increases during capacity expansion, the number of data blocks (the value of </a:t>
            </a:r>
            <a:r>
              <a:rPr lang="en-US" i="1" dirty="0">
                <a:solidFill>
                  <a:srgbClr val="FF0000"/>
                </a:solidFill>
                <a:cs typeface="Arial"/>
              </a:rPr>
              <a:t>N</a:t>
            </a:r>
            <a:r>
              <a:rPr lang="en-US" dirty="0">
                <a:solidFill>
                  <a:schemeClr val="tx2"/>
                </a:solidFill>
                <a:cs typeface="Arial"/>
              </a:rPr>
              <a:t> in EC) automatically increases, with the reliability unchanged and space utilization improved.</a:t>
            </a:r>
            <a:endParaRPr lang="en-US" altLang="zh-CN" dirty="0">
              <a:solidFill>
                <a:schemeClr val="tx2"/>
              </a:solidFill>
              <a:ea typeface="微软雅黑" panose="020B0503020204020204" pitchFamily="34" charset="-122"/>
              <a:cs typeface="Arial"/>
            </a:endParaRPr>
          </a:p>
        </p:txBody>
      </p:sp>
      <p:graphicFrame>
        <p:nvGraphicFramePr>
          <p:cNvPr id="37" name="表格 36"/>
          <p:cNvGraphicFramePr>
            <a:graphicFrameLocks noGrp="1"/>
          </p:cNvGraphicFramePr>
          <p:nvPr>
            <p:extLst>
              <p:ext uri="{D42A27DB-BD31-4B8C-83A1-F6EECF244321}">
                <p14:modId xmlns:p14="http://schemas.microsoft.com/office/powerpoint/2010/main" val="3104271446"/>
              </p:ext>
            </p:extLst>
          </p:nvPr>
        </p:nvGraphicFramePr>
        <p:xfrm>
          <a:off x="6164484" y="2046149"/>
          <a:ext cx="4898364" cy="3920684"/>
        </p:xfrm>
        <a:graphic>
          <a:graphicData uri="http://schemas.openxmlformats.org/drawingml/2006/table">
            <a:tbl>
              <a:tblPr firstRow="1" bandRow="1"/>
              <a:tblGrid>
                <a:gridCol w="816394">
                  <a:extLst>
                    <a:ext uri="{9D8B030D-6E8A-4147-A177-3AD203B41FA5}">
                      <a16:colId xmlns:a16="http://schemas.microsoft.com/office/drawing/2014/main" val="20000"/>
                    </a:ext>
                  </a:extLst>
                </a:gridCol>
                <a:gridCol w="816394">
                  <a:extLst>
                    <a:ext uri="{9D8B030D-6E8A-4147-A177-3AD203B41FA5}">
                      <a16:colId xmlns:a16="http://schemas.microsoft.com/office/drawing/2014/main" val="20001"/>
                    </a:ext>
                  </a:extLst>
                </a:gridCol>
                <a:gridCol w="816394">
                  <a:extLst>
                    <a:ext uri="{9D8B030D-6E8A-4147-A177-3AD203B41FA5}">
                      <a16:colId xmlns:a16="http://schemas.microsoft.com/office/drawing/2014/main" val="20002"/>
                    </a:ext>
                  </a:extLst>
                </a:gridCol>
                <a:gridCol w="816394">
                  <a:extLst>
                    <a:ext uri="{9D8B030D-6E8A-4147-A177-3AD203B41FA5}">
                      <a16:colId xmlns:a16="http://schemas.microsoft.com/office/drawing/2014/main" val="20003"/>
                    </a:ext>
                  </a:extLst>
                </a:gridCol>
                <a:gridCol w="816394">
                  <a:extLst>
                    <a:ext uri="{9D8B030D-6E8A-4147-A177-3AD203B41FA5}">
                      <a16:colId xmlns:a16="http://schemas.microsoft.com/office/drawing/2014/main" val="20004"/>
                    </a:ext>
                  </a:extLst>
                </a:gridCol>
                <a:gridCol w="816394">
                  <a:extLst>
                    <a:ext uri="{9D8B030D-6E8A-4147-A177-3AD203B41FA5}">
                      <a16:colId xmlns:a16="http://schemas.microsoft.com/office/drawing/2014/main" val="20005"/>
                    </a:ext>
                  </a:extLst>
                </a:gridCol>
              </a:tblGrid>
              <a:tr h="291266">
                <a:tc gridSpan="2">
                  <a:txBody>
                    <a:bodyPr/>
                    <a:lstStyle>
                      <a:lvl1pPr marL="0" algn="l" defTabSz="1187323" rtl="0" eaLnBrk="1" latinLnBrk="0" hangingPunct="1">
                        <a:defRPr sz="2337" b="1" kern="1200">
                          <a:solidFill>
                            <a:schemeClr val="lt1"/>
                          </a:solidFill>
                          <a:latin typeface="Arial"/>
                        </a:defRPr>
                      </a:lvl1pPr>
                      <a:lvl2pPr marL="593662" algn="l" defTabSz="1187323" rtl="0" eaLnBrk="1" latinLnBrk="0" hangingPunct="1">
                        <a:defRPr sz="2337" b="1" kern="1200">
                          <a:solidFill>
                            <a:schemeClr val="lt1"/>
                          </a:solidFill>
                          <a:latin typeface="Arial"/>
                        </a:defRPr>
                      </a:lvl2pPr>
                      <a:lvl3pPr marL="1187323" algn="l" defTabSz="1187323" rtl="0" eaLnBrk="1" latinLnBrk="0" hangingPunct="1">
                        <a:defRPr sz="2337" b="1" kern="1200">
                          <a:solidFill>
                            <a:schemeClr val="lt1"/>
                          </a:solidFill>
                          <a:latin typeface="Arial"/>
                        </a:defRPr>
                      </a:lvl3pPr>
                      <a:lvl4pPr marL="1780986" algn="l" defTabSz="1187323" rtl="0" eaLnBrk="1" latinLnBrk="0" hangingPunct="1">
                        <a:defRPr sz="2337" b="1" kern="1200">
                          <a:solidFill>
                            <a:schemeClr val="lt1"/>
                          </a:solidFill>
                          <a:latin typeface="Arial"/>
                        </a:defRPr>
                      </a:lvl4pPr>
                      <a:lvl5pPr marL="2374648" algn="l" defTabSz="1187323" rtl="0" eaLnBrk="1" latinLnBrk="0" hangingPunct="1">
                        <a:defRPr sz="2337" b="1" kern="1200">
                          <a:solidFill>
                            <a:schemeClr val="lt1"/>
                          </a:solidFill>
                          <a:latin typeface="Arial"/>
                        </a:defRPr>
                      </a:lvl5pPr>
                      <a:lvl6pPr marL="2968309" algn="l" defTabSz="1187323" rtl="0" eaLnBrk="1" latinLnBrk="0" hangingPunct="1">
                        <a:defRPr sz="2337" b="1" kern="1200">
                          <a:solidFill>
                            <a:schemeClr val="lt1"/>
                          </a:solidFill>
                          <a:latin typeface="Arial"/>
                        </a:defRPr>
                      </a:lvl6pPr>
                      <a:lvl7pPr marL="3561971" algn="l" defTabSz="1187323" rtl="0" eaLnBrk="1" latinLnBrk="0" hangingPunct="1">
                        <a:defRPr sz="2337" b="1" kern="1200">
                          <a:solidFill>
                            <a:schemeClr val="lt1"/>
                          </a:solidFill>
                          <a:latin typeface="Arial"/>
                        </a:defRPr>
                      </a:lvl7pPr>
                      <a:lvl8pPr marL="4155634" algn="l" defTabSz="1187323" rtl="0" eaLnBrk="1" latinLnBrk="0" hangingPunct="1">
                        <a:defRPr sz="2337" b="1" kern="1200">
                          <a:solidFill>
                            <a:schemeClr val="lt1"/>
                          </a:solidFill>
                          <a:latin typeface="Arial"/>
                        </a:defRPr>
                      </a:lvl8pPr>
                      <a:lvl9pPr marL="4749295" algn="l" defTabSz="1187323" rtl="0" eaLnBrk="1" latinLnBrk="0" hangingPunct="1">
                        <a:defRPr sz="2337" b="1" kern="1200">
                          <a:solidFill>
                            <a:schemeClr val="lt1"/>
                          </a:solidFill>
                          <a:latin typeface="Arial"/>
                        </a:defRPr>
                      </a:lvl9pPr>
                    </a:lstStyle>
                    <a:p>
                      <a:pPr algn="ctr" fontAlgn="ctr"/>
                      <a:r>
                        <a:rPr lang="en-US" sz="1200">
                          <a:solidFill>
                            <a:srgbClr val="FFFF00"/>
                          </a:solidFill>
                          <a:latin typeface="Arial" panose="020B0604020202020204" pitchFamily="34" charset="0"/>
                        </a:rPr>
                        <a:t>EC (N+2)</a:t>
                      </a:r>
                      <a:endParaRPr lang="en-US" altLang="zh-CN" sz="1200">
                        <a:solidFill>
                          <a:srgbClr val="FFFF00"/>
                        </a:solidFill>
                        <a:latin typeface="Arial" panose="020B0604020202020204" pitchFamily="34" charset="0"/>
                        <a:ea typeface="微软雅黑" panose="020B0503020204020204" pitchFamily="34" charset="-122"/>
                      </a:endParaRPr>
                    </a:p>
                  </a:txBody>
                  <a:tcPr marL="7200" marR="72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pPr algn="ctr"/>
                      <a:endParaRPr lang="zh-CN" altLang="en-US" sz="1200">
                        <a:latin typeface="Arial" panose="020B0503020204020204" pitchFamily="34" charset="-122"/>
                        <a:ea typeface="微软雅黑" panose="020B0503020204020204" pitchFamily="34" charset="-122"/>
                      </a:endParaRPr>
                    </a:p>
                  </a:txBody>
                  <a:tcPr anchor="ctr"/>
                </a:tc>
                <a:tc gridSpan="2">
                  <a:txBody>
                    <a:bodyPr/>
                    <a:lstStyle>
                      <a:lvl1pPr marL="0" algn="l" defTabSz="1187323" rtl="0" eaLnBrk="1" latinLnBrk="0" hangingPunct="1">
                        <a:defRPr sz="2337" b="1" kern="1200">
                          <a:solidFill>
                            <a:schemeClr val="lt1"/>
                          </a:solidFill>
                          <a:latin typeface="Arial"/>
                        </a:defRPr>
                      </a:lvl1pPr>
                      <a:lvl2pPr marL="593662" algn="l" defTabSz="1187323" rtl="0" eaLnBrk="1" latinLnBrk="0" hangingPunct="1">
                        <a:defRPr sz="2337" b="1" kern="1200">
                          <a:solidFill>
                            <a:schemeClr val="lt1"/>
                          </a:solidFill>
                          <a:latin typeface="Arial"/>
                        </a:defRPr>
                      </a:lvl2pPr>
                      <a:lvl3pPr marL="1187323" algn="l" defTabSz="1187323" rtl="0" eaLnBrk="1" latinLnBrk="0" hangingPunct="1">
                        <a:defRPr sz="2337" b="1" kern="1200">
                          <a:solidFill>
                            <a:schemeClr val="lt1"/>
                          </a:solidFill>
                          <a:latin typeface="Arial"/>
                        </a:defRPr>
                      </a:lvl3pPr>
                      <a:lvl4pPr marL="1780986" algn="l" defTabSz="1187323" rtl="0" eaLnBrk="1" latinLnBrk="0" hangingPunct="1">
                        <a:defRPr sz="2337" b="1" kern="1200">
                          <a:solidFill>
                            <a:schemeClr val="lt1"/>
                          </a:solidFill>
                          <a:latin typeface="Arial"/>
                        </a:defRPr>
                      </a:lvl4pPr>
                      <a:lvl5pPr marL="2374648" algn="l" defTabSz="1187323" rtl="0" eaLnBrk="1" latinLnBrk="0" hangingPunct="1">
                        <a:defRPr sz="2337" b="1" kern="1200">
                          <a:solidFill>
                            <a:schemeClr val="lt1"/>
                          </a:solidFill>
                          <a:latin typeface="Arial"/>
                        </a:defRPr>
                      </a:lvl5pPr>
                      <a:lvl6pPr marL="2968309" algn="l" defTabSz="1187323" rtl="0" eaLnBrk="1" latinLnBrk="0" hangingPunct="1">
                        <a:defRPr sz="2337" b="1" kern="1200">
                          <a:solidFill>
                            <a:schemeClr val="lt1"/>
                          </a:solidFill>
                          <a:latin typeface="Arial"/>
                        </a:defRPr>
                      </a:lvl6pPr>
                      <a:lvl7pPr marL="3561971" algn="l" defTabSz="1187323" rtl="0" eaLnBrk="1" latinLnBrk="0" hangingPunct="1">
                        <a:defRPr sz="2337" b="1" kern="1200">
                          <a:solidFill>
                            <a:schemeClr val="lt1"/>
                          </a:solidFill>
                          <a:latin typeface="Arial"/>
                        </a:defRPr>
                      </a:lvl7pPr>
                      <a:lvl8pPr marL="4155634" algn="l" defTabSz="1187323" rtl="0" eaLnBrk="1" latinLnBrk="0" hangingPunct="1">
                        <a:defRPr sz="2337" b="1" kern="1200">
                          <a:solidFill>
                            <a:schemeClr val="lt1"/>
                          </a:solidFill>
                          <a:latin typeface="Arial"/>
                        </a:defRPr>
                      </a:lvl8pPr>
                      <a:lvl9pPr marL="4749295" algn="l" defTabSz="1187323" rtl="0" eaLnBrk="1" latinLnBrk="0" hangingPunct="1">
                        <a:defRPr sz="2337" b="1" kern="1200">
                          <a:solidFill>
                            <a:schemeClr val="lt1"/>
                          </a:solidFill>
                          <a:latin typeface="Arial"/>
                        </a:defRPr>
                      </a:lvl9pPr>
                    </a:lstStyle>
                    <a:p>
                      <a:pPr algn="ctr" fontAlgn="ctr"/>
                      <a:r>
                        <a:rPr lang="en-US" sz="1200">
                          <a:solidFill>
                            <a:srgbClr val="FFFF00"/>
                          </a:solidFill>
                          <a:latin typeface="Arial" panose="020B0604020202020204" pitchFamily="34" charset="0"/>
                        </a:rPr>
                        <a:t>EC (N+3)</a:t>
                      </a:r>
                      <a:endParaRPr lang="en-US" altLang="zh-CN" sz="1200">
                        <a:solidFill>
                          <a:srgbClr val="FFFF00"/>
                        </a:solidFill>
                        <a:latin typeface="Arial" panose="020B0604020202020204" pitchFamily="34" charset="0"/>
                        <a:ea typeface="微软雅黑" panose="020B0503020204020204" pitchFamily="34" charset="-122"/>
                      </a:endParaRPr>
                    </a:p>
                  </a:txBody>
                  <a:tcPr marL="7200" marR="72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pPr algn="ctr"/>
                      <a:endParaRPr lang="zh-CN" altLang="en-US" sz="1200">
                        <a:latin typeface="Arial" panose="020B0503020204020204" pitchFamily="34" charset="-122"/>
                        <a:ea typeface="微软雅黑" panose="020B0503020204020204" pitchFamily="34" charset="-122"/>
                      </a:endParaRPr>
                    </a:p>
                  </a:txBody>
                  <a:tcPr anchor="ctr"/>
                </a:tc>
                <a:tc gridSpan="2">
                  <a:txBody>
                    <a:bodyPr/>
                    <a:lstStyle>
                      <a:lvl1pPr marL="0" algn="l" defTabSz="1187323" rtl="0" eaLnBrk="1" latinLnBrk="0" hangingPunct="1">
                        <a:defRPr sz="2337" b="1" kern="1200">
                          <a:solidFill>
                            <a:schemeClr val="lt1"/>
                          </a:solidFill>
                          <a:latin typeface="Arial"/>
                        </a:defRPr>
                      </a:lvl1pPr>
                      <a:lvl2pPr marL="593662" algn="l" defTabSz="1187323" rtl="0" eaLnBrk="1" latinLnBrk="0" hangingPunct="1">
                        <a:defRPr sz="2337" b="1" kern="1200">
                          <a:solidFill>
                            <a:schemeClr val="lt1"/>
                          </a:solidFill>
                          <a:latin typeface="Arial"/>
                        </a:defRPr>
                      </a:lvl2pPr>
                      <a:lvl3pPr marL="1187323" algn="l" defTabSz="1187323" rtl="0" eaLnBrk="1" latinLnBrk="0" hangingPunct="1">
                        <a:defRPr sz="2337" b="1" kern="1200">
                          <a:solidFill>
                            <a:schemeClr val="lt1"/>
                          </a:solidFill>
                          <a:latin typeface="Arial"/>
                        </a:defRPr>
                      </a:lvl3pPr>
                      <a:lvl4pPr marL="1780986" algn="l" defTabSz="1187323" rtl="0" eaLnBrk="1" latinLnBrk="0" hangingPunct="1">
                        <a:defRPr sz="2337" b="1" kern="1200">
                          <a:solidFill>
                            <a:schemeClr val="lt1"/>
                          </a:solidFill>
                          <a:latin typeface="Arial"/>
                        </a:defRPr>
                      </a:lvl4pPr>
                      <a:lvl5pPr marL="2374648" algn="l" defTabSz="1187323" rtl="0" eaLnBrk="1" latinLnBrk="0" hangingPunct="1">
                        <a:defRPr sz="2337" b="1" kern="1200">
                          <a:solidFill>
                            <a:schemeClr val="lt1"/>
                          </a:solidFill>
                          <a:latin typeface="Arial"/>
                        </a:defRPr>
                      </a:lvl5pPr>
                      <a:lvl6pPr marL="2968309" algn="l" defTabSz="1187323" rtl="0" eaLnBrk="1" latinLnBrk="0" hangingPunct="1">
                        <a:defRPr sz="2337" b="1" kern="1200">
                          <a:solidFill>
                            <a:schemeClr val="lt1"/>
                          </a:solidFill>
                          <a:latin typeface="Arial"/>
                        </a:defRPr>
                      </a:lvl6pPr>
                      <a:lvl7pPr marL="3561971" algn="l" defTabSz="1187323" rtl="0" eaLnBrk="1" latinLnBrk="0" hangingPunct="1">
                        <a:defRPr sz="2337" b="1" kern="1200">
                          <a:solidFill>
                            <a:schemeClr val="lt1"/>
                          </a:solidFill>
                          <a:latin typeface="Arial"/>
                        </a:defRPr>
                      </a:lvl7pPr>
                      <a:lvl8pPr marL="4155634" algn="l" defTabSz="1187323" rtl="0" eaLnBrk="1" latinLnBrk="0" hangingPunct="1">
                        <a:defRPr sz="2337" b="1" kern="1200">
                          <a:solidFill>
                            <a:schemeClr val="lt1"/>
                          </a:solidFill>
                          <a:latin typeface="Arial"/>
                        </a:defRPr>
                      </a:lvl8pPr>
                      <a:lvl9pPr marL="4749295" algn="l" defTabSz="1187323" rtl="0" eaLnBrk="1" latinLnBrk="0" hangingPunct="1">
                        <a:defRPr sz="2337" b="1" kern="1200">
                          <a:solidFill>
                            <a:schemeClr val="lt1"/>
                          </a:solidFill>
                          <a:latin typeface="Arial"/>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a:solidFill>
                            <a:srgbClr val="FFFF00"/>
                          </a:solidFill>
                          <a:latin typeface="Arial" panose="020B0604020202020204" pitchFamily="34" charset="0"/>
                        </a:rPr>
                        <a:t>EC (N+4)</a:t>
                      </a:r>
                      <a:endParaRPr lang="en-US" altLang="zh-CN" sz="1200">
                        <a:solidFill>
                          <a:srgbClr val="FFFF00"/>
                        </a:solidFill>
                        <a:latin typeface="Arial" panose="020B0604020202020204" pitchFamily="34" charset="0"/>
                        <a:ea typeface="微软雅黑" panose="020B0503020204020204" pitchFamily="34" charset="-122"/>
                      </a:endParaRPr>
                    </a:p>
                  </a:txBody>
                  <a:tcPr marL="7200" marR="72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pPr algn="ctr"/>
                      <a:endParaRPr lang="zh-CN" altLang="en-US" sz="1200">
                        <a:latin typeface="Arial"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0"/>
                  </a:ext>
                </a:extLst>
              </a:tr>
              <a:tr h="304706">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900" b="1">
                          <a:solidFill>
                            <a:schemeClr val="tx2"/>
                          </a:solidFill>
                          <a:latin typeface="Arial" panose="020B0604020202020204" pitchFamily="34" charset="0"/>
                        </a:rPr>
                        <a:t>Redundancy Ratio</a:t>
                      </a:r>
                      <a:endParaRPr lang="en-US" altLang="zh-CN" sz="900" b="1">
                        <a:solidFill>
                          <a:schemeClr val="tx2"/>
                        </a:solidFill>
                        <a:latin typeface="Arial" panose="020B0604020202020204" pitchFamily="34" charset="0"/>
                        <a:ea typeface="微软雅黑" panose="020B0503020204020204" pitchFamily="34" charset="-122"/>
                      </a:endParaRPr>
                    </a:p>
                  </a:txBody>
                  <a:tcPr marL="7200" marR="72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900" b="1">
                          <a:solidFill>
                            <a:schemeClr val="tx2"/>
                          </a:solidFill>
                          <a:latin typeface="Arial" panose="020B0604020202020204" pitchFamily="34" charset="0"/>
                        </a:rPr>
                        <a:t>Space Utilization</a:t>
                      </a:r>
                      <a:endParaRPr lang="en-US" altLang="zh-CN" sz="900" b="1">
                        <a:solidFill>
                          <a:schemeClr val="tx2"/>
                        </a:solidFill>
                        <a:latin typeface="Arial" panose="020B0604020202020204" pitchFamily="34" charset="0"/>
                        <a:ea typeface="微软雅黑" panose="020B0503020204020204" pitchFamily="34" charset="-122"/>
                      </a:endParaRPr>
                    </a:p>
                  </a:txBody>
                  <a:tcPr marL="7200" marR="72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900" b="1">
                          <a:solidFill>
                            <a:schemeClr val="tx2"/>
                          </a:solidFill>
                          <a:latin typeface="Arial" panose="020B0604020202020204" pitchFamily="34" charset="0"/>
                        </a:rPr>
                        <a:t>Redundancy Ratio</a:t>
                      </a:r>
                      <a:endParaRPr lang="en-US" altLang="zh-CN" sz="900" b="1">
                        <a:solidFill>
                          <a:schemeClr val="tx2"/>
                        </a:solidFill>
                        <a:latin typeface="Arial" panose="020B0604020202020204" pitchFamily="34" charset="0"/>
                        <a:ea typeface="微软雅黑" panose="020B0503020204020204" pitchFamily="34" charset="-122"/>
                      </a:endParaRPr>
                    </a:p>
                  </a:txBody>
                  <a:tcPr marL="7200" marR="72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900" b="1">
                          <a:solidFill>
                            <a:schemeClr val="tx2"/>
                          </a:solidFill>
                          <a:latin typeface="Arial" panose="020B0604020202020204" pitchFamily="34" charset="0"/>
                        </a:rPr>
                        <a:t>Space Utilization</a:t>
                      </a:r>
                      <a:endParaRPr lang="en-US" altLang="zh-CN" sz="900" b="1">
                        <a:solidFill>
                          <a:schemeClr val="tx2"/>
                        </a:solidFill>
                        <a:latin typeface="Arial" panose="020B0604020202020204" pitchFamily="34" charset="0"/>
                        <a:ea typeface="微软雅黑" panose="020B0503020204020204" pitchFamily="34" charset="-122"/>
                      </a:endParaRPr>
                    </a:p>
                  </a:txBody>
                  <a:tcPr marL="7200" marR="72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900" b="1">
                          <a:solidFill>
                            <a:schemeClr val="tx2"/>
                          </a:solidFill>
                          <a:latin typeface="Arial" panose="020B0604020202020204" pitchFamily="34" charset="0"/>
                        </a:rPr>
                        <a:t>Redundancy Ratio</a:t>
                      </a:r>
                      <a:endParaRPr lang="en-US" altLang="zh-CN" sz="900" b="1">
                        <a:solidFill>
                          <a:schemeClr val="tx2"/>
                        </a:solidFill>
                        <a:latin typeface="Arial" panose="020B0604020202020204" pitchFamily="34" charset="0"/>
                        <a:ea typeface="微软雅黑" panose="020B0503020204020204" pitchFamily="34" charset="-122"/>
                      </a:endParaRPr>
                    </a:p>
                  </a:txBody>
                  <a:tcPr marL="7200" marR="72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900" b="1">
                          <a:solidFill>
                            <a:schemeClr val="tx2"/>
                          </a:solidFill>
                          <a:latin typeface="Arial" panose="020B0604020202020204" pitchFamily="34" charset="0"/>
                        </a:rPr>
                        <a:t>Space Utilization</a:t>
                      </a:r>
                      <a:endParaRPr lang="en-US" altLang="zh-CN" sz="900" b="1">
                        <a:solidFill>
                          <a:schemeClr val="tx2"/>
                        </a:solidFill>
                        <a:latin typeface="Arial" panose="020B0604020202020204" pitchFamily="34" charset="0"/>
                        <a:ea typeface="微软雅黑" panose="020B0503020204020204" pitchFamily="34" charset="-122"/>
                      </a:endParaRPr>
                    </a:p>
                  </a:txBody>
                  <a:tcPr marL="7200" marR="72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1"/>
                  </a:ext>
                </a:extLst>
              </a:tr>
              <a:tr h="297141">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2+2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50.00%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6+3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66.66%</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6+4</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60.00%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2"/>
                  </a:ext>
                </a:extLst>
              </a:tr>
              <a:tr h="318366">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4+2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66.66%</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72.72%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8+4</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66.66%</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3"/>
                  </a:ext>
                </a:extLst>
              </a:tr>
              <a:tr h="297141">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6+2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75.00%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10+3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76.92%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10+4</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71.43%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4"/>
                  </a:ext>
                </a:extLst>
              </a:tr>
              <a:tr h="297141">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80.00%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12+3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80.00%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12+4</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75.00%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5"/>
                  </a:ext>
                </a:extLst>
              </a:tr>
              <a:tr h="297141">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10+2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83.33%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14+3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82.35%</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14+4</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77.78%</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6"/>
                  </a:ext>
                </a:extLst>
              </a:tr>
              <a:tr h="297141">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12+2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85.71%</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16+3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84.21%</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16+4</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80.00%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7"/>
                  </a:ext>
                </a:extLst>
              </a:tr>
              <a:tr h="297141">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14+2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87.50%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18+3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85.71%</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18+4</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81.82%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8"/>
                  </a:ext>
                </a:extLst>
              </a:tr>
              <a:tr h="297141">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16+2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88.88%</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20+3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86.90%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20+4</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83.33%</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9"/>
                  </a:ext>
                </a:extLst>
              </a:tr>
              <a:tr h="297141">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18+2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90.00%</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10"/>
                  </a:ext>
                </a:extLst>
              </a:tr>
              <a:tr h="297141">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20+2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90.91%</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11"/>
                  </a:ext>
                </a:extLst>
              </a:tr>
              <a:tr h="332077">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800">
                          <a:solidFill>
                            <a:schemeClr val="tx2"/>
                          </a:solidFill>
                          <a:latin typeface="Arial" panose="020B0604020202020204" pitchFamily="34" charset="0"/>
                        </a:rPr>
                        <a:t>22+2</a:t>
                      </a:r>
                      <a:endParaRPr lang="en-US" altLang="zh-CN" sz="8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r>
                        <a:rPr lang="en-US" sz="1000" b="1">
                          <a:solidFill>
                            <a:srgbClr val="FFFF00"/>
                          </a:solidFill>
                          <a:latin typeface="Arial" panose="020B0604020202020204" pitchFamily="34" charset="0"/>
                        </a:rPr>
                        <a:t>91.67%</a:t>
                      </a:r>
                      <a:endParaRPr lang="en-US" altLang="zh-CN" sz="1000" b="1">
                        <a:solidFill>
                          <a:srgbClr val="FFFF00"/>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323" rtl="0" eaLnBrk="1" latinLnBrk="0" hangingPunct="1">
                        <a:defRPr sz="2337" kern="1200">
                          <a:solidFill>
                            <a:schemeClr val="dk1"/>
                          </a:solidFill>
                          <a:latin typeface="Arial"/>
                        </a:defRPr>
                      </a:lvl1pPr>
                      <a:lvl2pPr marL="593662" algn="l" defTabSz="1187323" rtl="0" eaLnBrk="1" latinLnBrk="0" hangingPunct="1">
                        <a:defRPr sz="2337" kern="1200">
                          <a:solidFill>
                            <a:schemeClr val="dk1"/>
                          </a:solidFill>
                          <a:latin typeface="Arial"/>
                        </a:defRPr>
                      </a:lvl2pPr>
                      <a:lvl3pPr marL="1187323" algn="l" defTabSz="1187323" rtl="0" eaLnBrk="1" latinLnBrk="0" hangingPunct="1">
                        <a:defRPr sz="2337" kern="1200">
                          <a:solidFill>
                            <a:schemeClr val="dk1"/>
                          </a:solidFill>
                          <a:latin typeface="Arial"/>
                        </a:defRPr>
                      </a:lvl3pPr>
                      <a:lvl4pPr marL="1780986" algn="l" defTabSz="1187323" rtl="0" eaLnBrk="1" latinLnBrk="0" hangingPunct="1">
                        <a:defRPr sz="2337" kern="1200">
                          <a:solidFill>
                            <a:schemeClr val="dk1"/>
                          </a:solidFill>
                          <a:latin typeface="Arial"/>
                        </a:defRPr>
                      </a:lvl4pPr>
                      <a:lvl5pPr marL="2374648" algn="l" defTabSz="1187323" rtl="0" eaLnBrk="1" latinLnBrk="0" hangingPunct="1">
                        <a:defRPr sz="2337" kern="1200">
                          <a:solidFill>
                            <a:schemeClr val="dk1"/>
                          </a:solidFill>
                          <a:latin typeface="Arial"/>
                        </a:defRPr>
                      </a:lvl5pPr>
                      <a:lvl6pPr marL="2968309" algn="l" defTabSz="1187323" rtl="0" eaLnBrk="1" latinLnBrk="0" hangingPunct="1">
                        <a:defRPr sz="2337" kern="1200">
                          <a:solidFill>
                            <a:schemeClr val="dk1"/>
                          </a:solidFill>
                          <a:latin typeface="Arial"/>
                        </a:defRPr>
                      </a:lvl6pPr>
                      <a:lvl7pPr marL="3561971" algn="l" defTabSz="1187323" rtl="0" eaLnBrk="1" latinLnBrk="0" hangingPunct="1">
                        <a:defRPr sz="2337" kern="1200">
                          <a:solidFill>
                            <a:schemeClr val="dk1"/>
                          </a:solidFill>
                          <a:latin typeface="Arial"/>
                        </a:defRPr>
                      </a:lvl7pPr>
                      <a:lvl8pPr marL="4155634" algn="l" defTabSz="1187323" rtl="0" eaLnBrk="1" latinLnBrk="0" hangingPunct="1">
                        <a:defRPr sz="2337" kern="1200">
                          <a:solidFill>
                            <a:schemeClr val="dk1"/>
                          </a:solidFill>
                          <a:latin typeface="Arial"/>
                        </a:defRPr>
                      </a:lvl8pPr>
                      <a:lvl9pPr marL="4749295" algn="l" defTabSz="1187323" rtl="0" eaLnBrk="1" latinLnBrk="0" hangingPunct="1">
                        <a:defRPr sz="2337" kern="1200">
                          <a:solidFill>
                            <a:schemeClr val="dk1"/>
                          </a:solidFill>
                          <a:latin typeface="Arial"/>
                        </a:defRPr>
                      </a:lvl9pPr>
                    </a:lstStyle>
                    <a:p>
                      <a:pPr algn="ctr" fontAlgn="ctr"/>
                      <a:endParaRPr lang="en-US" altLang="zh-CN" sz="800">
                        <a:solidFill>
                          <a:schemeClr val="bg1"/>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192288849"/>
      </p:ext>
    </p:extLst>
  </p:cSld>
  <p:clrMapOvr>
    <a:masterClrMapping/>
  </p:clrMapOvr>
  <p:transition advClick="0" advTm="8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矩形 157"/>
          <p:cNvSpPr/>
          <p:nvPr/>
        </p:nvSpPr>
        <p:spPr bwMode="auto">
          <a:xfrm>
            <a:off x="6132961" y="5340286"/>
            <a:ext cx="5704868" cy="821267"/>
          </a:xfrm>
          <a:prstGeom prst="rect">
            <a:avLst/>
          </a:prstGeom>
          <a:no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marL="304165" indent="-304165" defTabSz="1219170" fontAlgn="ctr">
              <a:spcBef>
                <a:spcPct val="0"/>
              </a:spcBef>
              <a:spcAft>
                <a:spcPct val="0"/>
              </a:spcAft>
              <a:buFontTx/>
              <a:buAutoNum type="arabicPeriod"/>
            </a:pPr>
            <a:r>
              <a:rPr lang="en-US" sz="1200" dirty="0">
                <a:cs typeface="Arial"/>
              </a:rPr>
              <a:t>I</a:t>
            </a:r>
            <a:r>
              <a:rPr lang="en-US" sz="1200" u="sng" dirty="0">
                <a:cs typeface="Arial"/>
              </a:rPr>
              <a:t>f a fault occurs, using EC reduction to write data can ensure the data write reliability. Assume that the original EC scheme is 4+2, when a fault occurs, the data will be written to the storage system in EC 2+2 mode.</a:t>
            </a:r>
            <a:endParaRPr lang="en-US" altLang="zh-CN" sz="1200" u="sng" dirty="0">
              <a:ea typeface="微软雅黑" panose="020B0503020204020204" pitchFamily="34" charset="-122"/>
              <a:cs typeface="Arial"/>
            </a:endParaRPr>
          </a:p>
          <a:p>
            <a:pPr marL="304165" indent="-304165" defTabSz="1219170" fontAlgn="ctr">
              <a:spcBef>
                <a:spcPct val="0"/>
              </a:spcBef>
              <a:spcAft>
                <a:spcPct val="0"/>
              </a:spcAft>
              <a:buFontTx/>
              <a:buAutoNum type="arabicPeriod"/>
            </a:pPr>
            <a:r>
              <a:rPr lang="en-US" sz="1200" u="sng" dirty="0">
                <a:cs typeface="Arial"/>
              </a:rPr>
              <a:t>EC never degrades write operation, providi</a:t>
            </a:r>
            <a:r>
              <a:rPr lang="en-US" sz="1200" dirty="0">
                <a:cs typeface="Arial"/>
              </a:rPr>
              <a:t>ng higher reliability.</a:t>
            </a:r>
            <a:endParaRPr lang="en-US" altLang="zh-CN" sz="1200" dirty="0">
              <a:ea typeface="微软雅黑" panose="020B0503020204020204" pitchFamily="34" charset="-122"/>
              <a:cs typeface="Arial"/>
            </a:endParaRPr>
          </a:p>
        </p:txBody>
      </p:sp>
      <p:sp>
        <p:nvSpPr>
          <p:cNvPr id="52" name="文本框 51"/>
          <p:cNvSpPr txBox="1"/>
          <p:nvPr/>
        </p:nvSpPr>
        <p:spPr>
          <a:xfrm>
            <a:off x="7150175" y="3758104"/>
            <a:ext cx="427324" cy="461665"/>
          </a:xfrm>
          <a:prstGeom prst="rect">
            <a:avLst/>
          </a:prstGeom>
          <a:noFill/>
        </p:spPr>
        <p:txBody>
          <a:bodyPr wrap="square" rtlCol="0">
            <a:noAutofit/>
          </a:bodyPr>
          <a:lstStyle/>
          <a:p>
            <a:pPr fontAlgn="ctr"/>
            <a:endParaRPr lang="en-US" altLang="zh-CN" sz="2400">
              <a:latin typeface="Arial" panose="020B0604020202020204" pitchFamily="34" charset="0"/>
              <a:ea typeface="微软雅黑" panose="020B0503020204020204" pitchFamily="34" charset="-122"/>
            </a:endParaRPr>
          </a:p>
        </p:txBody>
      </p:sp>
      <p:sp>
        <p:nvSpPr>
          <p:cNvPr id="71" name="矩形 70"/>
          <p:cNvSpPr/>
          <p:nvPr/>
        </p:nvSpPr>
        <p:spPr bwMode="auto">
          <a:xfrm>
            <a:off x="6156391" y="1554639"/>
            <a:ext cx="5681438" cy="3705000"/>
          </a:xfrm>
          <a:prstGeom prst="rect">
            <a:avLst/>
          </a:prstGeom>
          <a:noFill/>
          <a:ln w="9525">
            <a:solidFill>
              <a:schemeClr val="tx1"/>
            </a:solid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72" name="矩形 71"/>
          <p:cNvSpPr/>
          <p:nvPr/>
        </p:nvSpPr>
        <p:spPr bwMode="auto">
          <a:xfrm>
            <a:off x="6502823" y="2512258"/>
            <a:ext cx="1242397" cy="480053"/>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noAutofit/>
          </a:bodyPr>
          <a:lstStyle/>
          <a:p>
            <a:pPr algn="ctr" fontAlgn="ctr">
              <a:buClr>
                <a:srgbClr val="CC9900"/>
              </a:buClr>
            </a:pPr>
            <a:r>
              <a:rPr lang="en-US" sz="1333">
                <a:latin typeface="Arial" panose="020B0604020202020204" pitchFamily="34" charset="0"/>
              </a:rPr>
              <a:t>Process (EDS)</a:t>
            </a:r>
            <a:endParaRPr lang="en-US" altLang="zh-CN" sz="1333">
              <a:latin typeface="Arial" panose="020B0604020202020204" pitchFamily="34" charset="0"/>
              <a:ea typeface="微软雅黑" panose="020B0503020204020204" pitchFamily="34" charset="-122"/>
            </a:endParaRPr>
          </a:p>
        </p:txBody>
      </p:sp>
      <p:sp>
        <p:nvSpPr>
          <p:cNvPr id="73" name="矩形 72"/>
          <p:cNvSpPr/>
          <p:nvPr/>
        </p:nvSpPr>
        <p:spPr bwMode="auto">
          <a:xfrm>
            <a:off x="6269045" y="3599074"/>
            <a:ext cx="662612"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74" name="矩形 73"/>
          <p:cNvSpPr/>
          <p:nvPr/>
        </p:nvSpPr>
        <p:spPr bwMode="auto">
          <a:xfrm>
            <a:off x="7173337" y="3590739"/>
            <a:ext cx="662612"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cxnSp>
        <p:nvCxnSpPr>
          <p:cNvPr id="76" name="直接箭头连接符 75"/>
          <p:cNvCxnSpPr>
            <a:endCxn id="72" idx="0"/>
          </p:cNvCxnSpPr>
          <p:nvPr/>
        </p:nvCxnSpPr>
        <p:spPr bwMode="auto">
          <a:xfrm>
            <a:off x="6583202" y="1792030"/>
            <a:ext cx="515067" cy="720228"/>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2" name="文本框 81"/>
          <p:cNvSpPr txBox="1"/>
          <p:nvPr/>
        </p:nvSpPr>
        <p:spPr>
          <a:xfrm>
            <a:off x="6272373" y="3962001"/>
            <a:ext cx="655949" cy="307777"/>
          </a:xfrm>
          <a:prstGeom prst="rect">
            <a:avLst/>
          </a:prstGeom>
          <a:noFill/>
        </p:spPr>
        <p:txBody>
          <a:bodyPr wrap="square" rtlCol="0">
            <a:noAutofit/>
          </a:bodyPr>
          <a:lstStyle/>
          <a:p>
            <a:pPr algn="ctr" fontAlgn="ctr"/>
            <a:r>
              <a:rPr lang="en-US" sz="1400">
                <a:latin typeface="Arial" panose="020B0604020202020204" pitchFamily="34" charset="0"/>
              </a:rPr>
              <a:t>Disk1</a:t>
            </a:r>
          </a:p>
        </p:txBody>
      </p:sp>
      <p:sp>
        <p:nvSpPr>
          <p:cNvPr id="83" name="文本框 82"/>
          <p:cNvSpPr txBox="1"/>
          <p:nvPr/>
        </p:nvSpPr>
        <p:spPr>
          <a:xfrm>
            <a:off x="7222412" y="3953665"/>
            <a:ext cx="655949" cy="307777"/>
          </a:xfrm>
          <a:prstGeom prst="rect">
            <a:avLst/>
          </a:prstGeom>
          <a:noFill/>
        </p:spPr>
        <p:txBody>
          <a:bodyPr wrap="square" rtlCol="0">
            <a:noAutofit/>
          </a:bodyPr>
          <a:lstStyle/>
          <a:p>
            <a:pPr algn="ctr" fontAlgn="ctr"/>
            <a:r>
              <a:rPr lang="en-US" sz="1400">
                <a:latin typeface="Arial" panose="020B0604020202020204" pitchFamily="34" charset="0"/>
              </a:rPr>
              <a:t>Disk2</a:t>
            </a:r>
          </a:p>
        </p:txBody>
      </p:sp>
      <p:cxnSp>
        <p:nvCxnSpPr>
          <p:cNvPr id="85" name="直接箭头连接符 84"/>
          <p:cNvCxnSpPr>
            <a:stCxn id="72" idx="2"/>
            <a:endCxn id="74" idx="0"/>
          </p:cNvCxnSpPr>
          <p:nvPr/>
        </p:nvCxnSpPr>
        <p:spPr bwMode="auto">
          <a:xfrm>
            <a:off x="7141323" y="2992311"/>
            <a:ext cx="346019" cy="598428"/>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6" name="直接箭头连接符 85"/>
          <p:cNvCxnSpPr>
            <a:stCxn id="72" idx="2"/>
            <a:endCxn id="109" idx="0"/>
          </p:cNvCxnSpPr>
          <p:nvPr/>
        </p:nvCxnSpPr>
        <p:spPr bwMode="auto">
          <a:xfrm>
            <a:off x="7124022" y="2992311"/>
            <a:ext cx="1323155" cy="610605"/>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7" name="矩形 86"/>
          <p:cNvSpPr/>
          <p:nvPr/>
        </p:nvSpPr>
        <p:spPr bwMode="auto">
          <a:xfrm>
            <a:off x="7098774" y="1720279"/>
            <a:ext cx="240088" cy="503387"/>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88" name="文本框 87"/>
          <p:cNvSpPr txBox="1"/>
          <p:nvPr/>
        </p:nvSpPr>
        <p:spPr>
          <a:xfrm>
            <a:off x="7291456" y="1895370"/>
            <a:ext cx="545342" cy="297454"/>
          </a:xfrm>
          <a:prstGeom prst="rect">
            <a:avLst/>
          </a:prstGeom>
          <a:noFill/>
        </p:spPr>
        <p:txBody>
          <a:bodyPr wrap="square" rtlCol="0">
            <a:noAutofit/>
          </a:bodyPr>
          <a:lstStyle/>
          <a:p>
            <a:pPr fontAlgn="ctr"/>
            <a:r>
              <a:rPr lang="en-US" sz="1333">
                <a:latin typeface="Arial" panose="020B0604020202020204" pitchFamily="34" charset="0"/>
              </a:rPr>
              <a:t>Data</a:t>
            </a:r>
          </a:p>
        </p:txBody>
      </p:sp>
      <p:sp>
        <p:nvSpPr>
          <p:cNvPr id="92" name="矩形 91"/>
          <p:cNvSpPr/>
          <p:nvPr/>
        </p:nvSpPr>
        <p:spPr bwMode="auto">
          <a:xfrm>
            <a:off x="6156388" y="1143000"/>
            <a:ext cx="5681440" cy="409274"/>
          </a:xfrm>
          <a:prstGeom prst="rect">
            <a:avLst/>
          </a:prstGeom>
          <a:solidFill>
            <a:srgbClr val="00B0F0"/>
          </a:solidFill>
          <a:ln w="9525">
            <a:noFill/>
            <a:miter lim="800000"/>
            <a:headEnd/>
            <a:tailEnd/>
          </a:ln>
          <a:effectLst/>
        </p:spPr>
        <p:txBody>
          <a:bodyPr wrap="square" anchor="ctr">
            <a:noAutofit/>
          </a:bodyPr>
          <a:lstStyle/>
          <a:p>
            <a:pPr algn="ctr" fontAlgn="ctr"/>
            <a:r>
              <a:rPr lang="en-US" sz="2400">
                <a:solidFill>
                  <a:schemeClr val="bg2"/>
                </a:solidFill>
                <a:latin typeface="Arial" panose="020B0604020202020204" pitchFamily="34" charset="0"/>
              </a:rPr>
              <a:t>Data Write in EC 4+2</a:t>
            </a:r>
            <a:endParaRPr lang="en-US" sz="2400">
              <a:solidFill>
                <a:schemeClr val="bg2"/>
              </a:solidFill>
              <a:latin typeface="Arial" panose="020B0604020202020204" pitchFamily="34" charset="0"/>
              <a:ea typeface="微软雅黑" panose="020B0503020204020204" pitchFamily="34" charset="-122"/>
            </a:endParaRPr>
          </a:p>
        </p:txBody>
      </p:sp>
      <p:sp>
        <p:nvSpPr>
          <p:cNvPr id="93" name="矩形 92"/>
          <p:cNvSpPr/>
          <p:nvPr/>
        </p:nvSpPr>
        <p:spPr bwMode="auto">
          <a:xfrm>
            <a:off x="8033370" y="2474792"/>
            <a:ext cx="240088" cy="503387"/>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cxnSp>
        <p:nvCxnSpPr>
          <p:cNvPr id="95" name="直接箭头连接符 94"/>
          <p:cNvCxnSpPr/>
          <p:nvPr/>
        </p:nvCxnSpPr>
        <p:spPr bwMode="auto">
          <a:xfrm>
            <a:off x="8506114" y="2735836"/>
            <a:ext cx="41711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6" name="文本框 95"/>
          <p:cNvSpPr txBox="1"/>
          <p:nvPr/>
        </p:nvSpPr>
        <p:spPr>
          <a:xfrm>
            <a:off x="8383516" y="2492476"/>
            <a:ext cx="776175" cy="215444"/>
          </a:xfrm>
          <a:prstGeom prst="rect">
            <a:avLst/>
          </a:prstGeom>
          <a:noFill/>
        </p:spPr>
        <p:txBody>
          <a:bodyPr wrap="square" rtlCol="0">
            <a:noAutofit/>
          </a:bodyPr>
          <a:lstStyle/>
          <a:p>
            <a:pPr fontAlgn="ctr"/>
            <a:r>
              <a:rPr lang="en-US" sz="800">
                <a:latin typeface="Arial" panose="020B0604020202020204" pitchFamily="34" charset="0"/>
              </a:rPr>
              <a:t>EC encoding</a:t>
            </a:r>
            <a:endParaRPr lang="en-US" sz="800">
              <a:latin typeface="Arial" panose="020B0604020202020204" pitchFamily="34" charset="0"/>
              <a:ea typeface="微软雅黑" panose="020B0503020204020204" pitchFamily="34" charset="-122"/>
            </a:endParaRPr>
          </a:p>
        </p:txBody>
      </p:sp>
      <p:sp>
        <p:nvSpPr>
          <p:cNvPr id="97" name="矩形 96"/>
          <p:cNvSpPr/>
          <p:nvPr/>
        </p:nvSpPr>
        <p:spPr bwMode="auto">
          <a:xfrm>
            <a:off x="9273732" y="2787656"/>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98" name="矩形 97"/>
          <p:cNvSpPr/>
          <p:nvPr/>
        </p:nvSpPr>
        <p:spPr bwMode="auto">
          <a:xfrm>
            <a:off x="9534514" y="2789177"/>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99" name="矩形 98"/>
          <p:cNvSpPr/>
          <p:nvPr/>
        </p:nvSpPr>
        <p:spPr bwMode="auto">
          <a:xfrm>
            <a:off x="9268696" y="2490406"/>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00" name="矩形 99"/>
          <p:cNvSpPr/>
          <p:nvPr/>
        </p:nvSpPr>
        <p:spPr bwMode="auto">
          <a:xfrm>
            <a:off x="9530131" y="2493069"/>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01" name="矩形 100"/>
          <p:cNvSpPr/>
          <p:nvPr/>
        </p:nvSpPr>
        <p:spPr bwMode="auto">
          <a:xfrm>
            <a:off x="10079208" y="2490406"/>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02" name="矩形 101"/>
          <p:cNvSpPr/>
          <p:nvPr/>
        </p:nvSpPr>
        <p:spPr bwMode="auto">
          <a:xfrm>
            <a:off x="10374182" y="2486856"/>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08" name="矩形 107"/>
          <p:cNvSpPr/>
          <p:nvPr/>
        </p:nvSpPr>
        <p:spPr bwMode="auto">
          <a:xfrm>
            <a:off x="7187943" y="4818188"/>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09" name="矩形 108"/>
          <p:cNvSpPr/>
          <p:nvPr/>
        </p:nvSpPr>
        <p:spPr bwMode="auto">
          <a:xfrm>
            <a:off x="8115871" y="3602916"/>
            <a:ext cx="662612"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111" name="文本框 110"/>
          <p:cNvSpPr txBox="1"/>
          <p:nvPr/>
        </p:nvSpPr>
        <p:spPr>
          <a:xfrm>
            <a:off x="8164948" y="3965842"/>
            <a:ext cx="655949" cy="307777"/>
          </a:xfrm>
          <a:prstGeom prst="rect">
            <a:avLst/>
          </a:prstGeom>
          <a:noFill/>
        </p:spPr>
        <p:txBody>
          <a:bodyPr wrap="square" rtlCol="0">
            <a:noAutofit/>
          </a:bodyPr>
          <a:lstStyle/>
          <a:p>
            <a:pPr algn="ctr" fontAlgn="ctr"/>
            <a:r>
              <a:rPr lang="en-US" sz="1400">
                <a:latin typeface="Arial" panose="020B0604020202020204" pitchFamily="34" charset="0"/>
              </a:rPr>
              <a:t>Disk3</a:t>
            </a:r>
          </a:p>
        </p:txBody>
      </p:sp>
      <p:sp>
        <p:nvSpPr>
          <p:cNvPr id="112" name="矩形 111"/>
          <p:cNvSpPr/>
          <p:nvPr/>
        </p:nvSpPr>
        <p:spPr bwMode="auto">
          <a:xfrm>
            <a:off x="8127903" y="4825464"/>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15" name="矩形 114"/>
          <p:cNvSpPr/>
          <p:nvPr/>
        </p:nvSpPr>
        <p:spPr bwMode="auto">
          <a:xfrm>
            <a:off x="8992895" y="3611251"/>
            <a:ext cx="662612"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116" name="矩形 115"/>
          <p:cNvSpPr/>
          <p:nvPr/>
        </p:nvSpPr>
        <p:spPr bwMode="auto">
          <a:xfrm>
            <a:off x="9897187" y="3602916"/>
            <a:ext cx="662612"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119" name="文本框 118"/>
          <p:cNvSpPr txBox="1"/>
          <p:nvPr/>
        </p:nvSpPr>
        <p:spPr>
          <a:xfrm>
            <a:off x="8996224" y="3974178"/>
            <a:ext cx="655949" cy="307777"/>
          </a:xfrm>
          <a:prstGeom prst="rect">
            <a:avLst/>
          </a:prstGeom>
          <a:noFill/>
        </p:spPr>
        <p:txBody>
          <a:bodyPr wrap="square" rtlCol="0">
            <a:noAutofit/>
          </a:bodyPr>
          <a:lstStyle/>
          <a:p>
            <a:pPr algn="ctr" fontAlgn="ctr"/>
            <a:r>
              <a:rPr lang="en-US" sz="1400">
                <a:latin typeface="Arial" panose="020B0604020202020204" pitchFamily="34" charset="0"/>
              </a:rPr>
              <a:t>Disk4</a:t>
            </a:r>
          </a:p>
        </p:txBody>
      </p:sp>
      <p:sp>
        <p:nvSpPr>
          <p:cNvPr id="120" name="文本框 119"/>
          <p:cNvSpPr txBox="1"/>
          <p:nvPr/>
        </p:nvSpPr>
        <p:spPr>
          <a:xfrm>
            <a:off x="9946264" y="3965842"/>
            <a:ext cx="655949" cy="307777"/>
          </a:xfrm>
          <a:prstGeom prst="rect">
            <a:avLst/>
          </a:prstGeom>
          <a:noFill/>
        </p:spPr>
        <p:txBody>
          <a:bodyPr wrap="square" rtlCol="0">
            <a:noAutofit/>
          </a:bodyPr>
          <a:lstStyle/>
          <a:p>
            <a:pPr algn="ctr" fontAlgn="ctr"/>
            <a:r>
              <a:rPr lang="en-US" sz="1400">
                <a:latin typeface="Arial" panose="020B0604020202020204" pitchFamily="34" charset="0"/>
              </a:rPr>
              <a:t>Disk5</a:t>
            </a:r>
          </a:p>
        </p:txBody>
      </p:sp>
      <p:sp>
        <p:nvSpPr>
          <p:cNvPr id="122" name="矩形 121"/>
          <p:cNvSpPr/>
          <p:nvPr/>
        </p:nvSpPr>
        <p:spPr bwMode="auto">
          <a:xfrm>
            <a:off x="9911794" y="4837496"/>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23" name="矩形 122"/>
          <p:cNvSpPr/>
          <p:nvPr/>
        </p:nvSpPr>
        <p:spPr bwMode="auto">
          <a:xfrm>
            <a:off x="10839723" y="3615094"/>
            <a:ext cx="662612"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125" name="文本框 124"/>
          <p:cNvSpPr txBox="1"/>
          <p:nvPr/>
        </p:nvSpPr>
        <p:spPr>
          <a:xfrm>
            <a:off x="10888798" y="3978019"/>
            <a:ext cx="655949" cy="307777"/>
          </a:xfrm>
          <a:prstGeom prst="rect">
            <a:avLst/>
          </a:prstGeom>
          <a:noFill/>
        </p:spPr>
        <p:txBody>
          <a:bodyPr wrap="square" rtlCol="0">
            <a:noAutofit/>
          </a:bodyPr>
          <a:lstStyle/>
          <a:p>
            <a:pPr algn="ctr" fontAlgn="ctr"/>
            <a:r>
              <a:rPr lang="en-US" sz="1400">
                <a:latin typeface="Arial" panose="020B0604020202020204" pitchFamily="34" charset="0"/>
              </a:rPr>
              <a:t>Disk6</a:t>
            </a:r>
          </a:p>
        </p:txBody>
      </p:sp>
      <p:cxnSp>
        <p:nvCxnSpPr>
          <p:cNvPr id="127" name="直接箭头连接符 126"/>
          <p:cNvCxnSpPr>
            <a:stCxn id="72" idx="2"/>
            <a:endCxn id="115" idx="0"/>
          </p:cNvCxnSpPr>
          <p:nvPr/>
        </p:nvCxnSpPr>
        <p:spPr bwMode="auto">
          <a:xfrm>
            <a:off x="7224030" y="2992311"/>
            <a:ext cx="2000163" cy="618940"/>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32" name="直接箭头连接符 131"/>
          <p:cNvCxnSpPr>
            <a:stCxn id="72" idx="2"/>
            <a:endCxn id="116" idx="0"/>
          </p:cNvCxnSpPr>
          <p:nvPr/>
        </p:nvCxnSpPr>
        <p:spPr bwMode="auto">
          <a:xfrm>
            <a:off x="7265134" y="2992311"/>
            <a:ext cx="2822246" cy="610605"/>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56" name="文本框 155"/>
          <p:cNvSpPr txBox="1"/>
          <p:nvPr/>
        </p:nvSpPr>
        <p:spPr>
          <a:xfrm>
            <a:off x="8968646" y="2039521"/>
            <a:ext cx="977618" cy="276999"/>
          </a:xfrm>
          <a:prstGeom prst="rect">
            <a:avLst/>
          </a:prstGeom>
          <a:noFill/>
        </p:spPr>
        <p:txBody>
          <a:bodyPr wrap="square" rtlCol="0">
            <a:noAutofit/>
          </a:bodyPr>
          <a:lstStyle/>
          <a:p>
            <a:pPr algn="ctr" fontAlgn="ctr"/>
            <a:r>
              <a:rPr lang="en-US" sz="1200">
                <a:latin typeface="Arial" panose="020B0604020202020204" pitchFamily="34" charset="0"/>
              </a:rPr>
              <a:t>Original data</a:t>
            </a:r>
            <a:endParaRPr lang="en-US" sz="1200">
              <a:latin typeface="Arial" panose="020B0604020202020204" pitchFamily="34" charset="0"/>
              <a:ea typeface="微软雅黑" panose="020B0503020204020204" pitchFamily="34" charset="-122"/>
            </a:endParaRPr>
          </a:p>
        </p:txBody>
      </p:sp>
      <p:sp>
        <p:nvSpPr>
          <p:cNvPr id="157" name="文本框 156"/>
          <p:cNvSpPr txBox="1"/>
          <p:nvPr/>
        </p:nvSpPr>
        <p:spPr>
          <a:xfrm>
            <a:off x="9885778" y="2043736"/>
            <a:ext cx="852663" cy="276999"/>
          </a:xfrm>
          <a:prstGeom prst="rect">
            <a:avLst/>
          </a:prstGeom>
          <a:noFill/>
        </p:spPr>
        <p:txBody>
          <a:bodyPr wrap="square" rtlCol="0">
            <a:noAutofit/>
          </a:bodyPr>
          <a:lstStyle/>
          <a:p>
            <a:pPr algn="ctr" fontAlgn="ctr"/>
            <a:r>
              <a:rPr lang="en-US" sz="1200">
                <a:latin typeface="Arial" panose="020B0604020202020204" pitchFamily="34" charset="0"/>
              </a:rPr>
              <a:t>Parity data</a:t>
            </a:r>
            <a:endParaRPr lang="en-US" sz="1200">
              <a:latin typeface="Arial" panose="020B0604020202020204" pitchFamily="34" charset="0"/>
              <a:ea typeface="微软雅黑" panose="020B0503020204020204" pitchFamily="34" charset="-122"/>
            </a:endParaRPr>
          </a:p>
        </p:txBody>
      </p:sp>
      <p:sp>
        <p:nvSpPr>
          <p:cNvPr id="67" name="矩形 66"/>
          <p:cNvSpPr/>
          <p:nvPr/>
        </p:nvSpPr>
        <p:spPr bwMode="auto">
          <a:xfrm>
            <a:off x="10079208" y="2786505"/>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75" name="矩形 74"/>
          <p:cNvSpPr/>
          <p:nvPr/>
        </p:nvSpPr>
        <p:spPr bwMode="auto">
          <a:xfrm>
            <a:off x="10364006" y="2795772"/>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78" name="乘号 77"/>
          <p:cNvSpPr/>
          <p:nvPr/>
        </p:nvSpPr>
        <p:spPr bwMode="auto">
          <a:xfrm>
            <a:off x="6308679" y="4219769"/>
            <a:ext cx="606602" cy="598118"/>
          </a:xfrm>
          <a:prstGeom prst="mathMultiply">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pPr>
            <a:endParaRPr lang="en-US" sz="2400">
              <a:latin typeface="Arial" panose="020B0604020202020204" pitchFamily="34" charset="0"/>
              <a:ea typeface="微软雅黑" panose="020B0503020204020204" pitchFamily="34" charset="-122"/>
            </a:endParaRPr>
          </a:p>
        </p:txBody>
      </p:sp>
      <p:sp>
        <p:nvSpPr>
          <p:cNvPr id="79" name="矩形 78"/>
          <p:cNvSpPr/>
          <p:nvPr/>
        </p:nvSpPr>
        <p:spPr bwMode="auto">
          <a:xfrm>
            <a:off x="7460092" y="4817886"/>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80" name="矩形 79"/>
          <p:cNvSpPr/>
          <p:nvPr/>
        </p:nvSpPr>
        <p:spPr bwMode="auto">
          <a:xfrm>
            <a:off x="8378344" y="4818730"/>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81" name="矩形 80"/>
          <p:cNvSpPr/>
          <p:nvPr/>
        </p:nvSpPr>
        <p:spPr bwMode="auto">
          <a:xfrm>
            <a:off x="9024506" y="4830762"/>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84" name="矩形 83"/>
          <p:cNvSpPr/>
          <p:nvPr/>
        </p:nvSpPr>
        <p:spPr bwMode="auto">
          <a:xfrm>
            <a:off x="9254968" y="4830762"/>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89" name="矩形 88"/>
          <p:cNvSpPr/>
          <p:nvPr/>
        </p:nvSpPr>
        <p:spPr bwMode="auto">
          <a:xfrm>
            <a:off x="10151400" y="4830762"/>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0" name="文本框 9"/>
          <p:cNvSpPr txBox="1"/>
          <p:nvPr/>
        </p:nvSpPr>
        <p:spPr>
          <a:xfrm>
            <a:off x="10546988" y="2425857"/>
            <a:ext cx="473206" cy="297454"/>
          </a:xfrm>
          <a:prstGeom prst="rect">
            <a:avLst/>
          </a:prstGeom>
          <a:noFill/>
        </p:spPr>
        <p:txBody>
          <a:bodyPr wrap="square" rtlCol="0">
            <a:noAutofit/>
          </a:bodyPr>
          <a:lstStyle/>
          <a:p>
            <a:pPr fontAlgn="ctr"/>
            <a:r>
              <a:rPr lang="en-US" sz="1333">
                <a:latin typeface="Arial" panose="020B0604020202020204" pitchFamily="34" charset="0"/>
              </a:rPr>
              <a:t>2+2</a:t>
            </a:r>
            <a:endParaRPr lang="en-US" sz="1333">
              <a:latin typeface="Arial" panose="020B0604020202020204" pitchFamily="34" charset="0"/>
              <a:ea typeface="微软雅黑" panose="020B0503020204020204" pitchFamily="34" charset="-122"/>
            </a:endParaRPr>
          </a:p>
        </p:txBody>
      </p:sp>
      <p:sp>
        <p:nvSpPr>
          <p:cNvPr id="77" name="文本框 76"/>
          <p:cNvSpPr txBox="1"/>
          <p:nvPr/>
        </p:nvSpPr>
        <p:spPr>
          <a:xfrm>
            <a:off x="10546988" y="2737437"/>
            <a:ext cx="473206" cy="297454"/>
          </a:xfrm>
          <a:prstGeom prst="rect">
            <a:avLst/>
          </a:prstGeom>
          <a:noFill/>
        </p:spPr>
        <p:txBody>
          <a:bodyPr wrap="square" rtlCol="0">
            <a:noAutofit/>
          </a:bodyPr>
          <a:lstStyle/>
          <a:p>
            <a:pPr fontAlgn="ctr"/>
            <a:r>
              <a:rPr lang="en-US" sz="1333">
                <a:latin typeface="Arial" panose="020B0604020202020204" pitchFamily="34" charset="0"/>
              </a:rPr>
              <a:t>2+2</a:t>
            </a:r>
            <a:endParaRPr lang="en-US" sz="1333">
              <a:latin typeface="Arial" panose="020B0604020202020204" pitchFamily="34" charset="0"/>
              <a:ea typeface="微软雅黑" panose="020B0503020204020204" pitchFamily="34" charset="-122"/>
            </a:endParaRPr>
          </a:p>
        </p:txBody>
      </p:sp>
      <p:sp>
        <p:nvSpPr>
          <p:cNvPr id="90" name="标题 1"/>
          <p:cNvSpPr txBox="1">
            <a:spLocks/>
          </p:cNvSpPr>
          <p:nvPr/>
        </p:nvSpPr>
        <p:spPr>
          <a:xfrm>
            <a:off x="707062" y="127033"/>
            <a:ext cx="10208357"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EC Reduction and Read Degradation Optimize Reliability and Performance</a:t>
            </a:r>
            <a:endParaRPr lang="en-US" altLang="zh-CN"/>
          </a:p>
        </p:txBody>
      </p:sp>
      <p:sp>
        <p:nvSpPr>
          <p:cNvPr id="94" name="文本框 93"/>
          <p:cNvSpPr txBox="1"/>
          <p:nvPr/>
        </p:nvSpPr>
        <p:spPr>
          <a:xfrm>
            <a:off x="1356191" y="3758104"/>
            <a:ext cx="418768" cy="461665"/>
          </a:xfrm>
          <a:prstGeom prst="rect">
            <a:avLst/>
          </a:prstGeom>
          <a:noFill/>
        </p:spPr>
        <p:txBody>
          <a:bodyPr wrap="square" rtlCol="0">
            <a:noAutofit/>
          </a:bodyPr>
          <a:lstStyle/>
          <a:p>
            <a:pPr fontAlgn="ctr"/>
            <a:endParaRPr lang="en-US" altLang="zh-CN" sz="2400">
              <a:latin typeface="Arial" panose="020B0604020202020204" pitchFamily="34" charset="0"/>
              <a:ea typeface="微软雅黑" panose="020B0503020204020204" pitchFamily="34" charset="-122"/>
            </a:endParaRPr>
          </a:p>
        </p:txBody>
      </p:sp>
      <p:sp>
        <p:nvSpPr>
          <p:cNvPr id="103" name="矩形 102"/>
          <p:cNvSpPr/>
          <p:nvPr/>
        </p:nvSpPr>
        <p:spPr bwMode="auto">
          <a:xfrm>
            <a:off x="382306" y="1554639"/>
            <a:ext cx="5567675" cy="3705000"/>
          </a:xfrm>
          <a:prstGeom prst="rect">
            <a:avLst/>
          </a:prstGeom>
          <a:noFill/>
          <a:ln w="9525">
            <a:solidFill>
              <a:schemeClr val="tx1"/>
            </a:solid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04" name="矩形 103"/>
          <p:cNvSpPr/>
          <p:nvPr/>
        </p:nvSpPr>
        <p:spPr bwMode="auto">
          <a:xfrm>
            <a:off x="721801" y="2512258"/>
            <a:ext cx="1217520" cy="480053"/>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noAutofit/>
          </a:bodyPr>
          <a:lstStyle/>
          <a:p>
            <a:pPr algn="ctr" fontAlgn="ctr">
              <a:buClr>
                <a:srgbClr val="CC9900"/>
              </a:buClr>
            </a:pPr>
            <a:r>
              <a:rPr lang="en-US" sz="1333">
                <a:latin typeface="Arial" panose="020B0604020202020204" pitchFamily="34" charset="0"/>
              </a:rPr>
              <a:t>Process</a:t>
            </a:r>
            <a:endParaRPr lang="en-US" altLang="zh-CN" sz="1333">
              <a:latin typeface="Arial" panose="020B0604020202020204" pitchFamily="34" charset="0"/>
              <a:ea typeface="微软雅黑" panose="020B0503020204020204" pitchFamily="34" charset="-122"/>
            </a:endParaRPr>
          </a:p>
          <a:p>
            <a:pPr algn="ctr" fontAlgn="ctr">
              <a:buClr>
                <a:srgbClr val="CC9900"/>
              </a:buClr>
            </a:pPr>
            <a:r>
              <a:rPr lang="en-US" sz="1333">
                <a:latin typeface="Arial" panose="020B0604020202020204" pitchFamily="34" charset="0"/>
              </a:rPr>
              <a:t>(EDS)</a:t>
            </a:r>
            <a:endParaRPr lang="en-US" altLang="zh-CN" sz="1333">
              <a:latin typeface="Arial" panose="020B0604020202020204" pitchFamily="34" charset="0"/>
              <a:ea typeface="微软雅黑" panose="020B0503020204020204" pitchFamily="34" charset="-122"/>
            </a:endParaRPr>
          </a:p>
        </p:txBody>
      </p:sp>
      <p:sp>
        <p:nvSpPr>
          <p:cNvPr id="105" name="矩形 104"/>
          <p:cNvSpPr/>
          <p:nvPr/>
        </p:nvSpPr>
        <p:spPr bwMode="auto">
          <a:xfrm>
            <a:off x="492704" y="3599074"/>
            <a:ext cx="649344"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106" name="矩形 105"/>
          <p:cNvSpPr/>
          <p:nvPr/>
        </p:nvSpPr>
        <p:spPr bwMode="auto">
          <a:xfrm>
            <a:off x="1378889" y="3590739"/>
            <a:ext cx="649344"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cxnSp>
        <p:nvCxnSpPr>
          <p:cNvPr id="107" name="直接箭头连接符 106"/>
          <p:cNvCxnSpPr/>
          <p:nvPr/>
        </p:nvCxnSpPr>
        <p:spPr bwMode="auto">
          <a:xfrm flipH="1" flipV="1">
            <a:off x="939542" y="1905364"/>
            <a:ext cx="416649" cy="606895"/>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10" name="文本框 109"/>
          <p:cNvSpPr txBox="1"/>
          <p:nvPr/>
        </p:nvSpPr>
        <p:spPr>
          <a:xfrm>
            <a:off x="489399" y="3962001"/>
            <a:ext cx="655949" cy="307777"/>
          </a:xfrm>
          <a:prstGeom prst="rect">
            <a:avLst/>
          </a:prstGeom>
          <a:noFill/>
        </p:spPr>
        <p:txBody>
          <a:bodyPr wrap="square" rtlCol="0">
            <a:noAutofit/>
          </a:bodyPr>
          <a:lstStyle/>
          <a:p>
            <a:pPr algn="ctr" fontAlgn="ctr"/>
            <a:r>
              <a:rPr lang="en-US" sz="1400">
                <a:latin typeface="Arial" panose="020B0604020202020204" pitchFamily="34" charset="0"/>
              </a:rPr>
              <a:t>Disk1</a:t>
            </a:r>
          </a:p>
        </p:txBody>
      </p:sp>
      <p:sp>
        <p:nvSpPr>
          <p:cNvPr id="113" name="文本框 112"/>
          <p:cNvSpPr txBox="1"/>
          <p:nvPr/>
        </p:nvSpPr>
        <p:spPr>
          <a:xfrm>
            <a:off x="1420415" y="3953665"/>
            <a:ext cx="655949" cy="307777"/>
          </a:xfrm>
          <a:prstGeom prst="rect">
            <a:avLst/>
          </a:prstGeom>
          <a:noFill/>
        </p:spPr>
        <p:txBody>
          <a:bodyPr wrap="square" rtlCol="0">
            <a:noAutofit/>
          </a:bodyPr>
          <a:lstStyle/>
          <a:p>
            <a:pPr algn="ctr" fontAlgn="ctr"/>
            <a:r>
              <a:rPr lang="en-US" sz="1400">
                <a:latin typeface="Arial" panose="020B0604020202020204" pitchFamily="34" charset="0"/>
              </a:rPr>
              <a:t>Disk2</a:t>
            </a:r>
          </a:p>
        </p:txBody>
      </p:sp>
      <p:sp>
        <p:nvSpPr>
          <p:cNvPr id="114" name="矩形 113"/>
          <p:cNvSpPr/>
          <p:nvPr/>
        </p:nvSpPr>
        <p:spPr bwMode="auto">
          <a:xfrm>
            <a:off x="1305819" y="1720279"/>
            <a:ext cx="235281" cy="503387"/>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17" name="文本框 116"/>
          <p:cNvSpPr txBox="1"/>
          <p:nvPr/>
        </p:nvSpPr>
        <p:spPr>
          <a:xfrm>
            <a:off x="1494643" y="1895370"/>
            <a:ext cx="545342" cy="297454"/>
          </a:xfrm>
          <a:prstGeom prst="rect">
            <a:avLst/>
          </a:prstGeom>
          <a:noFill/>
        </p:spPr>
        <p:txBody>
          <a:bodyPr wrap="square" rtlCol="0">
            <a:noAutofit/>
          </a:bodyPr>
          <a:lstStyle/>
          <a:p>
            <a:pPr fontAlgn="ctr"/>
            <a:r>
              <a:rPr lang="en-US" sz="1333">
                <a:latin typeface="Arial" panose="020B0604020202020204" pitchFamily="34" charset="0"/>
              </a:rPr>
              <a:t>Data</a:t>
            </a:r>
          </a:p>
        </p:txBody>
      </p:sp>
      <p:sp>
        <p:nvSpPr>
          <p:cNvPr id="118" name="矩形 117"/>
          <p:cNvSpPr/>
          <p:nvPr/>
        </p:nvSpPr>
        <p:spPr bwMode="auto">
          <a:xfrm>
            <a:off x="382303" y="1143000"/>
            <a:ext cx="5567677" cy="409274"/>
          </a:xfrm>
          <a:prstGeom prst="rect">
            <a:avLst/>
          </a:prstGeom>
          <a:solidFill>
            <a:srgbClr val="00B0F0"/>
          </a:solidFill>
          <a:ln w="9525">
            <a:noFill/>
            <a:miter lim="800000"/>
            <a:headEnd/>
            <a:tailEnd/>
          </a:ln>
          <a:effectLst/>
        </p:spPr>
        <p:txBody>
          <a:bodyPr wrap="square" anchor="ctr">
            <a:noAutofit/>
          </a:bodyPr>
          <a:lstStyle/>
          <a:p>
            <a:pPr algn="ctr" fontAlgn="ctr"/>
            <a:r>
              <a:rPr lang="en-US" sz="2400">
                <a:solidFill>
                  <a:schemeClr val="bg2"/>
                </a:solidFill>
                <a:latin typeface="Arial" panose="020B0604020202020204" pitchFamily="34" charset="0"/>
              </a:rPr>
              <a:t>Data Read in EC 4+2</a:t>
            </a:r>
            <a:endParaRPr lang="en-US" sz="2400">
              <a:solidFill>
                <a:schemeClr val="bg2"/>
              </a:solidFill>
              <a:latin typeface="Arial" panose="020B0604020202020204" pitchFamily="34" charset="0"/>
              <a:ea typeface="微软雅黑" panose="020B0503020204020204" pitchFamily="34" charset="-122"/>
            </a:endParaRPr>
          </a:p>
        </p:txBody>
      </p:sp>
      <p:sp>
        <p:nvSpPr>
          <p:cNvPr id="121" name="矩形 120"/>
          <p:cNvSpPr/>
          <p:nvPr/>
        </p:nvSpPr>
        <p:spPr bwMode="auto">
          <a:xfrm>
            <a:off x="4127323" y="2404937"/>
            <a:ext cx="235281" cy="503387"/>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cxnSp>
        <p:nvCxnSpPr>
          <p:cNvPr id="124" name="直接箭头连接符 123"/>
          <p:cNvCxnSpPr/>
          <p:nvPr/>
        </p:nvCxnSpPr>
        <p:spPr bwMode="auto">
          <a:xfrm>
            <a:off x="3521609" y="2721329"/>
            <a:ext cx="4087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6" name="文本框 125"/>
          <p:cNvSpPr txBox="1"/>
          <p:nvPr/>
        </p:nvSpPr>
        <p:spPr>
          <a:xfrm>
            <a:off x="3401466" y="2486436"/>
            <a:ext cx="776175" cy="215444"/>
          </a:xfrm>
          <a:prstGeom prst="rect">
            <a:avLst/>
          </a:prstGeom>
          <a:noFill/>
        </p:spPr>
        <p:txBody>
          <a:bodyPr wrap="square" rtlCol="0">
            <a:noAutofit/>
          </a:bodyPr>
          <a:lstStyle/>
          <a:p>
            <a:pPr fontAlgn="ctr"/>
            <a:r>
              <a:rPr lang="en-US" sz="800">
                <a:latin typeface="Arial" panose="020B0604020202020204" pitchFamily="34" charset="0"/>
              </a:rPr>
              <a:t>EC decoding</a:t>
            </a:r>
            <a:endParaRPr lang="en-US" sz="800">
              <a:latin typeface="Arial" panose="020B0604020202020204" pitchFamily="34" charset="0"/>
              <a:ea typeface="微软雅黑" panose="020B0503020204020204" pitchFamily="34" charset="-122"/>
            </a:endParaRPr>
          </a:p>
        </p:txBody>
      </p:sp>
      <p:sp>
        <p:nvSpPr>
          <p:cNvPr id="128" name="矩形 127"/>
          <p:cNvSpPr/>
          <p:nvPr/>
        </p:nvSpPr>
        <p:spPr bwMode="auto">
          <a:xfrm>
            <a:off x="2367518" y="2644300"/>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29" name="矩形 128"/>
          <p:cNvSpPr/>
          <p:nvPr/>
        </p:nvSpPr>
        <p:spPr bwMode="auto">
          <a:xfrm>
            <a:off x="2639865" y="2641805"/>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30" name="矩形 129"/>
          <p:cNvSpPr/>
          <p:nvPr/>
        </p:nvSpPr>
        <p:spPr bwMode="auto">
          <a:xfrm>
            <a:off x="2929028" y="2643959"/>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31" name="矩形 130"/>
          <p:cNvSpPr/>
          <p:nvPr/>
        </p:nvSpPr>
        <p:spPr bwMode="auto">
          <a:xfrm>
            <a:off x="3280228" y="2646622"/>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33" name="矩形 132"/>
          <p:cNvSpPr/>
          <p:nvPr/>
        </p:nvSpPr>
        <p:spPr bwMode="auto">
          <a:xfrm>
            <a:off x="485724" y="4830762"/>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34" name="矩形 133"/>
          <p:cNvSpPr/>
          <p:nvPr/>
        </p:nvSpPr>
        <p:spPr bwMode="auto">
          <a:xfrm>
            <a:off x="1393202" y="4830762"/>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35" name="矩形 134"/>
          <p:cNvSpPr/>
          <p:nvPr/>
        </p:nvSpPr>
        <p:spPr bwMode="auto">
          <a:xfrm>
            <a:off x="2302551" y="3602916"/>
            <a:ext cx="649344"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136" name="文本框 135"/>
          <p:cNvSpPr txBox="1"/>
          <p:nvPr/>
        </p:nvSpPr>
        <p:spPr>
          <a:xfrm>
            <a:off x="2330452" y="3965842"/>
            <a:ext cx="683200" cy="307777"/>
          </a:xfrm>
          <a:prstGeom prst="rect">
            <a:avLst/>
          </a:prstGeom>
          <a:noFill/>
        </p:spPr>
        <p:txBody>
          <a:bodyPr wrap="square" rtlCol="0">
            <a:noAutofit/>
          </a:bodyPr>
          <a:lstStyle/>
          <a:p>
            <a:pPr algn="ctr" fontAlgn="ctr"/>
            <a:r>
              <a:rPr lang="en-US" sz="1400">
                <a:latin typeface="Arial" panose="020B0604020202020204" pitchFamily="34" charset="0"/>
              </a:rPr>
              <a:t>Disk 3</a:t>
            </a:r>
          </a:p>
        </p:txBody>
      </p:sp>
      <p:sp>
        <p:nvSpPr>
          <p:cNvPr id="137" name="矩形 136"/>
          <p:cNvSpPr/>
          <p:nvPr/>
        </p:nvSpPr>
        <p:spPr bwMode="auto">
          <a:xfrm>
            <a:off x="2314230" y="4825464"/>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38" name="矩形 137"/>
          <p:cNvSpPr/>
          <p:nvPr/>
        </p:nvSpPr>
        <p:spPr bwMode="auto">
          <a:xfrm>
            <a:off x="3162013" y="3611251"/>
            <a:ext cx="649344"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139" name="矩形 138"/>
          <p:cNvSpPr/>
          <p:nvPr/>
        </p:nvSpPr>
        <p:spPr bwMode="auto">
          <a:xfrm>
            <a:off x="4048198" y="3602916"/>
            <a:ext cx="649344"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140" name="文本框 139"/>
          <p:cNvSpPr txBox="1"/>
          <p:nvPr/>
        </p:nvSpPr>
        <p:spPr>
          <a:xfrm>
            <a:off x="3145083" y="3974178"/>
            <a:ext cx="683200" cy="307777"/>
          </a:xfrm>
          <a:prstGeom prst="rect">
            <a:avLst/>
          </a:prstGeom>
          <a:noFill/>
        </p:spPr>
        <p:txBody>
          <a:bodyPr wrap="square" rtlCol="0">
            <a:noAutofit/>
          </a:bodyPr>
          <a:lstStyle/>
          <a:p>
            <a:pPr algn="ctr" fontAlgn="ctr"/>
            <a:r>
              <a:rPr lang="en-US" sz="1400">
                <a:latin typeface="Arial" panose="020B0604020202020204" pitchFamily="34" charset="0"/>
              </a:rPr>
              <a:t>Disk 4</a:t>
            </a:r>
          </a:p>
        </p:txBody>
      </p:sp>
      <p:sp>
        <p:nvSpPr>
          <p:cNvPr id="141" name="文本框 140"/>
          <p:cNvSpPr txBox="1"/>
          <p:nvPr/>
        </p:nvSpPr>
        <p:spPr>
          <a:xfrm>
            <a:off x="4076098" y="3965842"/>
            <a:ext cx="683200" cy="307777"/>
          </a:xfrm>
          <a:prstGeom prst="rect">
            <a:avLst/>
          </a:prstGeom>
          <a:noFill/>
        </p:spPr>
        <p:txBody>
          <a:bodyPr wrap="square" rtlCol="0">
            <a:noAutofit/>
          </a:bodyPr>
          <a:lstStyle/>
          <a:p>
            <a:pPr algn="ctr" fontAlgn="ctr"/>
            <a:r>
              <a:rPr lang="en-US" sz="1400">
                <a:latin typeface="Arial" panose="020B0604020202020204" pitchFamily="34" charset="0"/>
              </a:rPr>
              <a:t>Disk 5</a:t>
            </a:r>
          </a:p>
        </p:txBody>
      </p:sp>
      <p:sp>
        <p:nvSpPr>
          <p:cNvPr id="142" name="矩形 141"/>
          <p:cNvSpPr/>
          <p:nvPr/>
        </p:nvSpPr>
        <p:spPr bwMode="auto">
          <a:xfrm>
            <a:off x="3172574" y="4833798"/>
            <a:ext cx="180000" cy="216000"/>
          </a:xfrm>
          <a:prstGeom prst="rect">
            <a:avLst/>
          </a:prstGeom>
          <a:solidFill>
            <a:srgbClr val="0070C0"/>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43" name="矩形 142"/>
          <p:cNvSpPr/>
          <p:nvPr/>
        </p:nvSpPr>
        <p:spPr bwMode="auto">
          <a:xfrm>
            <a:off x="4074544" y="4825464"/>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44" name="矩形 143"/>
          <p:cNvSpPr/>
          <p:nvPr/>
        </p:nvSpPr>
        <p:spPr bwMode="auto">
          <a:xfrm>
            <a:off x="4971861" y="3615094"/>
            <a:ext cx="649344" cy="1440160"/>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buClr>
                <a:srgbClr val="CC9900"/>
              </a:buClr>
              <a:buFont typeface="Wingdings" pitchFamily="2" charset="2"/>
              <a:buChar char="n"/>
            </a:pPr>
            <a:endParaRPr lang="en-US" altLang="zh-CN" sz="2400">
              <a:latin typeface="Arial" panose="020B0604020202020204" pitchFamily="34" charset="0"/>
              <a:ea typeface="微软雅黑" panose="020B0503020204020204" pitchFamily="34" charset="-122"/>
            </a:endParaRPr>
          </a:p>
        </p:txBody>
      </p:sp>
      <p:sp>
        <p:nvSpPr>
          <p:cNvPr id="145" name="文本框 144"/>
          <p:cNvSpPr txBox="1"/>
          <p:nvPr/>
        </p:nvSpPr>
        <p:spPr>
          <a:xfrm>
            <a:off x="4999762" y="3978019"/>
            <a:ext cx="683200" cy="307777"/>
          </a:xfrm>
          <a:prstGeom prst="rect">
            <a:avLst/>
          </a:prstGeom>
          <a:noFill/>
        </p:spPr>
        <p:txBody>
          <a:bodyPr wrap="square" rtlCol="0">
            <a:noAutofit/>
          </a:bodyPr>
          <a:lstStyle/>
          <a:p>
            <a:pPr algn="ctr" fontAlgn="ctr"/>
            <a:r>
              <a:rPr lang="en-US" sz="1400">
                <a:latin typeface="Arial" panose="020B0604020202020204" pitchFamily="34" charset="0"/>
              </a:rPr>
              <a:t>Disk 6</a:t>
            </a:r>
          </a:p>
        </p:txBody>
      </p:sp>
      <p:sp>
        <p:nvSpPr>
          <p:cNvPr id="146" name="矩形 145"/>
          <p:cNvSpPr/>
          <p:nvPr/>
        </p:nvSpPr>
        <p:spPr bwMode="auto">
          <a:xfrm>
            <a:off x="4998206" y="4837641"/>
            <a:ext cx="180000" cy="216000"/>
          </a:xfrm>
          <a:prstGeom prst="rect">
            <a:avLst/>
          </a:prstGeom>
          <a:solidFill>
            <a:schemeClr val="accent4">
              <a:lumMod val="75000"/>
            </a:schemeClr>
          </a:solidFill>
          <a:ln w="9525">
            <a:noFill/>
            <a:miter lim="800000"/>
            <a:headEnd/>
            <a:tailEnd/>
          </a:ln>
          <a:effectLst/>
        </p:spPr>
        <p:txBody>
          <a:bodyPr wrap="square" anchor="ctr">
            <a:noAutofit/>
          </a:bodyPr>
          <a:lstStyle/>
          <a:p>
            <a:pPr fontAlgn="ctr"/>
            <a:endParaRPr lang="en-US" sz="2400">
              <a:latin typeface="Arial" panose="020B0604020202020204" pitchFamily="34" charset="0"/>
              <a:ea typeface="微软雅黑" panose="020B0503020204020204" pitchFamily="34" charset="-122"/>
            </a:endParaRPr>
          </a:p>
        </p:txBody>
      </p:sp>
      <p:sp>
        <p:nvSpPr>
          <p:cNvPr id="147" name="文本框 146"/>
          <p:cNvSpPr txBox="1"/>
          <p:nvPr/>
        </p:nvSpPr>
        <p:spPr>
          <a:xfrm>
            <a:off x="2269783" y="2819517"/>
            <a:ext cx="908845" cy="276999"/>
          </a:xfrm>
          <a:prstGeom prst="rect">
            <a:avLst/>
          </a:prstGeom>
          <a:noFill/>
        </p:spPr>
        <p:txBody>
          <a:bodyPr wrap="square" rtlCol="0">
            <a:noAutofit/>
          </a:bodyPr>
          <a:lstStyle/>
          <a:p>
            <a:pPr algn="ctr" fontAlgn="ctr"/>
            <a:r>
              <a:rPr lang="en-US" sz="1200">
                <a:latin typeface="Arial" panose="020B0604020202020204" pitchFamily="34" charset="0"/>
              </a:rPr>
              <a:t>Original data</a:t>
            </a:r>
            <a:endParaRPr lang="en-US" sz="1200">
              <a:latin typeface="Arial" panose="020B0604020202020204" pitchFamily="34" charset="0"/>
              <a:ea typeface="微软雅黑" panose="020B0503020204020204" pitchFamily="34" charset="-122"/>
            </a:endParaRPr>
          </a:p>
        </p:txBody>
      </p:sp>
      <p:cxnSp>
        <p:nvCxnSpPr>
          <p:cNvPr id="148" name="直接箭头连接符 147"/>
          <p:cNvCxnSpPr>
            <a:stCxn id="106" idx="0"/>
          </p:cNvCxnSpPr>
          <p:nvPr/>
        </p:nvCxnSpPr>
        <p:spPr bwMode="auto">
          <a:xfrm flipH="1" flipV="1">
            <a:off x="1304008" y="2992313"/>
            <a:ext cx="380526" cy="598426"/>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49" name="直接箭头连接符 148"/>
          <p:cNvCxnSpPr>
            <a:stCxn id="135" idx="0"/>
          </p:cNvCxnSpPr>
          <p:nvPr/>
        </p:nvCxnSpPr>
        <p:spPr bwMode="auto">
          <a:xfrm flipH="1" flipV="1">
            <a:off x="1299809" y="2992312"/>
            <a:ext cx="1264204" cy="610604"/>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50" name="直接箭头连接符 149"/>
          <p:cNvCxnSpPr>
            <a:stCxn id="138" idx="0"/>
          </p:cNvCxnSpPr>
          <p:nvPr/>
        </p:nvCxnSpPr>
        <p:spPr bwMode="auto">
          <a:xfrm flipH="1" flipV="1">
            <a:off x="1295895" y="2992313"/>
            <a:ext cx="2086466" cy="618938"/>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51" name="乘号 150"/>
          <p:cNvSpPr/>
          <p:nvPr/>
        </p:nvSpPr>
        <p:spPr bwMode="auto">
          <a:xfrm>
            <a:off x="539105" y="4138331"/>
            <a:ext cx="594456" cy="687134"/>
          </a:xfrm>
          <a:prstGeom prst="mathMultiply">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defTabSz="1219170" fontAlgn="ctr">
              <a:spcBef>
                <a:spcPct val="0"/>
              </a:spcBef>
              <a:spcAft>
                <a:spcPct val="0"/>
              </a:spcAft>
            </a:pPr>
            <a:endParaRPr lang="en-US" sz="2400">
              <a:latin typeface="Arial" panose="020B0604020202020204" pitchFamily="34" charset="0"/>
              <a:ea typeface="微软雅黑" panose="020B0503020204020204" pitchFamily="34" charset="-122"/>
            </a:endParaRPr>
          </a:p>
        </p:txBody>
      </p:sp>
      <p:cxnSp>
        <p:nvCxnSpPr>
          <p:cNvPr id="152" name="直接箭头连接符 151"/>
          <p:cNvCxnSpPr>
            <a:stCxn id="139" idx="0"/>
            <a:endCxn id="104" idx="2"/>
          </p:cNvCxnSpPr>
          <p:nvPr/>
        </p:nvCxnSpPr>
        <p:spPr bwMode="auto">
          <a:xfrm flipH="1" flipV="1">
            <a:off x="1468848" y="2992311"/>
            <a:ext cx="2765735" cy="610605"/>
          </a:xfrm>
          <a:prstGeom prst="straightConnector1">
            <a:avLst/>
          </a:prstGeom>
          <a:ln w="9525"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53" name="文本框 152"/>
          <p:cNvSpPr txBox="1"/>
          <p:nvPr/>
        </p:nvSpPr>
        <p:spPr>
          <a:xfrm>
            <a:off x="2998271" y="2835259"/>
            <a:ext cx="792680" cy="276999"/>
          </a:xfrm>
          <a:prstGeom prst="rect">
            <a:avLst/>
          </a:prstGeom>
          <a:noFill/>
        </p:spPr>
        <p:txBody>
          <a:bodyPr wrap="square" rtlCol="0">
            <a:noAutofit/>
          </a:bodyPr>
          <a:lstStyle/>
          <a:p>
            <a:pPr algn="ctr" fontAlgn="ctr"/>
            <a:r>
              <a:rPr lang="en-US" sz="1200">
                <a:latin typeface="Arial" panose="020B0604020202020204" pitchFamily="34" charset="0"/>
              </a:rPr>
              <a:t>Parity data</a:t>
            </a:r>
            <a:endParaRPr lang="en-US" sz="1200">
              <a:latin typeface="Arial" panose="020B0604020202020204" pitchFamily="34" charset="0"/>
              <a:ea typeface="微软雅黑" panose="020B0503020204020204" pitchFamily="34" charset="-122"/>
            </a:endParaRPr>
          </a:p>
        </p:txBody>
      </p:sp>
      <p:sp>
        <p:nvSpPr>
          <p:cNvPr id="154" name="矩形 153"/>
          <p:cNvSpPr/>
          <p:nvPr/>
        </p:nvSpPr>
        <p:spPr bwMode="auto">
          <a:xfrm>
            <a:off x="382306" y="5310008"/>
            <a:ext cx="5567674" cy="821267"/>
          </a:xfrm>
          <a:prstGeom prst="rect">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marL="304792" indent="-304792" defTabSz="1219170" fontAlgn="ctr">
              <a:spcBef>
                <a:spcPct val="0"/>
              </a:spcBef>
              <a:spcAft>
                <a:spcPct val="0"/>
              </a:spcAft>
              <a:buFontTx/>
              <a:buAutoNum type="arabicPeriod"/>
            </a:pPr>
            <a:r>
              <a:rPr lang="en-US" sz="1200">
                <a:latin typeface="Arial" panose="020B0604020202020204" pitchFamily="34" charset="0"/>
              </a:rPr>
              <a:t>The EC can reconstruct valid data and return the data only after read degradation and verification decoding are performed.</a:t>
            </a:r>
            <a:endParaRPr lang="en-US" altLang="zh-CN" sz="1200">
              <a:latin typeface="Arial" panose="020B0604020202020204" pitchFamily="34" charset="0"/>
              <a:ea typeface="微软雅黑" panose="020B0503020204020204" pitchFamily="34" charset="-122"/>
            </a:endParaRPr>
          </a:p>
          <a:p>
            <a:pPr marL="304792" indent="-304792" defTabSz="1219170" fontAlgn="ctr">
              <a:spcBef>
                <a:spcPct val="0"/>
              </a:spcBef>
              <a:spcAft>
                <a:spcPct val="0"/>
              </a:spcAft>
              <a:buFontTx/>
              <a:buAutoNum type="arabicPeriod"/>
            </a:pPr>
            <a:r>
              <a:rPr lang="en-US" sz="1200">
                <a:latin typeface="Arial" panose="020B0604020202020204" pitchFamily="34" charset="0"/>
              </a:rPr>
              <a:t>The reliability of data stored in EC mode decreases if a node becomes faulty. The reliability needs to be recovered through data reconstruction.</a:t>
            </a:r>
            <a:endParaRPr lang="en-US" altLang="zh-CN" sz="120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065800251"/>
      </p:ext>
    </p:extLst>
  </p:cSld>
  <p:clrMapOvr>
    <a:masterClrMapping/>
  </p:clrMapOvr>
  <p:transition advClick="0" advTm="8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标题 1"/>
          <p:cNvSpPr txBox="1">
            <a:spLocks/>
          </p:cNvSpPr>
          <p:nvPr/>
        </p:nvSpPr>
        <p:spPr>
          <a:xfrm>
            <a:off x="707062" y="117508"/>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High-Ratio EC Aggregates Small Data Blocks and ROW Balances Costs and Performance</a:t>
            </a:r>
            <a:endParaRPr lang="en-US" altLang="zh-CN"/>
          </a:p>
        </p:txBody>
      </p:sp>
      <p:sp>
        <p:nvSpPr>
          <p:cNvPr id="91" name="矩形 90"/>
          <p:cNvSpPr/>
          <p:nvPr/>
        </p:nvSpPr>
        <p:spPr bwMode="auto">
          <a:xfrm>
            <a:off x="690368" y="5224457"/>
            <a:ext cx="10358538" cy="1462134"/>
          </a:xfrm>
          <a:prstGeom prst="rect">
            <a:avLst/>
          </a:prstGeom>
          <a:noFill/>
          <a:ln w="19050" cap="flat" cmpd="sng" algn="ctr">
            <a:noFill/>
            <a:prstDash val="dash"/>
            <a:tailEnd type="arrow"/>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44" tIns="60972" rIns="121944" bIns="60972" rtlCol="0" anchor="t">
            <a:noAutofit/>
          </a:bodyPr>
          <a:lstStyle/>
          <a:p>
            <a:pPr lvl="0" defTabSz="914400" fontAlgn="ctr">
              <a:spcBef>
                <a:spcPct val="0"/>
              </a:spcBef>
              <a:spcAft>
                <a:spcPct val="0"/>
              </a:spcAft>
            </a:pPr>
            <a:r>
              <a:rPr lang="en-US" sz="1600" dirty="0">
                <a:solidFill>
                  <a:srgbClr val="0192FF"/>
                </a:solidFill>
                <a:latin typeface="Arial" panose="020B0604020202020204" pitchFamily="34" charset="0"/>
              </a:rPr>
              <a:t>Intelligent stripe aggregation algorithm + log appending: Reduces latency and achieves a high ratio of EC 22+2</a:t>
            </a:r>
            <a:endParaRPr kumimoji="0" lang="en-US" altLang="zh-CN" sz="1600" b="1" i="0" u="none" strike="noStrike" kern="0" cap="none" spc="0" normalizeH="0" baseline="0" noProof="0" dirty="0">
              <a:ln>
                <a:noFill/>
              </a:ln>
              <a:solidFill>
                <a:srgbClr val="0192FF"/>
              </a:solidFill>
              <a:effectLst/>
              <a:uLnTx/>
              <a:uFillTx/>
              <a:latin typeface="Arial" panose="020B0604020202020204" pitchFamily="34" charset="0"/>
              <a:ea typeface="微软雅黑" pitchFamily="34" charset="-122"/>
            </a:endParaRPr>
          </a:p>
          <a:p>
            <a:pPr marL="182563" marR="0" lvl="0" indent="-90488" defTabSz="914400" eaLnBrk="1" fontAlgn="ctr" latinLnBrk="0" hangingPunct="1">
              <a:spcBef>
                <a:spcPts val="300"/>
              </a:spcBef>
              <a:spcAft>
                <a:spcPct val="0"/>
              </a:spcAft>
              <a:buClrTx/>
              <a:buSzTx/>
              <a:buFont typeface="Wingdings" panose="05000000000000000000" pitchFamily="2" charset="2"/>
              <a:buChar char="ü"/>
              <a:tabLst/>
              <a:defRPr/>
            </a:pPr>
            <a:r>
              <a:rPr lang="en-US" sz="1100" dirty="0">
                <a:solidFill>
                  <a:prstClr val="black"/>
                </a:solidFill>
                <a:latin typeface="Arial" panose="020B0604020202020204" pitchFamily="34" charset="0"/>
              </a:rPr>
              <a:t>Host write I/</a:t>
            </a:r>
            <a:r>
              <a:rPr lang="en-US" sz="1100" dirty="0" err="1">
                <a:solidFill>
                  <a:prstClr val="black"/>
                </a:solidFill>
                <a:latin typeface="Arial" panose="020B0604020202020204" pitchFamily="34" charset="0"/>
              </a:rPr>
              <a:t>Os</a:t>
            </a:r>
            <a:r>
              <a:rPr lang="en-US" sz="1100" dirty="0">
                <a:solidFill>
                  <a:prstClr val="black"/>
                </a:solidFill>
                <a:latin typeface="Arial" panose="020B0604020202020204" pitchFamily="34" charset="0"/>
              </a:rPr>
              <a:t> are aggregated into full EC stripes based on the write-ahead log (WAL) mechanism for system reliability.</a:t>
            </a:r>
            <a:endParaRPr kumimoji="0" lang="en-US" altLang="zh-CN" sz="1100" b="0" i="0" u="none" strike="noStrike" kern="0" cap="none" spc="0" normalizeH="0" baseline="0" noProof="0" dirty="0">
              <a:ln>
                <a:noFill/>
              </a:ln>
              <a:solidFill>
                <a:prstClr val="black"/>
              </a:solidFill>
              <a:effectLst/>
              <a:uLnTx/>
              <a:uFillTx/>
              <a:latin typeface="Arial" panose="020B0604020202020204" pitchFamily="34" charset="0"/>
              <a:ea typeface="微软雅黑" pitchFamily="34" charset="-122"/>
            </a:endParaRPr>
          </a:p>
          <a:p>
            <a:pPr marL="182563" marR="0" lvl="0" indent="-90488" defTabSz="914400" eaLnBrk="1" fontAlgn="ctr" latinLnBrk="0" hangingPunct="1">
              <a:spcBef>
                <a:spcPts val="300"/>
              </a:spcBef>
              <a:spcAft>
                <a:spcPct val="0"/>
              </a:spcAft>
              <a:buClrTx/>
              <a:buSzTx/>
              <a:buFont typeface="Wingdings" panose="05000000000000000000" pitchFamily="2" charset="2"/>
              <a:buChar char="ü"/>
              <a:tabLst/>
              <a:defRPr/>
            </a:pPr>
            <a:r>
              <a:rPr lang="en-US" sz="1100" dirty="0">
                <a:solidFill>
                  <a:prstClr val="black"/>
                </a:solidFill>
                <a:latin typeface="Arial" panose="020B0604020202020204" pitchFamily="34" charset="0"/>
              </a:rPr>
              <a:t>The load-based intelligent EC algorithm writes data to SSDs in full stripes, reducing write amplification and ensuring the host write latency less than 500 </a:t>
            </a:r>
            <a:r>
              <a:rPr lang="en-US" sz="1100" dirty="0" err="1">
                <a:solidFill>
                  <a:prstClr val="black"/>
                </a:solidFill>
                <a:latin typeface="Arial" panose="020B0604020202020204" pitchFamily="34" charset="0"/>
              </a:rPr>
              <a:t>μs</a:t>
            </a:r>
            <a:r>
              <a:rPr lang="en-US" sz="1100" dirty="0">
                <a:solidFill>
                  <a:prstClr val="black"/>
                </a:solidFill>
                <a:latin typeface="Arial" panose="020B0604020202020204" pitchFamily="34" charset="0"/>
              </a:rPr>
              <a:t>.</a:t>
            </a:r>
            <a:endParaRPr kumimoji="0" lang="en-US" altLang="zh-CN" sz="1100" b="0" i="0" u="none" strike="noStrike" kern="0" cap="none" spc="0" normalizeH="0" baseline="0" noProof="0" dirty="0">
              <a:ln>
                <a:noFill/>
              </a:ln>
              <a:solidFill>
                <a:prstClr val="black"/>
              </a:solidFill>
              <a:effectLst/>
              <a:uLnTx/>
              <a:uFillTx/>
              <a:latin typeface="Arial" panose="020B0604020202020204" pitchFamily="34" charset="0"/>
              <a:ea typeface="微软雅黑" pitchFamily="34" charset="-122"/>
            </a:endParaRPr>
          </a:p>
          <a:p>
            <a:pPr marL="182563" marR="0" lvl="0" indent="-90488" defTabSz="914400" eaLnBrk="1" fontAlgn="ctr" latinLnBrk="0" hangingPunct="1">
              <a:spcBef>
                <a:spcPts val="300"/>
              </a:spcBef>
              <a:spcAft>
                <a:spcPct val="0"/>
              </a:spcAft>
              <a:buClrTx/>
              <a:buSzTx/>
              <a:buFont typeface="Wingdings" panose="05000000000000000000" pitchFamily="2" charset="2"/>
              <a:buChar char="ü"/>
              <a:tabLst/>
              <a:defRPr/>
            </a:pPr>
            <a:r>
              <a:rPr lang="en-US" sz="1100" dirty="0">
                <a:solidFill>
                  <a:prstClr val="black"/>
                </a:solidFill>
                <a:latin typeface="Arial" panose="020B0604020202020204" pitchFamily="34" charset="0"/>
              </a:rPr>
              <a:t>The mirror relationship is created between the data in the Hash memory table and that in SSD media logs. After data is aggregated, random write is changed to 100% sequential write which writes data to back-end media, improving random write efficiency.</a:t>
            </a:r>
            <a:endParaRPr kumimoji="0" lang="en-US" altLang="zh-CN" sz="1100" b="0" i="0" u="none" strike="noStrike" kern="0" cap="none" spc="0" normalizeH="0" baseline="0" noProof="0" dirty="0">
              <a:ln>
                <a:noFill/>
              </a:ln>
              <a:solidFill>
                <a:prstClr val="black"/>
              </a:solidFill>
              <a:effectLst/>
              <a:uLnTx/>
              <a:uFillTx/>
              <a:latin typeface="Arial" panose="020B0604020202020204" pitchFamily="34" charset="0"/>
              <a:ea typeface="微软雅黑" pitchFamily="34" charset="-122"/>
            </a:endParaRPr>
          </a:p>
        </p:txBody>
      </p:sp>
      <p:sp>
        <p:nvSpPr>
          <p:cNvPr id="159" name="Rectangle 2"/>
          <p:cNvSpPr>
            <a:spLocks noChangeArrowheads="1"/>
          </p:cNvSpPr>
          <p:nvPr/>
        </p:nvSpPr>
        <p:spPr bwMode="auto">
          <a:xfrm>
            <a:off x="727229" y="3639651"/>
            <a:ext cx="10794860" cy="1570523"/>
          </a:xfrm>
          <a:prstGeom prst="rect">
            <a:avLst/>
          </a:prstGeom>
          <a:solidFill>
            <a:sysClr val="window" lastClr="FFFFFF"/>
          </a:solidFill>
          <a:ln w="9525">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6598"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160" name="Rectangle 2"/>
          <p:cNvSpPr>
            <a:spLocks noChangeArrowheads="1"/>
          </p:cNvSpPr>
          <p:nvPr/>
        </p:nvSpPr>
        <p:spPr bwMode="auto">
          <a:xfrm>
            <a:off x="2922684" y="4222114"/>
            <a:ext cx="1585327"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4499"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161" name="Rectangle 2"/>
          <p:cNvSpPr>
            <a:spLocks noChangeArrowheads="1"/>
          </p:cNvSpPr>
          <p:nvPr/>
        </p:nvSpPr>
        <p:spPr bwMode="auto">
          <a:xfrm>
            <a:off x="954950" y="4222172"/>
            <a:ext cx="1663422"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4499"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162" name="Rectangle 2"/>
          <p:cNvSpPr>
            <a:spLocks noChangeArrowheads="1"/>
          </p:cNvSpPr>
          <p:nvPr/>
        </p:nvSpPr>
        <p:spPr bwMode="auto">
          <a:xfrm>
            <a:off x="830424" y="2282008"/>
            <a:ext cx="1516033" cy="249202"/>
          </a:xfrm>
          <a:prstGeom prst="rect">
            <a:avLst/>
          </a:prstGeom>
          <a:solidFill>
            <a:sysClr val="window" lastClr="FFFFFF">
              <a:lumMod val="50000"/>
            </a:sysClr>
          </a:solidFill>
          <a:ln w="9525">
            <a:no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100" b="1">
                <a:solidFill>
                  <a:prstClr val="white"/>
                </a:solidFill>
                <a:latin typeface="Arial" panose="020B0604020202020204" pitchFamily="34" charset="0"/>
              </a:rPr>
              <a:t>Linear space</a:t>
            </a:r>
            <a:endParaRPr kumimoji="0" lang="en-US" altLang="zh-CN" sz="1100" b="1"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cxnSp>
        <p:nvCxnSpPr>
          <p:cNvPr id="163" name="直接连接符 162"/>
          <p:cNvCxnSpPr/>
          <p:nvPr/>
        </p:nvCxnSpPr>
        <p:spPr bwMode="auto">
          <a:xfrm>
            <a:off x="612413" y="3128752"/>
            <a:ext cx="10672826" cy="0"/>
          </a:xfrm>
          <a:prstGeom prst="line">
            <a:avLst/>
          </a:prstGeom>
          <a:noFill/>
          <a:ln w="3175" cap="flat" cmpd="sng" algn="ctr">
            <a:solidFill>
              <a:sysClr val="windowText" lastClr="000000">
                <a:shade val="95000"/>
                <a:satMod val="105000"/>
              </a:sysClr>
            </a:solidFill>
            <a:prstDash val="sys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4" name="直接箭头连接符 163"/>
          <p:cNvCxnSpPr>
            <a:stCxn id="162" idx="2"/>
          </p:cNvCxnSpPr>
          <p:nvPr/>
        </p:nvCxnSpPr>
        <p:spPr bwMode="auto">
          <a:xfrm>
            <a:off x="1588441" y="2531210"/>
            <a:ext cx="0" cy="1233258"/>
          </a:xfrm>
          <a:prstGeom prst="straightConnector1">
            <a:avLst/>
          </a:prstGeom>
          <a:noFill/>
          <a:ln w="25400" cap="flat" cmpd="sng" algn="ctr">
            <a:solidFill>
              <a:sysClr val="windowText" lastClr="000000">
                <a:shade val="95000"/>
                <a:satMod val="105000"/>
              </a:sysClr>
            </a:solidFill>
            <a:prstDash val="solid"/>
            <a:tailEnd type="arrow"/>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5" name="TextBox 19"/>
          <p:cNvSpPr txBox="1"/>
          <p:nvPr/>
        </p:nvSpPr>
        <p:spPr>
          <a:xfrm>
            <a:off x="467544" y="2724080"/>
            <a:ext cx="1204236" cy="265344"/>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75" b="1">
                <a:solidFill>
                  <a:prstClr val="black"/>
                </a:solidFill>
                <a:latin typeface="Arial" panose="020B0604020202020204" pitchFamily="34" charset="0"/>
              </a:rPr>
              <a:t>Data Write</a:t>
            </a:r>
          </a:p>
        </p:txBody>
      </p:sp>
      <p:grpSp>
        <p:nvGrpSpPr>
          <p:cNvPr id="166" name="组合 165"/>
          <p:cNvGrpSpPr/>
          <p:nvPr/>
        </p:nvGrpSpPr>
        <p:grpSpPr>
          <a:xfrm>
            <a:off x="2482975" y="2267230"/>
            <a:ext cx="7639464" cy="268468"/>
            <a:chOff x="1332484" y="1661224"/>
            <a:chExt cx="4076774" cy="194240"/>
          </a:xfrm>
        </p:grpSpPr>
        <p:sp>
          <p:nvSpPr>
            <p:cNvPr id="204" name="Rectangle 2"/>
            <p:cNvSpPr>
              <a:spLocks noChangeArrowheads="1"/>
            </p:cNvSpPr>
            <p:nvPr/>
          </p:nvSpPr>
          <p:spPr bwMode="auto">
            <a:xfrm>
              <a:off x="3605154" y="1661224"/>
              <a:ext cx="888754" cy="191435"/>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205" name="Rectangle 2"/>
            <p:cNvSpPr>
              <a:spLocks noChangeArrowheads="1"/>
            </p:cNvSpPr>
            <p:nvPr/>
          </p:nvSpPr>
          <p:spPr bwMode="auto">
            <a:xfrm>
              <a:off x="1332484" y="1661245"/>
              <a:ext cx="230480" cy="191435"/>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A</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206" name="Rectangle 2"/>
            <p:cNvSpPr>
              <a:spLocks noChangeArrowheads="1"/>
            </p:cNvSpPr>
            <p:nvPr/>
          </p:nvSpPr>
          <p:spPr bwMode="auto">
            <a:xfrm>
              <a:off x="1562964" y="1661245"/>
              <a:ext cx="438132" cy="191435"/>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B</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207" name="Rectangle 2"/>
            <p:cNvSpPr>
              <a:spLocks noChangeArrowheads="1"/>
            </p:cNvSpPr>
            <p:nvPr/>
          </p:nvSpPr>
          <p:spPr bwMode="auto">
            <a:xfrm>
              <a:off x="2001096" y="1661224"/>
              <a:ext cx="219066" cy="191435"/>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C</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208" name="Rectangle 2"/>
            <p:cNvSpPr>
              <a:spLocks noChangeArrowheads="1"/>
            </p:cNvSpPr>
            <p:nvPr/>
          </p:nvSpPr>
          <p:spPr bwMode="auto">
            <a:xfrm>
              <a:off x="2220163" y="1661224"/>
              <a:ext cx="864850" cy="191435"/>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D</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209" name="Rectangle 2"/>
            <p:cNvSpPr>
              <a:spLocks noChangeArrowheads="1"/>
            </p:cNvSpPr>
            <p:nvPr/>
          </p:nvSpPr>
          <p:spPr bwMode="auto">
            <a:xfrm>
              <a:off x="3060226" y="1661245"/>
              <a:ext cx="106796" cy="191435"/>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E</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210" name="Rectangle 2"/>
            <p:cNvSpPr>
              <a:spLocks noChangeArrowheads="1"/>
            </p:cNvSpPr>
            <p:nvPr/>
          </p:nvSpPr>
          <p:spPr bwMode="auto">
            <a:xfrm>
              <a:off x="4493908" y="1664029"/>
              <a:ext cx="915350" cy="191435"/>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211" name="Rectangle 2"/>
            <p:cNvSpPr>
              <a:spLocks noChangeArrowheads="1"/>
            </p:cNvSpPr>
            <p:nvPr/>
          </p:nvSpPr>
          <p:spPr bwMode="auto">
            <a:xfrm>
              <a:off x="3167022" y="1661245"/>
              <a:ext cx="438132" cy="191435"/>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grpSp>
      <p:sp>
        <p:nvSpPr>
          <p:cNvPr id="167" name="TextBox 38"/>
          <p:cNvSpPr txBox="1"/>
          <p:nvPr/>
        </p:nvSpPr>
        <p:spPr>
          <a:xfrm>
            <a:off x="6896496" y="2199064"/>
            <a:ext cx="1117263" cy="265344"/>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75">
                <a:solidFill>
                  <a:prstClr val="black"/>
                </a:solidFill>
                <a:latin typeface="Arial" panose="020B0604020202020204" pitchFamily="34" charset="0"/>
              </a:rPr>
              <a:t>...</a:t>
            </a:r>
          </a:p>
        </p:txBody>
      </p:sp>
      <p:sp>
        <p:nvSpPr>
          <p:cNvPr id="168" name="Rectangle 2"/>
          <p:cNvSpPr>
            <a:spLocks noChangeArrowheads="1"/>
          </p:cNvSpPr>
          <p:nvPr/>
        </p:nvSpPr>
        <p:spPr bwMode="auto">
          <a:xfrm>
            <a:off x="954950" y="4222172"/>
            <a:ext cx="431897" cy="264591"/>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A</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69" name="Rectangle 2"/>
          <p:cNvSpPr>
            <a:spLocks noChangeArrowheads="1"/>
          </p:cNvSpPr>
          <p:nvPr/>
        </p:nvSpPr>
        <p:spPr bwMode="auto">
          <a:xfrm>
            <a:off x="1386847" y="4222172"/>
            <a:ext cx="821016" cy="26459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B</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0" name="Rectangle 2"/>
          <p:cNvSpPr>
            <a:spLocks noChangeArrowheads="1"/>
          </p:cNvSpPr>
          <p:nvPr/>
        </p:nvSpPr>
        <p:spPr bwMode="auto">
          <a:xfrm>
            <a:off x="2207864" y="4222143"/>
            <a:ext cx="410508" cy="26459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C</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1" name="Rectangle 2"/>
          <p:cNvSpPr>
            <a:spLocks noChangeArrowheads="1"/>
          </p:cNvSpPr>
          <p:nvPr/>
        </p:nvSpPr>
        <p:spPr bwMode="auto">
          <a:xfrm>
            <a:off x="2922685" y="4222114"/>
            <a:ext cx="1385201" cy="264591"/>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D</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2" name="Rectangle 2"/>
          <p:cNvSpPr>
            <a:spLocks noChangeArrowheads="1"/>
          </p:cNvSpPr>
          <p:nvPr/>
        </p:nvSpPr>
        <p:spPr bwMode="auto">
          <a:xfrm>
            <a:off x="4307885" y="4222114"/>
            <a:ext cx="200125" cy="26459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E</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3" name="波形 172"/>
          <p:cNvSpPr/>
          <p:nvPr/>
        </p:nvSpPr>
        <p:spPr bwMode="auto">
          <a:xfrm>
            <a:off x="6724776" y="4806216"/>
            <a:ext cx="912685" cy="277601"/>
          </a:xfrm>
          <a:prstGeom prst="wave">
            <a:avLst/>
          </a:prstGeom>
          <a:solidFill>
            <a:srgbClr val="66CC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9" tIns="45691" rIns="91379" bIns="45691" numCol="1" rtlCol="0" anchor="t" anchorCtr="0" compatLnSpc="1">
            <a:prstTxWarp prst="textNoShape">
              <a:avLst/>
            </a:prstTxWarp>
            <a:noAutofit/>
          </a:bodyPr>
          <a:lstStyle/>
          <a:p>
            <a:pPr marL="0" marR="0" lvl="0" indent="0" defTabSz="912687"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800"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174" name="Rectangle 2"/>
          <p:cNvSpPr>
            <a:spLocks noChangeArrowheads="1"/>
          </p:cNvSpPr>
          <p:nvPr/>
        </p:nvSpPr>
        <p:spPr bwMode="auto">
          <a:xfrm>
            <a:off x="7825809" y="4222114"/>
            <a:ext cx="1585327"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4499"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175" name="Rectangle 2"/>
          <p:cNvSpPr>
            <a:spLocks noChangeArrowheads="1"/>
          </p:cNvSpPr>
          <p:nvPr/>
        </p:nvSpPr>
        <p:spPr bwMode="auto">
          <a:xfrm>
            <a:off x="9669007" y="4222172"/>
            <a:ext cx="1585327"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defPPr>
              <a:defRPr lang="zh-CN"/>
            </a:defPPr>
            <a:lvl1pPr marL="0" algn="l" defTabSz="1215503" rtl="0" eaLnBrk="1" latinLnBrk="0" hangingPunct="1">
              <a:defRPr sz="2400" kern="1200">
                <a:solidFill>
                  <a:schemeClr val="tx1"/>
                </a:solidFill>
                <a:latin typeface="Arial"/>
                <a:ea typeface="+mn-ea"/>
                <a:cs typeface="+mn-cs"/>
              </a:defRPr>
            </a:lvl1pPr>
            <a:lvl2pPr marL="607759" algn="l" defTabSz="1215503" rtl="0" eaLnBrk="1" latinLnBrk="0" hangingPunct="1">
              <a:defRPr sz="2400" kern="1200">
                <a:solidFill>
                  <a:schemeClr val="tx1"/>
                </a:solidFill>
                <a:latin typeface="Arial"/>
                <a:ea typeface="+mn-ea"/>
                <a:cs typeface="+mn-cs"/>
              </a:defRPr>
            </a:lvl2pPr>
            <a:lvl3pPr marL="1215503" algn="l" defTabSz="1215503" rtl="0" eaLnBrk="1" latinLnBrk="0" hangingPunct="1">
              <a:defRPr sz="2400" kern="1200">
                <a:solidFill>
                  <a:schemeClr val="tx1"/>
                </a:solidFill>
                <a:latin typeface="Arial"/>
                <a:ea typeface="+mn-ea"/>
                <a:cs typeface="+mn-cs"/>
              </a:defRPr>
            </a:lvl3pPr>
            <a:lvl4pPr marL="1823259" algn="l" defTabSz="1215503" rtl="0" eaLnBrk="1" latinLnBrk="0" hangingPunct="1">
              <a:defRPr sz="2400" kern="1200">
                <a:solidFill>
                  <a:schemeClr val="tx1"/>
                </a:solidFill>
                <a:latin typeface="Arial"/>
                <a:ea typeface="+mn-ea"/>
                <a:cs typeface="+mn-cs"/>
              </a:defRPr>
            </a:lvl4pPr>
            <a:lvl5pPr marL="2431008" algn="l" defTabSz="1215503" rtl="0" eaLnBrk="1" latinLnBrk="0" hangingPunct="1">
              <a:defRPr sz="2400" kern="1200">
                <a:solidFill>
                  <a:schemeClr val="tx1"/>
                </a:solidFill>
                <a:latin typeface="Arial"/>
                <a:ea typeface="+mn-ea"/>
                <a:cs typeface="+mn-cs"/>
              </a:defRPr>
            </a:lvl5pPr>
            <a:lvl6pPr marL="3038764" algn="l" defTabSz="1215503" rtl="0" eaLnBrk="1" latinLnBrk="0" hangingPunct="1">
              <a:defRPr sz="2400" kern="1200">
                <a:solidFill>
                  <a:schemeClr val="tx1"/>
                </a:solidFill>
                <a:latin typeface="Arial"/>
                <a:ea typeface="+mn-ea"/>
                <a:cs typeface="+mn-cs"/>
              </a:defRPr>
            </a:lvl6pPr>
            <a:lvl7pPr marL="3646514" algn="l" defTabSz="1215503" rtl="0" eaLnBrk="1" latinLnBrk="0" hangingPunct="1">
              <a:defRPr sz="2400" kern="1200">
                <a:solidFill>
                  <a:schemeClr val="tx1"/>
                </a:solidFill>
                <a:latin typeface="Arial"/>
                <a:ea typeface="+mn-ea"/>
                <a:cs typeface="+mn-cs"/>
              </a:defRPr>
            </a:lvl7pPr>
            <a:lvl8pPr marL="4254267" algn="l" defTabSz="1215503" rtl="0" eaLnBrk="1" latinLnBrk="0" hangingPunct="1">
              <a:defRPr sz="2400" kern="1200">
                <a:solidFill>
                  <a:schemeClr val="tx1"/>
                </a:solidFill>
                <a:latin typeface="Arial"/>
                <a:ea typeface="+mn-ea"/>
                <a:cs typeface="+mn-cs"/>
              </a:defRPr>
            </a:lvl8pPr>
            <a:lvl9pPr marL="4862020" algn="l" defTabSz="1215503" rtl="0" eaLnBrk="1" latinLnBrk="0" hangingPunct="1">
              <a:defRPr sz="2400" kern="1200">
                <a:solidFill>
                  <a:schemeClr val="tx1"/>
                </a:solidFill>
                <a:latin typeface="Arial"/>
                <a:ea typeface="+mn-ea"/>
                <a:cs typeface="+mn-cs"/>
              </a:defRPr>
            </a:lvl9pPr>
          </a:lstStyle>
          <a:p>
            <a:pPr marL="0" marR="0" lvl="0" indent="0" algn="ctr" defTabSz="1215503" rtl="0" eaLnBrk="1" fontAlgn="ctr" latinLnBrk="0" hangingPunct="1">
              <a:lnSpc>
                <a:spcPct val="100000"/>
              </a:lnSpc>
              <a:spcBef>
                <a:spcPct val="0"/>
              </a:spcBef>
              <a:spcAft>
                <a:spcPct val="0"/>
              </a:spcAft>
              <a:buClrTx/>
              <a:buSzTx/>
              <a:buFontTx/>
              <a:buNone/>
              <a:tabLst/>
              <a:defRPr/>
            </a:pPr>
            <a:endParaRPr kumimoji="0" lang="en-US" altLang="zh-CN" sz="4499" b="1" i="0" u="none" strike="noStrike" kern="120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176" name="Rectangle 2"/>
          <p:cNvSpPr>
            <a:spLocks noChangeArrowheads="1"/>
          </p:cNvSpPr>
          <p:nvPr/>
        </p:nvSpPr>
        <p:spPr bwMode="auto">
          <a:xfrm>
            <a:off x="7825809" y="4222172"/>
            <a:ext cx="1585327" cy="264591"/>
          </a:xfrm>
          <a:prstGeom prst="rect">
            <a:avLst/>
          </a:prstGeom>
          <a:solidFill>
            <a:srgbClr val="0077C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P</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7" name="Rectangle 2"/>
          <p:cNvSpPr>
            <a:spLocks noChangeArrowheads="1"/>
          </p:cNvSpPr>
          <p:nvPr/>
        </p:nvSpPr>
        <p:spPr bwMode="auto">
          <a:xfrm>
            <a:off x="9669007" y="4222172"/>
            <a:ext cx="1585322" cy="264591"/>
          </a:xfrm>
          <a:prstGeom prst="rect">
            <a:avLst/>
          </a:prstGeom>
          <a:solidFill>
            <a:srgbClr val="00B0F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Q</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8" name="Rectangle 2"/>
          <p:cNvSpPr>
            <a:spLocks noChangeArrowheads="1"/>
          </p:cNvSpPr>
          <p:nvPr/>
        </p:nvSpPr>
        <p:spPr bwMode="auto">
          <a:xfrm>
            <a:off x="4772099" y="4235988"/>
            <a:ext cx="159268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4499" b="1"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endParaRPr>
          </a:p>
        </p:txBody>
      </p:sp>
      <p:sp>
        <p:nvSpPr>
          <p:cNvPr id="179" name="下箭头 178"/>
          <p:cNvSpPr/>
          <p:nvPr/>
        </p:nvSpPr>
        <p:spPr bwMode="auto">
          <a:xfrm>
            <a:off x="5215615" y="1637228"/>
            <a:ext cx="747006" cy="283888"/>
          </a:xfrm>
          <a:prstGeom prst="downArrow">
            <a:avLst/>
          </a:prstGeom>
          <a:noFill/>
          <a:ln>
            <a:solidFill>
              <a:sysClr val="windowText" lastClr="00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noAutofit/>
          </a:bodyPr>
          <a:lstStyle/>
          <a:p>
            <a:pPr marL="0" marR="0" lvl="0" indent="0" defTabSz="685617"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80" name="Rectangle 2"/>
          <p:cNvSpPr>
            <a:spLocks noChangeArrowheads="1"/>
          </p:cNvSpPr>
          <p:nvPr/>
        </p:nvSpPr>
        <p:spPr bwMode="auto">
          <a:xfrm>
            <a:off x="2735862" y="1888347"/>
            <a:ext cx="5547769" cy="346136"/>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800">
                <a:solidFill>
                  <a:srgbClr val="FF0000"/>
                </a:solidFill>
                <a:latin typeface="Arial" panose="020B0604020202020204" pitchFamily="34" charset="0"/>
              </a:rPr>
              <a:t>I/O aggregation</a:t>
            </a:r>
          </a:p>
        </p:txBody>
      </p:sp>
      <p:sp>
        <p:nvSpPr>
          <p:cNvPr id="181" name="TextBox 63"/>
          <p:cNvSpPr txBox="1"/>
          <p:nvPr/>
        </p:nvSpPr>
        <p:spPr>
          <a:xfrm>
            <a:off x="6263665" y="4228388"/>
            <a:ext cx="1623142" cy="253803"/>
          </a:xfrm>
          <a:prstGeom prst="rect">
            <a:avLst/>
          </a:prstGeom>
          <a:noFill/>
        </p:spPr>
        <p:txBody>
          <a:bodyPr wrap="square" lIns="68479" tIns="34234" rIns="68479" bIns="34234" rtlCol="0" anchor="ctr">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Full stripe</a:t>
            </a:r>
          </a:p>
        </p:txBody>
      </p:sp>
      <p:cxnSp>
        <p:nvCxnSpPr>
          <p:cNvPr id="182" name="直接箭头连接符 181"/>
          <p:cNvCxnSpPr>
            <a:stCxn id="206" idx="2"/>
            <a:endCxn id="169" idx="0"/>
          </p:cNvCxnSpPr>
          <p:nvPr/>
        </p:nvCxnSpPr>
        <p:spPr>
          <a:xfrm flipH="1">
            <a:off x="1797355" y="2531850"/>
            <a:ext cx="1528024" cy="1690322"/>
          </a:xfrm>
          <a:prstGeom prst="straightConnector1">
            <a:avLst/>
          </a:prstGeom>
          <a:noFill/>
          <a:ln w="9525" cap="flat" cmpd="sng" algn="ctr">
            <a:solidFill>
              <a:sysClr val="windowText" lastClr="000000"/>
            </a:solidFill>
            <a:prstDash val="dash"/>
            <a:tailEnd type="arrow"/>
          </a:ln>
          <a:effectLst/>
        </p:spPr>
      </p:cxnSp>
      <p:cxnSp>
        <p:nvCxnSpPr>
          <p:cNvPr id="183" name="直接箭头连接符 182"/>
          <p:cNvCxnSpPr>
            <a:stCxn id="208" idx="2"/>
            <a:endCxn id="171" idx="0"/>
          </p:cNvCxnSpPr>
          <p:nvPr/>
        </p:nvCxnSpPr>
        <p:spPr>
          <a:xfrm flipH="1">
            <a:off x="3615286" y="2531821"/>
            <a:ext cx="1341431" cy="1690293"/>
          </a:xfrm>
          <a:prstGeom prst="straightConnector1">
            <a:avLst/>
          </a:prstGeom>
          <a:noFill/>
          <a:ln w="9525" cap="flat" cmpd="sng" algn="ctr">
            <a:solidFill>
              <a:sysClr val="windowText" lastClr="000000"/>
            </a:solidFill>
            <a:prstDash val="dash"/>
            <a:tailEnd type="arrow"/>
          </a:ln>
          <a:effectLst/>
        </p:spPr>
      </p:cxnSp>
      <p:sp>
        <p:nvSpPr>
          <p:cNvPr id="188" name="TextBox 25"/>
          <p:cNvSpPr txBox="1"/>
          <p:nvPr/>
        </p:nvSpPr>
        <p:spPr>
          <a:xfrm>
            <a:off x="1682077" y="1026279"/>
            <a:ext cx="1117264" cy="265344"/>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75" b="1">
                <a:solidFill>
                  <a:prstClr val="black"/>
                </a:solidFill>
                <a:latin typeface="Arial" panose="020B0604020202020204" pitchFamily="34" charset="0"/>
              </a:rPr>
              <a:t>LUN 0</a:t>
            </a:r>
          </a:p>
        </p:txBody>
      </p:sp>
      <p:sp>
        <p:nvSpPr>
          <p:cNvPr id="189" name="TextBox 29"/>
          <p:cNvSpPr txBox="1"/>
          <p:nvPr/>
        </p:nvSpPr>
        <p:spPr>
          <a:xfrm>
            <a:off x="8544434" y="1026275"/>
            <a:ext cx="1117264" cy="265344"/>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75" b="1">
                <a:solidFill>
                  <a:prstClr val="black"/>
                </a:solidFill>
                <a:latin typeface="Arial" panose="020B0604020202020204" pitchFamily="34" charset="0"/>
              </a:rPr>
              <a:t>LUN 2</a:t>
            </a:r>
          </a:p>
        </p:txBody>
      </p:sp>
      <p:sp>
        <p:nvSpPr>
          <p:cNvPr id="200" name="Rectangle 2"/>
          <p:cNvSpPr>
            <a:spLocks noChangeArrowheads="1"/>
          </p:cNvSpPr>
          <p:nvPr/>
        </p:nvSpPr>
        <p:spPr bwMode="auto">
          <a:xfrm>
            <a:off x="1516542" y="1316216"/>
            <a:ext cx="561437" cy="264591"/>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lvl="0" algn="ctr" defTabSz="914400" fontAlgn="ctr">
              <a:spcBef>
                <a:spcPct val="0"/>
              </a:spcBef>
              <a:spcAft>
                <a:spcPct val="0"/>
              </a:spcAft>
              <a:defRPr/>
            </a:pPr>
            <a:r>
              <a:rPr lang="en-US" altLang="zh-CN" sz="1200" b="1">
                <a:solidFill>
                  <a:prstClr val="black"/>
                </a:solidFill>
                <a:latin typeface="Arial" panose="020B0604020202020204" pitchFamily="34" charset="0"/>
              </a:rPr>
              <a:t>4 KB</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201" name="Rectangle 2"/>
          <p:cNvSpPr>
            <a:spLocks noChangeArrowheads="1"/>
          </p:cNvSpPr>
          <p:nvPr/>
        </p:nvSpPr>
        <p:spPr bwMode="auto">
          <a:xfrm>
            <a:off x="2606557" y="1316216"/>
            <a:ext cx="1038950" cy="264591"/>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8 KB</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02" name="Rectangle 2"/>
          <p:cNvSpPr>
            <a:spLocks noChangeArrowheads="1"/>
          </p:cNvSpPr>
          <p:nvPr/>
        </p:nvSpPr>
        <p:spPr bwMode="auto">
          <a:xfrm>
            <a:off x="769742" y="1316216"/>
            <a:ext cx="667747" cy="264591"/>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4 KB</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03" name="TextBox 31"/>
          <p:cNvSpPr txBox="1"/>
          <p:nvPr/>
        </p:nvSpPr>
        <p:spPr>
          <a:xfrm>
            <a:off x="1797154" y="1294266"/>
            <a:ext cx="1117264" cy="253803"/>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a:solidFill>
                  <a:prstClr val="black"/>
                </a:solidFill>
                <a:latin typeface="Arial" panose="020B0604020202020204" pitchFamily="34" charset="0"/>
              </a:rPr>
              <a:t>...</a:t>
            </a:r>
          </a:p>
        </p:txBody>
      </p:sp>
      <p:sp>
        <p:nvSpPr>
          <p:cNvPr id="191" name="TextBox 35"/>
          <p:cNvSpPr txBox="1"/>
          <p:nvPr/>
        </p:nvSpPr>
        <p:spPr>
          <a:xfrm>
            <a:off x="5030486" y="1026279"/>
            <a:ext cx="1117264" cy="265344"/>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75" b="1">
                <a:solidFill>
                  <a:prstClr val="black"/>
                </a:solidFill>
                <a:latin typeface="Arial" panose="020B0604020202020204" pitchFamily="34" charset="0"/>
              </a:rPr>
              <a:t>LUN 1</a:t>
            </a:r>
          </a:p>
        </p:txBody>
      </p:sp>
      <p:sp>
        <p:nvSpPr>
          <p:cNvPr id="192" name="Rectangle 2"/>
          <p:cNvSpPr>
            <a:spLocks noChangeArrowheads="1"/>
          </p:cNvSpPr>
          <p:nvPr/>
        </p:nvSpPr>
        <p:spPr bwMode="auto">
          <a:xfrm>
            <a:off x="4900626" y="1300552"/>
            <a:ext cx="561437" cy="26459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altLang="zh-CN" sz="1200" b="1">
                <a:solidFill>
                  <a:prstClr val="black"/>
                </a:solidFill>
                <a:latin typeface="Arial" panose="020B0604020202020204" pitchFamily="34" charset="0"/>
              </a:rPr>
              <a:t>4 KB</a:t>
            </a:r>
            <a:endParaRPr lang="en-US" altLang="zh-CN" sz="1200" b="1" kern="0">
              <a:solidFill>
                <a:prstClr val="black"/>
              </a:solidFill>
              <a:latin typeface="Arial" panose="020B0604020202020204" pitchFamily="34" charset="0"/>
              <a:ea typeface="微软雅黑" panose="020B0503020204020204" pitchFamily="34" charset="-122"/>
            </a:endParaRPr>
          </a:p>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3" name="Rectangle 2"/>
          <p:cNvSpPr>
            <a:spLocks noChangeArrowheads="1"/>
          </p:cNvSpPr>
          <p:nvPr/>
        </p:nvSpPr>
        <p:spPr bwMode="auto">
          <a:xfrm>
            <a:off x="5990642" y="1300552"/>
            <a:ext cx="1038950" cy="26459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8 KB</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4" name="Rectangle 2"/>
          <p:cNvSpPr>
            <a:spLocks noChangeArrowheads="1"/>
          </p:cNvSpPr>
          <p:nvPr/>
        </p:nvSpPr>
        <p:spPr bwMode="auto">
          <a:xfrm>
            <a:off x="4153827" y="1300552"/>
            <a:ext cx="667747" cy="26459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lvl="0" algn="ctr" defTabSz="914400" fontAlgn="ctr">
              <a:spcBef>
                <a:spcPct val="0"/>
              </a:spcBef>
              <a:spcAft>
                <a:spcPct val="0"/>
              </a:spcAft>
              <a:defRPr/>
            </a:pPr>
            <a:r>
              <a:rPr lang="en-US" altLang="zh-CN" sz="1200" b="1">
                <a:solidFill>
                  <a:prstClr val="black"/>
                </a:solidFill>
                <a:latin typeface="Arial" panose="020B0604020202020204" pitchFamily="34" charset="0"/>
              </a:rPr>
              <a:t>4 KB</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95" name="TextBox 31"/>
          <p:cNvSpPr txBox="1"/>
          <p:nvPr/>
        </p:nvSpPr>
        <p:spPr>
          <a:xfrm>
            <a:off x="5181239" y="1278601"/>
            <a:ext cx="1117264" cy="253803"/>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a:solidFill>
                  <a:prstClr val="black"/>
                </a:solidFill>
                <a:latin typeface="Arial" panose="020B0604020202020204" pitchFamily="34" charset="0"/>
              </a:rPr>
              <a:t>...</a:t>
            </a:r>
          </a:p>
        </p:txBody>
      </p:sp>
      <p:sp>
        <p:nvSpPr>
          <p:cNvPr id="196" name="Rectangle 2"/>
          <p:cNvSpPr>
            <a:spLocks noChangeArrowheads="1"/>
          </p:cNvSpPr>
          <p:nvPr/>
        </p:nvSpPr>
        <p:spPr bwMode="auto">
          <a:xfrm>
            <a:off x="8366842" y="1300562"/>
            <a:ext cx="561437" cy="26459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4 KB</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7" name="Rectangle 2"/>
          <p:cNvSpPr>
            <a:spLocks noChangeArrowheads="1"/>
          </p:cNvSpPr>
          <p:nvPr/>
        </p:nvSpPr>
        <p:spPr bwMode="auto">
          <a:xfrm>
            <a:off x="9456857" y="1300562"/>
            <a:ext cx="1038950" cy="26459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8 KB</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8" name="Rectangle 2"/>
          <p:cNvSpPr>
            <a:spLocks noChangeArrowheads="1"/>
          </p:cNvSpPr>
          <p:nvPr/>
        </p:nvSpPr>
        <p:spPr bwMode="auto">
          <a:xfrm>
            <a:off x="7620042" y="1300562"/>
            <a:ext cx="667747" cy="26459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b="1">
                <a:solidFill>
                  <a:prstClr val="black"/>
                </a:solidFill>
                <a:latin typeface="Arial" panose="020B0604020202020204" pitchFamily="34" charset="0"/>
              </a:rPr>
              <a:t>4 KB</a:t>
            </a:r>
            <a:endParaRPr kumimoji="0" lang="en-US" altLang="zh-CN" sz="1200" b="1"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9" name="TextBox 31"/>
          <p:cNvSpPr txBox="1"/>
          <p:nvPr/>
        </p:nvSpPr>
        <p:spPr>
          <a:xfrm>
            <a:off x="8647455" y="1278611"/>
            <a:ext cx="1117264" cy="253803"/>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a:solidFill>
                  <a:prstClr val="black"/>
                </a:solidFill>
                <a:latin typeface="Arial" panose="020B0604020202020204" pitchFamily="34" charset="0"/>
              </a:rPr>
              <a:t>...</a:t>
            </a:r>
          </a:p>
        </p:txBody>
      </p:sp>
      <p:sp>
        <p:nvSpPr>
          <p:cNvPr id="185" name="矩形 184"/>
          <p:cNvSpPr/>
          <p:nvPr/>
        </p:nvSpPr>
        <p:spPr bwMode="auto">
          <a:xfrm>
            <a:off x="867758" y="4196894"/>
            <a:ext cx="10519394" cy="438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宋体" charset="-122"/>
            </a:endParaRPr>
          </a:p>
        </p:txBody>
      </p:sp>
      <p:sp>
        <p:nvSpPr>
          <p:cNvPr id="186" name="矩形 185"/>
          <p:cNvSpPr/>
          <p:nvPr/>
        </p:nvSpPr>
        <p:spPr bwMode="auto">
          <a:xfrm>
            <a:off x="867758" y="4196896"/>
            <a:ext cx="10519394" cy="366744"/>
          </a:xfrm>
          <a:prstGeom prst="rect">
            <a:avLst/>
          </a:prstGeom>
          <a:noFill/>
          <a:ln w="12700"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b="0" i="0" u="none" strike="noStrike" kern="0" cap="none" spc="0" normalizeH="0" baseline="0" noProof="0">
              <a:ln>
                <a:noFill/>
              </a:ln>
              <a:solidFill>
                <a:prstClr val="black"/>
              </a:solidFill>
              <a:effectLst/>
              <a:uLnTx/>
              <a:uFillTx/>
              <a:latin typeface="Arial" panose="020B0604020202020204" pitchFamily="34" charset="0"/>
              <a:ea typeface="宋体" charset="-122"/>
            </a:endParaRPr>
          </a:p>
        </p:txBody>
      </p:sp>
      <p:sp>
        <p:nvSpPr>
          <p:cNvPr id="187" name="TextBox 64"/>
          <p:cNvSpPr txBox="1"/>
          <p:nvPr/>
        </p:nvSpPr>
        <p:spPr>
          <a:xfrm>
            <a:off x="521905" y="3639652"/>
            <a:ext cx="1074524" cy="265344"/>
          </a:xfrm>
          <a:prstGeom prst="rect">
            <a:avLst/>
          </a:prstGeom>
          <a:noFill/>
        </p:spPr>
        <p:txBody>
          <a:bodyPr wrap="square" lIns="68479" tIns="34234" rIns="68479" bIns="34234"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75" b="1" err="1">
                <a:solidFill>
                  <a:prstClr val="black"/>
                </a:solidFill>
                <a:latin typeface="Arial" panose="020B0604020202020204" pitchFamily="34" charset="0"/>
              </a:rPr>
              <a:t>Plog</a:t>
            </a:r>
            <a:endParaRPr kumimoji="0" lang="en-US" altLang="zh-CN" sz="1275" b="1" i="0" u="none" strike="noStrike" kern="0" cap="none" spc="0" normalizeH="0" baseline="0" noProof="0">
              <a:ln>
                <a:noFill/>
              </a:ln>
              <a:solidFill>
                <a:prstClr val="black"/>
              </a:solidFill>
              <a:effectLst/>
              <a:uLnTx/>
              <a:uFillTx/>
              <a:latin typeface="Arial" panose="020B0604020202020204" pitchFamily="34" charset="0"/>
              <a:ea typeface="宋体" pitchFamily="2" charset="-122"/>
            </a:endParaRPr>
          </a:p>
        </p:txBody>
      </p:sp>
      <p:sp>
        <p:nvSpPr>
          <p:cNvPr id="212" name="文本框 211"/>
          <p:cNvSpPr txBox="1"/>
          <p:nvPr/>
        </p:nvSpPr>
        <p:spPr>
          <a:xfrm>
            <a:off x="1172125" y="4718353"/>
            <a:ext cx="1181247" cy="276999"/>
          </a:xfrm>
          <a:prstGeom prst="rect">
            <a:avLst/>
          </a:prstGeom>
          <a:noFill/>
        </p:spPr>
        <p:txBody>
          <a:bodyPr wrap="square" rtlCol="0">
            <a:noAutofit/>
          </a:bodyPr>
          <a:lstStyle/>
          <a:p>
            <a:pPr algn="ctr" defTabSz="914400" fontAlgn="ctr">
              <a:spcBef>
                <a:spcPct val="0"/>
              </a:spcBef>
              <a:spcAft>
                <a:spcPct val="0"/>
              </a:spcAft>
            </a:pPr>
            <a:r>
              <a:rPr lang="en-US" sz="1200">
                <a:solidFill>
                  <a:prstClr val="black"/>
                </a:solidFill>
                <a:latin typeface="Arial" panose="020B0604020202020204" pitchFamily="34" charset="0"/>
              </a:rPr>
              <a:t>Node-0</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213" name="文本框 212"/>
          <p:cNvSpPr txBox="1"/>
          <p:nvPr/>
        </p:nvSpPr>
        <p:spPr>
          <a:xfrm>
            <a:off x="3061586" y="4694741"/>
            <a:ext cx="1181247" cy="276999"/>
          </a:xfrm>
          <a:prstGeom prst="rect">
            <a:avLst/>
          </a:prstGeom>
          <a:noFill/>
        </p:spPr>
        <p:txBody>
          <a:bodyPr wrap="square" rtlCol="0">
            <a:noAutofit/>
          </a:bodyPr>
          <a:lstStyle/>
          <a:p>
            <a:pPr algn="ctr" defTabSz="914400" fontAlgn="ctr">
              <a:spcBef>
                <a:spcPct val="0"/>
              </a:spcBef>
              <a:spcAft>
                <a:spcPct val="0"/>
              </a:spcAft>
            </a:pPr>
            <a:r>
              <a:rPr lang="en-US" sz="1200">
                <a:solidFill>
                  <a:prstClr val="black"/>
                </a:solidFill>
                <a:latin typeface="Arial" panose="020B0604020202020204" pitchFamily="34" charset="0"/>
              </a:rPr>
              <a:t>Node-1</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214" name="文本框 213"/>
          <p:cNvSpPr txBox="1"/>
          <p:nvPr/>
        </p:nvSpPr>
        <p:spPr>
          <a:xfrm>
            <a:off x="5009849" y="4728974"/>
            <a:ext cx="1181247" cy="276999"/>
          </a:xfrm>
          <a:prstGeom prst="rect">
            <a:avLst/>
          </a:prstGeom>
          <a:noFill/>
        </p:spPr>
        <p:txBody>
          <a:bodyPr wrap="square" rtlCol="0">
            <a:noAutofit/>
          </a:bodyPr>
          <a:lstStyle/>
          <a:p>
            <a:pPr algn="ctr" defTabSz="914400" fontAlgn="ctr">
              <a:spcBef>
                <a:spcPct val="0"/>
              </a:spcBef>
              <a:spcAft>
                <a:spcPct val="0"/>
              </a:spcAft>
            </a:pPr>
            <a:r>
              <a:rPr lang="en-US" sz="1200">
                <a:solidFill>
                  <a:prstClr val="black"/>
                </a:solidFill>
                <a:latin typeface="Arial" panose="020B0604020202020204" pitchFamily="34" charset="0"/>
              </a:rPr>
              <a:t>Node-2</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215" name="文本框 214"/>
          <p:cNvSpPr txBox="1"/>
          <p:nvPr/>
        </p:nvSpPr>
        <p:spPr>
          <a:xfrm>
            <a:off x="8127592" y="4707762"/>
            <a:ext cx="1181247" cy="276999"/>
          </a:xfrm>
          <a:prstGeom prst="rect">
            <a:avLst/>
          </a:prstGeom>
          <a:noFill/>
        </p:spPr>
        <p:txBody>
          <a:bodyPr wrap="square" rtlCol="0">
            <a:noAutofit/>
          </a:bodyPr>
          <a:lstStyle/>
          <a:p>
            <a:pPr algn="ctr" defTabSz="914400" fontAlgn="ctr">
              <a:spcBef>
                <a:spcPct val="0"/>
              </a:spcBef>
              <a:spcAft>
                <a:spcPct val="0"/>
              </a:spcAft>
            </a:pPr>
            <a:r>
              <a:rPr lang="en-US" sz="1200">
                <a:solidFill>
                  <a:prstClr val="black"/>
                </a:solidFill>
                <a:latin typeface="Arial" panose="020B0604020202020204" pitchFamily="34" charset="0"/>
              </a:rPr>
              <a:t>Node-3</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216" name="文本框 215"/>
          <p:cNvSpPr txBox="1"/>
          <p:nvPr/>
        </p:nvSpPr>
        <p:spPr>
          <a:xfrm>
            <a:off x="9867659" y="4707762"/>
            <a:ext cx="1181247" cy="276999"/>
          </a:xfrm>
          <a:prstGeom prst="rect">
            <a:avLst/>
          </a:prstGeom>
          <a:noFill/>
        </p:spPr>
        <p:txBody>
          <a:bodyPr wrap="square" rtlCol="0">
            <a:noAutofit/>
          </a:bodyPr>
          <a:lstStyle/>
          <a:p>
            <a:pPr algn="ctr" defTabSz="914400" fontAlgn="ctr">
              <a:spcBef>
                <a:spcPct val="0"/>
              </a:spcBef>
              <a:spcAft>
                <a:spcPct val="0"/>
              </a:spcAft>
            </a:pPr>
            <a:r>
              <a:rPr lang="en-US" sz="1200">
                <a:solidFill>
                  <a:prstClr val="black"/>
                </a:solidFill>
                <a:latin typeface="Arial" panose="020B0604020202020204" pitchFamily="34" charset="0"/>
              </a:rPr>
              <a:t>Node-4</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217" name="Rectangle 2"/>
          <p:cNvSpPr>
            <a:spLocks noChangeArrowheads="1"/>
          </p:cNvSpPr>
          <p:nvPr/>
        </p:nvSpPr>
        <p:spPr bwMode="auto">
          <a:xfrm>
            <a:off x="2240709" y="3641388"/>
            <a:ext cx="7170427" cy="561579"/>
          </a:xfrm>
          <a:prstGeom prst="rect">
            <a:avLst/>
          </a:prstGeom>
          <a:noFill/>
        </p:spPr>
        <p:txBody>
          <a:bodyPr wrap="square" lIns="68479" tIns="34234" rIns="68479" bIns="34234" rtlCol="0">
            <a:noAutofit/>
          </a:bodyPr>
          <a:lstStyle/>
          <a:p>
            <a:pPr algn="ctr" defTabSz="914400" fontAlgn="ctr">
              <a:spcBef>
                <a:spcPct val="0"/>
              </a:spcBef>
              <a:spcAft>
                <a:spcPct val="0"/>
              </a:spcAft>
            </a:pPr>
            <a:r>
              <a:rPr lang="en-US" sz="1600">
                <a:solidFill>
                  <a:srgbClr val="FF0000"/>
                </a:solidFill>
                <a:latin typeface="Arial" panose="020B0604020202020204" pitchFamily="34" charset="0"/>
              </a:rPr>
              <a:t>Data storage using Append Only </a:t>
            </a:r>
            <a:r>
              <a:rPr lang="en-US" sz="1600" err="1">
                <a:solidFill>
                  <a:srgbClr val="FF0000"/>
                </a:solidFill>
                <a:latin typeface="Arial" panose="020B0604020202020204" pitchFamily="34" charset="0"/>
              </a:rPr>
              <a:t>Plog</a:t>
            </a:r>
            <a:r>
              <a:rPr lang="en-US" sz="1600">
                <a:solidFill>
                  <a:srgbClr val="FF0000"/>
                </a:solidFill>
                <a:latin typeface="Arial" panose="020B0604020202020204" pitchFamily="34" charset="0"/>
              </a:rPr>
              <a:t> (ROW-based append write technology for I/O processing)</a:t>
            </a:r>
            <a:endParaRPr lang="en-US" altLang="zh-CN" sz="1600" b="1">
              <a:solidFill>
                <a:srgbClr val="FF0000"/>
              </a:solidFill>
              <a:latin typeface="Arial" panose="020B0604020202020204" pitchFamily="34" charset="0"/>
              <a:ea typeface="宋体" pitchFamily="2" charset="-122"/>
            </a:endParaRPr>
          </a:p>
        </p:txBody>
      </p:sp>
    </p:spTree>
    <p:extLst>
      <p:ext uri="{BB962C8B-B14F-4D97-AF65-F5344CB8AC3E}">
        <p14:creationId xmlns:p14="http://schemas.microsoft.com/office/powerpoint/2010/main" val="2922561632"/>
      </p:ext>
    </p:extLst>
  </p:cSld>
  <p:clrMapOvr>
    <a:masterClrMapping/>
  </p:clrMapOvr>
  <p:transition advClick="0" advTm="8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1"/>
          <p:cNvSpPr txBox="1">
            <a:spLocks/>
          </p:cNvSpPr>
          <p:nvPr/>
        </p:nvSpPr>
        <p:spPr>
          <a:xfrm>
            <a:off x="707062" y="127033"/>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Inline and Post-Process Adaptive Deduplication and Compression</a:t>
            </a:r>
          </a:p>
        </p:txBody>
      </p:sp>
      <p:sp>
        <p:nvSpPr>
          <p:cNvPr id="43" name="内容占位符 2"/>
          <p:cNvSpPr txBox="1">
            <a:spLocks/>
          </p:cNvSpPr>
          <p:nvPr/>
        </p:nvSpPr>
        <p:spPr>
          <a:xfrm>
            <a:off x="5682763" y="1115871"/>
            <a:ext cx="6108031" cy="3208907"/>
          </a:xfrm>
          <a:prstGeom prst="rect">
            <a:avLst/>
          </a:prstGeom>
        </p:spPr>
        <p:txBody>
          <a:bodyPr wrap="square">
            <a:no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a:lstStyle>
          <a:p>
            <a:pPr fontAlgn="ctr">
              <a:lnSpc>
                <a:spcPct val="100000"/>
              </a:lnSpc>
              <a:spcBef>
                <a:spcPts val="600"/>
              </a:spcBef>
              <a:buFont typeface="Wingdings" panose="05000000000000000000" pitchFamily="2" charset="2"/>
              <a:buChar char="l"/>
            </a:pPr>
            <a:r>
              <a:rPr lang="en-US" sz="1000" dirty="0" err="1">
                <a:solidFill>
                  <a:srgbClr val="1D1D1A"/>
                </a:solidFill>
                <a:latin typeface="Arial" panose="020B0604020202020204" pitchFamily="34" charset="0"/>
              </a:rPr>
              <a:t>OceanStor</a:t>
            </a:r>
            <a:r>
              <a:rPr lang="en-US" sz="1000" dirty="0">
                <a:solidFill>
                  <a:srgbClr val="1D1D1A"/>
                </a:solidFill>
                <a:latin typeface="Arial" panose="020B0604020202020204" pitchFamily="34" charset="0"/>
              </a:rPr>
              <a:t> 100D supports global deduplication and compression, as well as adaptive inline and post-process deduplication. Deduplication reduces write amplification of disks before data is written to disks. Global adaptive deduplication and compression can be performed on all-flash SSDs and HDDs.</a:t>
            </a:r>
            <a:endParaRPr lang="en-US" altLang="zh-CN" sz="1000" dirty="0">
              <a:solidFill>
                <a:srgbClr val="1D1D1A"/>
              </a:solidFill>
              <a:latin typeface="Arial" panose="020B0604020202020204" pitchFamily="34" charset="0"/>
              <a:ea typeface="微软雅黑" panose="020B0503020204020204" pitchFamily="34" charset="-122"/>
            </a:endParaRPr>
          </a:p>
          <a:p>
            <a:pPr fontAlgn="ctr">
              <a:lnSpc>
                <a:spcPct val="100000"/>
              </a:lnSpc>
              <a:spcBef>
                <a:spcPts val="600"/>
              </a:spcBef>
              <a:buFont typeface="Wingdings" panose="05000000000000000000" pitchFamily="2" charset="2"/>
              <a:buChar char="l"/>
            </a:pPr>
            <a:r>
              <a:rPr lang="en-US" sz="1000" dirty="0" err="1">
                <a:solidFill>
                  <a:srgbClr val="1D1D1A"/>
                </a:solidFill>
                <a:latin typeface="Arial" panose="020B0604020202020204" pitchFamily="34" charset="0"/>
              </a:rPr>
              <a:t>OceanStor</a:t>
            </a:r>
            <a:r>
              <a:rPr lang="en-US" sz="1000" dirty="0">
                <a:solidFill>
                  <a:srgbClr val="1D1D1A"/>
                </a:solidFill>
                <a:latin typeface="Arial" panose="020B0604020202020204" pitchFamily="34" charset="0"/>
              </a:rPr>
              <a:t> 100D uses the opportunity table and fingerprint table mechanism. After data enters the cache, the data is broken into 8 KB data fragments. The SHA-1 algorithm is used to calculate 8 KB data fingerprints. The opportunity table is used to reduce invalid fingerprint space.</a:t>
            </a:r>
            <a:endParaRPr lang="en-US" altLang="zh-CN" sz="1000" dirty="0">
              <a:solidFill>
                <a:srgbClr val="1D1D1A"/>
              </a:solidFill>
              <a:latin typeface="Arial" panose="020B0604020202020204" pitchFamily="34" charset="0"/>
              <a:ea typeface="微软雅黑" panose="020B0503020204020204" pitchFamily="34" charset="-122"/>
            </a:endParaRPr>
          </a:p>
          <a:p>
            <a:pPr fontAlgn="ctr">
              <a:lnSpc>
                <a:spcPct val="100000"/>
              </a:lnSpc>
              <a:spcBef>
                <a:spcPts val="600"/>
              </a:spcBef>
              <a:buFont typeface="Wingdings" panose="05000000000000000000" pitchFamily="2" charset="2"/>
              <a:buChar char="l"/>
            </a:pPr>
            <a:r>
              <a:rPr lang="en-US" sz="1000" dirty="0">
                <a:solidFill>
                  <a:srgbClr val="1D1D1A"/>
                </a:solidFill>
                <a:latin typeface="Arial" panose="020B0604020202020204" pitchFamily="34" charset="0"/>
              </a:rPr>
              <a:t>Adaptive inline and post-process deduplication: When the system resource usage reaches the threshold, inline deduplication automatically stops. Data is directly written to disks for persistent storage. When system resources are idle, post-process deduplication starts.</a:t>
            </a:r>
            <a:endParaRPr lang="en-US" altLang="zh-CN" sz="1000" dirty="0">
              <a:solidFill>
                <a:srgbClr val="1D1D1A"/>
              </a:solidFill>
              <a:latin typeface="Arial" panose="020B0604020202020204" pitchFamily="34" charset="0"/>
              <a:ea typeface="微软雅黑" panose="020B0503020204020204" pitchFamily="34" charset="-122"/>
            </a:endParaRPr>
          </a:p>
          <a:p>
            <a:pPr fontAlgn="ctr">
              <a:lnSpc>
                <a:spcPct val="100000"/>
              </a:lnSpc>
              <a:spcBef>
                <a:spcPts val="600"/>
              </a:spcBef>
              <a:buFont typeface="Wingdings" panose="05000000000000000000" pitchFamily="2" charset="2"/>
              <a:buChar char="l"/>
            </a:pPr>
            <a:r>
              <a:rPr lang="en-US" sz="1000" dirty="0">
                <a:solidFill>
                  <a:srgbClr val="1D1D1A"/>
                </a:solidFill>
                <a:latin typeface="Arial" panose="020B0604020202020204" pitchFamily="34" charset="0"/>
              </a:rPr>
              <a:t>Before data is written to disks, the system enters the compression process. The compression is aligned in the unit of 512 bytes. The LZ4 algorithm is used and deep compression HZ9 is supported.</a:t>
            </a:r>
            <a:endParaRPr lang="en-US" altLang="zh-CN" sz="1000" dirty="0">
              <a:solidFill>
                <a:srgbClr val="1D1D1A"/>
              </a:solidFill>
              <a:latin typeface="Arial" panose="020B0604020202020204" pitchFamily="34" charset="0"/>
              <a:ea typeface="微软雅黑" panose="020B0503020204020204" pitchFamily="34" charset="-122"/>
            </a:endParaRPr>
          </a:p>
        </p:txBody>
      </p:sp>
      <p:grpSp>
        <p:nvGrpSpPr>
          <p:cNvPr id="44" name="组合 43"/>
          <p:cNvGrpSpPr/>
          <p:nvPr/>
        </p:nvGrpSpPr>
        <p:grpSpPr>
          <a:xfrm>
            <a:off x="283875" y="1078132"/>
            <a:ext cx="5477654" cy="5417918"/>
            <a:chOff x="466755" y="1264822"/>
            <a:chExt cx="5846902" cy="5417918"/>
          </a:xfrm>
        </p:grpSpPr>
        <p:sp>
          <p:nvSpPr>
            <p:cNvPr id="45" name="文本框 44"/>
            <p:cNvSpPr txBox="1"/>
            <p:nvPr/>
          </p:nvSpPr>
          <p:spPr>
            <a:xfrm>
              <a:off x="5002868" y="5261462"/>
              <a:ext cx="1310789" cy="1421278"/>
            </a:xfrm>
            <a:prstGeom prst="rect">
              <a:avLst/>
            </a:prstGeom>
            <a:noFill/>
          </p:spPr>
          <p:txBody>
            <a:bodyPr wrap="square" rtlCol="0">
              <a:noAutofit/>
            </a:bodyPr>
            <a:lstStyle>
              <a:defPPr>
                <a:defRPr lang="zh-CN"/>
              </a:defPPr>
              <a:lvl1pPr>
                <a:defRPr sz="1050" b="1">
                  <a:solidFill>
                    <a:srgbClr val="0000FF"/>
                  </a:solidFill>
                </a:defRPr>
              </a:lvl1pPr>
            </a:lstStyle>
            <a:p>
              <a:pPr fontAlgn="ctr"/>
              <a:r>
                <a:rPr lang="en-US" sz="900">
                  <a:solidFill>
                    <a:srgbClr val="0070C0"/>
                  </a:solidFill>
                  <a:latin typeface="Arial" panose="020B0604020202020204" pitchFamily="34" charset="0"/>
                </a:rPr>
                <a:t>The fingerprint table occupies a little memory, which supports deduplication of large-capacity systems.</a:t>
              </a:r>
              <a:endParaRPr lang="en-US" sz="900">
                <a:solidFill>
                  <a:srgbClr val="0070C0"/>
                </a:solidFill>
                <a:latin typeface="Arial" panose="020B0604020202020204" pitchFamily="34" charset="0"/>
                <a:ea typeface="微软雅黑" panose="020B0503020204020204" pitchFamily="34" charset="-122"/>
              </a:endParaRPr>
            </a:p>
          </p:txBody>
        </p:sp>
        <p:cxnSp>
          <p:nvCxnSpPr>
            <p:cNvPr id="46" name="直接连接符 45"/>
            <p:cNvCxnSpPr>
              <a:stCxn id="80" idx="3"/>
              <a:endCxn id="83" idx="1"/>
            </p:cNvCxnSpPr>
            <p:nvPr/>
          </p:nvCxnSpPr>
          <p:spPr>
            <a:xfrm>
              <a:off x="2952821" y="1614246"/>
              <a:ext cx="935164" cy="363714"/>
            </a:xfrm>
            <a:prstGeom prst="line">
              <a:avLst/>
            </a:prstGeom>
            <a:noFill/>
            <a:ln w="9525" cap="flat" cmpd="sng" algn="ctr">
              <a:solidFill>
                <a:srgbClr val="4F81BD">
                  <a:shade val="95000"/>
                  <a:satMod val="105000"/>
                </a:srgbClr>
              </a:solidFill>
              <a:prstDash val="solid"/>
            </a:ln>
            <a:effectLst/>
          </p:spPr>
        </p:cxnSp>
        <p:cxnSp>
          <p:nvCxnSpPr>
            <p:cNvPr id="48" name="直接连接符 47"/>
            <p:cNvCxnSpPr>
              <a:stCxn id="83" idx="1"/>
              <a:endCxn id="81" idx="3"/>
            </p:cNvCxnSpPr>
            <p:nvPr/>
          </p:nvCxnSpPr>
          <p:spPr>
            <a:xfrm flipH="1">
              <a:off x="2952821" y="1977960"/>
              <a:ext cx="935164" cy="194446"/>
            </a:xfrm>
            <a:prstGeom prst="line">
              <a:avLst/>
            </a:prstGeom>
            <a:noFill/>
            <a:ln w="9525" cap="flat" cmpd="sng" algn="ctr">
              <a:solidFill>
                <a:srgbClr val="4F81BD">
                  <a:shade val="95000"/>
                  <a:satMod val="105000"/>
                </a:srgbClr>
              </a:solidFill>
              <a:prstDash val="solid"/>
            </a:ln>
            <a:effectLst/>
          </p:spPr>
        </p:cxnSp>
        <p:sp>
          <p:nvSpPr>
            <p:cNvPr id="50" name="矩形 49"/>
            <p:cNvSpPr/>
            <p:nvPr/>
          </p:nvSpPr>
          <p:spPr>
            <a:xfrm>
              <a:off x="3672754" y="1311805"/>
              <a:ext cx="1280448" cy="1810077"/>
            </a:xfrm>
            <a:prstGeom prst="rect">
              <a:avLst/>
            </a:prstGeom>
            <a:noFill/>
            <a:ln w="25400" cap="flat" cmpd="sng" algn="ctr">
              <a:solidFill>
                <a:sysClr val="windowText" lastClr="000000"/>
              </a:solidFill>
              <a:prstDash val="dash"/>
            </a:ln>
            <a:effectLst/>
          </p:spPr>
          <p:txBody>
            <a:bodyPr wrap="square" rtlCol="0" anchor="t">
              <a:noAutofit/>
            </a:bodyPr>
            <a:lstStyle/>
            <a:p>
              <a:pPr algn="ctr" fontAlgn="ctr">
                <a:defRPr/>
              </a:pPr>
              <a:r>
                <a:rPr lang="en-US" sz="1200">
                  <a:solidFill>
                    <a:prstClr val="black"/>
                  </a:solidFill>
                  <a:latin typeface="Arial" panose="020B0604020202020204" pitchFamily="34" charset="0"/>
                </a:rPr>
                <a:t>Opportunity</a:t>
              </a:r>
              <a:endParaRPr lang="en-US" altLang="zh-CN" sz="1200" kern="0">
                <a:solidFill>
                  <a:prstClr val="black"/>
                </a:solidFill>
                <a:latin typeface="Arial" panose="020B0604020202020204" pitchFamily="34" charset="0"/>
              </a:endParaRPr>
            </a:p>
            <a:p>
              <a:pPr algn="ctr" fontAlgn="ctr">
                <a:defRPr/>
              </a:pPr>
              <a:r>
                <a:rPr lang="en-US" sz="1200">
                  <a:solidFill>
                    <a:prstClr val="black"/>
                  </a:solidFill>
                  <a:latin typeface="Arial" panose="020B0604020202020204" pitchFamily="34" charset="0"/>
                </a:rPr>
                <a:t>table</a:t>
              </a:r>
              <a:endParaRPr lang="en-US" sz="1200" kern="0">
                <a:solidFill>
                  <a:prstClr val="black"/>
                </a:solidFill>
                <a:latin typeface="Arial" panose="020B0604020202020204" pitchFamily="34" charset="0"/>
              </a:endParaRPr>
            </a:p>
          </p:txBody>
        </p:sp>
        <p:cxnSp>
          <p:nvCxnSpPr>
            <p:cNvPr id="54" name="直接连接符 53"/>
            <p:cNvCxnSpPr>
              <a:endCxn id="84" idx="1"/>
            </p:cNvCxnSpPr>
            <p:nvPr/>
          </p:nvCxnSpPr>
          <p:spPr>
            <a:xfrm>
              <a:off x="2961597" y="2699313"/>
              <a:ext cx="942505" cy="2734"/>
            </a:xfrm>
            <a:prstGeom prst="line">
              <a:avLst/>
            </a:prstGeom>
            <a:noFill/>
            <a:ln w="9525" cap="flat" cmpd="sng" algn="ctr">
              <a:solidFill>
                <a:srgbClr val="4F81BD">
                  <a:shade val="95000"/>
                  <a:satMod val="105000"/>
                </a:srgbClr>
              </a:solidFill>
              <a:prstDash val="solid"/>
            </a:ln>
            <a:effectLst/>
          </p:spPr>
        </p:cxnSp>
        <p:sp>
          <p:nvSpPr>
            <p:cNvPr id="55" name="圆角矩形 54"/>
            <p:cNvSpPr/>
            <p:nvPr/>
          </p:nvSpPr>
          <p:spPr>
            <a:xfrm>
              <a:off x="3898215" y="4864780"/>
              <a:ext cx="792125" cy="308885"/>
            </a:xfrm>
            <a:prstGeom prst="roundRect">
              <a:avLst/>
            </a:prstGeom>
            <a:solidFill>
              <a:sysClr val="window" lastClr="FFFFFF"/>
            </a:solidFill>
            <a:ln w="25400" cap="flat" cmpd="sng" algn="ctr">
              <a:solidFill>
                <a:srgbClr val="0070C0"/>
              </a:solidFill>
              <a:prstDash val="solid"/>
            </a:ln>
            <a:effectLst/>
          </p:spPr>
          <p:txBody>
            <a:bodyPr wrap="square" rtlCol="0" anchor="ctr">
              <a:noAutofit/>
            </a:bodyPr>
            <a:lstStyle/>
            <a:p>
              <a:pPr algn="ctr" fontAlgn="ctr"/>
              <a:r>
                <a:rPr lang="en-US" sz="1000">
                  <a:solidFill>
                    <a:prstClr val="black"/>
                  </a:solidFill>
                  <a:latin typeface="Arial" panose="020B0604020202020204" pitchFamily="34" charset="0"/>
                </a:rPr>
                <a:t>HASH-B</a:t>
              </a:r>
              <a:endParaRPr lang="en-US" sz="1000" kern="0">
                <a:solidFill>
                  <a:prstClr val="black"/>
                </a:solidFill>
                <a:latin typeface="Arial" panose="020B0604020202020204" pitchFamily="34" charset="0"/>
              </a:endParaRPr>
            </a:p>
          </p:txBody>
        </p:sp>
        <p:sp>
          <p:nvSpPr>
            <p:cNvPr id="56" name="矩形 55"/>
            <p:cNvSpPr/>
            <p:nvPr/>
          </p:nvSpPr>
          <p:spPr>
            <a:xfrm>
              <a:off x="889083" y="4270231"/>
              <a:ext cx="747681" cy="302370"/>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Block1</a:t>
              </a:r>
              <a:endParaRPr lang="en-US" sz="1000" kern="0">
                <a:solidFill>
                  <a:prstClr val="white"/>
                </a:solidFill>
                <a:latin typeface="Arial" panose="020B0604020202020204" pitchFamily="34" charset="0"/>
              </a:endParaRPr>
            </a:p>
          </p:txBody>
        </p:sp>
        <p:sp>
          <p:nvSpPr>
            <p:cNvPr id="57" name="矩形 56"/>
            <p:cNvSpPr/>
            <p:nvPr/>
          </p:nvSpPr>
          <p:spPr>
            <a:xfrm>
              <a:off x="3672754" y="4289267"/>
              <a:ext cx="1320849" cy="1924901"/>
            </a:xfrm>
            <a:prstGeom prst="rect">
              <a:avLst/>
            </a:prstGeom>
            <a:noFill/>
            <a:ln w="25400" cap="flat" cmpd="sng" algn="ctr">
              <a:solidFill>
                <a:sysClr val="windowText" lastClr="000000"/>
              </a:solidFill>
              <a:prstDash val="dash"/>
            </a:ln>
            <a:effectLst/>
          </p:spPr>
          <p:txBody>
            <a:bodyPr wrap="square" rtlCol="0" anchor="t">
              <a:noAutofit/>
            </a:bodyPr>
            <a:lstStyle/>
            <a:p>
              <a:pPr algn="ctr" fontAlgn="ctr">
                <a:defRPr/>
              </a:pPr>
              <a:r>
                <a:rPr lang="en-US" sz="1200">
                  <a:solidFill>
                    <a:prstClr val="black"/>
                  </a:solidFill>
                  <a:latin typeface="Arial" panose="020B0604020202020204" pitchFamily="34" charset="0"/>
                </a:rPr>
                <a:t>Fingerprint</a:t>
              </a:r>
            </a:p>
            <a:p>
              <a:pPr algn="ctr" fontAlgn="ctr">
                <a:defRPr/>
              </a:pPr>
              <a:r>
                <a:rPr lang="en-US" sz="1200">
                  <a:solidFill>
                    <a:prstClr val="black"/>
                  </a:solidFill>
                  <a:latin typeface="Arial" panose="020B0604020202020204" pitchFamily="34" charset="0"/>
                </a:rPr>
                <a:t>table</a:t>
              </a:r>
              <a:endParaRPr lang="en-US" sz="1200" kern="0">
                <a:solidFill>
                  <a:prstClr val="black"/>
                </a:solidFill>
                <a:latin typeface="Arial" panose="020B0604020202020204" pitchFamily="34" charset="0"/>
              </a:endParaRPr>
            </a:p>
          </p:txBody>
        </p:sp>
        <p:sp>
          <p:nvSpPr>
            <p:cNvPr id="58" name="右弧形箭头 57"/>
            <p:cNvSpPr/>
            <p:nvPr/>
          </p:nvSpPr>
          <p:spPr>
            <a:xfrm>
              <a:off x="4738021" y="1923829"/>
              <a:ext cx="632432" cy="3249836"/>
            </a:xfrm>
            <a:prstGeom prst="curvedLef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prstClr val="white"/>
                </a:solidFill>
                <a:latin typeface="Arial" panose="020B0604020202020204" pitchFamily="34" charset="0"/>
              </a:endParaRPr>
            </a:p>
          </p:txBody>
        </p:sp>
        <p:sp>
          <p:nvSpPr>
            <p:cNvPr id="63" name="右箭头标注 62"/>
            <p:cNvSpPr/>
            <p:nvPr/>
          </p:nvSpPr>
          <p:spPr>
            <a:xfrm>
              <a:off x="755542" y="4162218"/>
              <a:ext cx="1690696" cy="1178891"/>
            </a:xfrm>
            <a:prstGeom prst="rightArrowCallout">
              <a:avLst>
                <a:gd name="adj1" fmla="val 12508"/>
                <a:gd name="adj2" fmla="val 10634"/>
                <a:gd name="adj3" fmla="val 18754"/>
                <a:gd name="adj4" fmla="val 64977"/>
              </a:avLst>
            </a:prstGeom>
            <a:noFill/>
            <a:ln w="25400" cap="flat" cmpd="sng" algn="ctr">
              <a:solidFill>
                <a:srgbClr val="0070C0"/>
              </a:solidFill>
              <a:prstDash val="solid"/>
            </a:ln>
            <a:effectLst/>
          </p:spPr>
          <p:txBody>
            <a:bodyPr wrap="square" rtlCol="0" anchor="ctr">
              <a:noAutofit/>
            </a:bodyPr>
            <a:lstStyle/>
            <a:p>
              <a:pPr algn="ctr" fontAlgn="ctr">
                <a:defRPr/>
              </a:pPr>
              <a:endParaRPr lang="en-US" kern="0">
                <a:solidFill>
                  <a:prstClr val="black"/>
                </a:solidFill>
                <a:latin typeface="Arial" panose="020B0604020202020204" pitchFamily="34" charset="0"/>
              </a:endParaRPr>
            </a:p>
          </p:txBody>
        </p:sp>
        <p:sp>
          <p:nvSpPr>
            <p:cNvPr id="64" name="文本框 63"/>
            <p:cNvSpPr txBox="1"/>
            <p:nvPr/>
          </p:nvSpPr>
          <p:spPr>
            <a:xfrm>
              <a:off x="4972222" y="1264822"/>
              <a:ext cx="1271434" cy="1063386"/>
            </a:xfrm>
            <a:prstGeom prst="rect">
              <a:avLst/>
            </a:prstGeom>
            <a:noFill/>
          </p:spPr>
          <p:txBody>
            <a:bodyPr wrap="square" rtlCol="0">
              <a:noAutofit/>
            </a:bodyPr>
            <a:lstStyle>
              <a:defPPr>
                <a:defRPr lang="zh-CN"/>
              </a:defPPr>
              <a:lvl1pPr>
                <a:defRPr sz="1050">
                  <a:solidFill>
                    <a:schemeClr val="bg2">
                      <a:lumMod val="50000"/>
                    </a:schemeClr>
                  </a:solidFill>
                </a:defRPr>
              </a:lvl1pPr>
            </a:lstStyle>
            <a:p>
              <a:pPr fontAlgn="ctr"/>
              <a:r>
                <a:rPr lang="en-US" sz="900" b="1" dirty="0">
                  <a:solidFill>
                    <a:srgbClr val="0070C0"/>
                  </a:solidFill>
                  <a:latin typeface="Arial" panose="020B0604020202020204" pitchFamily="34" charset="0"/>
                </a:rPr>
                <a:t>Data with low deduplication ratios is filtered out by using the opportunity table.</a:t>
              </a:r>
              <a:endParaRPr lang="en-US" sz="900" b="1" dirty="0">
                <a:solidFill>
                  <a:srgbClr val="0070C0"/>
                </a:solidFill>
                <a:latin typeface="Arial" panose="020B0604020202020204" pitchFamily="34" charset="0"/>
                <a:ea typeface="微软雅黑" panose="020B0503020204020204" pitchFamily="34" charset="-122"/>
              </a:endParaRPr>
            </a:p>
          </p:txBody>
        </p:sp>
        <p:sp>
          <p:nvSpPr>
            <p:cNvPr id="65" name="文本框 64"/>
            <p:cNvSpPr txBox="1"/>
            <p:nvPr/>
          </p:nvSpPr>
          <p:spPr>
            <a:xfrm>
              <a:off x="722311" y="3723816"/>
              <a:ext cx="1065929" cy="461665"/>
            </a:xfrm>
            <a:prstGeom prst="rect">
              <a:avLst/>
            </a:prstGeom>
            <a:noFill/>
          </p:spPr>
          <p:txBody>
            <a:bodyPr wrap="square" rtlCol="0">
              <a:noAutofit/>
            </a:bodyPr>
            <a:lstStyle/>
            <a:p>
              <a:pPr fontAlgn="ctr"/>
              <a:r>
                <a:rPr lang="en-US" sz="900" b="1">
                  <a:solidFill>
                    <a:srgbClr val="0070C0"/>
                  </a:solidFill>
                  <a:latin typeface="Arial" panose="020B0604020202020204" pitchFamily="34" charset="0"/>
                </a:rPr>
                <a:t>Write data blocks.</a:t>
              </a:r>
              <a:endParaRPr lang="en-US" sz="900" b="1">
                <a:solidFill>
                  <a:srgbClr val="0070C0"/>
                </a:solidFill>
                <a:latin typeface="Arial" panose="020B0604020202020204" pitchFamily="34" charset="0"/>
                <a:ea typeface="微软雅黑" panose="020B0503020204020204" pitchFamily="34" charset="-122"/>
              </a:endParaRPr>
            </a:p>
          </p:txBody>
        </p:sp>
        <p:sp>
          <p:nvSpPr>
            <p:cNvPr id="66" name="文本框 65"/>
            <p:cNvSpPr txBox="1"/>
            <p:nvPr/>
          </p:nvSpPr>
          <p:spPr>
            <a:xfrm>
              <a:off x="2332392" y="3967119"/>
              <a:ext cx="1227632" cy="1384995"/>
            </a:xfrm>
            <a:prstGeom prst="rect">
              <a:avLst/>
            </a:prstGeom>
            <a:noFill/>
          </p:spPr>
          <p:txBody>
            <a:bodyPr wrap="square" rtlCol="0">
              <a:noAutofit/>
            </a:bodyPr>
            <a:lstStyle/>
            <a:p>
              <a:pPr fontAlgn="ctr"/>
              <a:r>
                <a:rPr lang="en-US" sz="900" b="1">
                  <a:solidFill>
                    <a:srgbClr val="297FD5">
                      <a:lumMod val="75000"/>
                    </a:srgbClr>
                  </a:solidFill>
                  <a:latin typeface="Arial" panose="020B0604020202020204" pitchFamily="34" charset="0"/>
                </a:rPr>
                <a:t>Direct data in the fingerprint table after post-process deduplication.</a:t>
              </a:r>
              <a:endParaRPr lang="en-US" sz="900" b="1">
                <a:solidFill>
                  <a:srgbClr val="297FD5">
                    <a:lumMod val="75000"/>
                  </a:srgbClr>
                </a:solidFill>
                <a:latin typeface="Arial" panose="020B0604020202020204" pitchFamily="34" charset="0"/>
                <a:ea typeface="微软雅黑" panose="020B0503020204020204" pitchFamily="34" charset="-122"/>
              </a:endParaRPr>
            </a:p>
          </p:txBody>
        </p:sp>
        <p:sp>
          <p:nvSpPr>
            <p:cNvPr id="67" name="文本框 66"/>
            <p:cNvSpPr txBox="1"/>
            <p:nvPr/>
          </p:nvSpPr>
          <p:spPr>
            <a:xfrm>
              <a:off x="971006" y="1475243"/>
              <a:ext cx="1256655" cy="1460581"/>
            </a:xfrm>
            <a:prstGeom prst="rect">
              <a:avLst/>
            </a:prstGeom>
            <a:noFill/>
          </p:spPr>
          <p:txBody>
            <a:bodyPr wrap="square" rtlCol="0">
              <a:noAutofit/>
            </a:bodyPr>
            <a:lstStyle/>
            <a:p>
              <a:pPr fontAlgn="ctr"/>
              <a:r>
                <a:rPr lang="en-US" sz="900" b="1" dirty="0">
                  <a:solidFill>
                    <a:srgbClr val="0070C0"/>
                  </a:solidFill>
                  <a:latin typeface="Arial" panose="020B0604020202020204" pitchFamily="34" charset="0"/>
                </a:rPr>
                <a:t>If inline deduplication fails or is skipped, post-process deduplication is enabled and data block fingerprints enter the opportunity table.</a:t>
              </a:r>
              <a:endParaRPr lang="en-US" sz="900" b="1" dirty="0">
                <a:solidFill>
                  <a:srgbClr val="0070C0"/>
                </a:solidFill>
                <a:latin typeface="Arial" panose="020B0604020202020204" pitchFamily="34" charset="0"/>
                <a:ea typeface="微软雅黑" panose="020B0503020204020204" pitchFamily="34" charset="-122"/>
              </a:endParaRPr>
            </a:p>
          </p:txBody>
        </p:sp>
        <p:sp>
          <p:nvSpPr>
            <p:cNvPr id="68" name="右箭头 67"/>
            <p:cNvSpPr/>
            <p:nvPr/>
          </p:nvSpPr>
          <p:spPr>
            <a:xfrm rot="18962533">
              <a:off x="1292444" y="3172686"/>
              <a:ext cx="794586" cy="153454"/>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prstClr val="white"/>
                </a:solidFill>
                <a:latin typeface="Arial" panose="020B0604020202020204" pitchFamily="34" charset="0"/>
              </a:endParaRPr>
            </a:p>
          </p:txBody>
        </p:sp>
        <p:sp>
          <p:nvSpPr>
            <p:cNvPr id="74" name="文本框 73"/>
            <p:cNvSpPr txBox="1"/>
            <p:nvPr/>
          </p:nvSpPr>
          <p:spPr>
            <a:xfrm>
              <a:off x="4358059" y="3359390"/>
              <a:ext cx="1012394" cy="1384995"/>
            </a:xfrm>
            <a:prstGeom prst="rect">
              <a:avLst/>
            </a:prstGeom>
            <a:noFill/>
          </p:spPr>
          <p:txBody>
            <a:bodyPr wrap="square" rtlCol="0">
              <a:noAutofit/>
            </a:bodyPr>
            <a:lstStyle/>
            <a:p>
              <a:pPr fontAlgn="ctr"/>
              <a:r>
                <a:rPr lang="en-US" sz="900" b="1">
                  <a:solidFill>
                    <a:srgbClr val="0070C0"/>
                  </a:solidFill>
                  <a:latin typeface="Arial" panose="020B0604020202020204" pitchFamily="34" charset="0"/>
                </a:rPr>
                <a:t>Promote the opportunity table to a fingerprint table.</a:t>
              </a:r>
              <a:endParaRPr lang="en-US" sz="900" b="1">
                <a:solidFill>
                  <a:srgbClr val="0070C0"/>
                </a:solidFill>
                <a:latin typeface="Arial" panose="020B0604020202020204" pitchFamily="34" charset="0"/>
                <a:ea typeface="微软雅黑" panose="020B0503020204020204" pitchFamily="34" charset="-122"/>
              </a:endParaRPr>
            </a:p>
          </p:txBody>
        </p:sp>
        <p:sp>
          <p:nvSpPr>
            <p:cNvPr id="75" name="矩形 74"/>
            <p:cNvSpPr/>
            <p:nvPr/>
          </p:nvSpPr>
          <p:spPr>
            <a:xfrm>
              <a:off x="888659" y="4578097"/>
              <a:ext cx="748106" cy="302370"/>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 2</a:t>
              </a:r>
              <a:endParaRPr lang="en-US" sz="1000" kern="0">
                <a:solidFill>
                  <a:prstClr val="white"/>
                </a:solidFill>
                <a:latin typeface="Arial" panose="020B0604020202020204" pitchFamily="34" charset="0"/>
              </a:endParaRPr>
            </a:p>
          </p:txBody>
        </p:sp>
        <p:sp>
          <p:nvSpPr>
            <p:cNvPr id="76" name="矩形 75"/>
            <p:cNvSpPr/>
            <p:nvPr/>
          </p:nvSpPr>
          <p:spPr>
            <a:xfrm>
              <a:off x="893379" y="4896573"/>
              <a:ext cx="747681" cy="302370"/>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 3</a:t>
              </a:r>
              <a:endParaRPr lang="en-US" sz="1000" kern="0">
                <a:solidFill>
                  <a:prstClr val="white"/>
                </a:solidFill>
                <a:latin typeface="Arial" panose="020B0604020202020204" pitchFamily="34" charset="0"/>
              </a:endParaRPr>
            </a:p>
          </p:txBody>
        </p:sp>
        <p:sp>
          <p:nvSpPr>
            <p:cNvPr id="77" name="矩形 76"/>
            <p:cNvSpPr/>
            <p:nvPr/>
          </p:nvSpPr>
          <p:spPr>
            <a:xfrm>
              <a:off x="889914" y="5495786"/>
              <a:ext cx="747681" cy="302370"/>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 4</a:t>
              </a:r>
              <a:endParaRPr lang="en-US" sz="1000" kern="0">
                <a:solidFill>
                  <a:prstClr val="white"/>
                </a:solidFill>
                <a:latin typeface="Arial" panose="020B0604020202020204" pitchFamily="34" charset="0"/>
              </a:endParaRPr>
            </a:p>
          </p:txBody>
        </p:sp>
        <p:sp>
          <p:nvSpPr>
            <p:cNvPr id="78" name="矩形 77"/>
            <p:cNvSpPr/>
            <p:nvPr/>
          </p:nvSpPr>
          <p:spPr>
            <a:xfrm>
              <a:off x="896840" y="5772878"/>
              <a:ext cx="747681" cy="302370"/>
            </a:xfrm>
            <a:prstGeom prst="rect">
              <a:avLst/>
            </a:prstGeom>
            <a:solidFill>
              <a:srgbClr val="00B0F0"/>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 5</a:t>
              </a:r>
              <a:endParaRPr lang="en-US" sz="1000" kern="0">
                <a:solidFill>
                  <a:prstClr val="white"/>
                </a:solidFill>
                <a:latin typeface="Arial" panose="020B0604020202020204" pitchFamily="34" charset="0"/>
              </a:endParaRPr>
            </a:p>
          </p:txBody>
        </p:sp>
        <p:sp>
          <p:nvSpPr>
            <p:cNvPr id="79" name="矩形 78"/>
            <p:cNvSpPr/>
            <p:nvPr/>
          </p:nvSpPr>
          <p:spPr>
            <a:xfrm>
              <a:off x="3910206" y="5173665"/>
              <a:ext cx="747681" cy="302370"/>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 B</a:t>
              </a:r>
              <a:endParaRPr lang="en-US" sz="1000" kern="0">
                <a:solidFill>
                  <a:prstClr val="white"/>
                </a:solidFill>
                <a:latin typeface="Arial" panose="020B0604020202020204" pitchFamily="34" charset="0"/>
              </a:endParaRPr>
            </a:p>
          </p:txBody>
        </p:sp>
        <p:sp>
          <p:nvSpPr>
            <p:cNvPr id="80" name="矩形 79"/>
            <p:cNvSpPr/>
            <p:nvPr/>
          </p:nvSpPr>
          <p:spPr>
            <a:xfrm>
              <a:off x="2205140" y="1463061"/>
              <a:ext cx="747681" cy="302370"/>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 1</a:t>
              </a:r>
              <a:endParaRPr lang="en-US" sz="1000" kern="0">
                <a:solidFill>
                  <a:prstClr val="white"/>
                </a:solidFill>
                <a:latin typeface="Arial" panose="020B0604020202020204" pitchFamily="34" charset="0"/>
              </a:endParaRPr>
            </a:p>
          </p:txBody>
        </p:sp>
        <p:sp>
          <p:nvSpPr>
            <p:cNvPr id="81" name="矩形 80"/>
            <p:cNvSpPr/>
            <p:nvPr/>
          </p:nvSpPr>
          <p:spPr>
            <a:xfrm>
              <a:off x="2205140" y="2021221"/>
              <a:ext cx="747681" cy="302370"/>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 2</a:t>
              </a:r>
              <a:endParaRPr lang="en-US" sz="1000" kern="0">
                <a:solidFill>
                  <a:prstClr val="white"/>
                </a:solidFill>
                <a:latin typeface="Arial" panose="020B0604020202020204" pitchFamily="34" charset="0"/>
              </a:endParaRPr>
            </a:p>
          </p:txBody>
        </p:sp>
        <p:sp>
          <p:nvSpPr>
            <p:cNvPr id="82" name="矩形 81"/>
            <p:cNvSpPr/>
            <p:nvPr/>
          </p:nvSpPr>
          <p:spPr>
            <a:xfrm>
              <a:off x="2206710" y="2533153"/>
              <a:ext cx="747681" cy="302370"/>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 3</a:t>
              </a:r>
              <a:endParaRPr lang="en-US" sz="1000" kern="0">
                <a:solidFill>
                  <a:prstClr val="white"/>
                </a:solidFill>
                <a:latin typeface="Arial" panose="020B0604020202020204" pitchFamily="34" charset="0"/>
              </a:endParaRPr>
            </a:p>
          </p:txBody>
        </p:sp>
        <p:sp>
          <p:nvSpPr>
            <p:cNvPr id="83" name="圆角矩形 82"/>
            <p:cNvSpPr/>
            <p:nvPr/>
          </p:nvSpPr>
          <p:spPr>
            <a:xfrm>
              <a:off x="3887985" y="1823517"/>
              <a:ext cx="792125" cy="308885"/>
            </a:xfrm>
            <a:prstGeom prst="roundRect">
              <a:avLst/>
            </a:prstGeom>
            <a:solidFill>
              <a:sysClr val="window" lastClr="FFFFFF"/>
            </a:solidFill>
            <a:ln w="25400" cap="flat" cmpd="sng" algn="ctr">
              <a:solidFill>
                <a:srgbClr val="0070C0"/>
              </a:solidFill>
              <a:prstDash val="solid"/>
            </a:ln>
            <a:effectLst/>
          </p:spPr>
          <p:txBody>
            <a:bodyPr wrap="square" rtlCol="0" anchor="ctr">
              <a:noAutofit/>
            </a:bodyPr>
            <a:lstStyle/>
            <a:p>
              <a:pPr algn="ctr" fontAlgn="ctr"/>
              <a:r>
                <a:rPr lang="en-US" sz="1000">
                  <a:solidFill>
                    <a:prstClr val="black"/>
                  </a:solidFill>
                  <a:latin typeface="Arial" panose="020B0604020202020204" pitchFamily="34" charset="0"/>
                </a:rPr>
                <a:t>HASH-B</a:t>
              </a:r>
              <a:endParaRPr lang="en-US" sz="1000" kern="0">
                <a:solidFill>
                  <a:prstClr val="black"/>
                </a:solidFill>
                <a:latin typeface="Arial" panose="020B0604020202020204" pitchFamily="34" charset="0"/>
              </a:endParaRPr>
            </a:p>
          </p:txBody>
        </p:sp>
        <p:sp>
          <p:nvSpPr>
            <p:cNvPr id="84" name="圆角矩形 83"/>
            <p:cNvSpPr/>
            <p:nvPr/>
          </p:nvSpPr>
          <p:spPr>
            <a:xfrm>
              <a:off x="3904102" y="2547604"/>
              <a:ext cx="792125" cy="308885"/>
            </a:xfrm>
            <a:prstGeom prst="roundRect">
              <a:avLst/>
            </a:prstGeom>
            <a:solidFill>
              <a:sysClr val="window" lastClr="FFFFFF"/>
            </a:solidFill>
            <a:ln w="25400" cap="flat" cmpd="sng" algn="ctr">
              <a:solidFill>
                <a:srgbClr val="0070C0"/>
              </a:solidFill>
              <a:prstDash val="solid"/>
            </a:ln>
            <a:effectLst/>
          </p:spPr>
          <p:txBody>
            <a:bodyPr wrap="square" rtlCol="0" anchor="ctr">
              <a:noAutofit/>
            </a:bodyPr>
            <a:lstStyle/>
            <a:p>
              <a:pPr algn="ctr" fontAlgn="ctr"/>
              <a:r>
                <a:rPr lang="en-US" sz="1000">
                  <a:solidFill>
                    <a:prstClr val="black"/>
                  </a:solidFill>
                  <a:latin typeface="Arial" panose="020B0604020202020204" pitchFamily="34" charset="0"/>
                </a:rPr>
                <a:t>HASH-C</a:t>
              </a:r>
              <a:endParaRPr lang="en-US" sz="1000" kern="0">
                <a:solidFill>
                  <a:prstClr val="black"/>
                </a:solidFill>
                <a:latin typeface="Arial" panose="020B0604020202020204" pitchFamily="34" charset="0"/>
              </a:endParaRPr>
            </a:p>
          </p:txBody>
        </p:sp>
        <p:sp>
          <p:nvSpPr>
            <p:cNvPr id="85" name="圆角矩形 84"/>
            <p:cNvSpPr/>
            <p:nvPr/>
          </p:nvSpPr>
          <p:spPr>
            <a:xfrm>
              <a:off x="3916060" y="5527370"/>
              <a:ext cx="792125" cy="308885"/>
            </a:xfrm>
            <a:prstGeom prst="roundRect">
              <a:avLst/>
            </a:prstGeom>
            <a:solidFill>
              <a:sysClr val="window" lastClr="FFFFFF"/>
            </a:solidFill>
            <a:ln w="25400" cap="flat" cmpd="sng" algn="ctr">
              <a:solidFill>
                <a:srgbClr val="0070C0"/>
              </a:solidFill>
              <a:prstDash val="solid"/>
            </a:ln>
            <a:effectLst/>
          </p:spPr>
          <p:txBody>
            <a:bodyPr wrap="square" rtlCol="0" anchor="ctr">
              <a:noAutofit/>
            </a:bodyPr>
            <a:lstStyle/>
            <a:p>
              <a:pPr algn="ctr" fontAlgn="ctr"/>
              <a:r>
                <a:rPr lang="en-US" sz="1000">
                  <a:solidFill>
                    <a:prstClr val="black"/>
                  </a:solidFill>
                  <a:latin typeface="Arial" panose="020B0604020202020204" pitchFamily="34" charset="0"/>
                </a:rPr>
                <a:t>HASH-A</a:t>
              </a:r>
              <a:endParaRPr lang="en-US" sz="1000" kern="0">
                <a:solidFill>
                  <a:prstClr val="black"/>
                </a:solidFill>
                <a:latin typeface="Arial" panose="020B0604020202020204" pitchFamily="34" charset="0"/>
              </a:endParaRPr>
            </a:p>
          </p:txBody>
        </p:sp>
        <p:sp>
          <p:nvSpPr>
            <p:cNvPr id="86" name="矩形 85"/>
            <p:cNvSpPr/>
            <p:nvPr/>
          </p:nvSpPr>
          <p:spPr>
            <a:xfrm>
              <a:off x="3928051" y="5836255"/>
              <a:ext cx="747681" cy="302370"/>
            </a:xfrm>
            <a:prstGeom prst="rect">
              <a:avLst/>
            </a:prstGeom>
            <a:solidFill>
              <a:srgbClr val="00B0F0"/>
            </a:solidFill>
            <a:ln/>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algn="ctr" fontAlgn="ctr">
                <a:defRPr/>
              </a:pPr>
              <a:r>
                <a:rPr lang="en-US" sz="1000">
                  <a:solidFill>
                    <a:prstClr val="white"/>
                  </a:solidFill>
                  <a:latin typeface="Arial" panose="020B0604020202020204" pitchFamily="34" charset="0"/>
                </a:rPr>
                <a:t>Block A</a:t>
              </a:r>
              <a:endParaRPr lang="en-US" sz="1000" kern="0">
                <a:solidFill>
                  <a:prstClr val="white"/>
                </a:solidFill>
                <a:latin typeface="Arial" panose="020B0604020202020204" pitchFamily="34" charset="0"/>
              </a:endParaRPr>
            </a:p>
          </p:txBody>
        </p:sp>
        <p:sp>
          <p:nvSpPr>
            <p:cNvPr id="87" name="文本框 86"/>
            <p:cNvSpPr txBox="1"/>
            <p:nvPr/>
          </p:nvSpPr>
          <p:spPr>
            <a:xfrm>
              <a:off x="2368805" y="5839554"/>
              <a:ext cx="1160241" cy="566962"/>
            </a:xfrm>
            <a:prstGeom prst="rect">
              <a:avLst/>
            </a:prstGeom>
            <a:noFill/>
          </p:spPr>
          <p:txBody>
            <a:bodyPr wrap="square" rtlCol="0">
              <a:noAutofit/>
            </a:bodyPr>
            <a:lstStyle/>
            <a:p>
              <a:pPr fontAlgn="ctr"/>
              <a:r>
                <a:rPr lang="en-US" sz="900" b="1" dirty="0">
                  <a:solidFill>
                    <a:srgbClr val="0070C0"/>
                  </a:solidFill>
                  <a:latin typeface="Arial" panose="020B0604020202020204" pitchFamily="34" charset="0"/>
                </a:rPr>
                <a:t>Direct data in the fingerprint table after inline deduplication.</a:t>
              </a:r>
              <a:endParaRPr lang="en-US" sz="900" b="1" dirty="0">
                <a:solidFill>
                  <a:srgbClr val="0070C0"/>
                </a:solidFill>
                <a:latin typeface="Arial" panose="020B0604020202020204" pitchFamily="34" charset="0"/>
                <a:ea typeface="微软雅黑" panose="020B0503020204020204" pitchFamily="34" charset="-122"/>
              </a:endParaRPr>
            </a:p>
          </p:txBody>
        </p:sp>
        <p:sp>
          <p:nvSpPr>
            <p:cNvPr id="88" name="流程图: 联系 87"/>
            <p:cNvSpPr/>
            <p:nvPr/>
          </p:nvSpPr>
          <p:spPr bwMode="auto">
            <a:xfrm>
              <a:off x="2119352" y="5985828"/>
              <a:ext cx="295713" cy="232796"/>
            </a:xfrm>
            <a:prstGeom prst="flowChartConnector">
              <a:avLst/>
            </a:prstGeom>
            <a:solidFill>
              <a:srgbClr val="AFDDFF"/>
            </a:solidFill>
            <a:ln w="127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defTabSz="600905" fontAlgn="ctr"/>
              <a:r>
                <a:rPr lang="en-US" sz="1200">
                  <a:solidFill>
                    <a:srgbClr val="1D1D1A"/>
                  </a:solidFill>
                  <a:latin typeface="Arial" panose="020B0604020202020204" pitchFamily="34" charset="0"/>
                </a:rPr>
                <a:t>2</a:t>
              </a:r>
              <a:endParaRPr lang="en-US" altLang="zh-CN" sz="1200" kern="0">
                <a:solidFill>
                  <a:srgbClr val="1D1D1A"/>
                </a:solidFill>
                <a:latin typeface="Arial" panose="020B0604020202020204" pitchFamily="34" charset="0"/>
                <a:ea typeface="ＭＳ Ｐゴシック" pitchFamily="34" charset="-128"/>
              </a:endParaRPr>
            </a:p>
          </p:txBody>
        </p:sp>
        <p:sp>
          <p:nvSpPr>
            <p:cNvPr id="89" name="右箭头标注 88"/>
            <p:cNvSpPr/>
            <p:nvPr/>
          </p:nvSpPr>
          <p:spPr>
            <a:xfrm>
              <a:off x="762468" y="5416055"/>
              <a:ext cx="1690696" cy="729581"/>
            </a:xfrm>
            <a:prstGeom prst="rightArrowCallout">
              <a:avLst>
                <a:gd name="adj1" fmla="val 12508"/>
                <a:gd name="adj2" fmla="val 10634"/>
                <a:gd name="adj3" fmla="val 18754"/>
                <a:gd name="adj4" fmla="val 64977"/>
              </a:avLst>
            </a:prstGeom>
            <a:noFill/>
            <a:ln w="25400" cap="flat" cmpd="sng" algn="ctr">
              <a:solidFill>
                <a:srgbClr val="0070C0"/>
              </a:solidFill>
              <a:prstDash val="solid"/>
            </a:ln>
            <a:effectLst/>
          </p:spPr>
          <p:txBody>
            <a:bodyPr wrap="square" rtlCol="0" anchor="ctr">
              <a:noAutofit/>
            </a:bodyPr>
            <a:lstStyle/>
            <a:p>
              <a:pPr algn="ctr" fontAlgn="ctr">
                <a:defRPr/>
              </a:pPr>
              <a:endParaRPr lang="en-US" kern="0">
                <a:solidFill>
                  <a:prstClr val="black"/>
                </a:solidFill>
                <a:latin typeface="Arial" panose="020B0604020202020204" pitchFamily="34" charset="0"/>
              </a:endParaRPr>
            </a:p>
          </p:txBody>
        </p:sp>
        <p:sp>
          <p:nvSpPr>
            <p:cNvPr id="90" name="流程图: 联系 89"/>
            <p:cNvSpPr/>
            <p:nvPr/>
          </p:nvSpPr>
          <p:spPr bwMode="auto">
            <a:xfrm>
              <a:off x="466755" y="3773704"/>
              <a:ext cx="295713" cy="232796"/>
            </a:xfrm>
            <a:prstGeom prst="flowChartConnector">
              <a:avLst/>
            </a:prstGeom>
            <a:solidFill>
              <a:srgbClr val="AFDDFF"/>
            </a:solidFill>
            <a:ln w="127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defTabSz="600905" fontAlgn="ctr"/>
              <a:r>
                <a:rPr lang="en-US" sz="1200">
                  <a:solidFill>
                    <a:srgbClr val="1D1D1A"/>
                  </a:solidFill>
                  <a:latin typeface="Arial" panose="020B0604020202020204" pitchFamily="34" charset="0"/>
                </a:rPr>
                <a:t>1</a:t>
              </a:r>
              <a:endParaRPr lang="en-US" altLang="zh-CN" sz="1200" kern="0">
                <a:solidFill>
                  <a:srgbClr val="1D1D1A"/>
                </a:solidFill>
                <a:latin typeface="Arial" panose="020B0604020202020204" pitchFamily="34" charset="0"/>
                <a:ea typeface="ＭＳ Ｐゴシック" pitchFamily="34" charset="-128"/>
              </a:endParaRPr>
            </a:p>
          </p:txBody>
        </p:sp>
        <p:sp>
          <p:nvSpPr>
            <p:cNvPr id="91" name="流程图: 联系 90"/>
            <p:cNvSpPr/>
            <p:nvPr/>
          </p:nvSpPr>
          <p:spPr bwMode="auto">
            <a:xfrm>
              <a:off x="669126" y="2090795"/>
              <a:ext cx="295713" cy="232796"/>
            </a:xfrm>
            <a:prstGeom prst="flowChartConnector">
              <a:avLst/>
            </a:prstGeom>
            <a:solidFill>
              <a:srgbClr val="AFDDFF"/>
            </a:solidFill>
            <a:ln w="127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defTabSz="600905" fontAlgn="ctr"/>
              <a:r>
                <a:rPr lang="en-US" sz="1200">
                  <a:solidFill>
                    <a:srgbClr val="1D1D1A"/>
                  </a:solidFill>
                  <a:latin typeface="Arial" panose="020B0604020202020204" pitchFamily="34" charset="0"/>
                </a:rPr>
                <a:t>3</a:t>
              </a:r>
              <a:endParaRPr lang="en-US" altLang="zh-CN" sz="1200" kern="0">
                <a:solidFill>
                  <a:srgbClr val="1D1D1A"/>
                </a:solidFill>
                <a:latin typeface="Arial" panose="020B0604020202020204" pitchFamily="34" charset="0"/>
                <a:ea typeface="ＭＳ Ｐゴシック" pitchFamily="34" charset="-128"/>
              </a:endParaRPr>
            </a:p>
          </p:txBody>
        </p:sp>
        <p:sp>
          <p:nvSpPr>
            <p:cNvPr id="92" name="流程图: 联系 91"/>
            <p:cNvSpPr/>
            <p:nvPr/>
          </p:nvSpPr>
          <p:spPr bwMode="auto">
            <a:xfrm>
              <a:off x="2076124" y="4264870"/>
              <a:ext cx="295713" cy="232796"/>
            </a:xfrm>
            <a:prstGeom prst="flowChartConnector">
              <a:avLst/>
            </a:prstGeom>
            <a:solidFill>
              <a:srgbClr val="AFDDFF"/>
            </a:solidFill>
            <a:ln w="127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defTabSz="600905" fontAlgn="ctr"/>
              <a:r>
                <a:rPr lang="en-US" sz="1200">
                  <a:solidFill>
                    <a:srgbClr val="1D1D1A"/>
                  </a:solidFill>
                  <a:latin typeface="Arial" panose="020B0604020202020204" pitchFamily="34" charset="0"/>
                </a:rPr>
                <a:t>5</a:t>
              </a:r>
              <a:endParaRPr lang="en-US" altLang="zh-CN" sz="1200" kern="0">
                <a:solidFill>
                  <a:srgbClr val="1D1D1A"/>
                </a:solidFill>
                <a:latin typeface="Arial" panose="020B0604020202020204" pitchFamily="34" charset="0"/>
                <a:ea typeface="ＭＳ Ｐゴシック" pitchFamily="34" charset="-128"/>
              </a:endParaRPr>
            </a:p>
          </p:txBody>
        </p:sp>
        <p:sp>
          <p:nvSpPr>
            <p:cNvPr id="93" name="流程图: 联系 92"/>
            <p:cNvSpPr/>
            <p:nvPr/>
          </p:nvSpPr>
          <p:spPr bwMode="auto">
            <a:xfrm>
              <a:off x="4090279" y="3454023"/>
              <a:ext cx="295713" cy="232796"/>
            </a:xfrm>
            <a:prstGeom prst="flowChartConnector">
              <a:avLst/>
            </a:prstGeom>
            <a:solidFill>
              <a:srgbClr val="AFDDFF"/>
            </a:solidFill>
            <a:ln w="127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defTabSz="600905" fontAlgn="ctr"/>
              <a:r>
                <a:rPr lang="en-US" sz="1200">
                  <a:solidFill>
                    <a:srgbClr val="1D1D1A"/>
                  </a:solidFill>
                  <a:latin typeface="Arial" panose="020B0604020202020204" pitchFamily="34" charset="0"/>
                </a:rPr>
                <a:t>4</a:t>
              </a:r>
              <a:endParaRPr lang="en-US" altLang="zh-CN" sz="1200" kern="0">
                <a:solidFill>
                  <a:srgbClr val="1D1D1A"/>
                </a:solidFill>
                <a:latin typeface="Arial" panose="020B0604020202020204" pitchFamily="34" charset="0"/>
                <a:ea typeface="ＭＳ Ｐゴシック" pitchFamily="34" charset="-128"/>
              </a:endParaRPr>
            </a:p>
          </p:txBody>
        </p:sp>
      </p:grpSp>
      <p:graphicFrame>
        <p:nvGraphicFramePr>
          <p:cNvPr id="94" name="表格 93"/>
          <p:cNvGraphicFramePr>
            <a:graphicFrameLocks noGrp="1"/>
          </p:cNvGraphicFramePr>
          <p:nvPr>
            <p:extLst>
              <p:ext uri="{D42A27DB-BD31-4B8C-83A1-F6EECF244321}">
                <p14:modId xmlns:p14="http://schemas.microsoft.com/office/powerpoint/2010/main" val="2081610709"/>
              </p:ext>
            </p:extLst>
          </p:nvPr>
        </p:nvGraphicFramePr>
        <p:xfrm>
          <a:off x="5779746" y="3402187"/>
          <a:ext cx="5888378" cy="2773680"/>
        </p:xfrm>
        <a:graphic>
          <a:graphicData uri="http://schemas.openxmlformats.org/drawingml/2006/table">
            <a:tbl>
              <a:tblPr firstRow="1" bandRow="1">
                <a:tableStyleId>{72833802-FEF1-4C79-8D5D-14CF1EAF98D9}</a:tableStyleId>
              </a:tblPr>
              <a:tblGrid>
                <a:gridCol w="855086">
                  <a:extLst>
                    <a:ext uri="{9D8B030D-6E8A-4147-A177-3AD203B41FA5}">
                      <a16:colId xmlns:a16="http://schemas.microsoft.com/office/drawing/2014/main" val="20000"/>
                    </a:ext>
                  </a:extLst>
                </a:gridCol>
                <a:gridCol w="1188511">
                  <a:extLst>
                    <a:ext uri="{9D8B030D-6E8A-4147-A177-3AD203B41FA5}">
                      <a16:colId xmlns:a16="http://schemas.microsoft.com/office/drawing/2014/main" val="20001"/>
                    </a:ext>
                  </a:extLst>
                </a:gridCol>
                <a:gridCol w="1747297">
                  <a:extLst>
                    <a:ext uri="{9D8B030D-6E8A-4147-A177-3AD203B41FA5}">
                      <a16:colId xmlns:a16="http://schemas.microsoft.com/office/drawing/2014/main" val="20002"/>
                    </a:ext>
                  </a:extLst>
                </a:gridCol>
                <a:gridCol w="2097484">
                  <a:extLst>
                    <a:ext uri="{9D8B030D-6E8A-4147-A177-3AD203B41FA5}">
                      <a16:colId xmlns:a16="http://schemas.microsoft.com/office/drawing/2014/main" val="20003"/>
                    </a:ext>
                  </a:extLst>
                </a:gridCol>
              </a:tblGrid>
              <a:tr h="181710">
                <a:tc>
                  <a:txBody>
                    <a:bodyPr/>
                    <a:lstStyle/>
                    <a:p>
                      <a:pPr algn="ctr" fontAlgn="ctr"/>
                      <a:r>
                        <a:rPr lang="en-US" sz="1000">
                          <a:solidFill>
                            <a:schemeClr val="tx2"/>
                          </a:solidFill>
                          <a:latin typeface="Arial" panose="020B0604020202020204" pitchFamily="34" charset="0"/>
                        </a:rPr>
                        <a:t>Media Type</a:t>
                      </a:r>
                      <a:endParaRPr lang="en-US" sz="10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000">
                          <a:solidFill>
                            <a:schemeClr val="tx2"/>
                          </a:solidFill>
                          <a:latin typeface="Arial" panose="020B0604020202020204" pitchFamily="34" charset="0"/>
                        </a:rPr>
                        <a:t>Service Type</a:t>
                      </a:r>
                      <a:endParaRPr lang="en-US" sz="10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000">
                          <a:solidFill>
                            <a:schemeClr val="tx2"/>
                          </a:solidFill>
                          <a:latin typeface="Arial" panose="020B0604020202020204" pitchFamily="34" charset="0"/>
                        </a:rPr>
                        <a:t>Deduplication and Compression</a:t>
                      </a:r>
                      <a:endParaRPr lang="en-US" sz="10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ctr"/>
                      <a:r>
                        <a:rPr lang="en-US" sz="1000">
                          <a:solidFill>
                            <a:schemeClr val="tx2"/>
                          </a:solidFill>
                          <a:latin typeface="Arial" panose="020B0604020202020204" pitchFamily="34" charset="0"/>
                        </a:rPr>
                        <a:t>Impact on Performance</a:t>
                      </a:r>
                      <a:endParaRPr lang="en-US" sz="1000">
                        <a:solidFill>
                          <a:schemeClr val="tx2"/>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51599">
                <a:tc rowSpan="4">
                  <a:txBody>
                    <a:bodyPr/>
                    <a:lstStyle/>
                    <a:p>
                      <a:pPr algn="ctr" fontAlgn="ctr"/>
                      <a:r>
                        <a:rPr lang="en-US" sz="1000">
                          <a:latin typeface="Arial" panose="020B0604020202020204" pitchFamily="34" charset="0"/>
                        </a:rPr>
                        <a:t>All-flash SSDs</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solidFill>
                            <a:srgbClr val="1D1D1A"/>
                          </a:solidFill>
                          <a:latin typeface="Arial" panose="020B0604020202020204" pitchFamily="34" charset="0"/>
                        </a:rPr>
                        <a:t>Bandwidth-intensive services</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Deduplication and compression enabled</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Reduced by 30%</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1599">
                <a:tc vMerge="1">
                  <a:txBody>
                    <a:bodyPr/>
                    <a:lstStyle/>
                    <a:p>
                      <a:endParaRPr lang="en-US" sz="1200">
                        <a:latin typeface="Arial"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IOPS-intensive services</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en-US" sz="1000">
                          <a:latin typeface="Arial" panose="020B0604020202020204" pitchFamily="34" charset="0"/>
                        </a:rPr>
                        <a:t>Deduplication and compression enabled</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Reduced by 15%</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1710">
                <a:tc vMerge="1">
                  <a:txBody>
                    <a:bodyPr/>
                    <a:lstStyle/>
                    <a:p>
                      <a:endParaRPr lang="en-US" sz="1200">
                        <a:latin typeface="Arial"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solidFill>
                            <a:srgbClr val="1D1D1A"/>
                          </a:solidFill>
                          <a:latin typeface="Arial" panose="020B0604020202020204" pitchFamily="34" charset="0"/>
                        </a:rPr>
                        <a:t>Bandwidth-intensive services</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Compression enabled only</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solidFill>
                            <a:schemeClr val="tx1"/>
                          </a:solidFill>
                          <a:latin typeface="Arial" panose="020B0604020202020204" pitchFamily="34" charset="0"/>
                        </a:rPr>
                        <a:t>Pure write increased by 50% and pure read increased by 70%</a:t>
                      </a:r>
                      <a:endParaRPr lang="en-US" sz="1000" kern="1200">
                        <a:solidFill>
                          <a:schemeClr val="tx1"/>
                        </a:solidFill>
                        <a:latin typeface="Arial" panose="020B0604020202020204" pitchFamily="34"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1710">
                <a:tc vMerge="1">
                  <a:txBody>
                    <a:bodyPr/>
                    <a:lstStyle/>
                    <a:p>
                      <a:endParaRPr lang="en-US" sz="1200">
                        <a:latin typeface="Arial"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IOPS-intensive services</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Compression enabled only</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Reduced by 10%</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1710">
                <a:tc rowSpan="2">
                  <a:txBody>
                    <a:bodyPr/>
                    <a:lstStyle/>
                    <a:p>
                      <a:pPr algn="ctr" fontAlgn="ctr"/>
                      <a:r>
                        <a:rPr lang="en-US" sz="1000">
                          <a:latin typeface="Arial" panose="020B0604020202020204" pitchFamily="34" charset="0"/>
                        </a:rPr>
                        <a:t>HDDs</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solidFill>
                            <a:srgbClr val="1D1D1A"/>
                          </a:solidFill>
                          <a:latin typeface="Arial" panose="020B0604020202020204" pitchFamily="34" charset="0"/>
                        </a:rPr>
                        <a:t>Bandwidth-intensive services</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Compression enabled only</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solidFill>
                            <a:schemeClr val="tx1"/>
                          </a:solidFill>
                          <a:latin typeface="Arial" panose="020B0604020202020204" pitchFamily="34" charset="0"/>
                        </a:rPr>
                        <a:t>Pure write increased by 50% and pure read increased by 70%</a:t>
                      </a:r>
                      <a:endParaRPr lang="en-US" sz="1000" kern="1200">
                        <a:solidFill>
                          <a:schemeClr val="tx1"/>
                        </a:solidFill>
                        <a:latin typeface="Arial" panose="020B0604020202020204" pitchFamily="34" charset="0"/>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1710">
                <a:tc vMerge="1">
                  <a:txBody>
                    <a:bodyPr/>
                    <a:lstStyle/>
                    <a:p>
                      <a:endParaRPr lang="en-US" sz="1200">
                        <a:latin typeface="Arial"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IOPS-intensive services</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Compression enabled only</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a:latin typeface="Arial" panose="020B0604020202020204" pitchFamily="34" charset="0"/>
                        </a:rPr>
                        <a:t>None</a:t>
                      </a:r>
                      <a:endParaRPr lang="en-US"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6996647"/>
      </p:ext>
    </p:extLst>
  </p:cSld>
  <p:clrMapOvr>
    <a:masterClrMapping/>
  </p:clrMapOvr>
  <p:transition advClick="0" advTm="8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76211" y="1953490"/>
            <a:ext cx="3595254" cy="3532909"/>
          </a:xfrm>
          <a:prstGeom prst="rect">
            <a:avLst/>
          </a:prstGeom>
          <a:solidFill>
            <a:srgbClr val="CCEC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7" name="矩形 6"/>
          <p:cNvSpPr/>
          <p:nvPr/>
        </p:nvSpPr>
        <p:spPr>
          <a:xfrm>
            <a:off x="6923811" y="1801090"/>
            <a:ext cx="3595254" cy="3532909"/>
          </a:xfrm>
          <a:prstGeom prst="rect">
            <a:avLst/>
          </a:prstGeom>
          <a:solidFill>
            <a:srgbClr val="CCEC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 name="矩形 2"/>
          <p:cNvSpPr/>
          <p:nvPr/>
        </p:nvSpPr>
        <p:spPr>
          <a:xfrm>
            <a:off x="1278082" y="1641764"/>
            <a:ext cx="3595254" cy="3532909"/>
          </a:xfrm>
          <a:prstGeom prst="rect">
            <a:avLst/>
          </a:prstGeom>
          <a:solidFill>
            <a:srgbClr val="CCEC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6" name="矩形 5"/>
          <p:cNvSpPr/>
          <p:nvPr/>
        </p:nvSpPr>
        <p:spPr>
          <a:xfrm>
            <a:off x="6771411" y="1648690"/>
            <a:ext cx="3595254" cy="3532909"/>
          </a:xfrm>
          <a:prstGeom prst="rect">
            <a:avLst/>
          </a:prstGeom>
          <a:solidFill>
            <a:srgbClr val="CCEC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4" name="矩形 3"/>
          <p:cNvSpPr/>
          <p:nvPr/>
        </p:nvSpPr>
        <p:spPr>
          <a:xfrm>
            <a:off x="1390649" y="1953490"/>
            <a:ext cx="1381125" cy="2951019"/>
          </a:xfrm>
          <a:prstGeom prst="rect">
            <a:avLst/>
          </a:prstGeom>
          <a:solidFill>
            <a:srgbClr val="AFDD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9" name="矩形 8"/>
          <p:cNvSpPr/>
          <p:nvPr/>
        </p:nvSpPr>
        <p:spPr>
          <a:xfrm>
            <a:off x="6968837" y="1960416"/>
            <a:ext cx="2089438" cy="295101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10" name="矩形 9"/>
          <p:cNvSpPr/>
          <p:nvPr/>
        </p:nvSpPr>
        <p:spPr>
          <a:xfrm>
            <a:off x="2899067" y="1950025"/>
            <a:ext cx="1679864" cy="295101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11" name="矩形 10"/>
          <p:cNvSpPr/>
          <p:nvPr/>
        </p:nvSpPr>
        <p:spPr>
          <a:xfrm>
            <a:off x="9153525" y="1950025"/>
            <a:ext cx="1076325" cy="2951019"/>
          </a:xfrm>
          <a:prstGeom prst="rect">
            <a:avLst/>
          </a:prstGeom>
          <a:solidFill>
            <a:srgbClr val="AFDD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12" name="文本框 11"/>
          <p:cNvSpPr txBox="1"/>
          <p:nvPr/>
        </p:nvSpPr>
        <p:spPr>
          <a:xfrm>
            <a:off x="1454728" y="1641764"/>
            <a:ext cx="2213263" cy="276999"/>
          </a:xfrm>
          <a:prstGeom prst="rect">
            <a:avLst/>
          </a:prstGeom>
          <a:noFill/>
        </p:spPr>
        <p:txBody>
          <a:bodyPr wrap="square" lIns="0" tIns="0" rIns="0" bIns="0" rtlCol="0">
            <a:noAutofit/>
          </a:bodyPr>
          <a:lstStyle/>
          <a:p>
            <a:pPr fontAlgn="ctr"/>
            <a:r>
              <a:rPr lang="en-US">
                <a:solidFill>
                  <a:srgbClr val="1D1D1A"/>
                </a:solidFill>
                <a:latin typeface="Arial" panose="020B0604020202020204" pitchFamily="34" charset="0"/>
              </a:rPr>
              <a:t>Node 0</a:t>
            </a:r>
            <a:endParaRPr lang="en-US" altLang="zh-CN">
              <a:solidFill>
                <a:srgbClr val="1D1D1A"/>
              </a:solidFill>
              <a:latin typeface="Arial" panose="020B0604020202020204" pitchFamily="34" charset="0"/>
              <a:ea typeface="微软雅黑" panose="020B0503020204020204" pitchFamily="34" charset="-122"/>
            </a:endParaRPr>
          </a:p>
        </p:txBody>
      </p:sp>
      <p:sp>
        <p:nvSpPr>
          <p:cNvPr id="13" name="文本框 12"/>
          <p:cNvSpPr txBox="1"/>
          <p:nvPr/>
        </p:nvSpPr>
        <p:spPr>
          <a:xfrm>
            <a:off x="6906492" y="1638299"/>
            <a:ext cx="2213263" cy="276999"/>
          </a:xfrm>
          <a:prstGeom prst="rect">
            <a:avLst/>
          </a:prstGeom>
          <a:noFill/>
        </p:spPr>
        <p:txBody>
          <a:bodyPr wrap="square" lIns="0" tIns="0" rIns="0" bIns="0" rtlCol="0">
            <a:noAutofit/>
          </a:bodyPr>
          <a:lstStyle/>
          <a:p>
            <a:pPr fontAlgn="ctr"/>
            <a:r>
              <a:rPr lang="en-US">
                <a:solidFill>
                  <a:srgbClr val="1D1D1A"/>
                </a:solidFill>
                <a:latin typeface="Arial" panose="020B0604020202020204" pitchFamily="34" charset="0"/>
              </a:rPr>
              <a:t>Node 1</a:t>
            </a:r>
            <a:endParaRPr lang="en-US" altLang="zh-CN">
              <a:solidFill>
                <a:srgbClr val="1D1D1A"/>
              </a:solidFill>
              <a:latin typeface="Arial" panose="020B0604020202020204" pitchFamily="34" charset="0"/>
              <a:ea typeface="微软雅黑" panose="020B0503020204020204" pitchFamily="34" charset="-122"/>
            </a:endParaRPr>
          </a:p>
        </p:txBody>
      </p:sp>
      <p:sp>
        <p:nvSpPr>
          <p:cNvPr id="14" name="文本框 13"/>
          <p:cNvSpPr txBox="1"/>
          <p:nvPr/>
        </p:nvSpPr>
        <p:spPr>
          <a:xfrm>
            <a:off x="1473779" y="1970811"/>
            <a:ext cx="1250371" cy="553998"/>
          </a:xfrm>
          <a:prstGeom prst="rect">
            <a:avLst/>
          </a:prstGeom>
          <a:noFill/>
        </p:spPr>
        <p:txBody>
          <a:bodyPr wrap="square" lIns="0" tIns="0" rIns="0" bIns="0" rtlCol="0">
            <a:noAutofit/>
          </a:bodyPr>
          <a:lstStyle/>
          <a:p>
            <a:pPr algn="ctr" fontAlgn="ctr"/>
            <a:r>
              <a:rPr lang="en-US" sz="1600">
                <a:solidFill>
                  <a:srgbClr val="1D1D1A"/>
                </a:solidFill>
                <a:latin typeface="Arial" panose="020B0604020202020204" pitchFamily="34" charset="0"/>
              </a:rPr>
              <a:t>Deduplication</a:t>
            </a:r>
          </a:p>
        </p:txBody>
      </p:sp>
      <p:sp>
        <p:nvSpPr>
          <p:cNvPr id="15" name="文本框 14"/>
          <p:cNvSpPr txBox="1"/>
          <p:nvPr/>
        </p:nvSpPr>
        <p:spPr>
          <a:xfrm>
            <a:off x="7379279" y="1977737"/>
            <a:ext cx="1250371" cy="553998"/>
          </a:xfrm>
          <a:prstGeom prst="rect">
            <a:avLst/>
          </a:prstGeom>
          <a:noFill/>
        </p:spPr>
        <p:txBody>
          <a:bodyPr wrap="square" lIns="0" tIns="0" rIns="0" bIns="0" rtlCol="0">
            <a:noAutofit/>
          </a:bodyPr>
          <a:lstStyle/>
          <a:p>
            <a:pPr algn="ctr" fontAlgn="ctr"/>
            <a:r>
              <a:rPr lang="en-US" sz="1600">
                <a:solidFill>
                  <a:srgbClr val="1D1D1A"/>
                </a:solidFill>
                <a:latin typeface="Arial" panose="020B0604020202020204" pitchFamily="34" charset="0"/>
              </a:rPr>
              <a:t>Deduplication</a:t>
            </a:r>
          </a:p>
        </p:txBody>
      </p:sp>
      <p:sp>
        <p:nvSpPr>
          <p:cNvPr id="16" name="文本框 15"/>
          <p:cNvSpPr txBox="1"/>
          <p:nvPr/>
        </p:nvSpPr>
        <p:spPr>
          <a:xfrm>
            <a:off x="9189896" y="1974272"/>
            <a:ext cx="987136" cy="553998"/>
          </a:xfrm>
          <a:prstGeom prst="rect">
            <a:avLst/>
          </a:prstGeom>
          <a:noFill/>
        </p:spPr>
        <p:txBody>
          <a:bodyPr wrap="square" lIns="0" tIns="0" rIns="0" bIns="0" rtlCol="0">
            <a:noAutofit/>
          </a:bodyPr>
          <a:lstStyle/>
          <a:p>
            <a:pPr algn="ctr" fontAlgn="ctr"/>
            <a:r>
              <a:rPr lang="en-US" sz="1600">
                <a:solidFill>
                  <a:srgbClr val="1D1D1A"/>
                </a:solidFill>
                <a:latin typeface="Arial" panose="020B0604020202020204" pitchFamily="34" charset="0"/>
              </a:rPr>
              <a:t>Data service</a:t>
            </a:r>
          </a:p>
        </p:txBody>
      </p:sp>
      <p:sp>
        <p:nvSpPr>
          <p:cNvPr id="17" name="文本框 16"/>
          <p:cNvSpPr txBox="1"/>
          <p:nvPr/>
        </p:nvSpPr>
        <p:spPr>
          <a:xfrm>
            <a:off x="3124649" y="1970807"/>
            <a:ext cx="1310981" cy="553998"/>
          </a:xfrm>
          <a:prstGeom prst="rect">
            <a:avLst/>
          </a:prstGeom>
          <a:noFill/>
        </p:spPr>
        <p:txBody>
          <a:bodyPr wrap="square" lIns="0" tIns="0" rIns="0" bIns="0" rtlCol="0">
            <a:noAutofit/>
          </a:bodyPr>
          <a:lstStyle/>
          <a:p>
            <a:pPr algn="ctr" fontAlgn="ctr"/>
            <a:r>
              <a:rPr lang="en-US" sz="1600">
                <a:solidFill>
                  <a:srgbClr val="1D1D1A"/>
                </a:solidFill>
                <a:latin typeface="Arial" panose="020B0604020202020204" pitchFamily="34" charset="0"/>
              </a:rPr>
              <a:t>Data service</a:t>
            </a:r>
          </a:p>
        </p:txBody>
      </p:sp>
      <p:sp>
        <p:nvSpPr>
          <p:cNvPr id="18" name="矩形 17"/>
          <p:cNvSpPr/>
          <p:nvPr/>
        </p:nvSpPr>
        <p:spPr>
          <a:xfrm>
            <a:off x="1571626" y="2504209"/>
            <a:ext cx="1011382" cy="8728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19" name="文本框 18"/>
          <p:cNvSpPr txBox="1"/>
          <p:nvPr/>
        </p:nvSpPr>
        <p:spPr>
          <a:xfrm>
            <a:off x="1582451" y="2726467"/>
            <a:ext cx="982807" cy="830997"/>
          </a:xfrm>
          <a:prstGeom prst="rect">
            <a:avLst/>
          </a:prstGeom>
          <a:noFill/>
        </p:spPr>
        <p:txBody>
          <a:bodyPr wrap="square" lIns="0" tIns="0" rIns="0" bIns="0" rtlCol="0">
            <a:noAutofit/>
          </a:bodyPr>
          <a:lstStyle/>
          <a:p>
            <a:pPr algn="ctr" fontAlgn="ctr"/>
            <a:r>
              <a:rPr lang="en-US" sz="1400">
                <a:solidFill>
                  <a:srgbClr val="1D1D1A"/>
                </a:solidFill>
                <a:latin typeface="Arial" panose="020B0604020202020204" pitchFamily="34" charset="0"/>
              </a:rPr>
              <a:t>Opportunity table</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20" name="矩形 19"/>
          <p:cNvSpPr/>
          <p:nvPr/>
        </p:nvSpPr>
        <p:spPr>
          <a:xfrm>
            <a:off x="1588943" y="3633356"/>
            <a:ext cx="1011382" cy="8728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21" name="文本框 20"/>
          <p:cNvSpPr txBox="1"/>
          <p:nvPr/>
        </p:nvSpPr>
        <p:spPr>
          <a:xfrm>
            <a:off x="1599768" y="3861803"/>
            <a:ext cx="982807" cy="1107996"/>
          </a:xfrm>
          <a:prstGeom prst="rect">
            <a:avLst/>
          </a:prstGeom>
          <a:noFill/>
        </p:spPr>
        <p:txBody>
          <a:bodyPr wrap="square" lIns="0" tIns="0" rIns="0" bIns="0" rtlCol="0">
            <a:noAutofit/>
          </a:bodyPr>
          <a:lstStyle/>
          <a:p>
            <a:pPr algn="ctr" fontAlgn="ctr"/>
            <a:r>
              <a:rPr lang="en-US" sz="1400">
                <a:solidFill>
                  <a:srgbClr val="1D1D1A"/>
                </a:solidFill>
                <a:latin typeface="Arial" panose="020B0604020202020204" pitchFamily="34" charset="0"/>
              </a:rPr>
              <a:t>Fingerprint</a:t>
            </a:r>
            <a:endParaRPr lang="en-US" altLang="zh-CN" sz="1400">
              <a:solidFill>
                <a:srgbClr val="1D1D1A"/>
              </a:solidFill>
              <a:latin typeface="Arial" panose="020B0604020202020204" pitchFamily="34" charset="0"/>
              <a:ea typeface="微软雅黑" panose="020B0503020204020204" pitchFamily="34" charset="-122"/>
            </a:endParaRPr>
          </a:p>
          <a:p>
            <a:pPr algn="ctr" fontAlgn="ctr"/>
            <a:r>
              <a:rPr lang="en-US" sz="1400">
                <a:solidFill>
                  <a:srgbClr val="1D1D1A"/>
                </a:solidFill>
                <a:latin typeface="Arial" panose="020B0604020202020204" pitchFamily="34" charset="0"/>
              </a:rPr>
              <a:t>data table</a:t>
            </a:r>
          </a:p>
        </p:txBody>
      </p:sp>
      <p:sp>
        <p:nvSpPr>
          <p:cNvPr id="22" name="矩形 21"/>
          <p:cNvSpPr/>
          <p:nvPr/>
        </p:nvSpPr>
        <p:spPr>
          <a:xfrm>
            <a:off x="7214754" y="2511135"/>
            <a:ext cx="1730953" cy="872836"/>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23" name="文本框 22"/>
          <p:cNvSpPr txBox="1"/>
          <p:nvPr/>
        </p:nvSpPr>
        <p:spPr>
          <a:xfrm>
            <a:off x="7239002" y="2743822"/>
            <a:ext cx="973288" cy="830997"/>
          </a:xfrm>
          <a:prstGeom prst="rect">
            <a:avLst/>
          </a:prstGeom>
          <a:noFill/>
        </p:spPr>
        <p:txBody>
          <a:bodyPr wrap="square" lIns="0" tIns="0" rIns="0" bIns="0" rtlCol="0">
            <a:noAutofit/>
          </a:bodyPr>
          <a:lstStyle/>
          <a:p>
            <a:pPr algn="ctr" fontAlgn="ctr"/>
            <a:r>
              <a:rPr lang="en-US" sz="1400">
                <a:solidFill>
                  <a:srgbClr val="FFFFFF"/>
                </a:solidFill>
                <a:effectLst>
                  <a:outerShdw blurRad="38100" dist="19050" dir="2700000" algn="tl" rotWithShape="0">
                    <a:srgbClr val="1D1D1A">
                      <a:alpha val="40000"/>
                    </a:srgbClr>
                  </a:outerShdw>
                </a:effectLst>
                <a:latin typeface="Arial" panose="020B0604020202020204" pitchFamily="34" charset="0"/>
              </a:rPr>
              <a:t>Opportunity table</a:t>
            </a:r>
            <a:endParaRPr lang="en-US" altLang="zh-CN" sz="1400">
              <a:ln w="0"/>
              <a:solidFill>
                <a:srgbClr val="FFFFFF"/>
              </a:solidFill>
              <a:effectLst>
                <a:outerShdw blurRad="38100" dist="19050" dir="2700000" algn="tl" rotWithShape="0">
                  <a:srgbClr val="1D1D1A">
                    <a:alpha val="40000"/>
                  </a:srgbClr>
                </a:outerShdw>
              </a:effectLst>
              <a:latin typeface="Arial" panose="020B0604020202020204" pitchFamily="34" charset="0"/>
              <a:ea typeface="微软雅黑" panose="020B0503020204020204" pitchFamily="34" charset="-122"/>
            </a:endParaRPr>
          </a:p>
        </p:txBody>
      </p:sp>
      <p:sp>
        <p:nvSpPr>
          <p:cNvPr id="24" name="矩形 23"/>
          <p:cNvSpPr/>
          <p:nvPr/>
        </p:nvSpPr>
        <p:spPr>
          <a:xfrm>
            <a:off x="7232071" y="3640282"/>
            <a:ext cx="1730953" cy="872836"/>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25" name="文本框 24"/>
          <p:cNvSpPr txBox="1"/>
          <p:nvPr/>
        </p:nvSpPr>
        <p:spPr>
          <a:xfrm>
            <a:off x="7609604" y="3834290"/>
            <a:ext cx="1058145" cy="1107996"/>
          </a:xfrm>
          <a:prstGeom prst="rect">
            <a:avLst/>
          </a:prstGeom>
          <a:noFill/>
        </p:spPr>
        <p:txBody>
          <a:bodyPr wrap="square" lIns="0" tIns="0" rIns="0" bIns="0" rtlCol="0">
            <a:noAutofit/>
          </a:bodyPr>
          <a:lstStyle/>
          <a:p>
            <a:pPr algn="ctr" fontAlgn="ctr"/>
            <a:r>
              <a:rPr lang="en-US" sz="1400">
                <a:solidFill>
                  <a:srgbClr val="FFFFFF"/>
                </a:solidFill>
                <a:effectLst>
                  <a:outerShdw blurRad="38100" dist="19050" dir="2700000" algn="tl" rotWithShape="0">
                    <a:srgbClr val="1D1D1A">
                      <a:alpha val="40000"/>
                    </a:srgbClr>
                  </a:outerShdw>
                </a:effectLst>
                <a:latin typeface="Arial" panose="020B0604020202020204" pitchFamily="34" charset="0"/>
              </a:rPr>
              <a:t>Fingerprint</a:t>
            </a:r>
            <a:endParaRPr lang="en-US" altLang="zh-CN" sz="1400">
              <a:ln w="0"/>
              <a:solidFill>
                <a:srgbClr val="FFFFFF"/>
              </a:solidFill>
              <a:effectLst>
                <a:outerShdw blurRad="38100" dist="19050" dir="2700000" algn="tl" rotWithShape="0">
                  <a:srgbClr val="1D1D1A">
                    <a:alpha val="40000"/>
                  </a:srgbClr>
                </a:outerShdw>
              </a:effectLst>
              <a:latin typeface="Arial" panose="020B0604020202020204" pitchFamily="34" charset="0"/>
              <a:ea typeface="微软雅黑" panose="020B0503020204020204" pitchFamily="34" charset="-122"/>
            </a:endParaRPr>
          </a:p>
          <a:p>
            <a:pPr algn="ctr" fontAlgn="ctr"/>
            <a:r>
              <a:rPr lang="en-US" sz="1400">
                <a:solidFill>
                  <a:srgbClr val="FFFFFF"/>
                </a:solidFill>
                <a:effectLst>
                  <a:outerShdw blurRad="38100" dist="19050" dir="2700000" algn="tl" rotWithShape="0">
                    <a:srgbClr val="1D1D1A">
                      <a:alpha val="40000"/>
                    </a:srgbClr>
                  </a:outerShdw>
                </a:effectLst>
                <a:latin typeface="Arial" panose="020B0604020202020204" pitchFamily="34" charset="0"/>
              </a:rPr>
              <a:t>data table</a:t>
            </a:r>
          </a:p>
        </p:txBody>
      </p:sp>
      <p:sp>
        <p:nvSpPr>
          <p:cNvPr id="26" name="矩形 25"/>
          <p:cNvSpPr/>
          <p:nvPr/>
        </p:nvSpPr>
        <p:spPr>
          <a:xfrm>
            <a:off x="3038475" y="2504209"/>
            <a:ext cx="1390650" cy="226521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27" name="矩形 26"/>
          <p:cNvSpPr/>
          <p:nvPr/>
        </p:nvSpPr>
        <p:spPr>
          <a:xfrm>
            <a:off x="9286875" y="2504208"/>
            <a:ext cx="800099" cy="2001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28" name="文本框 27"/>
          <p:cNvSpPr txBox="1"/>
          <p:nvPr/>
        </p:nvSpPr>
        <p:spPr>
          <a:xfrm>
            <a:off x="3257129" y="3141965"/>
            <a:ext cx="1046020" cy="830997"/>
          </a:xfrm>
          <a:prstGeom prst="rect">
            <a:avLst/>
          </a:prstGeom>
          <a:noFill/>
        </p:spPr>
        <p:txBody>
          <a:bodyPr wrap="square" lIns="0" tIns="0" rIns="0" bIns="0" rtlCol="0">
            <a:noAutofit/>
          </a:bodyPr>
          <a:lstStyle/>
          <a:p>
            <a:pPr algn="ctr" fontAlgn="ctr"/>
            <a:r>
              <a:rPr lang="en-US" sz="1400">
                <a:solidFill>
                  <a:srgbClr val="FFFFFF"/>
                </a:solidFill>
                <a:latin typeface="Arial" panose="020B0604020202020204" pitchFamily="34" charset="0"/>
              </a:rPr>
              <a:t>Address mapping table</a:t>
            </a:r>
          </a:p>
        </p:txBody>
      </p:sp>
      <p:sp>
        <p:nvSpPr>
          <p:cNvPr id="29" name="文本框 28"/>
          <p:cNvSpPr txBox="1"/>
          <p:nvPr/>
        </p:nvSpPr>
        <p:spPr>
          <a:xfrm>
            <a:off x="9320861" y="3102852"/>
            <a:ext cx="720004" cy="1384995"/>
          </a:xfrm>
          <a:prstGeom prst="rect">
            <a:avLst/>
          </a:prstGeom>
          <a:noFill/>
        </p:spPr>
        <p:txBody>
          <a:bodyPr wrap="square" lIns="0" tIns="0" rIns="0" bIns="0" rtlCol="0">
            <a:noAutofit/>
          </a:bodyPr>
          <a:lstStyle/>
          <a:p>
            <a:pPr algn="ctr" fontAlgn="ctr"/>
            <a:r>
              <a:rPr lang="en-US" sz="1400">
                <a:solidFill>
                  <a:srgbClr val="1D1D1A"/>
                </a:solidFill>
                <a:latin typeface="Arial" panose="020B0604020202020204" pitchFamily="34" charset="0"/>
              </a:rPr>
              <a:t>Address</a:t>
            </a:r>
            <a:endParaRPr lang="en-US" altLang="zh-CN" sz="1400">
              <a:solidFill>
                <a:srgbClr val="1D1D1A"/>
              </a:solidFill>
              <a:latin typeface="Arial" panose="020B0604020202020204" pitchFamily="34" charset="0"/>
              <a:ea typeface="微软雅黑" panose="020B0503020204020204" pitchFamily="34" charset="-122"/>
            </a:endParaRPr>
          </a:p>
          <a:p>
            <a:pPr algn="ctr" fontAlgn="ctr"/>
            <a:r>
              <a:rPr lang="en-US" sz="1400">
                <a:solidFill>
                  <a:srgbClr val="1D1D1A"/>
                </a:solidFill>
                <a:latin typeface="Arial" panose="020B0604020202020204" pitchFamily="34" charset="0"/>
              </a:rPr>
              <a:t>mapping</a:t>
            </a:r>
            <a:endParaRPr lang="en-US" altLang="zh-CN" sz="1400">
              <a:solidFill>
                <a:srgbClr val="1D1D1A"/>
              </a:solidFill>
              <a:latin typeface="Arial" panose="020B0604020202020204" pitchFamily="34" charset="0"/>
              <a:ea typeface="微软雅黑" panose="020B0503020204020204" pitchFamily="34" charset="-122"/>
            </a:endParaRPr>
          </a:p>
          <a:p>
            <a:pPr algn="ctr" fontAlgn="ctr"/>
            <a:r>
              <a:rPr lang="en-US" sz="1400">
                <a:solidFill>
                  <a:srgbClr val="1D1D1A"/>
                </a:solidFill>
                <a:latin typeface="Arial" panose="020B0604020202020204" pitchFamily="34" charset="0"/>
              </a:rPr>
              <a:t>table</a:t>
            </a:r>
          </a:p>
        </p:txBody>
      </p:sp>
      <p:sp>
        <p:nvSpPr>
          <p:cNvPr id="30" name="左弧形箭头 29"/>
          <p:cNvSpPr/>
          <p:nvPr/>
        </p:nvSpPr>
        <p:spPr>
          <a:xfrm>
            <a:off x="3492218" y="2289374"/>
            <a:ext cx="611327" cy="620102"/>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1" name="左弧形箭头 30"/>
          <p:cNvSpPr/>
          <p:nvPr/>
        </p:nvSpPr>
        <p:spPr>
          <a:xfrm>
            <a:off x="6534156" y="3241701"/>
            <a:ext cx="611327" cy="620102"/>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2" name="右箭头 31"/>
          <p:cNvSpPr/>
          <p:nvPr/>
        </p:nvSpPr>
        <p:spPr>
          <a:xfrm>
            <a:off x="4492338" y="2599425"/>
            <a:ext cx="2684312" cy="27386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3" name="右箭头 32"/>
          <p:cNvSpPr/>
          <p:nvPr/>
        </p:nvSpPr>
        <p:spPr>
          <a:xfrm rot="10800000">
            <a:off x="4468091" y="2918081"/>
            <a:ext cx="2684312" cy="27386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4" name="右箭头 33"/>
          <p:cNvSpPr/>
          <p:nvPr/>
        </p:nvSpPr>
        <p:spPr>
          <a:xfrm rot="10800000">
            <a:off x="4485408" y="4130355"/>
            <a:ext cx="2684312" cy="27386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6" name="环形箭头 35"/>
          <p:cNvSpPr/>
          <p:nvPr/>
        </p:nvSpPr>
        <p:spPr>
          <a:xfrm>
            <a:off x="3368032" y="3795350"/>
            <a:ext cx="848545" cy="848545"/>
          </a:xfrm>
          <a:prstGeom prst="circularArrow">
            <a:avLst>
              <a:gd name="adj1" fmla="val 12500"/>
              <a:gd name="adj2" fmla="val 1142319"/>
              <a:gd name="adj3" fmla="val 20457681"/>
              <a:gd name="adj4" fmla="val 1744955"/>
              <a:gd name="adj5" fmla="val 125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7" name="环形箭头 36"/>
          <p:cNvSpPr/>
          <p:nvPr/>
        </p:nvSpPr>
        <p:spPr>
          <a:xfrm>
            <a:off x="8201648" y="2521555"/>
            <a:ext cx="716849" cy="716849"/>
          </a:xfrm>
          <a:prstGeom prst="circularArrow">
            <a:avLst>
              <a:gd name="adj1" fmla="val 12500"/>
              <a:gd name="adj2" fmla="val 1142319"/>
              <a:gd name="adj3" fmla="val 20457681"/>
              <a:gd name="adj4" fmla="val 1744955"/>
              <a:gd name="adj5" fmla="val 125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8" name="文本框 37"/>
          <p:cNvSpPr txBox="1"/>
          <p:nvPr/>
        </p:nvSpPr>
        <p:spPr>
          <a:xfrm>
            <a:off x="3327483" y="2881297"/>
            <a:ext cx="912233" cy="307777"/>
          </a:xfrm>
          <a:prstGeom prst="rect">
            <a:avLst/>
          </a:prstGeom>
          <a:noFill/>
        </p:spPr>
        <p:txBody>
          <a:bodyPr wrap="square" lIns="0" tIns="0" rIns="0" bIns="0" rtlCol="0">
            <a:noAutofit/>
          </a:bodyPr>
          <a:lstStyle/>
          <a:p>
            <a:pPr fontAlgn="ctr"/>
            <a:r>
              <a:rPr lang="en-US" sz="1000" b="1">
                <a:solidFill>
                  <a:srgbClr val="FFFFFF"/>
                </a:solidFill>
                <a:latin typeface="Arial" panose="020B0604020202020204" pitchFamily="34" charset="0"/>
              </a:rPr>
              <a:t>1. Preparation</a:t>
            </a:r>
            <a:endParaRPr lang="en-US" altLang="zh-CN" sz="1000" b="1">
              <a:solidFill>
                <a:srgbClr val="FFFFFF"/>
              </a:solidFill>
              <a:latin typeface="Arial" panose="020B0604020202020204" pitchFamily="34" charset="0"/>
              <a:ea typeface="微软雅黑" panose="020B0503020204020204" pitchFamily="34" charset="-122"/>
            </a:endParaRPr>
          </a:p>
        </p:txBody>
      </p:sp>
      <p:sp>
        <p:nvSpPr>
          <p:cNvPr id="39" name="文本框 38"/>
          <p:cNvSpPr txBox="1"/>
          <p:nvPr/>
        </p:nvSpPr>
        <p:spPr>
          <a:xfrm>
            <a:off x="5288110" y="2651817"/>
            <a:ext cx="769792" cy="153888"/>
          </a:xfrm>
          <a:prstGeom prst="rect">
            <a:avLst/>
          </a:prstGeom>
          <a:noFill/>
        </p:spPr>
        <p:txBody>
          <a:bodyPr wrap="square" lIns="0" tIns="0" rIns="0" bIns="0" rtlCol="0">
            <a:noAutofit/>
          </a:bodyPr>
          <a:lstStyle/>
          <a:p>
            <a:pPr fontAlgn="ctr"/>
            <a:r>
              <a:rPr lang="en-US" sz="1000" b="1">
                <a:solidFill>
                  <a:srgbClr val="1D1D1A"/>
                </a:solidFill>
                <a:latin typeface="Arial" panose="020B0604020202020204" pitchFamily="34" charset="0"/>
              </a:rPr>
              <a:t>2. Injection</a:t>
            </a:r>
            <a:endParaRPr lang="en-US" altLang="zh-CN" sz="1000" b="1">
              <a:solidFill>
                <a:srgbClr val="1D1D1A"/>
              </a:solidFill>
              <a:latin typeface="Arial" panose="020B0604020202020204" pitchFamily="34" charset="0"/>
              <a:ea typeface="微软雅黑" panose="020B0503020204020204" pitchFamily="34" charset="-122"/>
            </a:endParaRPr>
          </a:p>
        </p:txBody>
      </p:sp>
      <p:sp>
        <p:nvSpPr>
          <p:cNvPr id="40" name="文本框 39"/>
          <p:cNvSpPr txBox="1"/>
          <p:nvPr/>
        </p:nvSpPr>
        <p:spPr>
          <a:xfrm>
            <a:off x="7973295" y="3184074"/>
            <a:ext cx="769792" cy="153888"/>
          </a:xfrm>
          <a:prstGeom prst="rect">
            <a:avLst/>
          </a:prstGeom>
          <a:noFill/>
        </p:spPr>
        <p:txBody>
          <a:bodyPr wrap="square" lIns="0" tIns="0" rIns="0" bIns="0" rtlCol="0">
            <a:noAutofit/>
          </a:bodyPr>
          <a:lstStyle/>
          <a:p>
            <a:pPr fontAlgn="ctr"/>
            <a:r>
              <a:rPr lang="en-US" sz="1000" b="1">
                <a:solidFill>
                  <a:srgbClr val="FFFFFF"/>
                </a:solidFill>
                <a:latin typeface="Arial" panose="020B0604020202020204" pitchFamily="34" charset="0"/>
              </a:rPr>
              <a:t>3. Analysis</a:t>
            </a:r>
            <a:endParaRPr lang="en-US" altLang="zh-CN" sz="1000" b="1">
              <a:solidFill>
                <a:srgbClr val="FFFFFF"/>
              </a:solidFill>
              <a:latin typeface="Arial" panose="020B0604020202020204" pitchFamily="34" charset="0"/>
              <a:ea typeface="微软雅黑" panose="020B0503020204020204" pitchFamily="34" charset="-122"/>
            </a:endParaRPr>
          </a:p>
        </p:txBody>
      </p:sp>
      <p:sp>
        <p:nvSpPr>
          <p:cNvPr id="41" name="文本框 40"/>
          <p:cNvSpPr txBox="1"/>
          <p:nvPr/>
        </p:nvSpPr>
        <p:spPr>
          <a:xfrm>
            <a:off x="5298505" y="2967815"/>
            <a:ext cx="1327433" cy="153888"/>
          </a:xfrm>
          <a:prstGeom prst="rect">
            <a:avLst/>
          </a:prstGeom>
          <a:noFill/>
        </p:spPr>
        <p:txBody>
          <a:bodyPr wrap="square" lIns="0" tIns="0" rIns="0" bIns="0" rtlCol="0">
            <a:noAutofit/>
          </a:bodyPr>
          <a:lstStyle/>
          <a:p>
            <a:pPr fontAlgn="ctr"/>
            <a:r>
              <a:rPr lang="en-US" sz="1000" b="1">
                <a:solidFill>
                  <a:srgbClr val="1D1D1A"/>
                </a:solidFill>
                <a:latin typeface="Arial" panose="020B0604020202020204" pitchFamily="34" charset="0"/>
              </a:rPr>
              <a:t>4. Raw data read</a:t>
            </a:r>
            <a:endParaRPr lang="en-US" altLang="zh-CN" sz="1000" b="1">
              <a:solidFill>
                <a:srgbClr val="1D1D1A"/>
              </a:solidFill>
              <a:latin typeface="Arial" panose="020B0604020202020204" pitchFamily="34" charset="0"/>
              <a:ea typeface="微软雅黑" panose="020B0503020204020204" pitchFamily="34" charset="-122"/>
            </a:endParaRPr>
          </a:p>
        </p:txBody>
      </p:sp>
      <p:sp>
        <p:nvSpPr>
          <p:cNvPr id="42" name="文本框 41"/>
          <p:cNvSpPr txBox="1"/>
          <p:nvPr/>
        </p:nvSpPr>
        <p:spPr>
          <a:xfrm>
            <a:off x="6345377" y="3811699"/>
            <a:ext cx="820019" cy="153888"/>
          </a:xfrm>
          <a:prstGeom prst="rect">
            <a:avLst/>
          </a:prstGeom>
          <a:noFill/>
        </p:spPr>
        <p:txBody>
          <a:bodyPr wrap="square" lIns="0" tIns="0" rIns="0" bIns="0" rtlCol="0">
            <a:noAutofit/>
          </a:bodyPr>
          <a:lstStyle/>
          <a:p>
            <a:pPr fontAlgn="ctr"/>
            <a:r>
              <a:rPr lang="en-US" sz="1000" b="1">
                <a:solidFill>
                  <a:srgbClr val="1D1D1A"/>
                </a:solidFill>
                <a:latin typeface="Arial" panose="020B0604020202020204" pitchFamily="34" charset="0"/>
              </a:rPr>
              <a:t>5. Promotion</a:t>
            </a:r>
            <a:endParaRPr lang="en-US" altLang="zh-CN" sz="1000" b="1">
              <a:solidFill>
                <a:srgbClr val="1D1D1A"/>
              </a:solidFill>
              <a:latin typeface="Arial" panose="020B0604020202020204" pitchFamily="34" charset="0"/>
              <a:ea typeface="微软雅黑" panose="020B0503020204020204" pitchFamily="34" charset="-122"/>
            </a:endParaRPr>
          </a:p>
        </p:txBody>
      </p:sp>
      <p:sp>
        <p:nvSpPr>
          <p:cNvPr id="43" name="文本框 42"/>
          <p:cNvSpPr txBox="1"/>
          <p:nvPr/>
        </p:nvSpPr>
        <p:spPr>
          <a:xfrm>
            <a:off x="5331400" y="4190346"/>
            <a:ext cx="916999" cy="307777"/>
          </a:xfrm>
          <a:prstGeom prst="rect">
            <a:avLst/>
          </a:prstGeom>
          <a:noFill/>
        </p:spPr>
        <p:txBody>
          <a:bodyPr wrap="square" lIns="0" tIns="0" rIns="0" bIns="0" rtlCol="0">
            <a:noAutofit/>
          </a:bodyPr>
          <a:lstStyle/>
          <a:p>
            <a:pPr fontAlgn="ctr"/>
            <a:r>
              <a:rPr lang="en-US" sz="1000" b="1">
                <a:solidFill>
                  <a:srgbClr val="1D1D1A"/>
                </a:solidFill>
                <a:latin typeface="Arial" panose="020B0604020202020204" pitchFamily="34" charset="0"/>
              </a:rPr>
              <a:t>6. Remapping</a:t>
            </a:r>
            <a:endParaRPr lang="en-US" altLang="zh-CN" sz="1000" b="1">
              <a:solidFill>
                <a:srgbClr val="1D1D1A"/>
              </a:solidFill>
              <a:latin typeface="Arial" panose="020B0604020202020204" pitchFamily="34" charset="0"/>
              <a:ea typeface="微软雅黑" panose="020B0503020204020204" pitchFamily="34" charset="-122"/>
            </a:endParaRPr>
          </a:p>
        </p:txBody>
      </p:sp>
      <p:sp>
        <p:nvSpPr>
          <p:cNvPr id="44" name="文本框 43"/>
          <p:cNvSpPr txBox="1"/>
          <p:nvPr/>
        </p:nvSpPr>
        <p:spPr>
          <a:xfrm>
            <a:off x="3095826" y="4557638"/>
            <a:ext cx="1453435" cy="153888"/>
          </a:xfrm>
          <a:prstGeom prst="rect">
            <a:avLst/>
          </a:prstGeom>
          <a:noFill/>
        </p:spPr>
        <p:txBody>
          <a:bodyPr wrap="square" lIns="0" tIns="0" rIns="0" bIns="0" rtlCol="0">
            <a:noAutofit/>
          </a:bodyPr>
          <a:lstStyle/>
          <a:p>
            <a:pPr fontAlgn="ctr"/>
            <a:r>
              <a:rPr lang="en-US" sz="1000" b="1">
                <a:solidFill>
                  <a:srgbClr val="FFFFFF"/>
                </a:solidFill>
                <a:latin typeface="Arial" panose="020B0604020202020204" pitchFamily="34" charset="0"/>
              </a:rPr>
              <a:t>7. Garbage collection</a:t>
            </a:r>
            <a:endParaRPr lang="en-US" altLang="zh-CN" sz="1000" b="1">
              <a:solidFill>
                <a:srgbClr val="FFFFFF"/>
              </a:solidFill>
              <a:latin typeface="Arial" panose="020B0604020202020204" pitchFamily="34" charset="0"/>
              <a:ea typeface="微软雅黑" panose="020B0503020204020204" pitchFamily="34" charset="-122"/>
            </a:endParaRPr>
          </a:p>
        </p:txBody>
      </p:sp>
      <p:sp>
        <p:nvSpPr>
          <p:cNvPr id="45" name="标题 1"/>
          <p:cNvSpPr txBox="1">
            <a:spLocks/>
          </p:cNvSpPr>
          <p:nvPr/>
        </p:nvSpPr>
        <p:spPr>
          <a:xfrm>
            <a:off x="707062" y="127033"/>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Post-Process Deduplication</a:t>
            </a:r>
          </a:p>
        </p:txBody>
      </p:sp>
    </p:spTree>
    <p:extLst>
      <p:ext uri="{BB962C8B-B14F-4D97-AF65-F5344CB8AC3E}">
        <p14:creationId xmlns:p14="http://schemas.microsoft.com/office/powerpoint/2010/main" val="24922970"/>
      </p:ext>
    </p:extLst>
  </p:cSld>
  <p:clrMapOvr>
    <a:masterClrMapping/>
  </p:clrMapOvr>
  <p:transition advClick="0" advTm="8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76211" y="1953490"/>
            <a:ext cx="3595254" cy="3532909"/>
          </a:xfrm>
          <a:prstGeom prst="rect">
            <a:avLst/>
          </a:prstGeom>
          <a:solidFill>
            <a:srgbClr val="CCEC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6" name="矩形 5"/>
          <p:cNvSpPr/>
          <p:nvPr/>
        </p:nvSpPr>
        <p:spPr>
          <a:xfrm>
            <a:off x="6923811" y="1801090"/>
            <a:ext cx="3595254" cy="3532909"/>
          </a:xfrm>
          <a:prstGeom prst="rect">
            <a:avLst/>
          </a:prstGeom>
          <a:solidFill>
            <a:srgbClr val="CCEC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7" name="矩形 6"/>
          <p:cNvSpPr/>
          <p:nvPr/>
        </p:nvSpPr>
        <p:spPr>
          <a:xfrm>
            <a:off x="1278082" y="1641764"/>
            <a:ext cx="3595254" cy="3532909"/>
          </a:xfrm>
          <a:prstGeom prst="rect">
            <a:avLst/>
          </a:prstGeom>
          <a:solidFill>
            <a:srgbClr val="CCEC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8" name="矩形 7"/>
          <p:cNvSpPr/>
          <p:nvPr/>
        </p:nvSpPr>
        <p:spPr>
          <a:xfrm>
            <a:off x="6771411" y="1648690"/>
            <a:ext cx="3595254" cy="3532909"/>
          </a:xfrm>
          <a:prstGeom prst="rect">
            <a:avLst/>
          </a:prstGeom>
          <a:solidFill>
            <a:srgbClr val="CCEC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10" name="矩形 9"/>
          <p:cNvSpPr/>
          <p:nvPr/>
        </p:nvSpPr>
        <p:spPr>
          <a:xfrm>
            <a:off x="6968837" y="1960416"/>
            <a:ext cx="2019299" cy="295101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11" name="矩形 10"/>
          <p:cNvSpPr/>
          <p:nvPr/>
        </p:nvSpPr>
        <p:spPr>
          <a:xfrm>
            <a:off x="2899067" y="1950025"/>
            <a:ext cx="1679864" cy="295101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13" name="文本框 12"/>
          <p:cNvSpPr txBox="1"/>
          <p:nvPr/>
        </p:nvSpPr>
        <p:spPr>
          <a:xfrm>
            <a:off x="1349953" y="1660814"/>
            <a:ext cx="2213263" cy="553998"/>
          </a:xfrm>
          <a:prstGeom prst="rect">
            <a:avLst/>
          </a:prstGeom>
          <a:noFill/>
        </p:spPr>
        <p:txBody>
          <a:bodyPr wrap="square" lIns="0" tIns="0" rIns="0" bIns="0" rtlCol="0">
            <a:noAutofit/>
          </a:bodyPr>
          <a:lstStyle/>
          <a:p>
            <a:pPr fontAlgn="ctr"/>
            <a:r>
              <a:rPr lang="en-US" sz="1600">
                <a:solidFill>
                  <a:srgbClr val="1D1D1A"/>
                </a:solidFill>
                <a:latin typeface="Arial" panose="020B0604020202020204" pitchFamily="34" charset="0"/>
              </a:rPr>
              <a:t>EDS process on Node 0</a:t>
            </a:r>
          </a:p>
        </p:txBody>
      </p:sp>
      <p:sp>
        <p:nvSpPr>
          <p:cNvPr id="14" name="文本框 13"/>
          <p:cNvSpPr txBox="1"/>
          <p:nvPr/>
        </p:nvSpPr>
        <p:spPr>
          <a:xfrm>
            <a:off x="6839817" y="1657349"/>
            <a:ext cx="2213263" cy="553998"/>
          </a:xfrm>
          <a:prstGeom prst="rect">
            <a:avLst/>
          </a:prstGeom>
          <a:noFill/>
        </p:spPr>
        <p:txBody>
          <a:bodyPr wrap="square" lIns="0" tIns="0" rIns="0" bIns="0" rtlCol="0">
            <a:noAutofit/>
          </a:bodyPr>
          <a:lstStyle/>
          <a:p>
            <a:pPr fontAlgn="ctr"/>
            <a:r>
              <a:rPr lang="en-US" sz="1600">
                <a:solidFill>
                  <a:srgbClr val="1D1D1A"/>
                </a:solidFill>
                <a:latin typeface="Arial" panose="020B0604020202020204" pitchFamily="34" charset="0"/>
              </a:rPr>
              <a:t>EDS process on Node 1</a:t>
            </a:r>
          </a:p>
        </p:txBody>
      </p:sp>
      <p:sp>
        <p:nvSpPr>
          <p:cNvPr id="23" name="矩形 22"/>
          <p:cNvSpPr/>
          <p:nvPr/>
        </p:nvSpPr>
        <p:spPr>
          <a:xfrm>
            <a:off x="7214755" y="2511136"/>
            <a:ext cx="1596736" cy="464040"/>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24" name="文本框 23"/>
          <p:cNvSpPr txBox="1"/>
          <p:nvPr/>
        </p:nvSpPr>
        <p:spPr>
          <a:xfrm>
            <a:off x="7248733" y="2629994"/>
            <a:ext cx="1505965" cy="830997"/>
          </a:xfrm>
          <a:prstGeom prst="rect">
            <a:avLst/>
          </a:prstGeom>
          <a:noFill/>
        </p:spPr>
        <p:txBody>
          <a:bodyPr wrap="square" lIns="0" tIns="0" rIns="0" bIns="0" rtlCol="0">
            <a:noAutofit/>
          </a:bodyPr>
          <a:lstStyle/>
          <a:p>
            <a:pPr algn="ctr" fontAlgn="ctr"/>
            <a:r>
              <a:rPr lang="en-US" sz="1400">
                <a:solidFill>
                  <a:srgbClr val="1D1D1A"/>
                </a:solidFill>
                <a:effectLst>
                  <a:outerShdw blurRad="38100" dist="19050" dir="2700000" algn="tl" rotWithShape="0">
                    <a:srgbClr val="1D1D1A">
                      <a:alpha val="40000"/>
                    </a:srgbClr>
                  </a:outerShdw>
                </a:effectLst>
                <a:latin typeface="Arial" panose="020B0604020202020204" pitchFamily="34" charset="0"/>
              </a:rPr>
              <a:t>Opportunity table</a:t>
            </a:r>
            <a:endParaRPr lang="en-US" altLang="zh-CN" sz="1400">
              <a:ln w="0"/>
              <a:solidFill>
                <a:srgbClr val="1D1D1A"/>
              </a:solidFill>
              <a:effectLst>
                <a:outerShdw blurRad="38100" dist="19050" dir="2700000" algn="tl" rotWithShape="0">
                  <a:srgbClr val="1D1D1A">
                    <a:alpha val="40000"/>
                  </a:srgbClr>
                </a:outerShdw>
              </a:effectLst>
              <a:latin typeface="Arial" panose="020B0604020202020204" pitchFamily="34" charset="0"/>
              <a:ea typeface="微软雅黑" panose="020B0503020204020204" pitchFamily="34" charset="-122"/>
            </a:endParaRPr>
          </a:p>
        </p:txBody>
      </p:sp>
      <p:sp>
        <p:nvSpPr>
          <p:cNvPr id="25" name="矩形 24"/>
          <p:cNvSpPr/>
          <p:nvPr/>
        </p:nvSpPr>
        <p:spPr>
          <a:xfrm>
            <a:off x="7232072" y="3191950"/>
            <a:ext cx="1596736" cy="132116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26" name="文本框 25"/>
          <p:cNvSpPr txBox="1"/>
          <p:nvPr/>
        </p:nvSpPr>
        <p:spPr>
          <a:xfrm>
            <a:off x="7309885" y="3821440"/>
            <a:ext cx="1470281" cy="1107996"/>
          </a:xfrm>
          <a:prstGeom prst="rect">
            <a:avLst/>
          </a:prstGeom>
          <a:noFill/>
        </p:spPr>
        <p:txBody>
          <a:bodyPr wrap="square" lIns="0" tIns="0" rIns="0" bIns="0" rtlCol="0">
            <a:noAutofit/>
          </a:bodyPr>
          <a:lstStyle/>
          <a:p>
            <a:pPr algn="ctr" fontAlgn="ctr"/>
            <a:r>
              <a:rPr lang="en-US" sz="1400">
                <a:solidFill>
                  <a:srgbClr val="1D1D1A"/>
                </a:solidFill>
                <a:effectLst>
                  <a:outerShdw blurRad="38100" dist="19050" dir="2700000" algn="tl" rotWithShape="0">
                    <a:srgbClr val="1D1D1A">
                      <a:alpha val="40000"/>
                    </a:srgbClr>
                  </a:outerShdw>
                </a:effectLst>
                <a:latin typeface="Arial" panose="020B0604020202020204" pitchFamily="34" charset="0"/>
              </a:rPr>
              <a:t>Fingerprint</a:t>
            </a:r>
            <a:endParaRPr lang="en-US" altLang="zh-CN" sz="1400">
              <a:ln w="0"/>
              <a:solidFill>
                <a:srgbClr val="1D1D1A"/>
              </a:solidFill>
              <a:effectLst>
                <a:outerShdw blurRad="38100" dist="19050" dir="2700000" algn="tl" rotWithShape="0">
                  <a:srgbClr val="1D1D1A">
                    <a:alpha val="40000"/>
                  </a:srgbClr>
                </a:outerShdw>
              </a:effectLst>
              <a:latin typeface="Arial" panose="020B0604020202020204" pitchFamily="34" charset="0"/>
              <a:ea typeface="微软雅黑" panose="020B0503020204020204" pitchFamily="34" charset="-122"/>
            </a:endParaRPr>
          </a:p>
          <a:p>
            <a:pPr algn="ctr" fontAlgn="ctr"/>
            <a:r>
              <a:rPr lang="en-US" sz="1400">
                <a:solidFill>
                  <a:srgbClr val="1D1D1A"/>
                </a:solidFill>
                <a:effectLst>
                  <a:outerShdw blurRad="38100" dist="19050" dir="2700000" algn="tl" rotWithShape="0">
                    <a:srgbClr val="1D1D1A">
                      <a:alpha val="40000"/>
                    </a:srgbClr>
                  </a:outerShdw>
                </a:effectLst>
                <a:latin typeface="Arial" panose="020B0604020202020204" pitchFamily="34" charset="0"/>
              </a:rPr>
              <a:t>data table</a:t>
            </a:r>
          </a:p>
        </p:txBody>
      </p:sp>
      <p:sp>
        <p:nvSpPr>
          <p:cNvPr id="27" name="矩形 26"/>
          <p:cNvSpPr/>
          <p:nvPr/>
        </p:nvSpPr>
        <p:spPr>
          <a:xfrm>
            <a:off x="3117273" y="2504209"/>
            <a:ext cx="1267691" cy="226521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29" name="文本框 28"/>
          <p:cNvSpPr txBox="1"/>
          <p:nvPr/>
        </p:nvSpPr>
        <p:spPr>
          <a:xfrm>
            <a:off x="3231575" y="3314743"/>
            <a:ext cx="1046020" cy="830997"/>
          </a:xfrm>
          <a:prstGeom prst="rect">
            <a:avLst/>
          </a:prstGeom>
          <a:noFill/>
        </p:spPr>
        <p:txBody>
          <a:bodyPr wrap="square" lIns="0" tIns="0" rIns="0" bIns="0" rtlCol="0">
            <a:noAutofit/>
          </a:bodyPr>
          <a:lstStyle/>
          <a:p>
            <a:pPr algn="ctr" fontAlgn="ctr"/>
            <a:r>
              <a:rPr lang="en-US">
                <a:solidFill>
                  <a:srgbClr val="1D1D1A"/>
                </a:solidFill>
                <a:latin typeface="Arial" panose="020B0604020202020204" pitchFamily="34" charset="0"/>
              </a:rPr>
              <a:t>Address mapping table</a:t>
            </a:r>
          </a:p>
        </p:txBody>
      </p:sp>
      <p:sp>
        <p:nvSpPr>
          <p:cNvPr id="33" name="右箭头 32"/>
          <p:cNvSpPr/>
          <p:nvPr/>
        </p:nvSpPr>
        <p:spPr>
          <a:xfrm>
            <a:off x="4492338" y="3150139"/>
            <a:ext cx="2684312" cy="27386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4" name="右箭头 33"/>
          <p:cNvSpPr/>
          <p:nvPr/>
        </p:nvSpPr>
        <p:spPr>
          <a:xfrm rot="10800000">
            <a:off x="4468091" y="3468795"/>
            <a:ext cx="2684312" cy="27386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5" name="右箭头 34"/>
          <p:cNvSpPr/>
          <p:nvPr/>
        </p:nvSpPr>
        <p:spPr>
          <a:xfrm rot="5400000">
            <a:off x="3151096" y="4952103"/>
            <a:ext cx="1245081" cy="27386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8" name="右箭头 37"/>
          <p:cNvSpPr/>
          <p:nvPr/>
        </p:nvSpPr>
        <p:spPr>
          <a:xfrm rot="5400000">
            <a:off x="3151095" y="1218299"/>
            <a:ext cx="1245081" cy="27386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 name="矩形 2"/>
          <p:cNvSpPr/>
          <p:nvPr/>
        </p:nvSpPr>
        <p:spPr>
          <a:xfrm>
            <a:off x="7335982" y="3287073"/>
            <a:ext cx="1385456" cy="4555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9" name="文本框 38"/>
          <p:cNvSpPr txBox="1"/>
          <p:nvPr/>
        </p:nvSpPr>
        <p:spPr>
          <a:xfrm>
            <a:off x="7569774" y="3356358"/>
            <a:ext cx="955971" cy="276999"/>
          </a:xfrm>
          <a:prstGeom prst="rect">
            <a:avLst/>
          </a:prstGeom>
          <a:noFill/>
        </p:spPr>
        <p:txBody>
          <a:bodyPr wrap="square" lIns="0" tIns="0" rIns="0" bIns="0" rtlCol="0">
            <a:noAutofit/>
          </a:bodyPr>
          <a:lstStyle/>
          <a:p>
            <a:pPr fontAlgn="ctr"/>
            <a:r>
              <a:rPr lang="en-US" err="1">
                <a:solidFill>
                  <a:srgbClr val="1D1D1A"/>
                </a:solidFill>
                <a:effectLst>
                  <a:outerShdw blurRad="38100" dist="19050" dir="2700000" algn="tl" rotWithShape="0">
                    <a:srgbClr val="1D1D1A">
                      <a:alpha val="40000"/>
                    </a:srgbClr>
                  </a:outerShdw>
                </a:effectLst>
                <a:latin typeface="Arial" panose="020B0604020202020204" pitchFamily="34" charset="0"/>
              </a:rPr>
              <a:t>FPCache</a:t>
            </a:r>
            <a:endParaRPr lang="en-US" altLang="zh-CN">
              <a:ln w="0"/>
              <a:solidFill>
                <a:srgbClr val="1D1D1A"/>
              </a:solidFill>
              <a:effectLst>
                <a:outerShdw blurRad="38100" dist="19050" dir="2700000" algn="tl" rotWithShape="0">
                  <a:srgbClr val="1D1D1A">
                    <a:alpha val="40000"/>
                  </a:srgbClr>
                </a:outerShdw>
              </a:effectLst>
              <a:latin typeface="Arial" panose="020B0604020202020204" pitchFamily="34" charset="0"/>
              <a:ea typeface="微软雅黑" panose="020B0503020204020204" pitchFamily="34" charset="-122"/>
            </a:endParaRPr>
          </a:p>
        </p:txBody>
      </p:sp>
      <p:sp>
        <p:nvSpPr>
          <p:cNvPr id="40" name="文本框 39"/>
          <p:cNvSpPr txBox="1"/>
          <p:nvPr/>
        </p:nvSpPr>
        <p:spPr>
          <a:xfrm>
            <a:off x="3910570" y="1143139"/>
            <a:ext cx="1453435" cy="153888"/>
          </a:xfrm>
          <a:prstGeom prst="rect">
            <a:avLst/>
          </a:prstGeom>
          <a:noFill/>
        </p:spPr>
        <p:txBody>
          <a:bodyPr wrap="square" lIns="0" tIns="0" rIns="0" bIns="0" rtlCol="0">
            <a:noAutofit/>
          </a:bodyPr>
          <a:lstStyle/>
          <a:p>
            <a:pPr fontAlgn="ctr"/>
            <a:r>
              <a:rPr lang="en-US" sz="1000" b="1">
                <a:solidFill>
                  <a:srgbClr val="1D1D1A"/>
                </a:solidFill>
                <a:latin typeface="Arial" panose="020B0604020202020204" pitchFamily="34" charset="0"/>
              </a:rPr>
              <a:t>1. DSC cache </a:t>
            </a:r>
            <a:r>
              <a:rPr lang="en-US" sz="1000" b="1" err="1">
                <a:solidFill>
                  <a:srgbClr val="1D1D1A"/>
                </a:solidFill>
                <a:latin typeface="Arial" panose="020B0604020202020204" pitchFamily="34" charset="0"/>
              </a:rPr>
              <a:t>destage</a:t>
            </a:r>
            <a:endParaRPr lang="en-US" altLang="zh-CN" sz="1000" b="1">
              <a:solidFill>
                <a:srgbClr val="1D1D1A"/>
              </a:solidFill>
              <a:latin typeface="Arial" panose="020B0604020202020204" pitchFamily="34" charset="0"/>
              <a:ea typeface="微软雅黑" panose="020B0503020204020204" pitchFamily="34" charset="-122"/>
            </a:endParaRPr>
          </a:p>
        </p:txBody>
      </p:sp>
      <p:sp>
        <p:nvSpPr>
          <p:cNvPr id="41" name="文本框 40"/>
          <p:cNvSpPr txBox="1"/>
          <p:nvPr/>
        </p:nvSpPr>
        <p:spPr>
          <a:xfrm>
            <a:off x="3891170" y="5219321"/>
            <a:ext cx="1660323" cy="307777"/>
          </a:xfrm>
          <a:prstGeom prst="rect">
            <a:avLst/>
          </a:prstGeom>
          <a:noFill/>
        </p:spPr>
        <p:txBody>
          <a:bodyPr wrap="square" lIns="0" tIns="0" rIns="0" bIns="0" rtlCol="0">
            <a:noAutofit/>
          </a:bodyPr>
          <a:lstStyle/>
          <a:p>
            <a:pPr fontAlgn="ctr"/>
            <a:r>
              <a:rPr lang="en-US" sz="1000" b="1">
                <a:solidFill>
                  <a:srgbClr val="1D1D1A"/>
                </a:solidFill>
                <a:latin typeface="Arial" panose="020B0604020202020204" pitchFamily="34" charset="0"/>
              </a:rPr>
              <a:t>3. Writing fingerprint instead of data</a:t>
            </a:r>
            <a:endParaRPr lang="en-US" altLang="zh-CN" sz="1000" b="1">
              <a:solidFill>
                <a:srgbClr val="1D1D1A"/>
              </a:solidFill>
              <a:latin typeface="Arial" panose="020B0604020202020204" pitchFamily="34" charset="0"/>
              <a:ea typeface="微软雅黑" panose="020B0503020204020204" pitchFamily="34" charset="-122"/>
            </a:endParaRPr>
          </a:p>
        </p:txBody>
      </p:sp>
      <p:sp>
        <p:nvSpPr>
          <p:cNvPr id="42" name="文本框 41"/>
          <p:cNvSpPr txBox="1"/>
          <p:nvPr/>
        </p:nvSpPr>
        <p:spPr>
          <a:xfrm>
            <a:off x="4953005" y="2884173"/>
            <a:ext cx="1641767" cy="307777"/>
          </a:xfrm>
          <a:prstGeom prst="rect">
            <a:avLst/>
          </a:prstGeom>
          <a:noFill/>
        </p:spPr>
        <p:txBody>
          <a:bodyPr wrap="square" lIns="0" tIns="0" rIns="0" bIns="0" rtlCol="0">
            <a:noAutofit/>
          </a:bodyPr>
          <a:lstStyle/>
          <a:p>
            <a:pPr algn="ctr" fontAlgn="ctr"/>
            <a:r>
              <a:rPr lang="en-US" sz="1000" b="1">
                <a:solidFill>
                  <a:srgbClr val="1D1D1A"/>
                </a:solidFill>
                <a:latin typeface="Arial" panose="020B0604020202020204" pitchFamily="34" charset="0"/>
              </a:rPr>
              <a:t>2. Looking up fingerprint for inline deduplication</a:t>
            </a:r>
            <a:endParaRPr lang="en-US" altLang="zh-CN" sz="1000" b="1">
              <a:solidFill>
                <a:srgbClr val="1D1D1A"/>
              </a:solidFill>
              <a:latin typeface="Arial" panose="020B0604020202020204" pitchFamily="34" charset="0"/>
              <a:ea typeface="微软雅黑" panose="020B0503020204020204" pitchFamily="34" charset="-122"/>
            </a:endParaRPr>
          </a:p>
        </p:txBody>
      </p:sp>
      <p:sp>
        <p:nvSpPr>
          <p:cNvPr id="43" name="文本框 42"/>
          <p:cNvSpPr txBox="1"/>
          <p:nvPr/>
        </p:nvSpPr>
        <p:spPr>
          <a:xfrm>
            <a:off x="5368039" y="3677122"/>
            <a:ext cx="1056287" cy="153888"/>
          </a:xfrm>
          <a:prstGeom prst="rect">
            <a:avLst/>
          </a:prstGeom>
          <a:noFill/>
        </p:spPr>
        <p:txBody>
          <a:bodyPr wrap="square" lIns="0" tIns="0" rIns="0" bIns="0" rtlCol="0">
            <a:noAutofit/>
          </a:bodyPr>
          <a:lstStyle/>
          <a:p>
            <a:pPr fontAlgn="ctr"/>
            <a:r>
              <a:rPr lang="en-US" sz="1000">
                <a:solidFill>
                  <a:srgbClr val="1D1D1A"/>
                </a:solidFill>
                <a:latin typeface="Arial" panose="020B0604020202020204" pitchFamily="34" charset="0"/>
              </a:rPr>
              <a:t>Returned result</a:t>
            </a:r>
            <a:endParaRPr lang="en-US" altLang="zh-CN" sz="1000" b="1">
              <a:solidFill>
                <a:srgbClr val="1D1D1A"/>
              </a:solidFill>
              <a:latin typeface="Arial" panose="020B0604020202020204" pitchFamily="34" charset="0"/>
              <a:ea typeface="微软雅黑" panose="020B0503020204020204" pitchFamily="34" charset="-122"/>
            </a:endParaRPr>
          </a:p>
        </p:txBody>
      </p:sp>
      <p:sp>
        <p:nvSpPr>
          <p:cNvPr id="44" name="标题 1"/>
          <p:cNvSpPr txBox="1">
            <a:spLocks/>
          </p:cNvSpPr>
          <p:nvPr/>
        </p:nvSpPr>
        <p:spPr>
          <a:xfrm>
            <a:off x="707062" y="127033"/>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Inline Deduplication Process</a:t>
            </a:r>
          </a:p>
        </p:txBody>
      </p:sp>
      <p:sp>
        <p:nvSpPr>
          <p:cNvPr id="45" name="矩形 44"/>
          <p:cNvSpPr/>
          <p:nvPr/>
        </p:nvSpPr>
        <p:spPr>
          <a:xfrm>
            <a:off x="1390649" y="1953490"/>
            <a:ext cx="1381125" cy="2951019"/>
          </a:xfrm>
          <a:prstGeom prst="rect">
            <a:avLst/>
          </a:prstGeom>
          <a:solidFill>
            <a:srgbClr val="AFDD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46" name="文本框 45"/>
          <p:cNvSpPr txBox="1"/>
          <p:nvPr/>
        </p:nvSpPr>
        <p:spPr>
          <a:xfrm>
            <a:off x="1473779" y="1970811"/>
            <a:ext cx="1250371" cy="553998"/>
          </a:xfrm>
          <a:prstGeom prst="rect">
            <a:avLst/>
          </a:prstGeom>
          <a:noFill/>
        </p:spPr>
        <p:txBody>
          <a:bodyPr wrap="square" lIns="0" tIns="0" rIns="0" bIns="0" rtlCol="0">
            <a:noAutofit/>
          </a:bodyPr>
          <a:lstStyle/>
          <a:p>
            <a:pPr algn="ctr" fontAlgn="ctr"/>
            <a:r>
              <a:rPr lang="en-US" sz="1600">
                <a:solidFill>
                  <a:srgbClr val="1D1D1A"/>
                </a:solidFill>
                <a:latin typeface="Arial" panose="020B0604020202020204" pitchFamily="34" charset="0"/>
              </a:rPr>
              <a:t>Deduplication</a:t>
            </a:r>
          </a:p>
        </p:txBody>
      </p:sp>
      <p:sp>
        <p:nvSpPr>
          <p:cNvPr id="47" name="矩形 46"/>
          <p:cNvSpPr/>
          <p:nvPr/>
        </p:nvSpPr>
        <p:spPr>
          <a:xfrm>
            <a:off x="1571626" y="2504209"/>
            <a:ext cx="1011382" cy="8728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48" name="文本框 47"/>
          <p:cNvSpPr txBox="1"/>
          <p:nvPr/>
        </p:nvSpPr>
        <p:spPr>
          <a:xfrm>
            <a:off x="1582451" y="2726467"/>
            <a:ext cx="982807" cy="830997"/>
          </a:xfrm>
          <a:prstGeom prst="rect">
            <a:avLst/>
          </a:prstGeom>
          <a:noFill/>
        </p:spPr>
        <p:txBody>
          <a:bodyPr wrap="square" lIns="0" tIns="0" rIns="0" bIns="0" rtlCol="0">
            <a:noAutofit/>
          </a:bodyPr>
          <a:lstStyle/>
          <a:p>
            <a:pPr algn="ctr" fontAlgn="ctr"/>
            <a:r>
              <a:rPr lang="en-US" sz="1400">
                <a:solidFill>
                  <a:srgbClr val="1D1D1A"/>
                </a:solidFill>
                <a:latin typeface="Arial" panose="020B0604020202020204" pitchFamily="34" charset="0"/>
              </a:rPr>
              <a:t>Opportunity table</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49" name="矩形 48"/>
          <p:cNvSpPr/>
          <p:nvPr/>
        </p:nvSpPr>
        <p:spPr>
          <a:xfrm>
            <a:off x="1588943" y="3633356"/>
            <a:ext cx="1011382" cy="8728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0" name="文本框 49"/>
          <p:cNvSpPr txBox="1"/>
          <p:nvPr/>
        </p:nvSpPr>
        <p:spPr>
          <a:xfrm>
            <a:off x="1599768" y="3861803"/>
            <a:ext cx="982807" cy="1107996"/>
          </a:xfrm>
          <a:prstGeom prst="rect">
            <a:avLst/>
          </a:prstGeom>
          <a:noFill/>
        </p:spPr>
        <p:txBody>
          <a:bodyPr wrap="square" lIns="0" tIns="0" rIns="0" bIns="0" rtlCol="0">
            <a:noAutofit/>
          </a:bodyPr>
          <a:lstStyle/>
          <a:p>
            <a:pPr algn="ctr" fontAlgn="ctr"/>
            <a:r>
              <a:rPr lang="en-US" sz="1400">
                <a:solidFill>
                  <a:srgbClr val="1D1D1A"/>
                </a:solidFill>
                <a:latin typeface="Arial" panose="020B0604020202020204" pitchFamily="34" charset="0"/>
              </a:rPr>
              <a:t>Fingerprint</a:t>
            </a:r>
            <a:endParaRPr lang="en-US" altLang="zh-CN" sz="1400">
              <a:solidFill>
                <a:srgbClr val="1D1D1A"/>
              </a:solidFill>
              <a:latin typeface="Arial" panose="020B0604020202020204" pitchFamily="34" charset="0"/>
              <a:ea typeface="微软雅黑" panose="020B0503020204020204" pitchFamily="34" charset="-122"/>
            </a:endParaRPr>
          </a:p>
          <a:p>
            <a:pPr algn="ctr" fontAlgn="ctr"/>
            <a:r>
              <a:rPr lang="en-US" sz="1400">
                <a:solidFill>
                  <a:srgbClr val="1D1D1A"/>
                </a:solidFill>
                <a:latin typeface="Arial" panose="020B0604020202020204" pitchFamily="34" charset="0"/>
              </a:rPr>
              <a:t>data table</a:t>
            </a:r>
          </a:p>
        </p:txBody>
      </p:sp>
      <p:sp>
        <p:nvSpPr>
          <p:cNvPr id="51" name="文本框 50"/>
          <p:cNvSpPr txBox="1"/>
          <p:nvPr/>
        </p:nvSpPr>
        <p:spPr>
          <a:xfrm>
            <a:off x="7379279" y="1977737"/>
            <a:ext cx="1250371" cy="553998"/>
          </a:xfrm>
          <a:prstGeom prst="rect">
            <a:avLst/>
          </a:prstGeom>
          <a:noFill/>
        </p:spPr>
        <p:txBody>
          <a:bodyPr wrap="square" lIns="0" tIns="0" rIns="0" bIns="0" rtlCol="0">
            <a:noAutofit/>
          </a:bodyPr>
          <a:lstStyle/>
          <a:p>
            <a:pPr algn="ctr" fontAlgn="ctr"/>
            <a:r>
              <a:rPr lang="en-US" sz="1600">
                <a:solidFill>
                  <a:srgbClr val="1D1D1A"/>
                </a:solidFill>
                <a:latin typeface="Arial" panose="020B0604020202020204" pitchFamily="34" charset="0"/>
              </a:rPr>
              <a:t>Deduplication</a:t>
            </a:r>
          </a:p>
        </p:txBody>
      </p:sp>
      <p:sp>
        <p:nvSpPr>
          <p:cNvPr id="53" name="文本框 52"/>
          <p:cNvSpPr txBox="1"/>
          <p:nvPr/>
        </p:nvSpPr>
        <p:spPr>
          <a:xfrm>
            <a:off x="3124649" y="1970807"/>
            <a:ext cx="1310981" cy="553998"/>
          </a:xfrm>
          <a:prstGeom prst="rect">
            <a:avLst/>
          </a:prstGeom>
          <a:noFill/>
        </p:spPr>
        <p:txBody>
          <a:bodyPr wrap="square" lIns="0" tIns="0" rIns="0" bIns="0" rtlCol="0">
            <a:noAutofit/>
          </a:bodyPr>
          <a:lstStyle/>
          <a:p>
            <a:pPr algn="ctr" fontAlgn="ctr"/>
            <a:r>
              <a:rPr lang="en-US" sz="1600">
                <a:solidFill>
                  <a:srgbClr val="1D1D1A"/>
                </a:solidFill>
                <a:latin typeface="Arial" panose="020B0604020202020204" pitchFamily="34" charset="0"/>
              </a:rPr>
              <a:t>Data service</a:t>
            </a:r>
          </a:p>
        </p:txBody>
      </p:sp>
      <p:sp>
        <p:nvSpPr>
          <p:cNvPr id="54" name="矩形 53"/>
          <p:cNvSpPr/>
          <p:nvPr/>
        </p:nvSpPr>
        <p:spPr>
          <a:xfrm>
            <a:off x="9153525" y="1950025"/>
            <a:ext cx="1076325" cy="2951019"/>
          </a:xfrm>
          <a:prstGeom prst="rect">
            <a:avLst/>
          </a:prstGeom>
          <a:solidFill>
            <a:srgbClr val="AFDDFF"/>
          </a:solidFill>
          <a:ln>
            <a:solidFill>
              <a:srgbClr val="0192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5" name="文本框 54"/>
          <p:cNvSpPr txBox="1"/>
          <p:nvPr/>
        </p:nvSpPr>
        <p:spPr>
          <a:xfrm>
            <a:off x="9189896" y="1974272"/>
            <a:ext cx="987136" cy="553998"/>
          </a:xfrm>
          <a:prstGeom prst="rect">
            <a:avLst/>
          </a:prstGeom>
          <a:noFill/>
        </p:spPr>
        <p:txBody>
          <a:bodyPr wrap="square" lIns="0" tIns="0" rIns="0" bIns="0" rtlCol="0">
            <a:noAutofit/>
          </a:bodyPr>
          <a:lstStyle/>
          <a:p>
            <a:pPr algn="ctr" fontAlgn="ctr"/>
            <a:r>
              <a:rPr lang="en-US" sz="1600">
                <a:solidFill>
                  <a:srgbClr val="1D1D1A"/>
                </a:solidFill>
                <a:latin typeface="Arial" panose="020B0604020202020204" pitchFamily="34" charset="0"/>
              </a:rPr>
              <a:t>Data service</a:t>
            </a:r>
          </a:p>
        </p:txBody>
      </p:sp>
      <p:sp>
        <p:nvSpPr>
          <p:cNvPr id="56" name="矩形 55"/>
          <p:cNvSpPr/>
          <p:nvPr/>
        </p:nvSpPr>
        <p:spPr>
          <a:xfrm>
            <a:off x="9286875" y="2504208"/>
            <a:ext cx="800099" cy="200198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7" name="文本框 56"/>
          <p:cNvSpPr txBox="1"/>
          <p:nvPr/>
        </p:nvSpPr>
        <p:spPr>
          <a:xfrm>
            <a:off x="9320861" y="3102852"/>
            <a:ext cx="720004" cy="1384995"/>
          </a:xfrm>
          <a:prstGeom prst="rect">
            <a:avLst/>
          </a:prstGeom>
          <a:noFill/>
        </p:spPr>
        <p:txBody>
          <a:bodyPr wrap="square" lIns="0" tIns="0" rIns="0" bIns="0" rtlCol="0">
            <a:noAutofit/>
          </a:bodyPr>
          <a:lstStyle/>
          <a:p>
            <a:pPr algn="ctr" fontAlgn="ctr"/>
            <a:r>
              <a:rPr lang="en-US" sz="1400">
                <a:solidFill>
                  <a:srgbClr val="1D1D1A"/>
                </a:solidFill>
                <a:latin typeface="Arial" panose="020B0604020202020204" pitchFamily="34" charset="0"/>
              </a:rPr>
              <a:t>Address</a:t>
            </a:r>
            <a:endParaRPr lang="en-US" altLang="zh-CN" sz="1400">
              <a:solidFill>
                <a:srgbClr val="1D1D1A"/>
              </a:solidFill>
              <a:latin typeface="Arial" panose="020B0604020202020204" pitchFamily="34" charset="0"/>
              <a:ea typeface="微软雅黑" panose="020B0503020204020204" pitchFamily="34" charset="-122"/>
            </a:endParaRPr>
          </a:p>
          <a:p>
            <a:pPr algn="ctr" fontAlgn="ctr"/>
            <a:r>
              <a:rPr lang="en-US" sz="1400">
                <a:solidFill>
                  <a:srgbClr val="1D1D1A"/>
                </a:solidFill>
                <a:latin typeface="Arial" panose="020B0604020202020204" pitchFamily="34" charset="0"/>
              </a:rPr>
              <a:t>mapping</a:t>
            </a:r>
            <a:endParaRPr lang="en-US" altLang="zh-CN" sz="1400">
              <a:solidFill>
                <a:srgbClr val="1D1D1A"/>
              </a:solidFill>
              <a:latin typeface="Arial" panose="020B0604020202020204" pitchFamily="34" charset="0"/>
              <a:ea typeface="微软雅黑" panose="020B0503020204020204" pitchFamily="34" charset="-122"/>
            </a:endParaRPr>
          </a:p>
          <a:p>
            <a:pPr algn="ctr" fontAlgn="ctr"/>
            <a:r>
              <a:rPr lang="en-US" sz="1400">
                <a:solidFill>
                  <a:srgbClr val="1D1D1A"/>
                </a:solidFill>
                <a:latin typeface="Arial" panose="020B0604020202020204" pitchFamily="34" charset="0"/>
              </a:rPr>
              <a:t>table</a:t>
            </a:r>
          </a:p>
        </p:txBody>
      </p:sp>
    </p:spTree>
    <p:extLst>
      <p:ext uri="{BB962C8B-B14F-4D97-AF65-F5344CB8AC3E}">
        <p14:creationId xmlns:p14="http://schemas.microsoft.com/office/powerpoint/2010/main" val="4152269157"/>
      </p:ext>
    </p:extLst>
  </p:cSld>
  <p:clrMapOvr>
    <a:masterClrMapping/>
  </p:clrMapOvr>
  <p:transition advClick="0" advTm="8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1"/>
          <p:cNvSpPr txBox="1">
            <a:spLocks/>
          </p:cNvSpPr>
          <p:nvPr/>
        </p:nvSpPr>
        <p:spPr>
          <a:xfrm>
            <a:off x="707062" y="127033"/>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Compression Process</a:t>
            </a:r>
            <a:endParaRPr lang="en-US" altLang="zh-CN"/>
          </a:p>
        </p:txBody>
      </p:sp>
      <p:grpSp>
        <p:nvGrpSpPr>
          <p:cNvPr id="2" name="组合 1"/>
          <p:cNvGrpSpPr/>
          <p:nvPr/>
        </p:nvGrpSpPr>
        <p:grpSpPr>
          <a:xfrm>
            <a:off x="493761" y="791966"/>
            <a:ext cx="6374744" cy="5263907"/>
            <a:chOff x="350886" y="961697"/>
            <a:chExt cx="6374744" cy="5263907"/>
          </a:xfrm>
        </p:grpSpPr>
        <p:sp>
          <p:nvSpPr>
            <p:cNvPr id="49" name="圆角矩形 101"/>
            <p:cNvSpPr>
              <a:spLocks noChangeArrowheads="1"/>
            </p:cNvSpPr>
            <p:nvPr/>
          </p:nvSpPr>
          <p:spPr bwMode="auto">
            <a:xfrm>
              <a:off x="350886" y="961697"/>
              <a:ext cx="6374744" cy="5239452"/>
            </a:xfrm>
            <a:prstGeom prst="roundRect">
              <a:avLst>
                <a:gd name="adj" fmla="val 3079"/>
              </a:avLst>
            </a:prstGeom>
            <a:noFill/>
            <a:ln w="9525" algn="ctr">
              <a:solidFill>
                <a:srgbClr val="00B0F0"/>
              </a:solidFill>
              <a:prstDash val="dash"/>
              <a:round/>
              <a:headEnd/>
              <a:tailEnd/>
            </a:ln>
            <a:extLst>
              <a:ext uri="{909E8E84-426E-40DD-AFC4-6F175D3DCCD1}">
                <a14:hiddenFill xmlns:a14="http://schemas.microsoft.com/office/drawing/2010/main">
                  <a:solidFill>
                    <a:srgbClr val="FFFFFF"/>
                  </a:solidFill>
                </a14:hiddenFill>
              </a:ext>
            </a:extLst>
          </p:spPr>
          <p:txBody>
            <a:bodyPr wrap="square" lIns="79190" tIns="39595" rIns="79190" bIns="39595">
              <a:noAutofit/>
            </a:bodyPr>
            <a:lstStyle>
              <a:lvl1pPr defTabSz="801688">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defTabSz="801688">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defTabSz="801688">
                <a:lnSpc>
                  <a:spcPct val="140000"/>
                </a:lnSpc>
                <a:defRPr sz="1900">
                  <a:solidFill>
                    <a:schemeClr val="tx1"/>
                  </a:solidFill>
                  <a:latin typeface="Arial" panose="020B0604020202020204" pitchFamily="34" charset="0"/>
                  <a:ea typeface="华文细黑" panose="02010600040101010101" pitchFamily="2" charset="-122"/>
                </a:defRPr>
              </a:lvl3pPr>
              <a:lvl4pPr indent="-196850" defTabSz="801688">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defTabSz="801688">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defTabSz="801688"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defTabSz="801688"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defTabSz="801688"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defTabSz="801688"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zh-CN" sz="1000" i="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0" name="Straight Connector 223"/>
            <p:cNvCxnSpPr>
              <a:cxnSpLocks noChangeShapeType="1"/>
            </p:cNvCxnSpPr>
            <p:nvPr/>
          </p:nvCxnSpPr>
          <p:spPr bwMode="auto">
            <a:xfrm flipV="1">
              <a:off x="1088396" y="4873900"/>
              <a:ext cx="5474512" cy="8136"/>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cxnSp>
          <p:nvCxnSpPr>
            <p:cNvPr id="57" name="Straight Connector 175"/>
            <p:cNvCxnSpPr>
              <a:cxnSpLocks noChangeShapeType="1"/>
            </p:cNvCxnSpPr>
            <p:nvPr/>
          </p:nvCxnSpPr>
          <p:spPr bwMode="auto">
            <a:xfrm>
              <a:off x="1804444"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8" name="Straight Connector 176"/>
            <p:cNvCxnSpPr>
              <a:cxnSpLocks noChangeShapeType="1"/>
            </p:cNvCxnSpPr>
            <p:nvPr/>
          </p:nvCxnSpPr>
          <p:spPr bwMode="auto">
            <a:xfrm>
              <a:off x="2205432"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9" name="Straight Connector 177"/>
            <p:cNvCxnSpPr>
              <a:cxnSpLocks noChangeShapeType="1"/>
            </p:cNvCxnSpPr>
            <p:nvPr/>
          </p:nvCxnSpPr>
          <p:spPr bwMode="auto">
            <a:xfrm>
              <a:off x="2606422"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0" name="Straight Connector 178"/>
            <p:cNvCxnSpPr>
              <a:cxnSpLocks noChangeShapeType="1"/>
            </p:cNvCxnSpPr>
            <p:nvPr/>
          </p:nvCxnSpPr>
          <p:spPr bwMode="auto">
            <a:xfrm>
              <a:off x="3007411"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1" name="Straight Connector 179"/>
            <p:cNvCxnSpPr>
              <a:cxnSpLocks noChangeShapeType="1"/>
            </p:cNvCxnSpPr>
            <p:nvPr/>
          </p:nvCxnSpPr>
          <p:spPr bwMode="auto">
            <a:xfrm>
              <a:off x="3408401"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180"/>
            <p:cNvCxnSpPr>
              <a:cxnSpLocks noChangeShapeType="1"/>
            </p:cNvCxnSpPr>
            <p:nvPr/>
          </p:nvCxnSpPr>
          <p:spPr bwMode="auto">
            <a:xfrm>
              <a:off x="3809390"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5" name="Straight Connector 181"/>
            <p:cNvCxnSpPr>
              <a:cxnSpLocks noChangeShapeType="1"/>
            </p:cNvCxnSpPr>
            <p:nvPr/>
          </p:nvCxnSpPr>
          <p:spPr bwMode="auto">
            <a:xfrm>
              <a:off x="4210378"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82" name="Straight Connector 182"/>
            <p:cNvCxnSpPr>
              <a:cxnSpLocks noChangeShapeType="1"/>
            </p:cNvCxnSpPr>
            <p:nvPr/>
          </p:nvCxnSpPr>
          <p:spPr bwMode="auto">
            <a:xfrm>
              <a:off x="4611368"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83" name="Straight Connector 183"/>
            <p:cNvCxnSpPr>
              <a:cxnSpLocks noChangeShapeType="1"/>
            </p:cNvCxnSpPr>
            <p:nvPr/>
          </p:nvCxnSpPr>
          <p:spPr bwMode="auto">
            <a:xfrm>
              <a:off x="5012357"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84" name="TextBox 184"/>
            <p:cNvSpPr txBox="1"/>
            <p:nvPr/>
          </p:nvSpPr>
          <p:spPr bwMode="auto">
            <a:xfrm>
              <a:off x="1806787" y="4105743"/>
              <a:ext cx="806238" cy="305788"/>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512 bytes</a:t>
              </a:r>
              <a:endParaRPr lang="en-US" sz="10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85" name="TextBox 189"/>
            <p:cNvSpPr txBox="1"/>
            <p:nvPr/>
          </p:nvSpPr>
          <p:spPr bwMode="auto">
            <a:xfrm>
              <a:off x="2687210" y="4105743"/>
              <a:ext cx="703542" cy="2980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1.5 KB</a:t>
              </a:r>
              <a:endParaRPr lang="en-US" sz="10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86" name="TextBox 192"/>
            <p:cNvSpPr txBox="1"/>
            <p:nvPr/>
          </p:nvSpPr>
          <p:spPr bwMode="auto">
            <a:xfrm>
              <a:off x="3476489" y="4105743"/>
              <a:ext cx="701021" cy="2980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2.5 KB</a:t>
              </a:r>
              <a:endParaRPr lang="en-US" sz="10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87" name="Rectangle 197"/>
            <p:cNvSpPr/>
            <p:nvPr/>
          </p:nvSpPr>
          <p:spPr bwMode="auto">
            <a:xfrm>
              <a:off x="1802109" y="3587728"/>
              <a:ext cx="446332" cy="361900"/>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88" name="Rectangle 199"/>
            <p:cNvSpPr/>
            <p:nvPr/>
          </p:nvSpPr>
          <p:spPr bwMode="auto">
            <a:xfrm>
              <a:off x="2248441" y="3587728"/>
              <a:ext cx="350510" cy="361900"/>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89" name="Left Brace 96"/>
            <p:cNvSpPr>
              <a:spLocks/>
            </p:cNvSpPr>
            <p:nvPr/>
          </p:nvSpPr>
          <p:spPr bwMode="auto">
            <a:xfrm rot="5400000">
              <a:off x="2087464" y="3083591"/>
              <a:ext cx="221851" cy="794605"/>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90" name="Rectangle 98"/>
            <p:cNvSpPr/>
            <p:nvPr/>
          </p:nvSpPr>
          <p:spPr bwMode="auto">
            <a:xfrm>
              <a:off x="2598951" y="3587728"/>
              <a:ext cx="514418" cy="361900"/>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91" name="Left Brace 100"/>
            <p:cNvSpPr>
              <a:spLocks/>
            </p:cNvSpPr>
            <p:nvPr/>
          </p:nvSpPr>
          <p:spPr bwMode="auto">
            <a:xfrm rot="5400000">
              <a:off x="2888319" y="3078209"/>
              <a:ext cx="221851" cy="805372"/>
            </a:xfrm>
            <a:prstGeom prst="leftBrace">
              <a:avLst>
                <a:gd name="adj1" fmla="val 8328"/>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92" name="TextBox 132"/>
            <p:cNvSpPr txBox="1"/>
            <p:nvPr/>
          </p:nvSpPr>
          <p:spPr bwMode="auto">
            <a:xfrm>
              <a:off x="3680740" y="3119386"/>
              <a:ext cx="562330" cy="266104"/>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B3</a:t>
              </a:r>
            </a:p>
          </p:txBody>
        </p:sp>
        <p:sp>
          <p:nvSpPr>
            <p:cNvPr id="93" name="Rectangle 89"/>
            <p:cNvSpPr/>
            <p:nvPr/>
          </p:nvSpPr>
          <p:spPr bwMode="auto">
            <a:xfrm>
              <a:off x="3115891" y="3587728"/>
              <a:ext cx="295035" cy="361900"/>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94" name="TextBox 132"/>
            <p:cNvSpPr txBox="1"/>
            <p:nvPr/>
          </p:nvSpPr>
          <p:spPr bwMode="auto">
            <a:xfrm>
              <a:off x="4444804" y="3119386"/>
              <a:ext cx="1013705" cy="29094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B4</a:t>
              </a:r>
            </a:p>
          </p:txBody>
        </p:sp>
        <p:sp>
          <p:nvSpPr>
            <p:cNvPr id="95" name="Rectangle 199"/>
            <p:cNvSpPr/>
            <p:nvPr/>
          </p:nvSpPr>
          <p:spPr bwMode="auto">
            <a:xfrm>
              <a:off x="3400838" y="3587728"/>
              <a:ext cx="834666" cy="361900"/>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Rectangle 89"/>
            <p:cNvSpPr/>
            <p:nvPr/>
          </p:nvSpPr>
          <p:spPr bwMode="auto">
            <a:xfrm>
              <a:off x="4240549" y="3587728"/>
              <a:ext cx="368161" cy="361900"/>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97" name="Rectangle 199"/>
            <p:cNvSpPr/>
            <p:nvPr/>
          </p:nvSpPr>
          <p:spPr bwMode="auto">
            <a:xfrm>
              <a:off x="4603667" y="3587728"/>
              <a:ext cx="446333" cy="361900"/>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98" name="Rectangle 89"/>
            <p:cNvSpPr/>
            <p:nvPr/>
          </p:nvSpPr>
          <p:spPr bwMode="auto">
            <a:xfrm>
              <a:off x="5503898" y="3587728"/>
              <a:ext cx="312685" cy="361900"/>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Rectangle 89"/>
            <p:cNvSpPr/>
            <p:nvPr/>
          </p:nvSpPr>
          <p:spPr bwMode="auto">
            <a:xfrm>
              <a:off x="5037391" y="3587728"/>
              <a:ext cx="368161" cy="361900"/>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Rectangle 199"/>
            <p:cNvSpPr/>
            <p:nvPr/>
          </p:nvSpPr>
          <p:spPr bwMode="auto">
            <a:xfrm>
              <a:off x="5397989" y="3587728"/>
              <a:ext cx="103388" cy="361900"/>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Left Brace 100"/>
            <p:cNvSpPr>
              <a:spLocks/>
            </p:cNvSpPr>
            <p:nvPr/>
          </p:nvSpPr>
          <p:spPr bwMode="auto">
            <a:xfrm rot="5400000">
              <a:off x="3891421" y="2886709"/>
              <a:ext cx="221851" cy="1188371"/>
            </a:xfrm>
            <a:prstGeom prst="leftBrace">
              <a:avLst>
                <a:gd name="adj1" fmla="val 834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Left Brace 100"/>
            <p:cNvSpPr>
              <a:spLocks/>
            </p:cNvSpPr>
            <p:nvPr/>
          </p:nvSpPr>
          <p:spPr bwMode="auto">
            <a:xfrm rot="5400000">
              <a:off x="4886752" y="3079751"/>
              <a:ext cx="221851" cy="802290"/>
            </a:xfrm>
            <a:prstGeom prst="leftBrace">
              <a:avLst>
                <a:gd name="adj1" fmla="val 834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03" name="Left Brace 100"/>
            <p:cNvSpPr>
              <a:spLocks/>
            </p:cNvSpPr>
            <p:nvPr/>
          </p:nvSpPr>
          <p:spPr bwMode="auto">
            <a:xfrm rot="5400000">
              <a:off x="5497756" y="3278715"/>
              <a:ext cx="221851" cy="404359"/>
            </a:xfrm>
            <a:prstGeom prst="leftBrace">
              <a:avLst>
                <a:gd name="adj1" fmla="val 833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04" name="TextBox 132"/>
            <p:cNvSpPr txBox="1"/>
            <p:nvPr/>
          </p:nvSpPr>
          <p:spPr bwMode="auto">
            <a:xfrm>
              <a:off x="1895409" y="3119386"/>
              <a:ext cx="562330" cy="266104"/>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B1</a:t>
              </a:r>
            </a:p>
          </p:txBody>
        </p:sp>
        <p:sp>
          <p:nvSpPr>
            <p:cNvPr id="105" name="TextBox 132"/>
            <p:cNvSpPr txBox="1"/>
            <p:nvPr/>
          </p:nvSpPr>
          <p:spPr bwMode="auto">
            <a:xfrm>
              <a:off x="5271906" y="3119386"/>
              <a:ext cx="559807" cy="266104"/>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B5</a:t>
              </a:r>
            </a:p>
          </p:txBody>
        </p:sp>
        <p:sp>
          <p:nvSpPr>
            <p:cNvPr id="106" name="TextBox 132"/>
            <p:cNvSpPr txBox="1"/>
            <p:nvPr/>
          </p:nvSpPr>
          <p:spPr bwMode="auto">
            <a:xfrm>
              <a:off x="2667035" y="3119386"/>
              <a:ext cx="562330" cy="266104"/>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B2</a:t>
              </a:r>
            </a:p>
          </p:txBody>
        </p:sp>
        <p:cxnSp>
          <p:nvCxnSpPr>
            <p:cNvPr id="107" name="Straight Connector 183"/>
            <p:cNvCxnSpPr>
              <a:cxnSpLocks noChangeShapeType="1"/>
            </p:cNvCxnSpPr>
            <p:nvPr/>
          </p:nvCxnSpPr>
          <p:spPr bwMode="auto">
            <a:xfrm>
              <a:off x="5411365"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183"/>
            <p:cNvCxnSpPr>
              <a:cxnSpLocks noChangeShapeType="1"/>
            </p:cNvCxnSpPr>
            <p:nvPr/>
          </p:nvCxnSpPr>
          <p:spPr bwMode="auto">
            <a:xfrm>
              <a:off x="5811828" y="3949400"/>
              <a:ext cx="0" cy="2253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09" name="TextBox 192"/>
            <p:cNvSpPr txBox="1"/>
            <p:nvPr/>
          </p:nvSpPr>
          <p:spPr bwMode="auto">
            <a:xfrm>
              <a:off x="4263244" y="4098646"/>
              <a:ext cx="703540" cy="29449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3.5 KB</a:t>
              </a:r>
              <a:endParaRPr lang="en-US" sz="10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10" name="TextBox 192"/>
            <p:cNvSpPr txBox="1"/>
            <p:nvPr/>
          </p:nvSpPr>
          <p:spPr bwMode="auto">
            <a:xfrm>
              <a:off x="5077738" y="4098646"/>
              <a:ext cx="703542" cy="29449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4.5 KB</a:t>
              </a:r>
              <a:endParaRPr lang="en-US" sz="10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11" name="TextBox 192"/>
            <p:cNvSpPr txBox="1"/>
            <p:nvPr/>
          </p:nvSpPr>
          <p:spPr bwMode="auto">
            <a:xfrm>
              <a:off x="5481203" y="4098646"/>
              <a:ext cx="703542" cy="294490"/>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srgbClr val="0000FF"/>
                  </a:solidFill>
                  <a:latin typeface="Arial" panose="020B0604020202020204" pitchFamily="34" charset="0"/>
                </a:rPr>
                <a:t>5 KB</a:t>
              </a:r>
              <a:endParaRPr lang="en-US" sz="1000" i="0">
                <a:solidFill>
                  <a:srgbClr val="0000FF"/>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2" name="组合 143"/>
            <p:cNvGrpSpPr>
              <a:grpSpLocks/>
            </p:cNvGrpSpPr>
            <p:nvPr/>
          </p:nvGrpSpPr>
          <p:grpSpPr bwMode="auto">
            <a:xfrm>
              <a:off x="1738298" y="4919922"/>
              <a:ext cx="2877209" cy="1305682"/>
              <a:chOff x="5559750" y="3787828"/>
              <a:chExt cx="1810998" cy="584598"/>
            </a:xfrm>
          </p:grpSpPr>
          <p:cxnSp>
            <p:nvCxnSpPr>
              <p:cNvPr id="138" name="Straight Connector 175"/>
              <p:cNvCxnSpPr>
                <a:cxnSpLocks noChangeShapeType="1"/>
              </p:cNvCxnSpPr>
              <p:nvPr/>
            </p:nvCxnSpPr>
            <p:spPr bwMode="auto">
              <a:xfrm>
                <a:off x="5637361"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9" name="Straight Connector 176"/>
              <p:cNvCxnSpPr>
                <a:cxnSpLocks noChangeShapeType="1"/>
              </p:cNvCxnSpPr>
              <p:nvPr/>
            </p:nvCxnSpPr>
            <p:spPr bwMode="auto">
              <a:xfrm>
                <a:off x="5889894"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0" name="Straight Connector 177"/>
              <p:cNvCxnSpPr>
                <a:cxnSpLocks noChangeShapeType="1"/>
              </p:cNvCxnSpPr>
              <p:nvPr/>
            </p:nvCxnSpPr>
            <p:spPr bwMode="auto">
              <a:xfrm>
                <a:off x="6142428"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1" name="Straight Connector 178"/>
              <p:cNvCxnSpPr>
                <a:cxnSpLocks noChangeShapeType="1"/>
              </p:cNvCxnSpPr>
              <p:nvPr/>
            </p:nvCxnSpPr>
            <p:spPr bwMode="auto">
              <a:xfrm>
                <a:off x="6394961"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2" name="Straight Connector 179"/>
              <p:cNvCxnSpPr>
                <a:cxnSpLocks noChangeShapeType="1"/>
              </p:cNvCxnSpPr>
              <p:nvPr/>
            </p:nvCxnSpPr>
            <p:spPr bwMode="auto">
              <a:xfrm>
                <a:off x="6647494"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3" name="Straight Connector 180"/>
              <p:cNvCxnSpPr>
                <a:cxnSpLocks noChangeShapeType="1"/>
              </p:cNvCxnSpPr>
              <p:nvPr/>
            </p:nvCxnSpPr>
            <p:spPr bwMode="auto">
              <a:xfrm>
                <a:off x="6900027"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4" name="Straight Connector 181"/>
              <p:cNvCxnSpPr>
                <a:cxnSpLocks noChangeShapeType="1"/>
              </p:cNvCxnSpPr>
              <p:nvPr/>
            </p:nvCxnSpPr>
            <p:spPr bwMode="auto">
              <a:xfrm>
                <a:off x="7152561" y="4175527"/>
                <a:ext cx="0" cy="9925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45" name="TextBox 184"/>
              <p:cNvSpPr txBox="1"/>
              <p:nvPr/>
            </p:nvSpPr>
            <p:spPr bwMode="auto">
              <a:xfrm>
                <a:off x="5655689" y="4240573"/>
                <a:ext cx="494608"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512 bytes</a:t>
                </a:r>
                <a:endParaRPr lang="en-US" sz="10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46" name="TextBox 189"/>
              <p:cNvSpPr txBox="1"/>
              <p:nvPr/>
            </p:nvSpPr>
            <p:spPr bwMode="auto">
              <a:xfrm>
                <a:off x="6191456" y="4240573"/>
                <a:ext cx="441242"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1.5 KB</a:t>
                </a:r>
                <a:endParaRPr lang="en-US" sz="10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47" name="TextBox 192"/>
              <p:cNvSpPr txBox="1"/>
              <p:nvPr/>
            </p:nvSpPr>
            <p:spPr bwMode="auto">
              <a:xfrm>
                <a:off x="6686663" y="4240573"/>
                <a:ext cx="442830"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2.5 KB</a:t>
                </a:r>
                <a:endParaRPr lang="en-US" sz="10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48" name="Rectangle 197"/>
              <p:cNvSpPr/>
              <p:nvPr/>
            </p:nvSpPr>
            <p:spPr bwMode="auto">
              <a:xfrm>
                <a:off x="5674029" y="4010229"/>
                <a:ext cx="220622" cy="165212"/>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49" name="Rectangle 199"/>
              <p:cNvSpPr/>
              <p:nvPr/>
            </p:nvSpPr>
            <p:spPr bwMode="auto">
              <a:xfrm>
                <a:off x="5969248" y="4010229"/>
                <a:ext cx="171418" cy="165212"/>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50" name="Rectangle 86"/>
              <p:cNvSpPr/>
              <p:nvPr/>
            </p:nvSpPr>
            <p:spPr bwMode="auto">
              <a:xfrm>
                <a:off x="5924806" y="4010229"/>
                <a:ext cx="46029" cy="165212"/>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51" name="Rectangle 87"/>
              <p:cNvSpPr/>
              <p:nvPr/>
            </p:nvSpPr>
            <p:spPr bwMode="auto">
              <a:xfrm>
                <a:off x="5894650" y="4010229"/>
                <a:ext cx="36505"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Rectangle 89"/>
              <p:cNvSpPr/>
              <p:nvPr/>
            </p:nvSpPr>
            <p:spPr bwMode="auto">
              <a:xfrm>
                <a:off x="5637523"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53" name="Left Brace 96"/>
              <p:cNvSpPr>
                <a:spLocks/>
              </p:cNvSpPr>
              <p:nvPr/>
            </p:nvSpPr>
            <p:spPr bwMode="auto">
              <a:xfrm rot="5400000">
                <a:off x="5753422" y="3800161"/>
                <a:ext cx="99252" cy="331373"/>
              </a:xfrm>
              <a:prstGeom prst="leftBrace">
                <a:avLst>
                  <a:gd name="adj1" fmla="val 833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54" name="Rectangle 98"/>
              <p:cNvSpPr/>
              <p:nvPr/>
            </p:nvSpPr>
            <p:spPr bwMode="auto">
              <a:xfrm>
                <a:off x="6178759" y="4010229"/>
                <a:ext cx="73011" cy="165212"/>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55" name="Rectangle 99"/>
              <p:cNvSpPr/>
              <p:nvPr/>
            </p:nvSpPr>
            <p:spPr bwMode="auto">
              <a:xfrm>
                <a:off x="6140666"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Left Brace 100"/>
              <p:cNvSpPr>
                <a:spLocks/>
              </p:cNvSpPr>
              <p:nvPr/>
            </p:nvSpPr>
            <p:spPr bwMode="auto">
              <a:xfrm rot="5400000">
                <a:off x="6060802" y="3824154"/>
                <a:ext cx="99252" cy="283386"/>
              </a:xfrm>
              <a:prstGeom prst="leftBrace">
                <a:avLst>
                  <a:gd name="adj1" fmla="val 8328"/>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57" name="TextBox 132"/>
              <p:cNvSpPr txBox="1"/>
              <p:nvPr/>
            </p:nvSpPr>
            <p:spPr bwMode="auto">
              <a:xfrm>
                <a:off x="5559750" y="3806891"/>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B1</a:t>
                </a:r>
              </a:p>
            </p:txBody>
          </p:sp>
          <p:sp>
            <p:nvSpPr>
              <p:cNvPr id="158" name="Rectangle 89"/>
              <p:cNvSpPr/>
              <p:nvPr/>
            </p:nvSpPr>
            <p:spPr bwMode="auto">
              <a:xfrm>
                <a:off x="6646984"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59" name="Rectangle 199"/>
              <p:cNvSpPr/>
              <p:nvPr/>
            </p:nvSpPr>
            <p:spPr bwMode="auto">
              <a:xfrm>
                <a:off x="6254944" y="4010229"/>
                <a:ext cx="388865" cy="165212"/>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0" name="Rectangle 199"/>
              <p:cNvSpPr/>
              <p:nvPr/>
            </p:nvSpPr>
            <p:spPr bwMode="auto">
              <a:xfrm>
                <a:off x="6793006" y="4010229"/>
                <a:ext cx="99993" cy="165212"/>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1" name="Rectangle 199"/>
              <p:cNvSpPr/>
              <p:nvPr/>
            </p:nvSpPr>
            <p:spPr bwMode="auto">
              <a:xfrm>
                <a:off x="7085052" y="4010229"/>
                <a:ext cx="65075" cy="165212"/>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2" name="Rectangle 199"/>
              <p:cNvSpPr/>
              <p:nvPr/>
            </p:nvSpPr>
            <p:spPr bwMode="auto">
              <a:xfrm>
                <a:off x="6685077" y="4010229"/>
                <a:ext cx="106342" cy="165212"/>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3" name="Rectangle 89"/>
              <p:cNvSpPr/>
              <p:nvPr/>
            </p:nvSpPr>
            <p:spPr bwMode="auto">
              <a:xfrm>
                <a:off x="6893000" y="4010229"/>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4" name="Rectangle 199"/>
              <p:cNvSpPr/>
              <p:nvPr/>
            </p:nvSpPr>
            <p:spPr bwMode="auto">
              <a:xfrm>
                <a:off x="6932680" y="4010229"/>
                <a:ext cx="152371" cy="165212"/>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5" name="Left Brace 100"/>
              <p:cNvSpPr>
                <a:spLocks/>
              </p:cNvSpPr>
              <p:nvPr/>
            </p:nvSpPr>
            <p:spPr bwMode="auto">
              <a:xfrm rot="5400000">
                <a:off x="6471868" y="3696578"/>
                <a:ext cx="99252" cy="538539"/>
              </a:xfrm>
              <a:prstGeom prst="leftBrace">
                <a:avLst>
                  <a:gd name="adj1" fmla="val 834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6" name="Left Brace 100"/>
              <p:cNvSpPr>
                <a:spLocks/>
              </p:cNvSpPr>
              <p:nvPr/>
            </p:nvSpPr>
            <p:spPr bwMode="auto">
              <a:xfrm rot="5400000">
                <a:off x="6888831" y="3818972"/>
                <a:ext cx="99252" cy="293751"/>
              </a:xfrm>
              <a:prstGeom prst="leftBrace">
                <a:avLst>
                  <a:gd name="adj1" fmla="val 833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7" name="Left Brace 100"/>
              <p:cNvSpPr>
                <a:spLocks/>
              </p:cNvSpPr>
              <p:nvPr/>
            </p:nvSpPr>
            <p:spPr bwMode="auto">
              <a:xfrm rot="5400000">
                <a:off x="7064730" y="3930421"/>
                <a:ext cx="99252" cy="70852"/>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noAutofit/>
              </a:bodyPr>
              <a:lstStyle>
                <a:lvl1pPr>
                  <a:lnSpc>
                    <a:spcPct val="140000"/>
                  </a:lnSpc>
                  <a:defRPr sz="1900" b="1">
                    <a:solidFill>
                      <a:schemeClr val="tx1"/>
                    </a:solidFill>
                    <a:latin typeface="Arial" panose="020B0604020202020204" pitchFamily="34" charset="0"/>
                    <a:ea typeface="黑体" panose="02010609060101010101" pitchFamily="49" charset="-122"/>
                  </a:defRPr>
                </a:lvl1pPr>
                <a:lvl2pPr marL="636588" indent="-244475">
                  <a:lnSpc>
                    <a:spcPct val="140000"/>
                  </a:lnSpc>
                  <a:defRPr sz="1900">
                    <a:solidFill>
                      <a:schemeClr val="tx1"/>
                    </a:solidFill>
                    <a:latin typeface="Arial" panose="020B0604020202020204" pitchFamily="34" charset="0"/>
                    <a:ea typeface="华文细黑" panose="02010600040101010101" pitchFamily="2" charset="-122"/>
                  </a:defRPr>
                </a:lvl2pPr>
                <a:lvl3pPr marL="979488" indent="-195263">
                  <a:lnSpc>
                    <a:spcPct val="140000"/>
                  </a:lnSpc>
                  <a:defRPr sz="1900">
                    <a:solidFill>
                      <a:schemeClr val="tx1"/>
                    </a:solidFill>
                    <a:latin typeface="Arial" panose="020B0604020202020204" pitchFamily="34" charset="0"/>
                    <a:ea typeface="华文细黑" panose="02010600040101010101" pitchFamily="2" charset="-122"/>
                  </a:defRPr>
                </a:lvl3pPr>
                <a:lvl4pPr indent="-196850">
                  <a:lnSpc>
                    <a:spcPct val="140000"/>
                  </a:lnSpc>
                  <a:defRPr sz="1900">
                    <a:solidFill>
                      <a:schemeClr val="tx1"/>
                    </a:solidFill>
                    <a:latin typeface="Arial" panose="020B0604020202020204" pitchFamily="34" charset="0"/>
                    <a:ea typeface="华文细黑" panose="02010600040101010101" pitchFamily="2" charset="-122"/>
                  </a:defRPr>
                </a:lvl4pPr>
                <a:lvl5pPr marL="1762125" indent="-195263">
                  <a:lnSpc>
                    <a:spcPct val="140000"/>
                  </a:lnSpc>
                  <a:defRPr sz="1900">
                    <a:solidFill>
                      <a:schemeClr val="tx1"/>
                    </a:solidFill>
                    <a:latin typeface="Arial" panose="020B0604020202020204" pitchFamily="34" charset="0"/>
                    <a:ea typeface="华文细黑" panose="02010600040101010101" pitchFamily="2" charset="-122"/>
                  </a:defRPr>
                </a:lvl5pPr>
                <a:lvl6pPr marL="22193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6pPr>
                <a:lvl7pPr marL="26765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7pPr>
                <a:lvl8pPr marL="31337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8pPr>
                <a:lvl9pPr marL="3590925" indent="-195263" eaLnBrk="0" fontAlgn="base" hangingPunct="0">
                  <a:lnSpc>
                    <a:spcPct val="140000"/>
                  </a:lnSpc>
                  <a:spcBef>
                    <a:spcPct val="0"/>
                  </a:spcBef>
                  <a:spcAft>
                    <a:spcPct val="0"/>
                  </a:spcAft>
                  <a:defRPr sz="1900">
                    <a:solidFill>
                      <a:schemeClr val="tx1"/>
                    </a:solidFill>
                    <a:latin typeface="Arial" panose="020B0604020202020204" pitchFamily="34" charset="0"/>
                    <a:ea typeface="华文细黑" panose="02010600040101010101" pitchFamily="2" charset="-122"/>
                  </a:defRPr>
                </a:lvl9pPr>
              </a:lstStyle>
              <a:p>
                <a:pPr algn="ctr" fontAlgn="ctr">
                  <a:lnSpc>
                    <a:spcPct val="100000"/>
                  </a:lnSpc>
                </a:pPr>
                <a:endParaRPr lang="en-US" altLang="en-US" sz="800" b="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8" name="TextBox 132"/>
              <p:cNvSpPr txBox="1"/>
              <p:nvPr/>
            </p:nvSpPr>
            <p:spPr bwMode="auto">
              <a:xfrm>
                <a:off x="5869255"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B2</a:t>
                </a:r>
              </a:p>
            </p:txBody>
          </p:sp>
          <p:sp>
            <p:nvSpPr>
              <p:cNvPr id="169" name="TextBox 132"/>
              <p:cNvSpPr txBox="1"/>
              <p:nvPr/>
            </p:nvSpPr>
            <p:spPr bwMode="auto">
              <a:xfrm>
                <a:off x="6283514"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B3</a:t>
                </a:r>
              </a:p>
            </p:txBody>
          </p:sp>
          <p:sp>
            <p:nvSpPr>
              <p:cNvPr id="170" name="TextBox 132"/>
              <p:cNvSpPr txBox="1"/>
              <p:nvPr/>
            </p:nvSpPr>
            <p:spPr bwMode="auto">
              <a:xfrm>
                <a:off x="6872367"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B5</a:t>
                </a:r>
              </a:p>
            </p:txBody>
          </p:sp>
          <p:sp>
            <p:nvSpPr>
              <p:cNvPr id="171" name="TextBox 132"/>
              <p:cNvSpPr txBox="1"/>
              <p:nvPr/>
            </p:nvSpPr>
            <p:spPr bwMode="auto">
              <a:xfrm>
                <a:off x="6688251" y="3808479"/>
                <a:ext cx="425370" cy="11755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prstClr val="black"/>
                    </a:solidFill>
                    <a:latin typeface="Arial" panose="020B0604020202020204" pitchFamily="34" charset="0"/>
                  </a:rPr>
                  <a:t> B4</a:t>
                </a:r>
              </a:p>
            </p:txBody>
          </p:sp>
          <p:sp>
            <p:nvSpPr>
              <p:cNvPr id="172" name="Rectangle 89"/>
              <p:cNvSpPr/>
              <p:nvPr/>
            </p:nvSpPr>
            <p:spPr bwMode="auto">
              <a:xfrm>
                <a:off x="7326306" y="3787828"/>
                <a:ext cx="38093" cy="165212"/>
              </a:xfrm>
              <a:prstGeom prst="rect">
                <a:avLst/>
              </a:prstGeom>
              <a:solidFill>
                <a:srgbClr val="FFFF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73" name="TextBox 192"/>
              <p:cNvSpPr txBox="1"/>
              <p:nvPr/>
            </p:nvSpPr>
            <p:spPr bwMode="auto">
              <a:xfrm>
                <a:off x="6929506" y="4240573"/>
                <a:ext cx="441242" cy="131853"/>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sz="1000">
                    <a:solidFill>
                      <a:srgbClr val="0000FF"/>
                    </a:solidFill>
                    <a:latin typeface="Arial" panose="020B0604020202020204" pitchFamily="34" charset="0"/>
                  </a:rPr>
                  <a:t>3 KB</a:t>
                </a:r>
                <a:endParaRPr lang="en-US" sz="1000" i="0">
                  <a:solidFill>
                    <a:srgbClr val="0000FF"/>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13" name="Down Arrow 195"/>
            <p:cNvSpPr/>
            <p:nvPr/>
          </p:nvSpPr>
          <p:spPr bwMode="auto">
            <a:xfrm>
              <a:off x="3531195" y="2271435"/>
              <a:ext cx="320251" cy="288000"/>
            </a:xfrm>
            <a:prstGeom prst="downArrow">
              <a:avLst>
                <a:gd name="adj1" fmla="val 50000"/>
                <a:gd name="adj2" fmla="val 62236"/>
              </a:avLst>
            </a:prstGeom>
            <a:solidFill>
              <a:srgbClr val="FFC000"/>
            </a:solidFill>
            <a:ln w="3175" cap="flat" cmpd="sng" algn="ctr">
              <a:solidFill>
                <a:srgbClr val="FFFF00"/>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Rectangle 200"/>
            <p:cNvSpPr/>
            <p:nvPr/>
          </p:nvSpPr>
          <p:spPr bwMode="auto">
            <a:xfrm>
              <a:off x="2613315" y="2647598"/>
              <a:ext cx="363118" cy="298035"/>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15" name="Rectangle 202"/>
            <p:cNvSpPr/>
            <p:nvPr/>
          </p:nvSpPr>
          <p:spPr bwMode="auto">
            <a:xfrm>
              <a:off x="1793776" y="2647598"/>
              <a:ext cx="325294" cy="298035"/>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16" name="Rectangle 203"/>
            <p:cNvSpPr/>
            <p:nvPr/>
          </p:nvSpPr>
          <p:spPr bwMode="auto">
            <a:xfrm>
              <a:off x="3437896" y="2647598"/>
              <a:ext cx="461464" cy="298035"/>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17" name="Rectangle 205"/>
            <p:cNvSpPr/>
            <p:nvPr/>
          </p:nvSpPr>
          <p:spPr bwMode="auto">
            <a:xfrm>
              <a:off x="4267520" y="2647598"/>
              <a:ext cx="347988" cy="298035"/>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18" name="Rectangle 206"/>
            <p:cNvSpPr/>
            <p:nvPr/>
          </p:nvSpPr>
          <p:spPr bwMode="auto">
            <a:xfrm>
              <a:off x="5104711" y="2647598"/>
              <a:ext cx="73127" cy="298035"/>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19" name="Down Arrow 195"/>
            <p:cNvSpPr/>
            <p:nvPr/>
          </p:nvSpPr>
          <p:spPr bwMode="auto">
            <a:xfrm>
              <a:off x="3524891" y="3002541"/>
              <a:ext cx="350511" cy="288000"/>
            </a:xfrm>
            <a:prstGeom prst="downArrow">
              <a:avLst/>
            </a:prstGeom>
            <a:solidFill>
              <a:srgbClr val="FFC000"/>
            </a:solidFill>
            <a:ln w="3175" cap="flat" cmpd="sng" algn="ctr">
              <a:solidFill>
                <a:srgbClr val="FFFF00"/>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spcBef>
                  <a:spcPct val="0"/>
                </a:spcBef>
                <a:spcAft>
                  <a:spcPct val="0"/>
                </a:spcAft>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20" name="TextBox 132"/>
            <p:cNvSpPr txBox="1"/>
            <p:nvPr/>
          </p:nvSpPr>
          <p:spPr bwMode="auto">
            <a:xfrm>
              <a:off x="3752789" y="2267423"/>
              <a:ext cx="1432324" cy="2980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t"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a:solidFill>
                    <a:prstClr val="black"/>
                  </a:solidFill>
                  <a:latin typeface="Arial" panose="020B0604020202020204" pitchFamily="34" charset="0"/>
                </a:rPr>
                <a:t>2. Compression</a:t>
              </a:r>
              <a:endParaRPr lang="en-US"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21" name="Rectangle 210"/>
            <p:cNvSpPr/>
            <p:nvPr/>
          </p:nvSpPr>
          <p:spPr bwMode="auto">
            <a:xfrm>
              <a:off x="1793776" y="1870578"/>
              <a:ext cx="660673" cy="294487"/>
            </a:xfrm>
            <a:prstGeom prst="rect">
              <a:avLst/>
            </a:prstGeom>
            <a:solidFill>
              <a:schemeClr val="accent1">
                <a:lumMod val="90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22" name="Rectangle 210"/>
            <p:cNvSpPr/>
            <p:nvPr/>
          </p:nvSpPr>
          <p:spPr bwMode="auto">
            <a:xfrm>
              <a:off x="2613315" y="1870578"/>
              <a:ext cx="660673" cy="294487"/>
            </a:xfrm>
            <a:prstGeom prst="rect">
              <a:avLst/>
            </a:prstGeom>
            <a:solidFill>
              <a:srgbClr val="00B05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23" name="Rectangle 210"/>
            <p:cNvSpPr/>
            <p:nvPr/>
          </p:nvSpPr>
          <p:spPr bwMode="auto">
            <a:xfrm>
              <a:off x="3437896" y="1870578"/>
              <a:ext cx="663197" cy="294487"/>
            </a:xfrm>
            <a:prstGeom prst="rect">
              <a:avLst/>
            </a:prstGeom>
            <a:solidFill>
              <a:srgbClr val="009999"/>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24" name="Rectangle 210"/>
            <p:cNvSpPr/>
            <p:nvPr/>
          </p:nvSpPr>
          <p:spPr bwMode="auto">
            <a:xfrm>
              <a:off x="4267520" y="1870578"/>
              <a:ext cx="663195" cy="294487"/>
            </a:xfrm>
            <a:prstGeom prst="rect">
              <a:avLst/>
            </a:prstGeom>
            <a:solidFill>
              <a:srgbClr val="C0000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25" name="Rectangle 210"/>
            <p:cNvSpPr/>
            <p:nvPr/>
          </p:nvSpPr>
          <p:spPr bwMode="auto">
            <a:xfrm>
              <a:off x="5104711" y="1870578"/>
              <a:ext cx="660673" cy="294487"/>
            </a:xfrm>
            <a:prstGeom prst="rect">
              <a:avLst/>
            </a:prstGeom>
            <a:solidFill>
              <a:srgbClr val="00B0F0"/>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26" name="直接箭头连接符 196"/>
            <p:cNvCxnSpPr>
              <a:cxnSpLocks noChangeShapeType="1"/>
              <a:stCxn id="137" idx="0"/>
              <a:endCxn id="88" idx="2"/>
            </p:cNvCxnSpPr>
            <p:nvPr/>
          </p:nvCxnSpPr>
          <p:spPr bwMode="auto">
            <a:xfrm flipH="1" flipV="1">
              <a:off x="2423696" y="3949628"/>
              <a:ext cx="1069099" cy="463469"/>
            </a:xfrm>
            <a:prstGeom prst="straightConnector1">
              <a:avLst/>
            </a:prstGeom>
            <a:noFill/>
            <a:ln w="127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接箭头连接符 197"/>
            <p:cNvCxnSpPr>
              <a:cxnSpLocks noChangeShapeType="1"/>
              <a:stCxn id="137" idx="0"/>
              <a:endCxn id="93" idx="2"/>
            </p:cNvCxnSpPr>
            <p:nvPr/>
          </p:nvCxnSpPr>
          <p:spPr bwMode="auto">
            <a:xfrm flipH="1" flipV="1">
              <a:off x="3263409" y="3949628"/>
              <a:ext cx="229386" cy="463469"/>
            </a:xfrm>
            <a:prstGeom prst="straightConnector1">
              <a:avLst/>
            </a:prstGeom>
            <a:noFill/>
            <a:ln w="127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直接箭头连接符 198"/>
            <p:cNvCxnSpPr>
              <a:cxnSpLocks noChangeShapeType="1"/>
              <a:stCxn id="137" idx="0"/>
            </p:cNvCxnSpPr>
            <p:nvPr/>
          </p:nvCxnSpPr>
          <p:spPr bwMode="auto">
            <a:xfrm flipV="1">
              <a:off x="3492795" y="3941862"/>
              <a:ext cx="889458" cy="471235"/>
            </a:xfrm>
            <a:prstGeom prst="straightConnector1">
              <a:avLst/>
            </a:prstGeom>
            <a:noFill/>
            <a:ln w="127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直接箭头连接符 199"/>
            <p:cNvCxnSpPr>
              <a:cxnSpLocks noChangeShapeType="1"/>
            </p:cNvCxnSpPr>
            <p:nvPr/>
          </p:nvCxnSpPr>
          <p:spPr bwMode="auto">
            <a:xfrm flipV="1">
              <a:off x="3531195" y="3966696"/>
              <a:ext cx="1645379" cy="448654"/>
            </a:xfrm>
            <a:prstGeom prst="straightConnector1">
              <a:avLst/>
            </a:prstGeom>
            <a:noFill/>
            <a:ln w="127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直接箭头连接符 200"/>
            <p:cNvCxnSpPr>
              <a:cxnSpLocks noChangeShapeType="1"/>
              <a:stCxn id="137" idx="0"/>
              <a:endCxn id="98" idx="2"/>
            </p:cNvCxnSpPr>
            <p:nvPr/>
          </p:nvCxnSpPr>
          <p:spPr bwMode="auto">
            <a:xfrm flipV="1">
              <a:off x="3492795" y="3949628"/>
              <a:ext cx="2167446" cy="463469"/>
            </a:xfrm>
            <a:prstGeom prst="straightConnector1">
              <a:avLst/>
            </a:prstGeom>
            <a:noFill/>
            <a:ln w="12700">
              <a:solidFill>
                <a:srgbClr val="00B0F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 name="文本框 202"/>
            <p:cNvSpPr txBox="1">
              <a:spLocks noChangeArrowheads="1"/>
            </p:cNvSpPr>
            <p:nvPr/>
          </p:nvSpPr>
          <p:spPr bwMode="auto">
            <a:xfrm>
              <a:off x="667856" y="1789347"/>
              <a:ext cx="1038922" cy="47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Autofit/>
            </a:bodyPr>
            <a:lstStyle>
              <a:lvl1pPr defTabSz="801688">
                <a:defRPr sz="2500">
                  <a:solidFill>
                    <a:schemeClr val="tx1"/>
                  </a:solidFill>
                  <a:latin typeface="Arial" pitchFamily="34" charset="0"/>
                  <a:ea typeface="MS PGothic" panose="020B0600070205080204" pitchFamily="34" charset="-128"/>
                </a:defRPr>
              </a:lvl1pPr>
              <a:lvl2pPr marL="742950" indent="-285750" defTabSz="801688">
                <a:defRPr sz="2500">
                  <a:solidFill>
                    <a:schemeClr val="tx1"/>
                  </a:solidFill>
                  <a:latin typeface="Arial" pitchFamily="34" charset="0"/>
                  <a:ea typeface="MS PGothic" panose="020B0600070205080204" pitchFamily="34" charset="-128"/>
                </a:defRPr>
              </a:lvl2pPr>
              <a:lvl3pPr marL="1143000" indent="-228600" defTabSz="801688">
                <a:defRPr sz="2500">
                  <a:solidFill>
                    <a:schemeClr val="tx1"/>
                  </a:solidFill>
                  <a:latin typeface="Arial" pitchFamily="34" charset="0"/>
                  <a:ea typeface="MS PGothic" panose="020B0600070205080204" pitchFamily="34" charset="-128"/>
                </a:defRPr>
              </a:lvl3pPr>
              <a:lvl4pPr marL="1600200" indent="-228600" defTabSz="801688">
                <a:defRPr sz="2500">
                  <a:solidFill>
                    <a:schemeClr val="tx1"/>
                  </a:solidFill>
                  <a:latin typeface="Arial" pitchFamily="34" charset="0"/>
                  <a:ea typeface="MS PGothic" panose="020B0600070205080204" pitchFamily="34" charset="-128"/>
                </a:defRPr>
              </a:lvl4pPr>
              <a:lvl5pPr marL="2057400" indent="-228600" defTabSz="801688">
                <a:defRPr sz="2500">
                  <a:solidFill>
                    <a:schemeClr val="tx1"/>
                  </a:solidFill>
                  <a:latin typeface="Arial" pitchFamily="34" charset="0"/>
                  <a:ea typeface="MS PGothic" panose="020B0600070205080204" pitchFamily="34" charset="-128"/>
                </a:defRPr>
              </a:lvl5pPr>
              <a:lvl6pPr marL="25146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6pPr>
              <a:lvl7pPr marL="29718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7pPr>
              <a:lvl8pPr marL="34290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8pPr>
              <a:lvl9pPr marL="38862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9pPr>
            </a:lstStyle>
            <a:p>
              <a:pPr algn="ctr" fontAlgn="ctr"/>
              <a:r>
                <a:rPr lang="en-US" sz="1000" b="1">
                  <a:latin typeface="Arial" panose="020B0604020202020204" pitchFamily="34" charset="0"/>
                </a:rPr>
                <a:t>Data of the same size</a:t>
              </a:r>
              <a:endParaRPr lang="en-US" altLang="zh-CN" sz="1000" b="1" i="0">
                <a:latin typeface="Arial" panose="020B0604020202020204" pitchFamily="34" charset="0"/>
                <a:ea typeface="微软雅黑" panose="020B0503020204020204" pitchFamily="34" charset="-122"/>
                <a:cs typeface="Arial" panose="020B0604020202020204" pitchFamily="34" charset="0"/>
              </a:endParaRPr>
            </a:p>
          </p:txBody>
        </p:sp>
        <p:sp>
          <p:nvSpPr>
            <p:cNvPr id="132" name="文本框 203"/>
            <p:cNvSpPr txBox="1">
              <a:spLocks noChangeArrowheads="1"/>
            </p:cNvSpPr>
            <p:nvPr/>
          </p:nvSpPr>
          <p:spPr bwMode="auto">
            <a:xfrm>
              <a:off x="578781" y="2558899"/>
              <a:ext cx="1184674" cy="47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Autofit/>
            </a:bodyPr>
            <a:lstStyle>
              <a:lvl1pPr defTabSz="801688">
                <a:defRPr sz="2500">
                  <a:solidFill>
                    <a:schemeClr val="tx1"/>
                  </a:solidFill>
                  <a:latin typeface="Arial" pitchFamily="34" charset="0"/>
                  <a:ea typeface="MS PGothic" panose="020B0600070205080204" pitchFamily="34" charset="-128"/>
                </a:defRPr>
              </a:lvl1pPr>
              <a:lvl2pPr marL="742950" indent="-285750" defTabSz="801688">
                <a:defRPr sz="2500">
                  <a:solidFill>
                    <a:schemeClr val="tx1"/>
                  </a:solidFill>
                  <a:latin typeface="Arial" pitchFamily="34" charset="0"/>
                  <a:ea typeface="MS PGothic" panose="020B0600070205080204" pitchFamily="34" charset="-128"/>
                </a:defRPr>
              </a:lvl2pPr>
              <a:lvl3pPr marL="1143000" indent="-228600" defTabSz="801688">
                <a:defRPr sz="2500">
                  <a:solidFill>
                    <a:schemeClr val="tx1"/>
                  </a:solidFill>
                  <a:latin typeface="Arial" pitchFamily="34" charset="0"/>
                  <a:ea typeface="MS PGothic" panose="020B0600070205080204" pitchFamily="34" charset="-128"/>
                </a:defRPr>
              </a:lvl3pPr>
              <a:lvl4pPr marL="1600200" indent="-228600" defTabSz="801688">
                <a:defRPr sz="2500">
                  <a:solidFill>
                    <a:schemeClr val="tx1"/>
                  </a:solidFill>
                  <a:latin typeface="Arial" pitchFamily="34" charset="0"/>
                  <a:ea typeface="MS PGothic" panose="020B0600070205080204" pitchFamily="34" charset="-128"/>
                </a:defRPr>
              </a:lvl4pPr>
              <a:lvl5pPr marL="2057400" indent="-228600" defTabSz="801688">
                <a:defRPr sz="2500">
                  <a:solidFill>
                    <a:schemeClr val="tx1"/>
                  </a:solidFill>
                  <a:latin typeface="Arial" pitchFamily="34" charset="0"/>
                  <a:ea typeface="MS PGothic" panose="020B0600070205080204" pitchFamily="34" charset="-128"/>
                </a:defRPr>
              </a:lvl5pPr>
              <a:lvl6pPr marL="25146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6pPr>
              <a:lvl7pPr marL="29718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7pPr>
              <a:lvl8pPr marL="34290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8pPr>
              <a:lvl9pPr marL="38862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9pPr>
            </a:lstStyle>
            <a:p>
              <a:pPr algn="ctr" fontAlgn="ctr"/>
              <a:r>
                <a:rPr lang="en-US" sz="1000" b="1">
                  <a:latin typeface="Arial" panose="020B0604020202020204" pitchFamily="34" charset="0"/>
                </a:rPr>
                <a:t>Data after compression</a:t>
              </a:r>
              <a:endParaRPr lang="en-US" altLang="zh-CN" sz="1000" b="1" i="0">
                <a:latin typeface="Arial" panose="020B0604020202020204" pitchFamily="34" charset="0"/>
                <a:ea typeface="微软雅黑" panose="020B0503020204020204" pitchFamily="34" charset="-122"/>
                <a:cs typeface="Arial" panose="020B0604020202020204" pitchFamily="34" charset="0"/>
              </a:endParaRPr>
            </a:p>
          </p:txBody>
        </p:sp>
        <p:sp>
          <p:nvSpPr>
            <p:cNvPr id="133" name="文本框 204"/>
            <p:cNvSpPr txBox="1">
              <a:spLocks noChangeArrowheads="1"/>
            </p:cNvSpPr>
            <p:nvPr/>
          </p:nvSpPr>
          <p:spPr bwMode="auto">
            <a:xfrm>
              <a:off x="660429" y="3533792"/>
              <a:ext cx="1038922" cy="44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Autofit/>
            </a:bodyPr>
            <a:lstStyle>
              <a:lvl1pPr defTabSz="801688">
                <a:defRPr sz="2500">
                  <a:solidFill>
                    <a:schemeClr val="tx1"/>
                  </a:solidFill>
                  <a:latin typeface="Arial" pitchFamily="34" charset="0"/>
                  <a:ea typeface="MS PGothic" panose="020B0600070205080204" pitchFamily="34" charset="-128"/>
                </a:defRPr>
              </a:lvl1pPr>
              <a:lvl2pPr marL="742950" indent="-285750" defTabSz="801688">
                <a:defRPr sz="2500">
                  <a:solidFill>
                    <a:schemeClr val="tx1"/>
                  </a:solidFill>
                  <a:latin typeface="Arial" pitchFamily="34" charset="0"/>
                  <a:ea typeface="MS PGothic" panose="020B0600070205080204" pitchFamily="34" charset="-128"/>
                </a:defRPr>
              </a:lvl2pPr>
              <a:lvl3pPr marL="1143000" indent="-228600" defTabSz="801688">
                <a:defRPr sz="2500">
                  <a:solidFill>
                    <a:schemeClr val="tx1"/>
                  </a:solidFill>
                  <a:latin typeface="Arial" pitchFamily="34" charset="0"/>
                  <a:ea typeface="MS PGothic" panose="020B0600070205080204" pitchFamily="34" charset="-128"/>
                </a:defRPr>
              </a:lvl3pPr>
              <a:lvl4pPr marL="1600200" indent="-228600" defTabSz="801688">
                <a:defRPr sz="2500">
                  <a:solidFill>
                    <a:schemeClr val="tx1"/>
                  </a:solidFill>
                  <a:latin typeface="Arial" pitchFamily="34" charset="0"/>
                  <a:ea typeface="MS PGothic" panose="020B0600070205080204" pitchFamily="34" charset="-128"/>
                </a:defRPr>
              </a:lvl4pPr>
              <a:lvl5pPr marL="2057400" indent="-228600" defTabSz="801688">
                <a:defRPr sz="2500">
                  <a:solidFill>
                    <a:schemeClr val="tx1"/>
                  </a:solidFill>
                  <a:latin typeface="Arial" pitchFamily="34" charset="0"/>
                  <a:ea typeface="MS PGothic" panose="020B0600070205080204" pitchFamily="34" charset="-128"/>
                </a:defRPr>
              </a:lvl5pPr>
              <a:lvl6pPr marL="25146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6pPr>
              <a:lvl7pPr marL="29718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7pPr>
              <a:lvl8pPr marL="34290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8pPr>
              <a:lvl9pPr marL="38862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9pPr>
            </a:lstStyle>
            <a:p>
              <a:pPr algn="ctr" fontAlgn="ctr"/>
              <a:r>
                <a:rPr lang="en-US" sz="1000" b="1">
                  <a:latin typeface="Arial" panose="020B0604020202020204" pitchFamily="34" charset="0"/>
                </a:rPr>
                <a:t>Typical data layout </a:t>
              </a:r>
            </a:p>
            <a:p>
              <a:pPr algn="ctr" fontAlgn="ctr"/>
              <a:r>
                <a:rPr lang="en-US" sz="1000" b="1">
                  <a:latin typeface="Arial" panose="020B0604020202020204" pitchFamily="34" charset="0"/>
                </a:rPr>
                <a:t>in storage</a:t>
              </a:r>
            </a:p>
          </p:txBody>
        </p:sp>
        <p:sp>
          <p:nvSpPr>
            <p:cNvPr id="134" name="文本框 205"/>
            <p:cNvSpPr txBox="1">
              <a:spLocks noChangeArrowheads="1"/>
            </p:cNvSpPr>
            <p:nvPr/>
          </p:nvSpPr>
          <p:spPr bwMode="auto">
            <a:xfrm>
              <a:off x="655597" y="5342905"/>
              <a:ext cx="1106476" cy="74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801688">
                <a:defRPr sz="2500">
                  <a:solidFill>
                    <a:schemeClr val="tx1"/>
                  </a:solidFill>
                  <a:latin typeface="Arial" pitchFamily="34" charset="0"/>
                  <a:ea typeface="MS PGothic" panose="020B0600070205080204" pitchFamily="34" charset="-128"/>
                </a:defRPr>
              </a:lvl1pPr>
              <a:lvl2pPr marL="742950" indent="-285750" defTabSz="801688">
                <a:defRPr sz="2500">
                  <a:solidFill>
                    <a:schemeClr val="tx1"/>
                  </a:solidFill>
                  <a:latin typeface="Arial" pitchFamily="34" charset="0"/>
                  <a:ea typeface="MS PGothic" panose="020B0600070205080204" pitchFamily="34" charset="-128"/>
                </a:defRPr>
              </a:lvl2pPr>
              <a:lvl3pPr marL="1143000" indent="-228600" defTabSz="801688">
                <a:defRPr sz="2500">
                  <a:solidFill>
                    <a:schemeClr val="tx1"/>
                  </a:solidFill>
                  <a:latin typeface="Arial" pitchFamily="34" charset="0"/>
                  <a:ea typeface="MS PGothic" panose="020B0600070205080204" pitchFamily="34" charset="-128"/>
                </a:defRPr>
              </a:lvl3pPr>
              <a:lvl4pPr marL="1600200" indent="-228600" defTabSz="801688">
                <a:defRPr sz="2500">
                  <a:solidFill>
                    <a:schemeClr val="tx1"/>
                  </a:solidFill>
                  <a:latin typeface="Arial" pitchFamily="34" charset="0"/>
                  <a:ea typeface="MS PGothic" panose="020B0600070205080204" pitchFamily="34" charset="-128"/>
                </a:defRPr>
              </a:lvl4pPr>
              <a:lvl5pPr marL="2057400" indent="-228600" defTabSz="801688">
                <a:defRPr sz="2500">
                  <a:solidFill>
                    <a:schemeClr val="tx1"/>
                  </a:solidFill>
                  <a:latin typeface="Arial" pitchFamily="34" charset="0"/>
                  <a:ea typeface="MS PGothic" panose="020B0600070205080204" pitchFamily="34" charset="-128"/>
                </a:defRPr>
              </a:lvl5pPr>
              <a:lvl6pPr marL="25146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6pPr>
              <a:lvl7pPr marL="29718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7pPr>
              <a:lvl8pPr marL="34290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8pPr>
              <a:lvl9pPr marL="38862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9pPr>
            </a:lstStyle>
            <a:p>
              <a:pPr algn="ctr" fontAlgn="ctr"/>
              <a:r>
                <a:rPr lang="en-US" sz="1000" b="1" err="1">
                  <a:latin typeface="Arial" panose="020B0604020202020204" pitchFamily="34" charset="0"/>
                </a:rPr>
                <a:t>OceanStor</a:t>
              </a:r>
              <a:r>
                <a:rPr lang="en-US" sz="1000" b="1">
                  <a:latin typeface="Arial" panose="020B0604020202020204" pitchFamily="34" charset="0"/>
                </a:rPr>
                <a:t> 100D data layout</a:t>
              </a:r>
            </a:p>
            <a:p>
              <a:pPr algn="ctr" fontAlgn="ctr"/>
              <a:r>
                <a:rPr lang="en-US" sz="1000">
                  <a:latin typeface="Arial" panose="020B0604020202020204" pitchFamily="34" charset="0"/>
                </a:rPr>
                <a:t> </a:t>
              </a:r>
            </a:p>
          </p:txBody>
        </p:sp>
        <p:sp>
          <p:nvSpPr>
            <p:cNvPr id="135" name="文本框 206"/>
            <p:cNvSpPr txBox="1">
              <a:spLocks noChangeArrowheads="1"/>
            </p:cNvSpPr>
            <p:nvPr/>
          </p:nvSpPr>
          <p:spPr bwMode="auto">
            <a:xfrm>
              <a:off x="4700911" y="4864908"/>
              <a:ext cx="1911101" cy="219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801688">
                <a:defRPr sz="2500">
                  <a:solidFill>
                    <a:schemeClr val="tx1"/>
                  </a:solidFill>
                  <a:latin typeface="Arial" pitchFamily="34" charset="0"/>
                  <a:ea typeface="MS PGothic" panose="020B0600070205080204" pitchFamily="34" charset="-128"/>
                </a:defRPr>
              </a:lvl1pPr>
              <a:lvl2pPr marL="742950" indent="-285750" defTabSz="801688">
                <a:defRPr sz="2500">
                  <a:solidFill>
                    <a:schemeClr val="tx1"/>
                  </a:solidFill>
                  <a:latin typeface="Arial" pitchFamily="34" charset="0"/>
                  <a:ea typeface="MS PGothic" panose="020B0600070205080204" pitchFamily="34" charset="-128"/>
                </a:defRPr>
              </a:lvl2pPr>
              <a:lvl3pPr marL="1143000" indent="-228600" defTabSz="801688">
                <a:defRPr sz="2500">
                  <a:solidFill>
                    <a:schemeClr val="tx1"/>
                  </a:solidFill>
                  <a:latin typeface="Arial" pitchFamily="34" charset="0"/>
                  <a:ea typeface="MS PGothic" panose="020B0600070205080204" pitchFamily="34" charset="-128"/>
                </a:defRPr>
              </a:lvl3pPr>
              <a:lvl4pPr marL="1600200" indent="-228600" defTabSz="801688">
                <a:defRPr sz="2500">
                  <a:solidFill>
                    <a:schemeClr val="tx1"/>
                  </a:solidFill>
                  <a:latin typeface="Arial" pitchFamily="34" charset="0"/>
                  <a:ea typeface="MS PGothic" panose="020B0600070205080204" pitchFamily="34" charset="-128"/>
                </a:defRPr>
              </a:lvl4pPr>
              <a:lvl5pPr marL="2057400" indent="-228600" defTabSz="801688">
                <a:defRPr sz="2500">
                  <a:solidFill>
                    <a:schemeClr val="tx1"/>
                  </a:solidFill>
                  <a:latin typeface="Arial" pitchFamily="34" charset="0"/>
                  <a:ea typeface="MS PGothic" panose="020B0600070205080204" pitchFamily="34" charset="-128"/>
                </a:defRPr>
              </a:lvl5pPr>
              <a:lvl6pPr marL="25146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6pPr>
              <a:lvl7pPr marL="29718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7pPr>
              <a:lvl8pPr marL="34290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8pPr>
              <a:lvl9pPr marL="38862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9pPr>
            </a:lstStyle>
            <a:p>
              <a:pPr algn="ctr" fontAlgn="ctr"/>
              <a:r>
                <a:rPr lang="en-US" sz="1000" b="1">
                  <a:latin typeface="Arial" panose="020B0604020202020204" pitchFamily="34" charset="0"/>
                </a:rPr>
                <a:t>Compression header, which describes the start and length of compressed data</a:t>
              </a:r>
              <a:endParaRPr lang="en-US" altLang="zh-CN" sz="1000" b="1" i="0">
                <a:latin typeface="Arial" panose="020B0604020202020204" pitchFamily="34" charset="0"/>
                <a:ea typeface="微软雅黑" panose="020B0503020204020204" pitchFamily="34" charset="-122"/>
                <a:cs typeface="Arial" panose="020B0604020202020204" pitchFamily="34" charset="0"/>
              </a:endParaRPr>
            </a:p>
          </p:txBody>
        </p:sp>
        <p:sp>
          <p:nvSpPr>
            <p:cNvPr id="136" name="文本框 207"/>
            <p:cNvSpPr txBox="1">
              <a:spLocks noChangeArrowheads="1"/>
            </p:cNvSpPr>
            <p:nvPr/>
          </p:nvSpPr>
          <p:spPr bwMode="auto">
            <a:xfrm>
              <a:off x="4754150" y="4441892"/>
              <a:ext cx="1774747" cy="25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801688">
                <a:defRPr sz="2500">
                  <a:solidFill>
                    <a:schemeClr val="tx1"/>
                  </a:solidFill>
                  <a:latin typeface="Arial" pitchFamily="34" charset="0"/>
                  <a:ea typeface="MS PGothic" panose="020B0600070205080204" pitchFamily="34" charset="-128"/>
                </a:defRPr>
              </a:lvl1pPr>
              <a:lvl2pPr marL="742950" indent="-285750" defTabSz="801688">
                <a:defRPr sz="2500">
                  <a:solidFill>
                    <a:schemeClr val="tx1"/>
                  </a:solidFill>
                  <a:latin typeface="Arial" pitchFamily="34" charset="0"/>
                  <a:ea typeface="MS PGothic" panose="020B0600070205080204" pitchFamily="34" charset="-128"/>
                </a:defRPr>
              </a:lvl2pPr>
              <a:lvl3pPr marL="1143000" indent="-228600" defTabSz="801688">
                <a:defRPr sz="2500">
                  <a:solidFill>
                    <a:schemeClr val="tx1"/>
                  </a:solidFill>
                  <a:latin typeface="Arial" pitchFamily="34" charset="0"/>
                  <a:ea typeface="MS PGothic" panose="020B0600070205080204" pitchFamily="34" charset="-128"/>
                </a:defRPr>
              </a:lvl3pPr>
              <a:lvl4pPr marL="1600200" indent="-228600" defTabSz="801688">
                <a:defRPr sz="2500">
                  <a:solidFill>
                    <a:schemeClr val="tx1"/>
                  </a:solidFill>
                  <a:latin typeface="Arial" pitchFamily="34" charset="0"/>
                  <a:ea typeface="MS PGothic" panose="020B0600070205080204" pitchFamily="34" charset="-128"/>
                </a:defRPr>
              </a:lvl4pPr>
              <a:lvl5pPr marL="2057400" indent="-228600" defTabSz="801688">
                <a:defRPr sz="2500">
                  <a:solidFill>
                    <a:schemeClr val="tx1"/>
                  </a:solidFill>
                  <a:latin typeface="Arial" pitchFamily="34" charset="0"/>
                  <a:ea typeface="MS PGothic" panose="020B0600070205080204" pitchFamily="34" charset="-128"/>
                </a:defRPr>
              </a:lvl5pPr>
              <a:lvl6pPr marL="25146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6pPr>
              <a:lvl7pPr marL="29718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7pPr>
              <a:lvl8pPr marL="34290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8pPr>
              <a:lvl9pPr marL="3886200" indent="-228600" defTabSz="801688" eaLnBrk="0" fontAlgn="base" hangingPunct="0">
                <a:spcBef>
                  <a:spcPct val="0"/>
                </a:spcBef>
                <a:spcAft>
                  <a:spcPct val="0"/>
                </a:spcAft>
                <a:defRPr sz="2500">
                  <a:solidFill>
                    <a:schemeClr val="tx1"/>
                  </a:solidFill>
                  <a:latin typeface="Arial" pitchFamily="34" charset="0"/>
                  <a:ea typeface="MS PGothic" panose="020B0600070205080204" pitchFamily="34" charset="-128"/>
                </a:defRPr>
              </a:lvl9pPr>
            </a:lstStyle>
            <a:p>
              <a:pPr algn="ctr" fontAlgn="ctr"/>
              <a:r>
                <a:rPr lang="en-US" sz="1000" b="1">
                  <a:latin typeface="Arial" panose="020B0604020202020204" pitchFamily="34" charset="0"/>
                </a:rPr>
                <a:t>512 bytes aligned, wasting a lot of space</a:t>
              </a:r>
              <a:endParaRPr lang="en-US" altLang="zh-CN" sz="1000" b="1" i="0">
                <a:latin typeface="Arial" panose="020B0604020202020204" pitchFamily="34" charset="0"/>
                <a:ea typeface="微软雅黑" panose="020B0503020204020204" pitchFamily="34" charset="-122"/>
                <a:cs typeface="Arial" panose="020B0604020202020204" pitchFamily="34" charset="0"/>
              </a:endParaRPr>
            </a:p>
          </p:txBody>
        </p:sp>
        <p:sp>
          <p:nvSpPr>
            <p:cNvPr id="137" name="Rectangle 200"/>
            <p:cNvSpPr/>
            <p:nvPr/>
          </p:nvSpPr>
          <p:spPr bwMode="auto">
            <a:xfrm>
              <a:off x="3023756" y="4413096"/>
              <a:ext cx="938078" cy="242893"/>
            </a:xfrm>
            <a:prstGeom prst="rect">
              <a:avLst/>
            </a:prstGeom>
            <a:solidFill>
              <a:schemeClr val="bg1">
                <a:lumMod val="8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p>
              <a:pPr defTabSz="801608" fontAlgn="ctr">
                <a:spcBef>
                  <a:spcPct val="0"/>
                </a:spcBef>
                <a:spcAft>
                  <a:spcPct val="0"/>
                </a:spcAft>
              </a:pPr>
              <a:r>
                <a:rPr lang="en-US" sz="1000">
                  <a:solidFill>
                    <a:prstClr val="black"/>
                  </a:solidFill>
                  <a:latin typeface="Arial" panose="020B0604020202020204" pitchFamily="34" charset="0"/>
                </a:rPr>
                <a:t>Waste space</a:t>
              </a:r>
            </a:p>
          </p:txBody>
        </p:sp>
      </p:grpSp>
      <p:sp>
        <p:nvSpPr>
          <p:cNvPr id="174" name="矩形 173"/>
          <p:cNvSpPr/>
          <p:nvPr/>
        </p:nvSpPr>
        <p:spPr>
          <a:xfrm>
            <a:off x="1976540" y="891156"/>
            <a:ext cx="3731980" cy="314407"/>
          </a:xfrm>
          <a:prstGeom prst="rect">
            <a:avLst/>
          </a:prstGeom>
          <a:no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I/O data</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75" name="Down Arrow 195"/>
          <p:cNvSpPr/>
          <p:nvPr/>
        </p:nvSpPr>
        <p:spPr bwMode="auto">
          <a:xfrm>
            <a:off x="3669028" y="1292010"/>
            <a:ext cx="320251" cy="288000"/>
          </a:xfrm>
          <a:prstGeom prst="downArrow">
            <a:avLst>
              <a:gd name="adj1" fmla="val 50000"/>
              <a:gd name="adj2" fmla="val 62236"/>
            </a:avLst>
          </a:prstGeom>
          <a:solidFill>
            <a:srgbClr val="FFC000"/>
          </a:solidFill>
          <a:ln w="3175" cap="flat" cmpd="sng" algn="ctr">
            <a:solidFill>
              <a:srgbClr val="FFFF00"/>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1001">
            <a:schemeClr val="dk2"/>
          </a:fillRef>
          <a:effectRef idx="0">
            <a:scrgbClr r="0" g="0" b="0"/>
          </a:effectRef>
          <a:fontRef idx="major"/>
        </p:style>
        <p:txBody>
          <a:bodyPr wrap="square" lIns="79190" tIns="39595" rIns="79190" bIns="39595"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defTabSz="801608" fontAlgn="ctr">
              <a:defRPr/>
            </a:pPr>
            <a:endParaRPr lang="en-US" sz="800"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76" name="矩形 175"/>
          <p:cNvSpPr/>
          <p:nvPr/>
        </p:nvSpPr>
        <p:spPr>
          <a:xfrm>
            <a:off x="3985990" y="1274678"/>
            <a:ext cx="2547492" cy="276999"/>
          </a:xfrm>
          <a:prstGeom prst="rect">
            <a:avLst/>
          </a:prstGeom>
        </p:spPr>
        <p:txBody>
          <a:bodyPr wrap="square">
            <a:noAutofit/>
          </a:bodyPr>
          <a:lstStyle/>
          <a:p>
            <a:pPr fontAlgn="ctr"/>
            <a:r>
              <a:rPr lang="en-US" sz="1200">
                <a:solidFill>
                  <a:srgbClr val="1D1D1A"/>
                </a:solidFill>
                <a:latin typeface="Arial" panose="020B0604020202020204" pitchFamily="34" charset="0"/>
              </a:rPr>
              <a:t>1. Breaking data into a fixed length</a:t>
            </a:r>
            <a:endParaRPr lang="en-US" sz="1200">
              <a:latin typeface="Arial" panose="020B0604020202020204" pitchFamily="34" charset="0"/>
              <a:ea typeface="微软雅黑" panose="020B0503020204020204" pitchFamily="34" charset="-122"/>
            </a:endParaRPr>
          </a:p>
        </p:txBody>
      </p:sp>
      <p:sp>
        <p:nvSpPr>
          <p:cNvPr id="177" name="TextBox 132"/>
          <p:cNvSpPr txBox="1"/>
          <p:nvPr/>
        </p:nvSpPr>
        <p:spPr bwMode="auto">
          <a:xfrm>
            <a:off x="4371123" y="5273843"/>
            <a:ext cx="1762001" cy="298035"/>
          </a:xfrm>
          <a:prstGeom prst="rect">
            <a:avLst/>
          </a:prstGeom>
          <a:noFill/>
          <a:ln w="9525">
            <a:noFill/>
            <a:miter lim="800000"/>
            <a:headEnd/>
            <a:tailEnd/>
          </a:ln>
          <a:effectLst/>
        </p:spPr>
        <p:style>
          <a:lnRef idx="0">
            <a:scrgbClr r="0" g="0" b="0"/>
          </a:lnRef>
          <a:fillRef idx="1001">
            <a:schemeClr val="dk2"/>
          </a:fillRef>
          <a:effectRef idx="0">
            <a:scrgbClr r="0" g="0" b="0"/>
          </a:effectRef>
          <a:fontRef idx="major"/>
        </p:style>
        <p:txBody>
          <a:bodyPr wrap="square" anchor="ctr" anchorCtr="1">
            <a:noAutofit/>
          </a:bodyPr>
          <a:lstStyle>
            <a:defPPr>
              <a:defRPr lang="en-US"/>
            </a:defPPr>
            <a:lvl1pPr algn="l" rtl="0" fontAlgn="base">
              <a:spcBef>
                <a:spcPct val="0"/>
              </a:spcBef>
              <a:spcAft>
                <a:spcPct val="0"/>
              </a:spcAft>
              <a:defRPr sz="1200" kern="1200">
                <a:solidFill>
                  <a:schemeClr val="bg1"/>
                </a:solidFill>
                <a:latin typeface="Arial"/>
                <a:ea typeface="+mj-ea"/>
                <a:cs typeface="+mj-cs"/>
              </a:defRPr>
            </a:lvl1pPr>
            <a:lvl2pPr marL="457200" algn="l" rtl="0" fontAlgn="base">
              <a:spcBef>
                <a:spcPct val="0"/>
              </a:spcBef>
              <a:spcAft>
                <a:spcPct val="0"/>
              </a:spcAft>
              <a:defRPr sz="1200" kern="1200">
                <a:solidFill>
                  <a:schemeClr val="bg1"/>
                </a:solidFill>
                <a:latin typeface="Arial"/>
                <a:ea typeface="+mj-ea"/>
                <a:cs typeface="+mj-cs"/>
              </a:defRPr>
            </a:lvl2pPr>
            <a:lvl3pPr marL="914400" algn="l" rtl="0" fontAlgn="base">
              <a:spcBef>
                <a:spcPct val="0"/>
              </a:spcBef>
              <a:spcAft>
                <a:spcPct val="0"/>
              </a:spcAft>
              <a:defRPr sz="1200" kern="1200">
                <a:solidFill>
                  <a:schemeClr val="bg1"/>
                </a:solidFill>
                <a:latin typeface="Arial"/>
                <a:ea typeface="+mj-ea"/>
                <a:cs typeface="+mj-cs"/>
              </a:defRPr>
            </a:lvl3pPr>
            <a:lvl4pPr marL="1371600" algn="l" rtl="0" fontAlgn="base">
              <a:spcBef>
                <a:spcPct val="0"/>
              </a:spcBef>
              <a:spcAft>
                <a:spcPct val="0"/>
              </a:spcAft>
              <a:defRPr sz="1200" kern="1200">
                <a:solidFill>
                  <a:schemeClr val="bg1"/>
                </a:solidFill>
                <a:latin typeface="Arial"/>
                <a:ea typeface="+mj-ea"/>
                <a:cs typeface="+mj-cs"/>
              </a:defRPr>
            </a:lvl4pPr>
            <a:lvl5pPr marL="1828800" algn="l" rtl="0" fontAlgn="base">
              <a:spcBef>
                <a:spcPct val="0"/>
              </a:spcBef>
              <a:spcAft>
                <a:spcPct val="0"/>
              </a:spcAft>
              <a:defRPr sz="1200" kern="1200">
                <a:solidFill>
                  <a:schemeClr val="bg1"/>
                </a:solidFill>
                <a:latin typeface="Arial"/>
                <a:ea typeface="+mj-ea"/>
                <a:cs typeface="+mj-cs"/>
              </a:defRPr>
            </a:lvl5pPr>
            <a:lvl6pPr marL="2286000" algn="l" defTabSz="914400" rtl="0" eaLnBrk="1" latinLnBrk="0" hangingPunct="1">
              <a:defRPr sz="1200" kern="1200">
                <a:solidFill>
                  <a:schemeClr val="bg1"/>
                </a:solidFill>
                <a:latin typeface="Arial"/>
                <a:ea typeface="+mj-ea"/>
                <a:cs typeface="+mj-cs"/>
              </a:defRPr>
            </a:lvl6pPr>
            <a:lvl7pPr marL="2743200" algn="l" defTabSz="914400" rtl="0" eaLnBrk="1" latinLnBrk="0" hangingPunct="1">
              <a:defRPr sz="1200" kern="1200">
                <a:solidFill>
                  <a:schemeClr val="bg1"/>
                </a:solidFill>
                <a:latin typeface="Arial"/>
                <a:ea typeface="+mj-ea"/>
                <a:cs typeface="+mj-cs"/>
              </a:defRPr>
            </a:lvl7pPr>
            <a:lvl8pPr marL="3200400" algn="l" defTabSz="914400" rtl="0" eaLnBrk="1" latinLnBrk="0" hangingPunct="1">
              <a:defRPr sz="1200" kern="1200">
                <a:solidFill>
                  <a:schemeClr val="bg1"/>
                </a:solidFill>
                <a:latin typeface="Arial"/>
                <a:ea typeface="+mj-ea"/>
                <a:cs typeface="+mj-cs"/>
              </a:defRPr>
            </a:lvl8pPr>
            <a:lvl9pPr marL="3657600" algn="l" defTabSz="914400" rtl="0" eaLnBrk="1" latinLnBrk="0" hangingPunct="1">
              <a:defRPr sz="1200" kern="1200">
                <a:solidFill>
                  <a:schemeClr val="bg1"/>
                </a:solidFill>
                <a:latin typeface="Arial"/>
                <a:ea typeface="+mj-ea"/>
                <a:cs typeface="+mj-cs"/>
              </a:defRPr>
            </a:lvl9pPr>
          </a:lstStyle>
          <a:p>
            <a:pPr fontAlgn="ctr">
              <a:defRPr/>
            </a:pPr>
            <a:r>
              <a:rPr lang="en-US">
                <a:solidFill>
                  <a:prstClr val="black"/>
                </a:solidFill>
                <a:latin typeface="Arial" panose="020B0604020202020204" pitchFamily="34" charset="0"/>
              </a:rPr>
              <a:t>3. Data compaction</a:t>
            </a:r>
            <a:endParaRPr lang="en-US" i="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78" name="文本框 177"/>
          <p:cNvSpPr txBox="1"/>
          <p:nvPr/>
        </p:nvSpPr>
        <p:spPr>
          <a:xfrm>
            <a:off x="7206407" y="744151"/>
            <a:ext cx="4596348" cy="5689052"/>
          </a:xfrm>
          <a:prstGeom prst="rect">
            <a:avLst/>
          </a:prstGeom>
          <a:noFill/>
        </p:spPr>
        <p:txBody>
          <a:bodyPr wrap="square" rtlCol="0">
            <a:noAutofit/>
          </a:bodyPr>
          <a:lstStyle/>
          <a:p>
            <a:pPr marL="226219" indent="-226219" defTabSz="601266" fontAlgn="ctr">
              <a:spcBef>
                <a:spcPct val="30000"/>
              </a:spcBef>
              <a:spcAft>
                <a:spcPct val="0"/>
              </a:spcAft>
              <a:buClr>
                <a:srgbClr val="808080"/>
              </a:buClr>
              <a:buSzPct val="60000"/>
              <a:buFont typeface="Wingdings" panose="05000000000000000000" pitchFamily="2" charset="2"/>
              <a:buChar char="l"/>
            </a:pPr>
            <a:r>
              <a:rPr lang="en-US" dirty="0">
                <a:solidFill>
                  <a:srgbClr val="000000"/>
                </a:solidFill>
                <a:latin typeface="Arial" panose="020B0604020202020204" pitchFamily="34" charset="0"/>
              </a:rPr>
              <a:t>After deduplication, data begins to be compressed. After compression, the data begins to be compacted.</a:t>
            </a:r>
            <a:endParaRPr lang="en-US" altLang="zh-CN" dirty="0">
              <a:solidFill>
                <a:srgbClr val="000000"/>
              </a:solidFill>
              <a:latin typeface="Arial" panose="020B0604020202020204" pitchFamily="34" charset="0"/>
              <a:ea typeface="微软雅黑" panose="020B0503020204020204" pitchFamily="34" charset="-122"/>
              <a:cs typeface="Arial" pitchFamily="34" charset="0"/>
            </a:endParaRPr>
          </a:p>
          <a:p>
            <a:pPr marL="226219" indent="-226219" defTabSz="601266" fontAlgn="ctr">
              <a:spcBef>
                <a:spcPct val="30000"/>
              </a:spcBef>
              <a:spcAft>
                <a:spcPct val="0"/>
              </a:spcAft>
              <a:buClr>
                <a:srgbClr val="808080"/>
              </a:buClr>
              <a:buSzPct val="60000"/>
              <a:buFont typeface="Wingdings" panose="05000000000000000000" pitchFamily="2" charset="2"/>
              <a:buChar char="l"/>
            </a:pPr>
            <a:r>
              <a:rPr lang="en-US" b="1" dirty="0">
                <a:solidFill>
                  <a:srgbClr val="000000"/>
                </a:solidFill>
                <a:latin typeface="Arial" panose="020B0604020202020204" pitchFamily="34" charset="0"/>
              </a:rPr>
              <a:t>Data compression </a:t>
            </a:r>
            <a:r>
              <a:rPr lang="en-US" dirty="0">
                <a:solidFill>
                  <a:srgbClr val="000000"/>
                </a:solidFill>
                <a:latin typeface="Arial" panose="020B0604020202020204" pitchFamily="34" charset="0"/>
              </a:rPr>
              <a:t>can be enabled or disabled as required based on the LUN/FS granularity.</a:t>
            </a:r>
            <a:endParaRPr lang="en-US" altLang="zh-CN" dirty="0">
              <a:solidFill>
                <a:srgbClr val="000000"/>
              </a:solidFill>
              <a:latin typeface="Arial" panose="020B0604020202020204" pitchFamily="34" charset="0"/>
              <a:ea typeface="微软雅黑" panose="020B0503020204020204" pitchFamily="34" charset="-122"/>
              <a:cs typeface="Arial" pitchFamily="34" charset="0"/>
            </a:endParaRPr>
          </a:p>
          <a:p>
            <a:pPr marL="226219" indent="-226219" defTabSz="601266" fontAlgn="ctr">
              <a:spcBef>
                <a:spcPct val="30000"/>
              </a:spcBef>
              <a:spcAft>
                <a:spcPct val="0"/>
              </a:spcAft>
              <a:buClr>
                <a:srgbClr val="808080"/>
              </a:buClr>
              <a:buSzPct val="60000"/>
              <a:buFont typeface="Wingdings" panose="05000000000000000000" pitchFamily="2" charset="2"/>
              <a:buChar char="l"/>
            </a:pPr>
            <a:r>
              <a:rPr lang="en-US" dirty="0">
                <a:solidFill>
                  <a:srgbClr val="000000"/>
                </a:solidFill>
                <a:latin typeface="Arial" panose="020B0604020202020204" pitchFamily="34" charset="0"/>
              </a:rPr>
              <a:t>The following compression algorithms are supported: LZ4 and HZ9. HZ9 is a deep compression algorithm and its compression ratio is 20% higher than that of LZ4.</a:t>
            </a:r>
          </a:p>
          <a:p>
            <a:pPr marL="226219" indent="-226219" defTabSz="601266" fontAlgn="ctr">
              <a:spcBef>
                <a:spcPct val="30000"/>
              </a:spcBef>
              <a:spcAft>
                <a:spcPct val="0"/>
              </a:spcAft>
              <a:buClr>
                <a:srgbClr val="808080"/>
              </a:buClr>
              <a:buSzPct val="60000"/>
              <a:buFont typeface="Wingdings" panose="05000000000000000000" pitchFamily="2" charset="2"/>
              <a:buChar char="l"/>
            </a:pPr>
            <a:r>
              <a:rPr lang="en-US" dirty="0">
                <a:latin typeface="Arial" panose="020B0604020202020204" pitchFamily="34" charset="0"/>
              </a:rPr>
              <a:t>The length of the compressed data varies. Multiple data blocks less than 512 bytes can be </a:t>
            </a:r>
            <a:r>
              <a:rPr lang="en-US" b="1" dirty="0">
                <a:latin typeface="Arial" panose="020B0604020202020204" pitchFamily="34" charset="0"/>
              </a:rPr>
              <a:t>compacted</a:t>
            </a:r>
            <a:r>
              <a:rPr lang="en-US" dirty="0">
                <a:latin typeface="Arial" panose="020B0604020202020204" pitchFamily="34" charset="0"/>
              </a:rPr>
              <a:t>, and then stored and aligned in the storage space. If the compressed data is not in 512-byte aligned mode, zeros will be added to improve the space utilization.</a:t>
            </a:r>
            <a:endParaRPr lang="en-US" altLang="zh-CN" dirty="0">
              <a:solidFill>
                <a:srgbClr val="000000"/>
              </a:solidFill>
              <a:latin typeface="Arial" panose="020B0604020202020204"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621295191"/>
      </p:ext>
    </p:extLst>
  </p:cSld>
  <p:clrMapOvr>
    <a:masterClrMapping/>
  </p:clrMapOvr>
  <p:transition advClick="0" advTm="8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标题 1"/>
          <p:cNvSpPr txBox="1">
            <a:spLocks/>
          </p:cNvSpPr>
          <p:nvPr/>
        </p:nvSpPr>
        <p:spPr>
          <a:xfrm>
            <a:off x="707062" y="127033"/>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Ultra-Large Cluster Management and Scaling</a:t>
            </a:r>
            <a:endParaRPr lang="en-US" altLang="zh-CN" dirty="0"/>
          </a:p>
        </p:txBody>
      </p:sp>
      <p:sp>
        <p:nvSpPr>
          <p:cNvPr id="16" name="矩形 15"/>
          <p:cNvSpPr/>
          <p:nvPr/>
        </p:nvSpPr>
        <p:spPr bwMode="auto">
          <a:xfrm>
            <a:off x="1123411" y="3010364"/>
            <a:ext cx="1408232" cy="3041708"/>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17" name="圆柱形 16"/>
          <p:cNvSpPr/>
          <p:nvPr/>
        </p:nvSpPr>
        <p:spPr bwMode="auto">
          <a:xfrm>
            <a:off x="1429660" y="498632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8" name="圆柱形 17"/>
          <p:cNvSpPr/>
          <p:nvPr/>
        </p:nvSpPr>
        <p:spPr bwMode="auto">
          <a:xfrm>
            <a:off x="1429660" y="460974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9" name="圆柱形 18"/>
          <p:cNvSpPr/>
          <p:nvPr/>
        </p:nvSpPr>
        <p:spPr bwMode="auto">
          <a:xfrm>
            <a:off x="1429660" y="4231582"/>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0" name="矩形 19"/>
          <p:cNvSpPr/>
          <p:nvPr/>
        </p:nvSpPr>
        <p:spPr bwMode="auto">
          <a:xfrm>
            <a:off x="2708369" y="3010365"/>
            <a:ext cx="1408232" cy="3041707"/>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p>
        </p:txBody>
      </p:sp>
      <p:sp>
        <p:nvSpPr>
          <p:cNvPr id="21" name="圆柱形 20"/>
          <p:cNvSpPr/>
          <p:nvPr/>
        </p:nvSpPr>
        <p:spPr bwMode="auto">
          <a:xfrm>
            <a:off x="3014613" y="498632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2" name="圆柱形 21"/>
          <p:cNvSpPr/>
          <p:nvPr/>
        </p:nvSpPr>
        <p:spPr bwMode="auto">
          <a:xfrm>
            <a:off x="3014613" y="460974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3" name="圆柱形 22"/>
          <p:cNvSpPr/>
          <p:nvPr/>
        </p:nvSpPr>
        <p:spPr bwMode="auto">
          <a:xfrm>
            <a:off x="3014613" y="4231582"/>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4" name="矩形 23"/>
          <p:cNvSpPr/>
          <p:nvPr/>
        </p:nvSpPr>
        <p:spPr bwMode="auto">
          <a:xfrm>
            <a:off x="4274026" y="3010365"/>
            <a:ext cx="1408232" cy="3041707"/>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p>
        </p:txBody>
      </p:sp>
      <p:sp>
        <p:nvSpPr>
          <p:cNvPr id="25" name="圆柱形 24"/>
          <p:cNvSpPr/>
          <p:nvPr/>
        </p:nvSpPr>
        <p:spPr bwMode="auto">
          <a:xfrm>
            <a:off x="4580275" y="498632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6" name="圆柱形 25"/>
          <p:cNvSpPr/>
          <p:nvPr/>
        </p:nvSpPr>
        <p:spPr bwMode="auto">
          <a:xfrm>
            <a:off x="4580275" y="460974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7" name="圆柱形 26"/>
          <p:cNvSpPr/>
          <p:nvPr/>
        </p:nvSpPr>
        <p:spPr bwMode="auto">
          <a:xfrm>
            <a:off x="4580275" y="4231582"/>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28" name="矩形 27"/>
          <p:cNvSpPr/>
          <p:nvPr/>
        </p:nvSpPr>
        <p:spPr bwMode="auto">
          <a:xfrm>
            <a:off x="5865236" y="3010365"/>
            <a:ext cx="1161936" cy="3041707"/>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p>
        </p:txBody>
      </p:sp>
      <p:sp>
        <p:nvSpPr>
          <p:cNvPr id="29" name="圆柱形 28"/>
          <p:cNvSpPr/>
          <p:nvPr/>
        </p:nvSpPr>
        <p:spPr bwMode="auto">
          <a:xfrm>
            <a:off x="6061697" y="498632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30" name="圆柱形 29"/>
          <p:cNvSpPr/>
          <p:nvPr/>
        </p:nvSpPr>
        <p:spPr bwMode="auto">
          <a:xfrm>
            <a:off x="6061697" y="460974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31" name="圆柱形 30"/>
          <p:cNvSpPr/>
          <p:nvPr/>
        </p:nvSpPr>
        <p:spPr bwMode="auto">
          <a:xfrm>
            <a:off x="6061697" y="4231582"/>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32" name="圆柱形 31"/>
          <p:cNvSpPr/>
          <p:nvPr/>
        </p:nvSpPr>
        <p:spPr bwMode="auto">
          <a:xfrm>
            <a:off x="1429660" y="553213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33" name="圆柱形 32"/>
          <p:cNvSpPr/>
          <p:nvPr/>
        </p:nvSpPr>
        <p:spPr bwMode="auto">
          <a:xfrm>
            <a:off x="3014613" y="553213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34" name="圆柱形 33"/>
          <p:cNvSpPr/>
          <p:nvPr/>
        </p:nvSpPr>
        <p:spPr bwMode="auto">
          <a:xfrm>
            <a:off x="4580275" y="5532138"/>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36" name="矩形 35"/>
          <p:cNvSpPr/>
          <p:nvPr/>
        </p:nvSpPr>
        <p:spPr>
          <a:xfrm>
            <a:off x="434975" y="4197978"/>
            <a:ext cx="5130509" cy="119648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noAutofit/>
          </a:bodyPr>
          <a:lstStyle/>
          <a:p>
            <a:pPr fontAlgn="ctr"/>
            <a:r>
              <a:rPr lang="en-US" sz="1200">
                <a:solidFill>
                  <a:srgbClr val="1D1D1A"/>
                </a:solidFill>
                <a:latin typeface="Arial" panose="020B0604020202020204" pitchFamily="34" charset="0"/>
              </a:rPr>
              <a:t>Storage </a:t>
            </a:r>
          </a:p>
          <a:p>
            <a:pPr fontAlgn="ctr"/>
            <a:r>
              <a:rPr lang="en-US" sz="1200">
                <a:solidFill>
                  <a:srgbClr val="1D1D1A"/>
                </a:solidFill>
                <a:latin typeface="Arial" panose="020B0604020202020204" pitchFamily="34" charset="0"/>
              </a:rPr>
              <a:t>pool</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37" name="矩形 36"/>
          <p:cNvSpPr/>
          <p:nvPr/>
        </p:nvSpPr>
        <p:spPr>
          <a:xfrm>
            <a:off x="336443" y="5452989"/>
            <a:ext cx="11459710" cy="501392"/>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ctr">
            <a:noAutofit/>
          </a:bodyPr>
          <a:lstStyle/>
          <a:p>
            <a:pPr algn="r" fontAlgn="ctr"/>
            <a:r>
              <a:rPr lang="en-US" sz="1400" b="1" dirty="0">
                <a:solidFill>
                  <a:srgbClr val="1D1D1A"/>
                </a:solidFill>
                <a:latin typeface="Arial" panose="020B0604020202020204" pitchFamily="34" charset="0"/>
              </a:rPr>
              <a:t>Adding disks</a:t>
            </a:r>
            <a:endParaRPr lang="en-US" altLang="zh-CN" sz="1400" b="1" dirty="0">
              <a:solidFill>
                <a:srgbClr val="1D1D1A"/>
              </a:solidFill>
              <a:latin typeface="Arial" panose="020B0604020202020204" pitchFamily="34" charset="0"/>
              <a:ea typeface="微软雅黑" panose="020B0503020204020204" pitchFamily="34" charset="-122"/>
            </a:endParaRPr>
          </a:p>
          <a:p>
            <a:pPr algn="r" fontAlgn="ctr"/>
            <a:r>
              <a:rPr lang="en-US" sz="1400" dirty="0">
                <a:solidFill>
                  <a:srgbClr val="1D1D1A"/>
                </a:solidFill>
                <a:latin typeface="Arial" panose="020B0604020202020204" pitchFamily="34" charset="0"/>
              </a:rPr>
              <a:t> </a:t>
            </a:r>
            <a:endParaRPr lang="en-US" altLang="zh-CN" sz="1400" b="1" dirty="0">
              <a:solidFill>
                <a:srgbClr val="1D1D1A"/>
              </a:solidFill>
              <a:latin typeface="Arial" panose="020B0604020202020204" pitchFamily="34" charset="0"/>
              <a:ea typeface="微软雅黑" panose="020B0503020204020204" pitchFamily="34" charset="-122"/>
            </a:endParaRPr>
          </a:p>
        </p:txBody>
      </p:sp>
      <p:sp>
        <p:nvSpPr>
          <p:cNvPr id="43" name="矩形 42"/>
          <p:cNvSpPr/>
          <p:nvPr/>
        </p:nvSpPr>
        <p:spPr>
          <a:xfrm>
            <a:off x="5565484" y="4197738"/>
            <a:ext cx="6230668" cy="1196720"/>
          </a:xfrm>
          <a:prstGeom prst="rect">
            <a:avLst/>
          </a:prstGeom>
          <a:noFill/>
          <a:ln w="95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r" fontAlgn="ctr"/>
            <a:r>
              <a:rPr lang="en-US" sz="1400" b="1" dirty="0">
                <a:solidFill>
                  <a:srgbClr val="1D1D1A"/>
                </a:solidFill>
                <a:latin typeface="Arial"/>
                <a:cs typeface="Arial"/>
              </a:rPr>
              <a:t>Adding/Reducing storage nodes</a:t>
            </a:r>
            <a:endParaRPr lang="en-US" altLang="zh-CN" sz="1400" b="1" dirty="0">
              <a:ln>
                <a:solidFill>
                  <a:srgbClr val="1D1D1A"/>
                </a:solidFill>
                <a:prstDash val="solid"/>
              </a:ln>
              <a:solidFill>
                <a:srgbClr val="1D1D1A"/>
              </a:solidFill>
              <a:latin typeface="Arial"/>
              <a:ea typeface="微软雅黑" panose="020B0503020204020204" pitchFamily="34" charset="-122"/>
              <a:cs typeface="Arial"/>
            </a:endParaRPr>
          </a:p>
          <a:p>
            <a:pPr algn="r" fontAlgn="ctr"/>
            <a:r>
              <a:rPr lang="en-US" sz="1400" dirty="0">
                <a:solidFill>
                  <a:srgbClr val="1D1D1A"/>
                </a:solidFill>
                <a:latin typeface="Arial" panose="020B0604020202020204" pitchFamily="34" charset="0"/>
              </a:rPr>
              <a:t> </a:t>
            </a:r>
          </a:p>
          <a:p>
            <a:pPr algn="r" fontAlgn="ctr"/>
            <a:r>
              <a:rPr lang="en-US" sz="1400" dirty="0">
                <a:solidFill>
                  <a:srgbClr val="1D1D1A"/>
                </a:solidFill>
                <a:latin typeface="Arial" panose="020B0604020202020204" pitchFamily="34" charset="0"/>
              </a:rPr>
              <a:t> </a:t>
            </a:r>
            <a:endParaRPr lang="en-US" altLang="zh-CN" sz="1400" dirty="0">
              <a:ln>
                <a:solidFill>
                  <a:srgbClr val="1D1D1A"/>
                </a:solidFill>
                <a:prstDash val="solid"/>
              </a:ln>
              <a:solidFill>
                <a:srgbClr val="1D1D1A"/>
              </a:solidFill>
              <a:latin typeface="Arial" panose="020B0604020202020204" pitchFamily="34" charset="0"/>
              <a:ea typeface="微软雅黑" panose="020B0503020204020204" pitchFamily="34" charset="-122"/>
            </a:endParaRPr>
          </a:p>
        </p:txBody>
      </p:sp>
      <p:sp>
        <p:nvSpPr>
          <p:cNvPr id="44" name="矩形 43"/>
          <p:cNvSpPr/>
          <p:nvPr/>
        </p:nvSpPr>
        <p:spPr bwMode="auto">
          <a:xfrm>
            <a:off x="1166594" y="1143700"/>
            <a:ext cx="1408232" cy="907965"/>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Compute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46" name="文本框 45"/>
          <p:cNvSpPr txBox="1"/>
          <p:nvPr/>
        </p:nvSpPr>
        <p:spPr>
          <a:xfrm>
            <a:off x="8405749" y="4471433"/>
            <a:ext cx="3306825" cy="874340"/>
          </a:xfrm>
          <a:prstGeom prst="rect">
            <a:avLst/>
          </a:prstGeom>
          <a:noFill/>
        </p:spPr>
        <p:txBody>
          <a:bodyPr wrap="square" lIns="0" tIns="0" rIns="0" bIns="0" rtlCol="0">
            <a:noAutofit/>
          </a:bodyPr>
          <a:lstStyle/>
          <a:p>
            <a:pPr marL="285750" indent="-285750" fontAlgn="ctr">
              <a:buFont typeface="Arial" panose="020B0604020202020204" pitchFamily="34" charset="0"/>
              <a:buChar char="•"/>
            </a:pPr>
            <a:r>
              <a:rPr lang="en-US" sz="1200" dirty="0">
                <a:solidFill>
                  <a:srgbClr val="1D1D1A"/>
                </a:solidFill>
                <a:latin typeface="Arial" panose="020B0604020202020204" pitchFamily="34" charset="0"/>
              </a:rPr>
              <a:t>Storage node: node/cabinet-level capacity expansion</a:t>
            </a:r>
            <a:endParaRPr lang="en-US" altLang="zh-CN" sz="1200" dirty="0">
              <a:solidFill>
                <a:srgbClr val="1D1D1A"/>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r>
              <a:rPr lang="en-US" sz="1200" dirty="0">
                <a:solidFill>
                  <a:srgbClr val="1D1D1A"/>
                </a:solidFill>
                <a:latin typeface="Arial" panose="020B0604020202020204" pitchFamily="34" charset="0"/>
              </a:rPr>
              <a:t>Adding/Deleting nodes in the original storage pool and creating a storage pool for new nodes</a:t>
            </a:r>
          </a:p>
        </p:txBody>
      </p:sp>
      <p:sp>
        <p:nvSpPr>
          <p:cNvPr id="47" name="矩形 46"/>
          <p:cNvSpPr/>
          <p:nvPr/>
        </p:nvSpPr>
        <p:spPr>
          <a:xfrm>
            <a:off x="1429660" y="1620865"/>
            <a:ext cx="969034" cy="350958"/>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VBS</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48" name="矩形 47"/>
          <p:cNvSpPr/>
          <p:nvPr/>
        </p:nvSpPr>
        <p:spPr bwMode="auto">
          <a:xfrm>
            <a:off x="2705837" y="1143700"/>
            <a:ext cx="1408232" cy="907965"/>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Compute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49" name="矩形 48"/>
          <p:cNvSpPr/>
          <p:nvPr/>
        </p:nvSpPr>
        <p:spPr>
          <a:xfrm>
            <a:off x="2918366" y="1620865"/>
            <a:ext cx="969034" cy="350958"/>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VBS</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50" name="矩形 49"/>
          <p:cNvSpPr/>
          <p:nvPr/>
        </p:nvSpPr>
        <p:spPr bwMode="auto">
          <a:xfrm>
            <a:off x="4157253" y="1139691"/>
            <a:ext cx="1408232" cy="907965"/>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Compute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51" name="矩形 50"/>
          <p:cNvSpPr/>
          <p:nvPr/>
        </p:nvSpPr>
        <p:spPr>
          <a:xfrm>
            <a:off x="4358081" y="1620865"/>
            <a:ext cx="969034" cy="350958"/>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VBS</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53" name="文本框 52"/>
          <p:cNvSpPr txBox="1"/>
          <p:nvPr/>
        </p:nvSpPr>
        <p:spPr>
          <a:xfrm>
            <a:off x="8508377" y="1435012"/>
            <a:ext cx="3287775" cy="946297"/>
          </a:xfrm>
          <a:prstGeom prst="rect">
            <a:avLst/>
          </a:prstGeom>
          <a:noFill/>
        </p:spPr>
        <p:txBody>
          <a:bodyPr wrap="square" lIns="0" tIns="0" rIns="0" bIns="0" rtlCol="0">
            <a:noAutofit/>
          </a:bodyPr>
          <a:lstStyle/>
          <a:p>
            <a:pPr marL="285750" indent="-285750" fontAlgn="ctr">
              <a:buFont typeface="Arial" panose="020B0604020202020204" pitchFamily="34" charset="0"/>
              <a:buChar char="•"/>
            </a:pPr>
            <a:r>
              <a:rPr lang="en-US" sz="1200" dirty="0">
                <a:solidFill>
                  <a:srgbClr val="1D1D1A"/>
                </a:solidFill>
                <a:latin typeface="Arial" panose="020B0604020202020204" pitchFamily="34" charset="0"/>
              </a:rPr>
              <a:t>Compute node: 10,240 nodes supported by TCP, 100 nodes supported by IB, and 768 nodes supported by </a:t>
            </a:r>
            <a:r>
              <a:rPr lang="en-US" sz="1200" dirty="0" err="1">
                <a:solidFill>
                  <a:srgbClr val="1D1D1A"/>
                </a:solidFill>
                <a:latin typeface="Arial" panose="020B0604020202020204" pitchFamily="34" charset="0"/>
              </a:rPr>
              <a:t>RoCE</a:t>
            </a:r>
            <a:endParaRPr lang="en-US" sz="1200" dirty="0">
              <a:solidFill>
                <a:srgbClr val="1D1D1A"/>
              </a:solidFill>
              <a:latin typeface="Arial" panose="020B0604020202020204" pitchFamily="34" charset="0"/>
            </a:endParaRPr>
          </a:p>
        </p:txBody>
      </p:sp>
      <p:sp>
        <p:nvSpPr>
          <p:cNvPr id="57" name="矩形 56"/>
          <p:cNvSpPr/>
          <p:nvPr/>
        </p:nvSpPr>
        <p:spPr bwMode="auto">
          <a:xfrm>
            <a:off x="6055897" y="1144609"/>
            <a:ext cx="1408232" cy="907965"/>
          </a:xfrm>
          <a:prstGeom prst="rect">
            <a:avLst/>
          </a:prstGeom>
          <a:no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Compute node</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58" name="矩形 57"/>
          <p:cNvSpPr/>
          <p:nvPr/>
        </p:nvSpPr>
        <p:spPr>
          <a:xfrm>
            <a:off x="6256725" y="1620864"/>
            <a:ext cx="969034" cy="346950"/>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VBS</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59" name="矩形 58"/>
          <p:cNvSpPr/>
          <p:nvPr/>
        </p:nvSpPr>
        <p:spPr>
          <a:xfrm>
            <a:off x="5759806" y="1015504"/>
            <a:ext cx="6036346" cy="1145251"/>
          </a:xfrm>
          <a:prstGeom prst="rect">
            <a:avLst/>
          </a:prstGeom>
          <a:noFill/>
          <a:ln w="9525">
            <a:solidFill>
              <a:srgbClr val="0C33F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r" fontAlgn="ctr"/>
            <a:r>
              <a:rPr lang="en-US" sz="1400" b="1" dirty="0">
                <a:solidFill>
                  <a:srgbClr val="1D1D1A"/>
                </a:solidFill>
                <a:latin typeface="Arial" panose="020B0604020202020204" pitchFamily="34" charset="0"/>
              </a:rPr>
              <a:t>Adding/Reducing compute nodes</a:t>
            </a:r>
            <a:endParaRPr lang="en-US" altLang="zh-CN" sz="1400" b="1" dirty="0">
              <a:ln>
                <a:solidFill>
                  <a:srgbClr val="1D1D1A"/>
                </a:solidFill>
                <a:prstDash val="solid"/>
              </a:ln>
              <a:solidFill>
                <a:srgbClr val="1D1D1A"/>
              </a:solidFill>
              <a:latin typeface="Arial" panose="020B0604020202020204" pitchFamily="34" charset="0"/>
              <a:ea typeface="微软雅黑" panose="020B0503020204020204" pitchFamily="34" charset="-122"/>
            </a:endParaRPr>
          </a:p>
          <a:p>
            <a:pPr algn="r" fontAlgn="ctr"/>
            <a:r>
              <a:rPr lang="en-US" sz="1400" dirty="0">
                <a:solidFill>
                  <a:srgbClr val="1D1D1A"/>
                </a:solidFill>
                <a:latin typeface="Arial" panose="020B0604020202020204" pitchFamily="34" charset="0"/>
              </a:rPr>
              <a:t> </a:t>
            </a:r>
            <a:endParaRPr lang="en-US" altLang="zh-CN" sz="1400" dirty="0">
              <a:ln>
                <a:solidFill>
                  <a:srgbClr val="1D1D1A"/>
                </a:solidFill>
                <a:prstDash val="solid"/>
              </a:ln>
              <a:solidFill>
                <a:srgbClr val="1D1D1A"/>
              </a:solidFill>
              <a:latin typeface="Arial" panose="020B0604020202020204" pitchFamily="34" charset="0"/>
              <a:ea typeface="微软雅黑" panose="020B0503020204020204" pitchFamily="34" charset="-122"/>
            </a:endParaRPr>
          </a:p>
          <a:p>
            <a:pPr algn="r" fontAlgn="ctr"/>
            <a:r>
              <a:rPr lang="en-US" sz="1400" dirty="0">
                <a:solidFill>
                  <a:srgbClr val="1D1D1A"/>
                </a:solidFill>
                <a:latin typeface="Arial" panose="020B0604020202020204" pitchFamily="34" charset="0"/>
              </a:rPr>
              <a:t> </a:t>
            </a:r>
            <a:endParaRPr lang="en-US" altLang="zh-CN" sz="1400" dirty="0">
              <a:ln>
                <a:solidFill>
                  <a:srgbClr val="1D1D1A"/>
                </a:solidFill>
                <a:prstDash val="solid"/>
              </a:ln>
              <a:solidFill>
                <a:srgbClr val="1D1D1A"/>
              </a:solidFill>
              <a:latin typeface="Arial" panose="020B0604020202020204" pitchFamily="34" charset="0"/>
              <a:ea typeface="微软雅黑" panose="020B0503020204020204" pitchFamily="34" charset="-122"/>
            </a:endParaRPr>
          </a:p>
        </p:txBody>
      </p:sp>
      <p:sp>
        <p:nvSpPr>
          <p:cNvPr id="61" name="矩形 60"/>
          <p:cNvSpPr/>
          <p:nvPr/>
        </p:nvSpPr>
        <p:spPr>
          <a:xfrm>
            <a:off x="1166594" y="2347721"/>
            <a:ext cx="6297535" cy="367495"/>
          </a:xfrm>
          <a:prstGeom prst="rect">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Network switch</a:t>
            </a:r>
            <a:endParaRPr lang="en-US" altLang="zh-CN" sz="1400">
              <a:solidFill>
                <a:srgbClr val="1D1D1A"/>
              </a:solidFill>
              <a:latin typeface="Arial" panose="020B0604020202020204" pitchFamily="34" charset="0"/>
              <a:ea typeface="微软雅黑" panose="020B0503020204020204" pitchFamily="34" charset="-122"/>
            </a:endParaRPr>
          </a:p>
        </p:txBody>
      </p:sp>
      <p:cxnSp>
        <p:nvCxnSpPr>
          <p:cNvPr id="67" name="直接连接符 66"/>
          <p:cNvCxnSpPr>
            <a:stCxn id="44" idx="2"/>
            <a:endCxn id="61" idx="0"/>
          </p:cNvCxnSpPr>
          <p:nvPr/>
        </p:nvCxnSpPr>
        <p:spPr>
          <a:xfrm>
            <a:off x="1870710" y="2051665"/>
            <a:ext cx="2444652" cy="296056"/>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8" idx="2"/>
            <a:endCxn id="61" idx="0"/>
          </p:cNvCxnSpPr>
          <p:nvPr/>
        </p:nvCxnSpPr>
        <p:spPr>
          <a:xfrm>
            <a:off x="3409953" y="2051665"/>
            <a:ext cx="905409" cy="296056"/>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50" idx="2"/>
            <a:endCxn id="61" idx="0"/>
          </p:cNvCxnSpPr>
          <p:nvPr/>
        </p:nvCxnSpPr>
        <p:spPr>
          <a:xfrm flipH="1">
            <a:off x="4315362" y="2047656"/>
            <a:ext cx="546007" cy="300065"/>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57" idx="2"/>
            <a:endCxn id="61" idx="0"/>
          </p:cNvCxnSpPr>
          <p:nvPr/>
        </p:nvCxnSpPr>
        <p:spPr>
          <a:xfrm flipH="1">
            <a:off x="4315362" y="2052574"/>
            <a:ext cx="2444651" cy="295147"/>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6" idx="0"/>
            <a:endCxn id="61" idx="2"/>
          </p:cNvCxnSpPr>
          <p:nvPr/>
        </p:nvCxnSpPr>
        <p:spPr>
          <a:xfrm flipV="1">
            <a:off x="1827527" y="2715216"/>
            <a:ext cx="2487835" cy="29514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20" idx="0"/>
            <a:endCxn id="61" idx="2"/>
          </p:cNvCxnSpPr>
          <p:nvPr/>
        </p:nvCxnSpPr>
        <p:spPr>
          <a:xfrm flipV="1">
            <a:off x="3412485" y="2715216"/>
            <a:ext cx="902877" cy="29514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24" idx="0"/>
            <a:endCxn id="61" idx="2"/>
          </p:cNvCxnSpPr>
          <p:nvPr/>
        </p:nvCxnSpPr>
        <p:spPr>
          <a:xfrm flipH="1" flipV="1">
            <a:off x="4315362" y="2715216"/>
            <a:ext cx="662780" cy="29514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28" idx="0"/>
            <a:endCxn id="61" idx="2"/>
          </p:cNvCxnSpPr>
          <p:nvPr/>
        </p:nvCxnSpPr>
        <p:spPr>
          <a:xfrm flipH="1" flipV="1">
            <a:off x="4315362" y="2715216"/>
            <a:ext cx="2130842" cy="29514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1309865" y="3677746"/>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113" name="矩形 112"/>
          <p:cNvSpPr/>
          <p:nvPr/>
        </p:nvSpPr>
        <p:spPr>
          <a:xfrm>
            <a:off x="2949323" y="3676250"/>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114" name="矩形 113"/>
          <p:cNvSpPr/>
          <p:nvPr/>
        </p:nvSpPr>
        <p:spPr>
          <a:xfrm>
            <a:off x="4507072" y="3676250"/>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115" name="矩形 114"/>
          <p:cNvSpPr/>
          <p:nvPr/>
        </p:nvSpPr>
        <p:spPr>
          <a:xfrm>
            <a:off x="5957107" y="3688383"/>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sp>
        <p:nvSpPr>
          <p:cNvPr id="117" name="矩形 116"/>
          <p:cNvSpPr/>
          <p:nvPr/>
        </p:nvSpPr>
        <p:spPr bwMode="auto">
          <a:xfrm>
            <a:off x="7118835" y="3010365"/>
            <a:ext cx="1119591" cy="3041707"/>
          </a:xfrm>
          <a:prstGeom prst="rect">
            <a:avLst/>
          </a:prstGeom>
          <a:noFill/>
          <a:ln w="9525" cap="flat" cmpd="sng" algn="ctr">
            <a:solidFill>
              <a:schemeClr val="tx1"/>
            </a:solidFill>
            <a:prstDash val="solid"/>
            <a:round/>
            <a:headEnd type="none" w="med" len="med"/>
            <a:tailEnd type="none" w="med" len="med"/>
          </a:ln>
          <a:effectLst/>
        </p:spPr>
        <p:txBody>
          <a:bodyPr vert="horz" wrap="none" lIns="121920" tIns="60960" rIns="121920" bIns="60960" numCol="1" rtlCol="0" anchor="t" anchorCtr="0" compatLnSpc="1">
            <a:prstTxWarp prst="textNoShape">
              <a:avLst/>
            </a:prstTxWarp>
            <a:noAutofit/>
          </a:bodyPr>
          <a:lstStyle/>
          <a:p>
            <a:pPr algn="ctr" defTabSz="1219170" fontAlgn="ctr">
              <a:spcBef>
                <a:spcPct val="0"/>
              </a:spcBef>
              <a:spcAft>
                <a:spcPct val="0"/>
              </a:spcAft>
              <a:buClr>
                <a:srgbClr val="CC9900"/>
              </a:buClr>
            </a:pPr>
            <a:r>
              <a:rPr lang="en-US" sz="1200">
                <a:solidFill>
                  <a:prstClr val="black"/>
                </a:solidFill>
                <a:latin typeface="Arial" panose="020B0604020202020204" pitchFamily="34" charset="0"/>
              </a:rPr>
              <a:t>Storage node</a:t>
            </a:r>
          </a:p>
        </p:txBody>
      </p:sp>
      <p:sp>
        <p:nvSpPr>
          <p:cNvPr id="118" name="圆柱形 117"/>
          <p:cNvSpPr/>
          <p:nvPr/>
        </p:nvSpPr>
        <p:spPr bwMode="auto">
          <a:xfrm>
            <a:off x="7276306" y="498632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19" name="圆柱形 118"/>
          <p:cNvSpPr/>
          <p:nvPr/>
        </p:nvSpPr>
        <p:spPr bwMode="auto">
          <a:xfrm>
            <a:off x="7276306" y="4609746"/>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20" name="圆柱形 119"/>
          <p:cNvSpPr/>
          <p:nvPr/>
        </p:nvSpPr>
        <p:spPr bwMode="auto">
          <a:xfrm>
            <a:off x="7276306" y="4231582"/>
            <a:ext cx="822632" cy="328292"/>
          </a:xfrm>
          <a:prstGeom prst="can">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pPr>
            <a:r>
              <a:rPr lang="en-US" sz="1050">
                <a:solidFill>
                  <a:prstClr val="black"/>
                </a:solidFill>
                <a:latin typeface="Arial" panose="020B0604020202020204" pitchFamily="34" charset="0"/>
              </a:rPr>
              <a:t>Disk</a:t>
            </a:r>
            <a:endParaRPr lang="en-US" altLang="zh-CN" sz="1050">
              <a:solidFill>
                <a:prstClr val="black"/>
              </a:solidFill>
              <a:latin typeface="Arial" panose="020B0604020202020204" pitchFamily="34" charset="0"/>
              <a:ea typeface="微软雅黑" panose="020B0503020204020204" pitchFamily="34" charset="-122"/>
            </a:endParaRPr>
          </a:p>
        </p:txBody>
      </p:sp>
      <p:sp>
        <p:nvSpPr>
          <p:cNvPr id="122" name="矩形 121"/>
          <p:cNvSpPr/>
          <p:nvPr/>
        </p:nvSpPr>
        <p:spPr>
          <a:xfrm>
            <a:off x="7203102" y="3681648"/>
            <a:ext cx="969034" cy="304875"/>
          </a:xfrm>
          <a:prstGeom prst="rect">
            <a:avLst/>
          </a:prstGeom>
          <a:noFill/>
          <a:ln w="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1D1D1A"/>
                </a:solidFill>
                <a:latin typeface="Arial" panose="020B0604020202020204" pitchFamily="34" charset="0"/>
              </a:rPr>
              <a:t>ZK</a:t>
            </a:r>
            <a:endParaRPr lang="en-US" altLang="zh-CN" sz="1400">
              <a:solidFill>
                <a:srgbClr val="1D1D1A"/>
              </a:solidFill>
              <a:latin typeface="Arial" panose="020B0604020202020204" pitchFamily="34" charset="0"/>
              <a:ea typeface="微软雅黑" panose="020B0503020204020204" pitchFamily="34" charset="-122"/>
            </a:endParaRPr>
          </a:p>
        </p:txBody>
      </p:sp>
      <p:cxnSp>
        <p:nvCxnSpPr>
          <p:cNvPr id="126" name="直接连接符 125"/>
          <p:cNvCxnSpPr>
            <a:stCxn id="61" idx="2"/>
            <a:endCxn id="117" idx="0"/>
          </p:cNvCxnSpPr>
          <p:nvPr/>
        </p:nvCxnSpPr>
        <p:spPr>
          <a:xfrm>
            <a:off x="4315362" y="2715216"/>
            <a:ext cx="3363269" cy="29514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5551267" y="3490928"/>
            <a:ext cx="6244885" cy="602723"/>
          </a:xfrm>
          <a:prstGeom prst="rect">
            <a:avLst/>
          </a:prstGeom>
          <a:noFill/>
          <a:ln w="95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r" fontAlgn="ctr"/>
            <a:r>
              <a:rPr lang="en-US" sz="1400" b="1">
                <a:solidFill>
                  <a:srgbClr val="1D1D1A"/>
                </a:solidFill>
                <a:latin typeface="Arial" panose="020B0604020202020204" pitchFamily="34" charset="0"/>
              </a:rPr>
              <a:t>Adding/Reducing ZK disks</a:t>
            </a:r>
            <a:endParaRPr lang="en-US" altLang="zh-CN" sz="1400" b="1">
              <a:ln>
                <a:solidFill>
                  <a:srgbClr val="1D1D1A"/>
                </a:solidFill>
                <a:prstDash val="solid"/>
              </a:ln>
              <a:solidFill>
                <a:srgbClr val="1D1D1A"/>
              </a:solidFill>
              <a:latin typeface="Arial" panose="020B0604020202020204" pitchFamily="34" charset="0"/>
              <a:ea typeface="微软雅黑" panose="020B0503020204020204" pitchFamily="34" charset="-122"/>
            </a:endParaRPr>
          </a:p>
          <a:p>
            <a:pPr algn="r" fontAlgn="ctr"/>
            <a:r>
              <a:rPr lang="en-US" sz="1400">
                <a:solidFill>
                  <a:srgbClr val="1D1D1A"/>
                </a:solidFill>
                <a:latin typeface="Arial" panose="020B0604020202020204" pitchFamily="34" charset="0"/>
              </a:rPr>
              <a:t> </a:t>
            </a:r>
          </a:p>
        </p:txBody>
      </p:sp>
      <p:sp>
        <p:nvSpPr>
          <p:cNvPr id="128" name="矩形 127"/>
          <p:cNvSpPr/>
          <p:nvPr/>
        </p:nvSpPr>
        <p:spPr>
          <a:xfrm>
            <a:off x="435200" y="3483385"/>
            <a:ext cx="5116065" cy="61508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noAutofit/>
          </a:bodyPr>
          <a:lstStyle/>
          <a:p>
            <a:pPr fontAlgn="ctr"/>
            <a:r>
              <a:rPr lang="en-US" sz="1200">
                <a:solidFill>
                  <a:srgbClr val="1D1D1A"/>
                </a:solidFill>
                <a:latin typeface="Arial" panose="020B0604020202020204" pitchFamily="34" charset="0"/>
              </a:rPr>
              <a:t>Control</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cluster</a:t>
            </a:r>
          </a:p>
        </p:txBody>
      </p:sp>
      <p:sp>
        <p:nvSpPr>
          <p:cNvPr id="130" name="文本框 129"/>
          <p:cNvSpPr txBox="1"/>
          <p:nvPr/>
        </p:nvSpPr>
        <p:spPr>
          <a:xfrm>
            <a:off x="8405750" y="3785359"/>
            <a:ext cx="2243359" cy="430887"/>
          </a:xfrm>
          <a:prstGeom prst="rect">
            <a:avLst/>
          </a:prstGeom>
          <a:noFill/>
        </p:spPr>
        <p:txBody>
          <a:bodyPr wrap="square" lIns="0" tIns="0" rIns="0" bIns="0" rtlCol="0">
            <a:noAutofit/>
          </a:bodyPr>
          <a:lstStyle/>
          <a:p>
            <a:pPr marL="285750" indent="-285750" fontAlgn="ctr">
              <a:buFont typeface="Arial" panose="020B0604020202020204" pitchFamily="34" charset="0"/>
              <a:buChar char="•"/>
            </a:pPr>
            <a:r>
              <a:rPr lang="en-US" sz="1200" dirty="0">
                <a:solidFill>
                  <a:srgbClr val="1D1D1A"/>
                </a:solidFill>
                <a:latin typeface="Arial" panose="020B0604020202020204" pitchFamily="34" charset="0"/>
              </a:rPr>
              <a:t>Nine nodes supported by ZK</a:t>
            </a:r>
          </a:p>
        </p:txBody>
      </p:sp>
      <p:sp>
        <p:nvSpPr>
          <p:cNvPr id="78" name="文本框 77"/>
          <p:cNvSpPr txBox="1"/>
          <p:nvPr/>
        </p:nvSpPr>
        <p:spPr>
          <a:xfrm>
            <a:off x="8405750" y="5524633"/>
            <a:ext cx="2159574" cy="430887"/>
          </a:xfrm>
          <a:prstGeom prst="rect">
            <a:avLst/>
          </a:prstGeom>
          <a:noFill/>
        </p:spPr>
        <p:txBody>
          <a:bodyPr wrap="square" lIns="0" tIns="0" rIns="0" bIns="0" rtlCol="0">
            <a:noAutofit/>
          </a:bodyPr>
          <a:lstStyle/>
          <a:p>
            <a:pPr marL="285750" indent="-285750" fontAlgn="ctr">
              <a:buFont typeface="Arial" panose="020B0604020202020204" pitchFamily="34" charset="0"/>
              <a:buChar char="•"/>
            </a:pPr>
            <a:r>
              <a:rPr lang="en-US" sz="1200" dirty="0">
                <a:solidFill>
                  <a:srgbClr val="1D1D1A"/>
                </a:solidFill>
                <a:latin typeface="Arial" panose="020B0604020202020204" pitchFamily="34" charset="0"/>
              </a:rPr>
              <a:t>Storage node: on-demand disk expansion</a:t>
            </a:r>
          </a:p>
        </p:txBody>
      </p:sp>
      <p:sp>
        <p:nvSpPr>
          <p:cNvPr id="80" name="矩形 79"/>
          <p:cNvSpPr/>
          <p:nvPr/>
        </p:nvSpPr>
        <p:spPr>
          <a:xfrm>
            <a:off x="431767" y="1022750"/>
            <a:ext cx="5176902" cy="113800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noAutofit/>
          </a:bodyPr>
          <a:lstStyle/>
          <a:p>
            <a:pPr fontAlgn="ctr"/>
            <a:r>
              <a:rPr lang="en-US" sz="1200">
                <a:solidFill>
                  <a:srgbClr val="1D1D1A"/>
                </a:solidFill>
                <a:latin typeface="Arial" panose="020B0604020202020204" pitchFamily="34" charset="0"/>
              </a:rPr>
              <a:t>Compute </a:t>
            </a:r>
          </a:p>
          <a:p>
            <a:pPr fontAlgn="ctr"/>
            <a:r>
              <a:rPr lang="en-US" sz="1200">
                <a:solidFill>
                  <a:srgbClr val="1D1D1A"/>
                </a:solidFill>
                <a:latin typeface="Arial" panose="020B0604020202020204" pitchFamily="34" charset="0"/>
              </a:rPr>
              <a:t>cluster</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a:p>
            <a:pPr fontAlgn="ctr"/>
            <a:r>
              <a:rPr lang="en-US" sz="1200">
                <a:solidFill>
                  <a:srgbClr val="1D1D1A"/>
                </a:solidFill>
                <a:latin typeface="Arial" panose="020B0604020202020204" pitchFamily="34" charset="0"/>
              </a:rPr>
              <a:t> </a:t>
            </a:r>
            <a:endParaRPr lang="en-US" altLang="zh-CN" sz="1200">
              <a:solidFill>
                <a:srgbClr val="1D1D1A"/>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92149593"/>
      </p:ext>
    </p:extLst>
  </p:cSld>
  <p:clrMapOvr>
    <a:masterClrMapping/>
  </p:clrMapOvr>
  <p:transition advClick="0" advTm="8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标题 1"/>
          <p:cNvSpPr txBox="1">
            <a:spLocks/>
          </p:cNvSpPr>
          <p:nvPr/>
        </p:nvSpPr>
        <p:spPr>
          <a:xfrm>
            <a:off x="357228" y="195288"/>
            <a:ext cx="11229922" cy="481888"/>
          </a:xfrm>
          <a:prstGeom prst="rect">
            <a:avLst/>
          </a:prstGeom>
        </p:spPr>
        <p:txBody>
          <a:bodyPr vert="horz" lIns="0" tIns="45690" rIns="91380" bIns="45690" rtlCol="0" anchor="ctr">
            <a:noAutofit/>
          </a:bodyPr>
          <a:lstStyle>
            <a:lvl1pPr algn="l"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pPr defTabSz="1186848">
              <a:lnSpc>
                <a:spcPct val="90000"/>
              </a:lnSpc>
            </a:pPr>
            <a:r>
              <a:rPr lang="en-US" sz="2799">
                <a:solidFill>
                  <a:prstClr val="black"/>
                </a:solidFill>
                <a:latin typeface="Arial" panose="020B0604020202020204" pitchFamily="34" charset="0"/>
                <a:cs typeface="Arial" panose="020B0604020202020204" pitchFamily="34" charset="0"/>
              </a:rPr>
              <a:t>About This Document</a:t>
            </a:r>
          </a:p>
        </p:txBody>
      </p:sp>
      <p:sp>
        <p:nvSpPr>
          <p:cNvPr id="326" name="内容占位符 2"/>
          <p:cNvSpPr txBox="1">
            <a:spLocks/>
          </p:cNvSpPr>
          <p:nvPr/>
        </p:nvSpPr>
        <p:spPr bwMode="auto">
          <a:xfrm>
            <a:off x="771078" y="1162817"/>
            <a:ext cx="10725003" cy="508808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121900" tIns="60950" rIns="121900" bIns="60950" numCol="1" anchor="t" anchorCtr="0" compatLnSpc="1">
            <a:prstTxWarp prst="textNoShape">
              <a:avLst/>
            </a:prstTxWarp>
          </a:bodyPr>
          <a:lstStyle>
            <a:lvl1pPr marL="455175" indent="-455175" algn="l" rtl="0" eaLnBrk="0" fontAlgn="base" hangingPunct="0">
              <a:lnSpc>
                <a:spcPct val="140000"/>
              </a:lnSpc>
              <a:spcBef>
                <a:spcPct val="0"/>
              </a:spcBef>
              <a:spcAft>
                <a:spcPct val="0"/>
              </a:spcAft>
              <a:buClr>
                <a:srgbClr val="777777"/>
              </a:buClr>
              <a:buSzPct val="60000"/>
              <a:buFont typeface="Wingdings" pitchFamily="2" charset="2"/>
              <a:buChar char="l"/>
              <a:defRPr sz="2667" b="1">
                <a:solidFill>
                  <a:schemeClr val="tx1"/>
                </a:solidFill>
                <a:latin typeface="FrutigerNext LT Regular" pitchFamily="34" charset="0"/>
                <a:ea typeface="黑体" pitchFamily="49" charset="-122"/>
                <a:cs typeface="+mn-cs"/>
              </a:defRPr>
            </a:lvl1pPr>
            <a:lvl2pPr marL="988682" indent="-378960"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522188" indent="-302745" algn="l" rtl="0" eaLnBrk="0" fontAlgn="base" hangingPunct="0">
              <a:lnSpc>
                <a:spcPct val="140000"/>
              </a:lnSpc>
              <a:spcBef>
                <a:spcPct val="0"/>
              </a:spcBef>
              <a:spcAft>
                <a:spcPct val="0"/>
              </a:spcAft>
              <a:buSzPct val="50000"/>
              <a:buFont typeface="Wingdings" panose="05000000000000000000" pitchFamily="2" charset="2"/>
              <a:buChar char="n"/>
              <a:defRPr sz="2134">
                <a:solidFill>
                  <a:schemeClr val="tx1"/>
                </a:solidFill>
                <a:latin typeface="FrutigerNext LT Regular" pitchFamily="34" charset="0"/>
                <a:ea typeface="+mn-ea"/>
                <a:cs typeface="+mn-cs"/>
              </a:defRPr>
            </a:lvl3pPr>
            <a:lvl4pPr marL="2131910" indent="-302745" algn="l" rtl="0" eaLnBrk="0" fontAlgn="base" hangingPunct="0">
              <a:lnSpc>
                <a:spcPct val="140000"/>
              </a:lnSpc>
              <a:spcBef>
                <a:spcPct val="0"/>
              </a:spcBef>
              <a:spcAft>
                <a:spcPct val="0"/>
              </a:spcAft>
              <a:buChar char="–"/>
              <a:defRPr sz="1867">
                <a:solidFill>
                  <a:schemeClr val="tx1"/>
                </a:solidFill>
                <a:latin typeface="FrutigerNext LT Regular" pitchFamily="34" charset="0"/>
                <a:ea typeface="+mn-ea"/>
                <a:cs typeface="+mn-cs"/>
              </a:defRPr>
            </a:lvl4pPr>
            <a:lvl5pPr marL="2741632" indent="-302745" algn="l" rtl="0" eaLnBrk="0" fontAlgn="base" hangingPunct="0">
              <a:lnSpc>
                <a:spcPct val="140000"/>
              </a:lnSpc>
              <a:spcBef>
                <a:spcPct val="0"/>
              </a:spcBef>
              <a:spcAft>
                <a:spcPct val="0"/>
              </a:spcAft>
              <a:buFont typeface="Arial" panose="020B0604020202020204" pitchFamily="34" charset="0"/>
              <a:buChar char="~"/>
              <a:defRPr sz="1600">
                <a:solidFill>
                  <a:schemeClr val="tx1"/>
                </a:solidFill>
                <a:latin typeface="FrutigerNext LT Regular" pitchFamily="34" charset="0"/>
                <a:ea typeface="+mn-ea"/>
                <a:cs typeface="+mn-cs"/>
              </a:defRPr>
            </a:lvl5pPr>
            <a:lvl6pPr marL="3352996" indent="-304818"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2631" indent="-304818"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2266" indent="-304818"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1903" indent="-304818"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a:lstStyle>
          <a:p>
            <a:pPr defTabSz="914400">
              <a:spcBef>
                <a:spcPts val="600"/>
              </a:spcBef>
              <a:spcAft>
                <a:spcPts val="600"/>
              </a:spcAft>
              <a:buClr>
                <a:srgbClr val="1D1D1A"/>
              </a:buClr>
            </a:pPr>
            <a:r>
              <a:rPr lang="en-US" sz="1999">
                <a:solidFill>
                  <a:srgbClr val="1D1D1A"/>
                </a:solidFill>
                <a:latin typeface="Arial" panose="020B0604020202020204" pitchFamily="34" charset="0"/>
                <a:ea typeface="微软雅黑" panose="020B0503020204020204" pitchFamily="34" charset="-122"/>
                <a:cs typeface="Arial" panose="020B0604020202020204" pitchFamily="34" charset="0"/>
              </a:rPr>
              <a:t>Overview</a:t>
            </a:r>
          </a:p>
          <a:p>
            <a:pPr lvl="1" defTabSz="914400"/>
            <a:r>
              <a:rPr lang="en-US" sz="1400">
                <a:solidFill>
                  <a:srgbClr val="1D1D1A"/>
                </a:solidFill>
                <a:latin typeface="Arial" panose="020B0604020202020204" pitchFamily="34" charset="0"/>
                <a:ea typeface="微软雅黑" panose="020B0503020204020204" pitchFamily="34" charset="-122"/>
                <a:cs typeface="Arial" panose="020B0604020202020204" pitchFamily="34" charset="0"/>
              </a:rPr>
              <a:t>This document introduces Huawei's new-gen intelligent distributed storage of OceanStor 100D (originally referred to as FusionStorage) in terms of architecture design concepts, key technical principles, and technical competitiveness.</a:t>
            </a:r>
          </a:p>
          <a:p>
            <a:pPr lvl="1" defTabSz="914400"/>
            <a:r>
              <a:rPr lang="en-US" sz="1400">
                <a:solidFill>
                  <a:srgbClr val="1D1D1A"/>
                </a:solidFill>
                <a:latin typeface="Arial" panose="020B0604020202020204" pitchFamily="34" charset="0"/>
                <a:ea typeface="微软雅黑" panose="020B0503020204020204" pitchFamily="34" charset="-122"/>
                <a:cs typeface="Arial" panose="020B0604020202020204" pitchFamily="34" charset="0"/>
              </a:rPr>
              <a:t>This document </a:t>
            </a:r>
            <a:r>
              <a:rPr lang="en-US" sz="1400" b="1">
                <a:solidFill>
                  <a:srgbClr val="FF0000"/>
                </a:solidFill>
                <a:latin typeface="Arial" panose="020B0604020202020204" pitchFamily="34" charset="0"/>
                <a:ea typeface="微软雅黑" panose="020B0503020204020204" pitchFamily="34" charset="-122"/>
                <a:cs typeface="Arial" panose="020B0604020202020204" pitchFamily="34" charset="0"/>
              </a:rPr>
              <a:t>covers some capabilities listed on the roadmap</a:t>
            </a:r>
            <a:r>
              <a:rPr lang="en-US" sz="1400">
                <a:solidFill>
                  <a:srgbClr val="1D1D1A"/>
                </a:solidFill>
                <a:latin typeface="Arial" panose="020B0604020202020204" pitchFamily="34" charset="0"/>
                <a:ea typeface="微软雅黑" panose="020B0503020204020204" pitchFamily="34" charset="-122"/>
                <a:cs typeface="Arial" panose="020B0604020202020204" pitchFamily="34" charset="0"/>
              </a:rPr>
              <a:t>. For project development, you also need to refer to the </a:t>
            </a:r>
            <a:r>
              <a:rPr lang="en-US" sz="1400" b="1">
                <a:solidFill>
                  <a:srgbClr val="FF0000"/>
                </a:solidFill>
                <a:latin typeface="Arial" panose="020B0604020202020204" pitchFamily="34" charset="0"/>
                <a:ea typeface="微软雅黑" panose="020B0503020204020204" pitchFamily="34" charset="-122"/>
                <a:cs typeface="Arial" panose="020B0604020202020204" pitchFamily="34" charset="0"/>
              </a:rPr>
              <a:t>corresponding </a:t>
            </a:r>
            <a:r>
              <a:rPr lang="en-US" sz="1400" b="1" i="1">
                <a:solidFill>
                  <a:srgbClr val="FF0000"/>
                </a:solidFill>
                <a:latin typeface="Arial" panose="020B0604020202020204" pitchFamily="34" charset="0"/>
                <a:ea typeface="微软雅黑" panose="020B0503020204020204" pitchFamily="34" charset="-122"/>
                <a:cs typeface="Arial" panose="020B0604020202020204" pitchFamily="34" charset="0"/>
              </a:rPr>
              <a:t>Technical Specifications List</a:t>
            </a:r>
            <a:r>
              <a:rPr lang="en-US" sz="1400" i="1">
                <a:solidFill>
                  <a:srgbClr val="1D1D1A"/>
                </a:solidFill>
                <a:latin typeface="Arial" panose="020B0604020202020204" pitchFamily="34" charset="0"/>
                <a:ea typeface="微软雅黑" panose="020B0503020204020204" pitchFamily="34" charset="-122"/>
                <a:cs typeface="Arial" panose="020B0604020202020204" pitchFamily="34" charset="0"/>
              </a:rPr>
              <a:t>.</a:t>
            </a:r>
          </a:p>
          <a:p>
            <a:pPr defTabSz="914400">
              <a:spcBef>
                <a:spcPts val="600"/>
              </a:spcBef>
              <a:spcAft>
                <a:spcPts val="600"/>
              </a:spcAft>
              <a:buClr>
                <a:srgbClr val="1D1D1A"/>
              </a:buClr>
            </a:pPr>
            <a:r>
              <a:rPr lang="en-US" sz="1999">
                <a:solidFill>
                  <a:srgbClr val="1D1D1A"/>
                </a:solidFill>
                <a:latin typeface="Arial" panose="020B0604020202020204" pitchFamily="34" charset="0"/>
                <a:ea typeface="微软雅黑" panose="020B0503020204020204" pitchFamily="34" charset="-122"/>
                <a:cs typeface="Arial" panose="020B0604020202020204" pitchFamily="34" charset="0"/>
              </a:rPr>
              <a:t>Intended audience</a:t>
            </a:r>
          </a:p>
          <a:p>
            <a:pPr lvl="1" defTabSz="914400"/>
            <a:r>
              <a:rPr lang="en-US" sz="1400">
                <a:solidFill>
                  <a:srgbClr val="1D1D1A"/>
                </a:solidFill>
                <a:latin typeface="Arial" panose="020B0604020202020204" pitchFamily="34" charset="0"/>
                <a:ea typeface="微软雅黑" panose="020B0503020204020204" pitchFamily="34" charset="-122"/>
                <a:cs typeface="Arial" panose="020B0604020202020204" pitchFamily="34" charset="0"/>
              </a:rPr>
              <a:t>Huawei data storage sales engineers, frontline product managers, marketing personnel, and those from peripheral domains of R&amp;D.</a:t>
            </a:r>
          </a:p>
          <a:p>
            <a:pPr defTabSz="914400">
              <a:spcBef>
                <a:spcPts val="600"/>
              </a:spcBef>
              <a:spcAft>
                <a:spcPts val="600"/>
              </a:spcAft>
              <a:buClr>
                <a:srgbClr val="1D1D1A"/>
              </a:buClr>
            </a:pPr>
            <a:r>
              <a:rPr lang="en-US" sz="1999">
                <a:solidFill>
                  <a:srgbClr val="1D1D1A"/>
                </a:solidFill>
                <a:latin typeface="Arial" panose="020B0604020202020204" pitchFamily="34" charset="0"/>
                <a:ea typeface="微软雅黑" panose="020B0503020204020204" pitchFamily="34" charset="-122"/>
                <a:cs typeface="Arial" panose="020B0604020202020204" pitchFamily="34" charset="0"/>
              </a:rPr>
              <a:t>Objective</a:t>
            </a:r>
          </a:p>
          <a:p>
            <a:pPr lvl="1" defTabSz="914400"/>
            <a:r>
              <a:rPr lang="en-US" sz="1400">
                <a:solidFill>
                  <a:srgbClr val="1D1D1A"/>
                </a:solidFill>
                <a:latin typeface="Arial" panose="020B0604020202020204" pitchFamily="34" charset="0"/>
                <a:ea typeface="微软雅黑" panose="020B0503020204020204" pitchFamily="34" charset="-122"/>
                <a:cs typeface="Arial" panose="020B0604020202020204" pitchFamily="34" charset="0"/>
              </a:rPr>
              <a:t>To have a deep understanding of OceanStor 100D's design concepts, key technical principles, and technical competitiveness, which helps build an expert image during customer communication</a:t>
            </a:r>
          </a:p>
          <a:p>
            <a:pPr defTabSz="914400">
              <a:spcBef>
                <a:spcPts val="600"/>
              </a:spcBef>
              <a:spcAft>
                <a:spcPts val="600"/>
              </a:spcAft>
              <a:buClr>
                <a:srgbClr val="1D1D1A"/>
              </a:buClr>
            </a:pPr>
            <a:r>
              <a:rPr lang="en-US" sz="1999">
                <a:solidFill>
                  <a:srgbClr val="1D1D1A"/>
                </a:solidFill>
                <a:latin typeface="Arial" panose="020B0604020202020204" pitchFamily="34" charset="0"/>
                <a:ea typeface="微软雅黑" panose="020B0503020204020204" pitchFamily="34" charset="-122"/>
                <a:cs typeface="Arial" panose="020B0604020202020204" pitchFamily="34" charset="0"/>
              </a:rPr>
              <a:t>Version and date</a:t>
            </a:r>
          </a:p>
          <a:p>
            <a:pPr lvl="1" defTabSz="914400">
              <a:buClr>
                <a:srgbClr val="1D1D1A"/>
              </a:buClr>
            </a:pPr>
            <a:r>
              <a:rPr lang="en-US" sz="1400">
                <a:solidFill>
                  <a:srgbClr val="1D1D1A"/>
                </a:solidFill>
                <a:latin typeface="Arial" panose="020B0604020202020204" pitchFamily="34" charset="0"/>
                <a:ea typeface="微软雅黑" panose="020B0503020204020204" pitchFamily="34" charset="-122"/>
                <a:cs typeface="Arial" panose="020B0604020202020204" pitchFamily="34" charset="0"/>
              </a:rPr>
              <a:t>V1.0, 2020-02-10</a:t>
            </a:r>
          </a:p>
        </p:txBody>
      </p:sp>
      <p:sp>
        <p:nvSpPr>
          <p:cNvPr id="2" name="矩形 1"/>
          <p:cNvSpPr/>
          <p:nvPr/>
        </p:nvSpPr>
        <p:spPr>
          <a:xfrm rot="20700000">
            <a:off x="7028341" y="5626084"/>
            <a:ext cx="3753621" cy="369332"/>
          </a:xfrm>
          <a:prstGeom prst="rect">
            <a:avLst/>
          </a:prstGeom>
          <a:solidFill>
            <a:srgbClr val="C00000"/>
          </a:solidFill>
        </p:spPr>
        <p:txBody>
          <a:bodyPr wrap="square">
            <a:spAutoFit/>
          </a:bodyPr>
          <a:lstStyle/>
          <a:p>
            <a:pPr algn="ctr"/>
            <a:r>
              <a:rPr lang="en-US" altLang="zh-CN">
                <a:solidFill>
                  <a:schemeClr val="bg2"/>
                </a:solidFill>
                <a:latin typeface="楷体" panose="02010609060101010101" pitchFamily="49" charset="-122"/>
                <a:ea typeface="楷体" panose="02010609060101010101" pitchFamily="49" charset="-122"/>
              </a:rPr>
              <a:t>Hide this page before use.</a:t>
            </a:r>
            <a:endParaRPr lang="zh-CN" altLang="en-US">
              <a:solidFill>
                <a:schemeClr val="bg2"/>
              </a:solidFill>
            </a:endParaRPr>
          </a:p>
        </p:txBody>
      </p:sp>
    </p:spTree>
    <p:extLst>
      <p:ext uri="{BB962C8B-B14F-4D97-AF65-F5344CB8AC3E}">
        <p14:creationId xmlns:p14="http://schemas.microsoft.com/office/powerpoint/2010/main" val="3087879792"/>
      </p:ext>
    </p:extLst>
  </p:cSld>
  <p:clrMapOvr>
    <a:masterClrMapping/>
  </p:clrMapOvr>
  <p:transition advClick="0" advTm="8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1727178" y="5400214"/>
            <a:ext cx="447572" cy="33904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3" name="矩形 2"/>
          <p:cNvSpPr/>
          <p:nvPr/>
        </p:nvSpPr>
        <p:spPr>
          <a:xfrm>
            <a:off x="554641" y="1518721"/>
            <a:ext cx="2794571" cy="190071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a typeface="微软雅黑" panose="020B0503020204020204" pitchFamily="34" charset="-122"/>
            </a:endParaRPr>
          </a:p>
        </p:txBody>
      </p:sp>
      <p:sp>
        <p:nvSpPr>
          <p:cNvPr id="4" name="文本框 3"/>
          <p:cNvSpPr txBox="1"/>
          <p:nvPr/>
        </p:nvSpPr>
        <p:spPr>
          <a:xfrm>
            <a:off x="842318" y="1600914"/>
            <a:ext cx="996593" cy="184666"/>
          </a:xfrm>
          <a:prstGeom prst="rect">
            <a:avLst/>
          </a:prstGeom>
          <a:noFill/>
        </p:spPr>
        <p:txBody>
          <a:bodyPr wrap="square" lIns="0" tIns="0" rIns="0" bIns="0" rtlCol="0" anchor="ctr">
            <a:noAutofit/>
          </a:bodyPr>
          <a:lstStyle/>
          <a:p>
            <a:pPr fontAlgn="ctr"/>
            <a:r>
              <a:rPr lang="en-US" sz="1200">
                <a:solidFill>
                  <a:srgbClr val="1D1D1A"/>
                </a:solidFill>
                <a:latin typeface="Arial" panose="020B0604020202020204" pitchFamily="34" charset="0"/>
              </a:rPr>
              <a:t>Compute node</a:t>
            </a:r>
          </a:p>
        </p:txBody>
      </p:sp>
      <p:sp>
        <p:nvSpPr>
          <p:cNvPr id="6" name="文本框 5"/>
          <p:cNvSpPr txBox="1"/>
          <p:nvPr/>
        </p:nvSpPr>
        <p:spPr>
          <a:xfrm>
            <a:off x="583182" y="1171318"/>
            <a:ext cx="2743200" cy="277227"/>
          </a:xfrm>
          <a:prstGeom prst="rect">
            <a:avLst/>
          </a:prstGeom>
          <a:noFill/>
        </p:spPr>
        <p:txBody>
          <a:bodyPr wrap="square" lIns="0" tIns="0" rIns="0" bIns="0" rtlCol="0" anchor="ctr">
            <a:noAutofit/>
          </a:bodyPr>
          <a:lstStyle/>
          <a:p>
            <a:pPr fontAlgn="ctr"/>
            <a:r>
              <a:rPr lang="en-US">
                <a:solidFill>
                  <a:srgbClr val="1D1D1A"/>
                </a:solidFill>
                <a:latin typeface="Arial" panose="020B0604020202020204" pitchFamily="34" charset="0"/>
              </a:rPr>
              <a:t>Block mounting scenario:</a:t>
            </a:r>
          </a:p>
        </p:txBody>
      </p:sp>
      <p:sp>
        <p:nvSpPr>
          <p:cNvPr id="7" name="矩形 6"/>
          <p:cNvSpPr/>
          <p:nvPr/>
        </p:nvSpPr>
        <p:spPr>
          <a:xfrm>
            <a:off x="1314927" y="1950234"/>
            <a:ext cx="1736333" cy="33904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SCSI</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8" name="矩形 7"/>
          <p:cNvSpPr/>
          <p:nvPr/>
        </p:nvSpPr>
        <p:spPr>
          <a:xfrm>
            <a:off x="1314927" y="2422106"/>
            <a:ext cx="1736333" cy="33904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VSC</a:t>
            </a:r>
            <a:endParaRPr lang="en-US" altLang="zh-CN" sz="1200">
              <a:solidFill>
                <a:srgbClr val="1D1D1A"/>
              </a:solidFill>
              <a:latin typeface="Arial" panose="020B0604020202020204" pitchFamily="34" charset="0"/>
              <a:ea typeface="微软雅黑" panose="020B0503020204020204" pitchFamily="34" charset="-122"/>
            </a:endParaRPr>
          </a:p>
        </p:txBody>
      </p:sp>
      <p:cxnSp>
        <p:nvCxnSpPr>
          <p:cNvPr id="10" name="直接箭头连接符 9"/>
          <p:cNvCxnSpPr>
            <a:stCxn id="7" idx="2"/>
            <a:endCxn id="8" idx="0"/>
          </p:cNvCxnSpPr>
          <p:nvPr/>
        </p:nvCxnSpPr>
        <p:spPr>
          <a:xfrm>
            <a:off x="2183094" y="2289281"/>
            <a:ext cx="0" cy="13282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14927" y="2987922"/>
            <a:ext cx="1736333" cy="33904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VBS</a:t>
            </a:r>
            <a:endParaRPr lang="en-US" altLang="zh-CN" sz="1200">
              <a:solidFill>
                <a:srgbClr val="1D1D1A"/>
              </a:solidFill>
              <a:latin typeface="Arial" panose="020B0604020202020204" pitchFamily="34" charset="0"/>
              <a:ea typeface="微软雅黑" panose="020B0503020204020204" pitchFamily="34" charset="-122"/>
            </a:endParaRPr>
          </a:p>
        </p:txBody>
      </p:sp>
      <p:cxnSp>
        <p:nvCxnSpPr>
          <p:cNvPr id="13" name="直接箭头连接符 12"/>
          <p:cNvCxnSpPr>
            <a:stCxn id="8" idx="2"/>
            <a:endCxn id="11" idx="0"/>
          </p:cNvCxnSpPr>
          <p:nvPr/>
        </p:nvCxnSpPr>
        <p:spPr>
          <a:xfrm>
            <a:off x="2183094" y="2761153"/>
            <a:ext cx="0" cy="2267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54641" y="3664950"/>
            <a:ext cx="1284270" cy="250390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5" name="矩形 14"/>
          <p:cNvSpPr/>
          <p:nvPr/>
        </p:nvSpPr>
        <p:spPr>
          <a:xfrm>
            <a:off x="868001" y="4158274"/>
            <a:ext cx="657549" cy="33904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EDS</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6" name="文本框 15"/>
          <p:cNvSpPr txBox="1"/>
          <p:nvPr/>
        </p:nvSpPr>
        <p:spPr>
          <a:xfrm>
            <a:off x="746963" y="3752478"/>
            <a:ext cx="996593" cy="184666"/>
          </a:xfrm>
          <a:prstGeom prst="rect">
            <a:avLst/>
          </a:prstGeom>
          <a:noFill/>
        </p:spPr>
        <p:txBody>
          <a:bodyPr wrap="square" lIns="0" tIns="0" rIns="0" bIns="0" rtlCol="0" anchor="ctr">
            <a:noAutofit/>
          </a:bodyPr>
          <a:lstStyle/>
          <a:p>
            <a:pPr algn="ctr" fontAlgn="ctr"/>
            <a:r>
              <a:rPr lang="en-US" sz="1200">
                <a:solidFill>
                  <a:srgbClr val="1D1D1A"/>
                </a:solidFill>
                <a:latin typeface="Arial" panose="020B0604020202020204" pitchFamily="34" charset="0"/>
              </a:rPr>
              <a:t>Storage node</a:t>
            </a:r>
          </a:p>
        </p:txBody>
      </p:sp>
      <p:sp>
        <p:nvSpPr>
          <p:cNvPr id="17" name="矩形 16"/>
          <p:cNvSpPr/>
          <p:nvPr/>
        </p:nvSpPr>
        <p:spPr>
          <a:xfrm>
            <a:off x="860937" y="5430638"/>
            <a:ext cx="671678" cy="33904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OSD</a:t>
            </a:r>
            <a:endParaRPr lang="en-US" altLang="zh-CN" sz="1200">
              <a:solidFill>
                <a:srgbClr val="1D1D1A"/>
              </a:solidFill>
              <a:latin typeface="Arial" panose="020B0604020202020204" pitchFamily="34" charset="0"/>
              <a:ea typeface="微软雅黑" panose="020B0503020204020204" pitchFamily="34" charset="-122"/>
            </a:endParaRPr>
          </a:p>
        </p:txBody>
      </p:sp>
      <p:cxnSp>
        <p:nvCxnSpPr>
          <p:cNvPr id="18" name="直接箭头连接符 17"/>
          <p:cNvCxnSpPr>
            <a:stCxn id="11" idx="2"/>
            <a:endCxn id="15" idx="0"/>
          </p:cNvCxnSpPr>
          <p:nvPr/>
        </p:nvCxnSpPr>
        <p:spPr>
          <a:xfrm flipH="1">
            <a:off x="1196776" y="3326969"/>
            <a:ext cx="986318" cy="83130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5" idx="2"/>
            <a:endCxn id="17" idx="0"/>
          </p:cNvCxnSpPr>
          <p:nvPr/>
        </p:nvCxnSpPr>
        <p:spPr>
          <a:xfrm>
            <a:off x="1196776" y="4497321"/>
            <a:ext cx="0" cy="93331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 idx="3"/>
          </p:cNvCxnSpPr>
          <p:nvPr/>
        </p:nvCxnSpPr>
        <p:spPr>
          <a:xfrm>
            <a:off x="3051260" y="2591630"/>
            <a:ext cx="544532"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690830" y="1791007"/>
            <a:ext cx="2352774" cy="1656094"/>
          </a:xfrm>
          <a:prstGeom prst="rect">
            <a:avLst/>
          </a:prstGeom>
          <a:noFill/>
        </p:spPr>
        <p:txBody>
          <a:bodyPr wrap="square" lIns="0" tIns="0" rIns="0" bIns="0" rtlCol="0" anchor="ctr">
            <a:noAutofit/>
          </a:bodyPr>
          <a:lstStyle/>
          <a:p>
            <a:pPr fontAlgn="ctr"/>
            <a:r>
              <a:rPr lang="en-US" sz="1400" dirty="0">
                <a:solidFill>
                  <a:srgbClr val="1D1D1A"/>
                </a:solidFill>
                <a:latin typeface="Arial" panose="020B0604020202020204" pitchFamily="34" charset="0"/>
              </a:rPr>
              <a:t>Provides only interfaces and forwards I/</a:t>
            </a:r>
            <a:r>
              <a:rPr lang="en-US" sz="1400" dirty="0" err="1">
                <a:solidFill>
                  <a:srgbClr val="1D1D1A"/>
                </a:solidFill>
                <a:latin typeface="Arial" panose="020B0604020202020204" pitchFamily="34" charset="0"/>
              </a:rPr>
              <a:t>Os</a:t>
            </a:r>
            <a:r>
              <a:rPr lang="en-US" sz="1400" dirty="0">
                <a:solidFill>
                  <a:srgbClr val="1D1D1A"/>
                </a:solidFill>
                <a:latin typeface="Arial" panose="020B0604020202020204" pitchFamily="34" charset="0"/>
              </a:rPr>
              <a:t>. The code is simplified and does not need to be upgraded.</a:t>
            </a:r>
          </a:p>
        </p:txBody>
      </p:sp>
      <p:sp>
        <p:nvSpPr>
          <p:cNvPr id="37" name="文本框 36"/>
          <p:cNvSpPr txBox="1"/>
          <p:nvPr/>
        </p:nvSpPr>
        <p:spPr>
          <a:xfrm>
            <a:off x="3698862" y="3100087"/>
            <a:ext cx="2280859" cy="1592831"/>
          </a:xfrm>
          <a:prstGeom prst="rect">
            <a:avLst/>
          </a:prstGeom>
          <a:noFill/>
        </p:spPr>
        <p:txBody>
          <a:bodyPr wrap="square" lIns="0" tIns="0" rIns="0" bIns="0" rtlCol="0" anchor="ctr">
            <a:noAutofit/>
          </a:bodyPr>
          <a:lstStyle/>
          <a:p>
            <a:pPr fontAlgn="ctr"/>
            <a:r>
              <a:rPr lang="en-US" sz="1400" dirty="0">
                <a:solidFill>
                  <a:srgbClr val="0070C0"/>
                </a:solidFill>
                <a:latin typeface="Arial" panose="020B0604020202020204" pitchFamily="34" charset="0"/>
              </a:rPr>
              <a:t>Each node </a:t>
            </a:r>
            <a:r>
              <a:rPr lang="en-US" sz="1400" dirty="0">
                <a:latin typeface="Arial" panose="020B0604020202020204" pitchFamily="34" charset="0"/>
              </a:rPr>
              <a:t>completes the upgrade </a:t>
            </a:r>
            <a:r>
              <a:rPr lang="en-US" sz="1400" dirty="0">
                <a:solidFill>
                  <a:srgbClr val="0070C0"/>
                </a:solidFill>
                <a:latin typeface="Arial" panose="020B0604020202020204" pitchFamily="34" charset="0"/>
              </a:rPr>
              <a:t>within 5 seconds </a:t>
            </a:r>
            <a:r>
              <a:rPr lang="en-US" sz="1400" dirty="0">
                <a:latin typeface="Arial" panose="020B0604020202020204" pitchFamily="34" charset="0"/>
              </a:rPr>
              <a:t>and services are quickly taken over. The </a:t>
            </a:r>
            <a:r>
              <a:rPr lang="en-US" sz="1400" dirty="0">
                <a:solidFill>
                  <a:srgbClr val="0070C0"/>
                </a:solidFill>
                <a:latin typeface="Arial" panose="020B0604020202020204" pitchFamily="34" charset="0"/>
              </a:rPr>
              <a:t>host connection is uninterrupted</a:t>
            </a:r>
            <a:r>
              <a:rPr lang="en-US" sz="1400" dirty="0">
                <a:latin typeface="Arial" panose="020B0604020202020204" pitchFamily="34" charset="0"/>
              </a:rPr>
              <a:t>, but </a:t>
            </a:r>
            <a:r>
              <a:rPr lang="en-US" sz="1400" dirty="0">
                <a:solidFill>
                  <a:srgbClr val="0070C0"/>
                </a:solidFill>
                <a:latin typeface="Arial" panose="020B0604020202020204" pitchFamily="34" charset="0"/>
              </a:rPr>
              <a:t>I/</a:t>
            </a:r>
            <a:r>
              <a:rPr lang="en-US" sz="1400" dirty="0" err="1">
                <a:solidFill>
                  <a:srgbClr val="0070C0"/>
                </a:solidFill>
                <a:latin typeface="Arial" panose="020B0604020202020204" pitchFamily="34" charset="0"/>
              </a:rPr>
              <a:t>Os</a:t>
            </a:r>
            <a:r>
              <a:rPr lang="en-US" sz="1400" dirty="0">
                <a:solidFill>
                  <a:srgbClr val="0070C0"/>
                </a:solidFill>
                <a:latin typeface="Arial" panose="020B0604020202020204" pitchFamily="34" charset="0"/>
              </a:rPr>
              <a:t> are suspended for 5 seconds</a:t>
            </a:r>
            <a:r>
              <a:rPr lang="en-US" sz="1400" dirty="0">
                <a:latin typeface="Arial" panose="020B0604020202020204" pitchFamily="34" charset="0"/>
              </a:rPr>
              <a:t>.</a:t>
            </a:r>
          </a:p>
        </p:txBody>
      </p:sp>
      <p:sp>
        <p:nvSpPr>
          <p:cNvPr id="42" name="矩形 41"/>
          <p:cNvSpPr/>
          <p:nvPr/>
        </p:nvSpPr>
        <p:spPr>
          <a:xfrm>
            <a:off x="2062377" y="3663975"/>
            <a:ext cx="1284270" cy="250488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a typeface="微软雅黑" panose="020B0503020204020204" pitchFamily="34" charset="-122"/>
            </a:endParaRPr>
          </a:p>
        </p:txBody>
      </p:sp>
      <p:sp>
        <p:nvSpPr>
          <p:cNvPr id="43" name="矩形 42"/>
          <p:cNvSpPr/>
          <p:nvPr/>
        </p:nvSpPr>
        <p:spPr>
          <a:xfrm>
            <a:off x="2375737" y="4157298"/>
            <a:ext cx="657549" cy="33904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EDS</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44" name="文本框 43"/>
          <p:cNvSpPr txBox="1"/>
          <p:nvPr/>
        </p:nvSpPr>
        <p:spPr>
          <a:xfrm>
            <a:off x="2254699" y="3751502"/>
            <a:ext cx="996593" cy="184666"/>
          </a:xfrm>
          <a:prstGeom prst="rect">
            <a:avLst/>
          </a:prstGeom>
          <a:noFill/>
        </p:spPr>
        <p:txBody>
          <a:bodyPr wrap="square" lIns="0" tIns="0" rIns="0" bIns="0" rtlCol="0" anchor="ctr">
            <a:noAutofit/>
          </a:bodyPr>
          <a:lstStyle/>
          <a:p>
            <a:pPr algn="ctr" fontAlgn="ctr"/>
            <a:r>
              <a:rPr lang="en-US" sz="1200">
                <a:solidFill>
                  <a:srgbClr val="1D1D1A"/>
                </a:solidFill>
                <a:latin typeface="Arial" panose="020B0604020202020204" pitchFamily="34" charset="0"/>
              </a:rPr>
              <a:t>Storage node</a:t>
            </a:r>
          </a:p>
        </p:txBody>
      </p:sp>
      <p:sp>
        <p:nvSpPr>
          <p:cNvPr id="45" name="矩形 44"/>
          <p:cNvSpPr/>
          <p:nvPr/>
        </p:nvSpPr>
        <p:spPr>
          <a:xfrm>
            <a:off x="2370604" y="5423665"/>
            <a:ext cx="671678" cy="33904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OSD</a:t>
            </a:r>
            <a:endParaRPr lang="en-US" altLang="zh-CN" sz="1200">
              <a:solidFill>
                <a:srgbClr val="1D1D1A"/>
              </a:solidFill>
              <a:latin typeface="Arial" panose="020B0604020202020204" pitchFamily="34" charset="0"/>
              <a:ea typeface="微软雅黑" panose="020B0503020204020204" pitchFamily="34" charset="-122"/>
            </a:endParaRPr>
          </a:p>
        </p:txBody>
      </p:sp>
      <p:cxnSp>
        <p:nvCxnSpPr>
          <p:cNvPr id="46" name="直接箭头连接符 45"/>
          <p:cNvCxnSpPr>
            <a:stCxn id="43" idx="2"/>
            <a:endCxn id="45" idx="0"/>
          </p:cNvCxnSpPr>
          <p:nvPr/>
        </p:nvCxnSpPr>
        <p:spPr>
          <a:xfrm>
            <a:off x="2704512" y="4496345"/>
            <a:ext cx="1931" cy="9273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1" idx="2"/>
            <a:endCxn id="43" idx="0"/>
          </p:cNvCxnSpPr>
          <p:nvPr/>
        </p:nvCxnSpPr>
        <p:spPr>
          <a:xfrm>
            <a:off x="2183094" y="3326969"/>
            <a:ext cx="521418" cy="83032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5" idx="2"/>
            <a:endCxn id="45" idx="0"/>
          </p:cNvCxnSpPr>
          <p:nvPr/>
        </p:nvCxnSpPr>
        <p:spPr>
          <a:xfrm>
            <a:off x="1196776" y="4497321"/>
            <a:ext cx="1509667" cy="92634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3" idx="2"/>
            <a:endCxn id="17" idx="0"/>
          </p:cNvCxnSpPr>
          <p:nvPr/>
        </p:nvCxnSpPr>
        <p:spPr>
          <a:xfrm flipH="1">
            <a:off x="1196776" y="4496345"/>
            <a:ext cx="1507736" cy="93429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右大括号 65"/>
          <p:cNvSpPr/>
          <p:nvPr/>
        </p:nvSpPr>
        <p:spPr>
          <a:xfrm>
            <a:off x="3349212" y="2987922"/>
            <a:ext cx="246580" cy="1309001"/>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fontAlgn="ct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17" name="矩形 116"/>
          <p:cNvSpPr/>
          <p:nvPr/>
        </p:nvSpPr>
        <p:spPr>
          <a:xfrm>
            <a:off x="6279234" y="2817569"/>
            <a:ext cx="3078522" cy="335128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a typeface="微软雅黑" panose="020B0503020204020204" pitchFamily="34" charset="-122"/>
            </a:endParaRPr>
          </a:p>
        </p:txBody>
      </p:sp>
      <p:sp>
        <p:nvSpPr>
          <p:cNvPr id="75" name="文本框 74"/>
          <p:cNvSpPr txBox="1"/>
          <p:nvPr/>
        </p:nvSpPr>
        <p:spPr>
          <a:xfrm>
            <a:off x="6310049" y="1235046"/>
            <a:ext cx="2743200" cy="237859"/>
          </a:xfrm>
          <a:prstGeom prst="rect">
            <a:avLst/>
          </a:prstGeom>
          <a:noFill/>
        </p:spPr>
        <p:txBody>
          <a:bodyPr wrap="square" lIns="0" tIns="0" rIns="0" bIns="0" rtlCol="0" anchor="ctr">
            <a:noAutofit/>
          </a:bodyPr>
          <a:lstStyle/>
          <a:p>
            <a:pPr fontAlgn="ctr"/>
            <a:r>
              <a:rPr lang="en-US">
                <a:solidFill>
                  <a:srgbClr val="1D1D1A"/>
                </a:solidFill>
                <a:latin typeface="Arial" panose="020B0604020202020204" pitchFamily="34" charset="0"/>
              </a:rPr>
              <a:t>iSCSI scenario:</a:t>
            </a:r>
          </a:p>
        </p:txBody>
      </p:sp>
      <p:sp>
        <p:nvSpPr>
          <p:cNvPr id="98" name="矩形 97"/>
          <p:cNvSpPr/>
          <p:nvPr/>
        </p:nvSpPr>
        <p:spPr bwMode="auto">
          <a:xfrm>
            <a:off x="6402126" y="2955385"/>
            <a:ext cx="969073" cy="1697777"/>
          </a:xfrm>
          <a:prstGeom prst="rect">
            <a:avLst/>
          </a:prstGeom>
          <a:solidFill>
            <a:srgbClr val="00B0F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pPr>
            <a:r>
              <a:rPr lang="en-US" sz="1200">
                <a:solidFill>
                  <a:srgbClr val="1D1D1A"/>
                </a:solidFill>
                <a:latin typeface="Arial" panose="020B0604020202020204" pitchFamily="34" charset="0"/>
              </a:rPr>
              <a:t>VBS</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99" name="矩形 98"/>
          <p:cNvSpPr/>
          <p:nvPr/>
        </p:nvSpPr>
        <p:spPr bwMode="auto">
          <a:xfrm>
            <a:off x="8439903" y="2955385"/>
            <a:ext cx="806245" cy="786533"/>
          </a:xfrm>
          <a:prstGeom prst="rect">
            <a:avLst/>
          </a:prstGeom>
          <a:solidFill>
            <a:srgbClr val="00B0F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pPr>
            <a:r>
              <a:rPr lang="en-US" sz="1200">
                <a:solidFill>
                  <a:srgbClr val="1D1D1A"/>
                </a:solidFill>
                <a:latin typeface="Arial" panose="020B0604020202020204" pitchFamily="34" charset="0"/>
              </a:rPr>
              <a:t>Connect to the backup process.</a:t>
            </a:r>
          </a:p>
        </p:txBody>
      </p:sp>
      <p:sp>
        <p:nvSpPr>
          <p:cNvPr id="100" name="文本框 99"/>
          <p:cNvSpPr txBox="1"/>
          <p:nvPr/>
        </p:nvSpPr>
        <p:spPr>
          <a:xfrm>
            <a:off x="7370631" y="2848954"/>
            <a:ext cx="1092653" cy="646331"/>
          </a:xfrm>
          <a:prstGeom prst="rect">
            <a:avLst/>
          </a:prstGeom>
          <a:noFill/>
        </p:spPr>
        <p:txBody>
          <a:bodyPr wrap="square" rtlCol="0" anchor="ctr">
            <a:noAutofit/>
          </a:bodyPr>
          <a:lstStyle/>
          <a:p>
            <a:pPr algn="ctr" fontAlgn="ctr"/>
            <a:r>
              <a:rPr lang="en-US" sz="900">
                <a:solidFill>
                  <a:srgbClr val="1D1D1A"/>
                </a:solidFill>
                <a:latin typeface="Arial" panose="020B0604020202020204" pitchFamily="34" charset="0"/>
              </a:rPr>
              <a:t>Back up the TCP connection.</a:t>
            </a:r>
            <a:endParaRPr lang="en-US" altLang="zh-CN" sz="900">
              <a:solidFill>
                <a:srgbClr val="1D1D1A"/>
              </a:solidFill>
              <a:latin typeface="Arial" panose="020B0604020202020204" pitchFamily="34" charset="0"/>
              <a:ea typeface="微软雅黑" panose="020B0503020204020204" pitchFamily="34" charset="-122"/>
            </a:endParaRPr>
          </a:p>
        </p:txBody>
      </p:sp>
      <p:cxnSp>
        <p:nvCxnSpPr>
          <p:cNvPr id="101" name="直接箭头连接符 100"/>
          <p:cNvCxnSpPr/>
          <p:nvPr/>
        </p:nvCxnSpPr>
        <p:spPr bwMode="auto">
          <a:xfrm flipH="1">
            <a:off x="7371199" y="3664675"/>
            <a:ext cx="1068705" cy="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接箭头连接符 101"/>
          <p:cNvCxnSpPr/>
          <p:nvPr/>
        </p:nvCxnSpPr>
        <p:spPr bwMode="auto">
          <a:xfrm>
            <a:off x="7371199" y="3311859"/>
            <a:ext cx="10687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 name="文本框 102"/>
          <p:cNvSpPr txBox="1"/>
          <p:nvPr/>
        </p:nvSpPr>
        <p:spPr>
          <a:xfrm>
            <a:off x="7329971" y="3369568"/>
            <a:ext cx="1207558" cy="300226"/>
          </a:xfrm>
          <a:prstGeom prst="rect">
            <a:avLst/>
          </a:prstGeom>
          <a:noFill/>
        </p:spPr>
        <p:txBody>
          <a:bodyPr wrap="square" rtlCol="0" anchor="ctr">
            <a:noAutofit/>
          </a:bodyPr>
          <a:lstStyle/>
          <a:p>
            <a:pPr algn="ctr" fontAlgn="ctr"/>
            <a:r>
              <a:rPr lang="en-US" sz="900">
                <a:solidFill>
                  <a:srgbClr val="1D1D1A"/>
                </a:solidFill>
                <a:latin typeface="Arial" panose="020B0604020202020204" pitchFamily="34" charset="0"/>
              </a:rPr>
              <a:t>Restore the TCP connection.</a:t>
            </a:r>
            <a:endParaRPr lang="en-US" altLang="zh-CN" sz="900">
              <a:solidFill>
                <a:srgbClr val="1D1D1A"/>
              </a:solidFill>
              <a:latin typeface="Arial" panose="020B0604020202020204" pitchFamily="34" charset="0"/>
              <a:ea typeface="微软雅黑" panose="020B0503020204020204" pitchFamily="34" charset="-122"/>
            </a:endParaRPr>
          </a:p>
        </p:txBody>
      </p:sp>
      <p:sp>
        <p:nvSpPr>
          <p:cNvPr id="104" name="矩形 103"/>
          <p:cNvSpPr/>
          <p:nvPr/>
        </p:nvSpPr>
        <p:spPr bwMode="auto">
          <a:xfrm>
            <a:off x="8439903" y="3847218"/>
            <a:ext cx="806245" cy="805944"/>
          </a:xfrm>
          <a:prstGeom prst="rect">
            <a:avLst/>
          </a:prstGeom>
          <a:solidFill>
            <a:srgbClr val="00B0F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pPr>
            <a:r>
              <a:rPr lang="en-US" sz="1200">
                <a:solidFill>
                  <a:srgbClr val="1D1D1A"/>
                </a:solidFill>
                <a:latin typeface="Arial" panose="020B0604020202020204" pitchFamily="34" charset="0"/>
              </a:rPr>
              <a:t>Shared memory</a:t>
            </a:r>
          </a:p>
        </p:txBody>
      </p:sp>
      <p:cxnSp>
        <p:nvCxnSpPr>
          <p:cNvPr id="105" name="直接箭头连接符 104"/>
          <p:cNvCxnSpPr/>
          <p:nvPr/>
        </p:nvCxnSpPr>
        <p:spPr bwMode="auto">
          <a:xfrm>
            <a:off x="7371199" y="4146411"/>
            <a:ext cx="1049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6" name="文本框 105"/>
          <p:cNvSpPr txBox="1"/>
          <p:nvPr/>
        </p:nvSpPr>
        <p:spPr>
          <a:xfrm>
            <a:off x="7381557" y="3715692"/>
            <a:ext cx="1062561" cy="431968"/>
          </a:xfrm>
          <a:prstGeom prst="rect">
            <a:avLst/>
          </a:prstGeom>
          <a:noFill/>
        </p:spPr>
        <p:txBody>
          <a:bodyPr wrap="square" rtlCol="0" anchor="ctr">
            <a:noAutofit/>
          </a:bodyPr>
          <a:lstStyle/>
          <a:p>
            <a:pPr algn="ctr" fontAlgn="ctr"/>
            <a:r>
              <a:rPr lang="en-US" sz="900">
                <a:solidFill>
                  <a:srgbClr val="1D1D1A"/>
                </a:solidFill>
                <a:latin typeface="Arial" panose="020B0604020202020204" pitchFamily="34" charset="0"/>
              </a:rPr>
              <a:t>Save the iSCSI connection and I/</a:t>
            </a:r>
            <a:r>
              <a:rPr lang="en-US" sz="900" err="1">
                <a:solidFill>
                  <a:srgbClr val="1D1D1A"/>
                </a:solidFill>
                <a:latin typeface="Arial" panose="020B0604020202020204" pitchFamily="34" charset="0"/>
              </a:rPr>
              <a:t>Os</a:t>
            </a:r>
            <a:r>
              <a:rPr lang="en-US" sz="900">
                <a:solidFill>
                  <a:srgbClr val="1D1D1A"/>
                </a:solidFill>
                <a:latin typeface="Arial" panose="020B0604020202020204" pitchFamily="34" charset="0"/>
              </a:rPr>
              <a:t>.</a:t>
            </a:r>
            <a:endParaRPr lang="en-US" altLang="zh-CN" sz="900">
              <a:solidFill>
                <a:srgbClr val="1D1D1A"/>
              </a:solidFill>
              <a:latin typeface="Arial" panose="020B0604020202020204" pitchFamily="34" charset="0"/>
              <a:ea typeface="微软雅黑" panose="020B0503020204020204" pitchFamily="34" charset="-122"/>
            </a:endParaRPr>
          </a:p>
        </p:txBody>
      </p:sp>
      <p:cxnSp>
        <p:nvCxnSpPr>
          <p:cNvPr id="107" name="直接箭头连接符 106"/>
          <p:cNvCxnSpPr/>
          <p:nvPr/>
        </p:nvCxnSpPr>
        <p:spPr bwMode="auto">
          <a:xfrm flipH="1">
            <a:off x="7371199" y="4587964"/>
            <a:ext cx="10588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文本框 107"/>
          <p:cNvSpPr txBox="1"/>
          <p:nvPr/>
        </p:nvSpPr>
        <p:spPr>
          <a:xfrm>
            <a:off x="7375413" y="4176400"/>
            <a:ext cx="1096670" cy="408484"/>
          </a:xfrm>
          <a:prstGeom prst="rect">
            <a:avLst/>
          </a:prstGeom>
          <a:noFill/>
        </p:spPr>
        <p:txBody>
          <a:bodyPr wrap="square" rtlCol="0" anchor="ctr">
            <a:noAutofit/>
          </a:bodyPr>
          <a:lstStyle/>
          <a:p>
            <a:pPr algn="ctr" fontAlgn="ctr"/>
            <a:r>
              <a:rPr lang="en-US" sz="900">
                <a:solidFill>
                  <a:srgbClr val="1D1D1A"/>
                </a:solidFill>
                <a:latin typeface="Arial" panose="020B0604020202020204" pitchFamily="34" charset="0"/>
              </a:rPr>
              <a:t>Restore the iSCSI connection and I/</a:t>
            </a:r>
            <a:r>
              <a:rPr lang="en-US" sz="900" err="1">
                <a:solidFill>
                  <a:srgbClr val="1D1D1A"/>
                </a:solidFill>
                <a:latin typeface="Arial" panose="020B0604020202020204" pitchFamily="34" charset="0"/>
              </a:rPr>
              <a:t>Os</a:t>
            </a:r>
            <a:r>
              <a:rPr lang="en-US" sz="900">
                <a:solidFill>
                  <a:srgbClr val="1D1D1A"/>
                </a:solidFill>
                <a:latin typeface="Arial" panose="020B0604020202020204" pitchFamily="34" charset="0"/>
              </a:rPr>
              <a:t>.</a:t>
            </a:r>
            <a:endParaRPr lang="en-US" altLang="zh-CN" sz="900">
              <a:solidFill>
                <a:srgbClr val="1D1D1A"/>
              </a:solidFill>
              <a:latin typeface="Arial" panose="020B0604020202020204" pitchFamily="34" charset="0"/>
              <a:ea typeface="微软雅黑" panose="020B0503020204020204" pitchFamily="34" charset="-122"/>
            </a:endParaRPr>
          </a:p>
        </p:txBody>
      </p:sp>
      <p:grpSp>
        <p:nvGrpSpPr>
          <p:cNvPr id="110" name="组合 109"/>
          <p:cNvGrpSpPr/>
          <p:nvPr/>
        </p:nvGrpSpPr>
        <p:grpSpPr>
          <a:xfrm>
            <a:off x="6279234" y="1562648"/>
            <a:ext cx="3078522" cy="798473"/>
            <a:chOff x="473790" y="840985"/>
            <a:chExt cx="3024863" cy="1347787"/>
          </a:xfrm>
        </p:grpSpPr>
        <p:sp>
          <p:nvSpPr>
            <p:cNvPr id="113" name="矩形 112"/>
            <p:cNvSpPr/>
            <p:nvPr/>
          </p:nvSpPr>
          <p:spPr bwMode="auto">
            <a:xfrm>
              <a:off x="473790" y="840985"/>
              <a:ext cx="3024863" cy="1347787"/>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pP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14" name="文本框 113"/>
            <p:cNvSpPr txBox="1"/>
            <p:nvPr/>
          </p:nvSpPr>
          <p:spPr>
            <a:xfrm>
              <a:off x="618340" y="893149"/>
              <a:ext cx="2337456" cy="467562"/>
            </a:xfrm>
            <a:prstGeom prst="rect">
              <a:avLst/>
            </a:prstGeom>
            <a:noFill/>
          </p:spPr>
          <p:txBody>
            <a:bodyPr wrap="square" rtlCol="0" anchor="ctr">
              <a:noAutofit/>
            </a:bodyPr>
            <a:lstStyle/>
            <a:p>
              <a:pPr fontAlgn="ctr"/>
              <a:r>
                <a:rPr lang="en-US" sz="1200">
                  <a:solidFill>
                    <a:srgbClr val="1D1D1A"/>
                  </a:solidFill>
                  <a:latin typeface="Arial" panose="020B0604020202020204" pitchFamily="34" charset="0"/>
                </a:rPr>
                <a:t>Host</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15" name="矩形 114"/>
            <p:cNvSpPr/>
            <p:nvPr/>
          </p:nvSpPr>
          <p:spPr bwMode="auto">
            <a:xfrm>
              <a:off x="1073574" y="1226445"/>
              <a:ext cx="1987155" cy="833388"/>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ctr"/>
              <a:r>
                <a:rPr lang="en-US" sz="1200">
                  <a:solidFill>
                    <a:srgbClr val="1D1D1A"/>
                  </a:solidFill>
                  <a:latin typeface="Arial" panose="020B0604020202020204" pitchFamily="34" charset="0"/>
                </a:rPr>
                <a:t>iSCSI initiator</a:t>
              </a:r>
            </a:p>
          </p:txBody>
        </p:sp>
      </p:grpSp>
      <p:cxnSp>
        <p:nvCxnSpPr>
          <p:cNvPr id="118" name="直接箭头连接符 117"/>
          <p:cNvCxnSpPr>
            <a:stCxn id="115" idx="2"/>
            <a:endCxn id="98" idx="0"/>
          </p:cNvCxnSpPr>
          <p:nvPr/>
        </p:nvCxnSpPr>
        <p:spPr>
          <a:xfrm flipH="1">
            <a:off x="6886663" y="2284733"/>
            <a:ext cx="1014198" cy="6706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6402126" y="4882973"/>
            <a:ext cx="2844023" cy="41157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EDS</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30" name="矩形 129"/>
          <p:cNvSpPr/>
          <p:nvPr/>
        </p:nvSpPr>
        <p:spPr>
          <a:xfrm>
            <a:off x="6402126" y="5497751"/>
            <a:ext cx="2844023" cy="41157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OSD</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31" name="右大括号 130"/>
          <p:cNvSpPr/>
          <p:nvPr/>
        </p:nvSpPr>
        <p:spPr>
          <a:xfrm>
            <a:off x="9395351" y="2875581"/>
            <a:ext cx="246580" cy="1832269"/>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fontAlgn="ct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32" name="文本框 131"/>
          <p:cNvSpPr txBox="1"/>
          <p:nvPr/>
        </p:nvSpPr>
        <p:spPr>
          <a:xfrm>
            <a:off x="9741753" y="1567911"/>
            <a:ext cx="1952798" cy="4738465"/>
          </a:xfrm>
          <a:prstGeom prst="rect">
            <a:avLst/>
          </a:prstGeom>
          <a:noFill/>
        </p:spPr>
        <p:txBody>
          <a:bodyPr wrap="square" lIns="0" tIns="0" rIns="0" bIns="0" rtlCol="0" anchor="ctr">
            <a:noAutofit/>
          </a:bodyPr>
          <a:lstStyle/>
          <a:p>
            <a:pPr marL="285750" indent="-285750" fontAlgn="ctr">
              <a:buFont typeface="Arial" panose="020B0604020202020204" pitchFamily="34" charset="0"/>
              <a:buChar char="•"/>
            </a:pPr>
            <a:r>
              <a:rPr lang="en-US" sz="1400" dirty="0">
                <a:latin typeface="Arial" panose="020B0604020202020204" pitchFamily="34" charset="0"/>
              </a:rPr>
              <a:t>Before the upgrade, start the backup process and maintain the connection with the shared memory, and complete the upgrade within </a:t>
            </a:r>
            <a:r>
              <a:rPr lang="en-US" sz="1400" dirty="0">
                <a:solidFill>
                  <a:srgbClr val="0070C0"/>
                </a:solidFill>
                <a:latin typeface="Arial" panose="020B0604020202020204" pitchFamily="34" charset="0"/>
              </a:rPr>
              <a:t>5 seconds</a:t>
            </a:r>
            <a:r>
              <a:rPr lang="en-US" sz="1400" dirty="0">
                <a:latin typeface="Arial" panose="020B0604020202020204" pitchFamily="34" charset="0"/>
              </a:rPr>
              <a:t>.</a:t>
            </a:r>
            <a:endParaRPr lang="en-US" altLang="zh-CN" sz="1400" dirty="0">
              <a:solidFill>
                <a:srgbClr val="1D1D1A"/>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r>
              <a:rPr lang="en-US" sz="1400" dirty="0">
                <a:solidFill>
                  <a:srgbClr val="0070C0"/>
                </a:solidFill>
                <a:latin typeface="Arial" panose="020B0604020202020204" pitchFamily="34" charset="0"/>
              </a:rPr>
              <a:t>Single-path upgrade is supported. Host connections are not interrupted, but I/</a:t>
            </a:r>
            <a:r>
              <a:rPr lang="en-US" sz="1400" dirty="0" err="1">
                <a:solidFill>
                  <a:srgbClr val="0070C0"/>
                </a:solidFill>
                <a:latin typeface="Arial" panose="020B0604020202020204" pitchFamily="34" charset="0"/>
              </a:rPr>
              <a:t>Os</a:t>
            </a:r>
            <a:r>
              <a:rPr lang="en-US" sz="1400" dirty="0">
                <a:solidFill>
                  <a:srgbClr val="0070C0"/>
                </a:solidFill>
                <a:latin typeface="Arial" panose="020B0604020202020204" pitchFamily="34" charset="0"/>
              </a:rPr>
              <a:t> are suspended for 5 seconds.</a:t>
            </a:r>
            <a:endParaRPr lang="en-US" altLang="zh-CN" sz="1400" b="1" dirty="0">
              <a:solidFill>
                <a:srgbClr val="0070C0"/>
              </a:solidFill>
              <a:latin typeface="Arial" panose="020B0604020202020204" pitchFamily="34" charset="0"/>
              <a:ea typeface="微软雅黑" panose="020B0503020204020204" pitchFamily="34" charset="-122"/>
            </a:endParaRPr>
          </a:p>
        </p:txBody>
      </p:sp>
      <p:sp>
        <p:nvSpPr>
          <p:cNvPr id="57" name="标题 1"/>
          <p:cNvSpPr txBox="1">
            <a:spLocks/>
          </p:cNvSpPr>
          <p:nvPr/>
        </p:nvSpPr>
        <p:spPr>
          <a:xfrm>
            <a:off x="707062" y="124686"/>
            <a:ext cx="8098207"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All-Scenario Online Non-Disruptive Upgrade (No Impacts on Hosts)</a:t>
            </a:r>
            <a:endParaRPr lang="en-US" altLang="zh-CN"/>
          </a:p>
        </p:txBody>
      </p:sp>
      <p:sp>
        <p:nvSpPr>
          <p:cNvPr id="9" name="文本框 8"/>
          <p:cNvSpPr txBox="1"/>
          <p:nvPr/>
        </p:nvSpPr>
        <p:spPr>
          <a:xfrm>
            <a:off x="3719329" y="4721227"/>
            <a:ext cx="2307926" cy="1389111"/>
          </a:xfrm>
          <a:prstGeom prst="rect">
            <a:avLst/>
          </a:prstGeom>
          <a:noFill/>
        </p:spPr>
        <p:txBody>
          <a:bodyPr wrap="square" lIns="0" tIns="0" rIns="0" bIns="0" rtlCol="0">
            <a:noAutofit/>
          </a:bodyPr>
          <a:lstStyle/>
          <a:p>
            <a:pPr fontAlgn="ctr"/>
            <a:r>
              <a:rPr lang="en-US" sz="1400">
                <a:solidFill>
                  <a:srgbClr val="0070C0"/>
                </a:solidFill>
                <a:latin typeface="Arial" panose="020B0604020202020204" pitchFamily="34" charset="0"/>
              </a:rPr>
              <a:t>Component-based </a:t>
            </a:r>
            <a:r>
              <a:rPr lang="en-US" sz="1400">
                <a:latin typeface="Arial" panose="020B0604020202020204" pitchFamily="34" charset="0"/>
              </a:rPr>
              <a:t>upgrade: Components without changes are not upgraded, </a:t>
            </a:r>
            <a:r>
              <a:rPr lang="en-US" sz="1400">
                <a:solidFill>
                  <a:srgbClr val="0070C0"/>
                </a:solidFill>
                <a:latin typeface="Arial" panose="020B0604020202020204" pitchFamily="34" charset="0"/>
              </a:rPr>
              <a:t>minimizing the upgrade duration and impact on services.</a:t>
            </a:r>
          </a:p>
        </p:txBody>
      </p:sp>
      <p:sp>
        <p:nvSpPr>
          <p:cNvPr id="59" name="矩形 58"/>
          <p:cNvSpPr/>
          <p:nvPr/>
        </p:nvSpPr>
        <p:spPr>
          <a:xfrm>
            <a:off x="2435089" y="5783639"/>
            <a:ext cx="447572" cy="33904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60" name="矩形 59"/>
          <p:cNvSpPr/>
          <p:nvPr/>
        </p:nvSpPr>
        <p:spPr>
          <a:xfrm>
            <a:off x="958219" y="5791678"/>
            <a:ext cx="447572" cy="33904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62" name="右大括号 61"/>
          <p:cNvSpPr/>
          <p:nvPr/>
        </p:nvSpPr>
        <p:spPr>
          <a:xfrm rot="10800000">
            <a:off x="5956253" y="3060332"/>
            <a:ext cx="246580" cy="1309001"/>
          </a:xfrm>
          <a:prstGeom prst="rightBrace">
            <a:avLst>
              <a:gd name="adj1" fmla="val 8333"/>
              <a:gd name="adj2" fmla="val 51397"/>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fontAlgn="ctr"/>
            <a:endParaRPr lang="en-US" altLang="zh-CN" sz="1200">
              <a:solidFill>
                <a:srgbClr val="1D1D1A"/>
              </a:solidFill>
              <a:latin typeface="Arial" panose="020B0604020202020204" pitchFamily="34" charset="0"/>
              <a:ea typeface="微软雅黑" panose="020B0503020204020204" pitchFamily="34" charset="-122"/>
            </a:endParaRPr>
          </a:p>
        </p:txBody>
      </p:sp>
      <p:sp>
        <p:nvSpPr>
          <p:cNvPr id="63" name="右大括号 62"/>
          <p:cNvSpPr/>
          <p:nvPr/>
        </p:nvSpPr>
        <p:spPr>
          <a:xfrm>
            <a:off x="3346647" y="4430260"/>
            <a:ext cx="246580" cy="1587000"/>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fontAlgn="ctr"/>
            <a:endParaRPr lang="en-US" altLang="zh-CN" sz="1200">
              <a:solidFill>
                <a:srgbClr val="1D1D1A"/>
              </a:solidFill>
              <a:latin typeface="Arial" panose="020B0604020202020204" pitchFamily="34" charset="0"/>
              <a:ea typeface="微软雅黑" panose="020B0503020204020204" pitchFamily="34" charset="-122"/>
            </a:endParaRPr>
          </a:p>
        </p:txBody>
      </p:sp>
      <p:sp>
        <p:nvSpPr>
          <p:cNvPr id="65" name="矩形 64"/>
          <p:cNvSpPr/>
          <p:nvPr/>
        </p:nvSpPr>
        <p:spPr>
          <a:xfrm>
            <a:off x="7582339" y="5960621"/>
            <a:ext cx="447572" cy="14971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1D1D1A"/>
                </a:solidFill>
                <a:latin typeface="Arial" panose="020B0604020202020204" pitchFamily="34" charset="0"/>
              </a:rPr>
              <a:t>...</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67" name="右大括号 66"/>
          <p:cNvSpPr/>
          <p:nvPr/>
        </p:nvSpPr>
        <p:spPr>
          <a:xfrm rot="10800000">
            <a:off x="5955827" y="4888507"/>
            <a:ext cx="247006" cy="1016967"/>
          </a:xfrm>
          <a:prstGeom prst="rightBrace">
            <a:avLst>
              <a:gd name="adj1" fmla="val 8333"/>
              <a:gd name="adj2" fmla="val 51397"/>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fontAlgn="ctr"/>
            <a:endParaRPr lang="en-US" altLang="zh-CN" sz="1200">
              <a:solidFill>
                <a:srgbClr val="1D1D1A"/>
              </a:solidFill>
              <a:latin typeface="Arial" panose="020B0604020202020204" pitchFamily="34" charset="0"/>
              <a:ea typeface="微软雅黑" panose="020B0503020204020204" pitchFamily="34" charset="-122"/>
            </a:endParaRPr>
          </a:p>
        </p:txBody>
      </p:sp>
      <p:sp>
        <p:nvSpPr>
          <p:cNvPr id="19" name="矩形 18"/>
          <p:cNvSpPr/>
          <p:nvPr/>
        </p:nvSpPr>
        <p:spPr>
          <a:xfrm>
            <a:off x="2882661" y="6365694"/>
            <a:ext cx="251992" cy="253916"/>
          </a:xfrm>
          <a:prstGeom prst="rect">
            <a:avLst/>
          </a:prstGeom>
        </p:spPr>
        <p:txBody>
          <a:bodyPr wrap="square">
            <a:noAutofit/>
          </a:bodyPr>
          <a:lstStyle/>
          <a:p>
            <a:pPr fontAlgn="ctr"/>
            <a:r>
              <a:rPr lang="en-US" sz="1050">
                <a:solidFill>
                  <a:srgbClr val="000000"/>
                </a:solidFill>
                <a:latin typeface="Arial" panose="020B0604020202020204" pitchFamily="34" charset="0"/>
              </a:rPr>
              <a:t>x</a:t>
            </a:r>
            <a:endParaRPr lang="en-US" sz="1050" i="1">
              <a:solidFill>
                <a:srgbClr val="1D1D1A"/>
              </a:solidFill>
              <a:latin typeface="Arial" panose="020B0604020202020204" pitchFamily="34" charset="0"/>
            </a:endParaRPr>
          </a:p>
        </p:txBody>
      </p:sp>
    </p:spTree>
    <p:extLst>
      <p:ext uri="{BB962C8B-B14F-4D97-AF65-F5344CB8AC3E}">
        <p14:creationId xmlns:p14="http://schemas.microsoft.com/office/powerpoint/2010/main" val="753816415"/>
      </p:ext>
    </p:extLst>
  </p:cSld>
  <p:clrMapOvr>
    <a:masterClrMapping/>
  </p:clrMapOvr>
  <p:transition advClick="0" advTm="8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8375" y="2352736"/>
            <a:ext cx="11311659" cy="2319202"/>
            <a:chOff x="146621" y="1318018"/>
            <a:chExt cx="11563414" cy="2927892"/>
          </a:xfrm>
        </p:grpSpPr>
        <p:sp>
          <p:nvSpPr>
            <p:cNvPr id="164" name="圆角矩形 163"/>
            <p:cNvSpPr/>
            <p:nvPr/>
          </p:nvSpPr>
          <p:spPr bwMode="auto">
            <a:xfrm>
              <a:off x="146621" y="1318019"/>
              <a:ext cx="8565089" cy="2927891"/>
            </a:xfrm>
            <a:prstGeom prst="roundRect">
              <a:avLst/>
            </a:prstGeom>
            <a:solidFill>
              <a:sysClr val="window" lastClr="FFFFFF">
                <a:lumMod val="95000"/>
              </a:sysClr>
            </a:solidFill>
            <a:ln>
              <a:solidFill>
                <a:sysClr val="windowText" lastClr="000000"/>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altLang="zh-CN" kern="0">
                <a:solidFill>
                  <a:prstClr val="black"/>
                </a:solidFill>
                <a:latin typeface="Arial" panose="020B0604020202020204" pitchFamily="34" charset="0"/>
                <a:ea typeface="微软雅黑" panose="020B0503020204020204" pitchFamily="34" charset="-122"/>
              </a:endParaRPr>
            </a:p>
          </p:txBody>
        </p:sp>
        <p:sp>
          <p:nvSpPr>
            <p:cNvPr id="165" name="圆角矩形 164"/>
            <p:cNvSpPr/>
            <p:nvPr/>
          </p:nvSpPr>
          <p:spPr bwMode="auto">
            <a:xfrm>
              <a:off x="3079252" y="1992153"/>
              <a:ext cx="2674375" cy="2121298"/>
            </a:xfrm>
            <a:prstGeom prst="roundRect">
              <a:avLst/>
            </a:prstGeom>
            <a:noFill/>
            <a:ln>
              <a:solidFill>
                <a:sysClr val="windowText" lastClr="000000"/>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altLang="zh-CN" kern="0">
                <a:solidFill>
                  <a:prstClr val="black"/>
                </a:solidFill>
                <a:latin typeface="Arial" panose="020B0604020202020204" pitchFamily="34" charset="0"/>
                <a:ea typeface="微软雅黑" panose="020B0503020204020204" pitchFamily="34" charset="-122"/>
              </a:endParaRPr>
            </a:p>
          </p:txBody>
        </p:sp>
        <p:sp>
          <p:nvSpPr>
            <p:cNvPr id="166" name="圆角矩形 165"/>
            <p:cNvSpPr/>
            <p:nvPr/>
          </p:nvSpPr>
          <p:spPr bwMode="auto">
            <a:xfrm>
              <a:off x="242129" y="1992153"/>
              <a:ext cx="2674375" cy="2121298"/>
            </a:xfrm>
            <a:prstGeom prst="roundRect">
              <a:avLst/>
            </a:prstGeom>
            <a:noFill/>
            <a:ln>
              <a:solidFill>
                <a:sysClr val="windowText" lastClr="000000"/>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altLang="zh-CN" kern="0">
                <a:solidFill>
                  <a:prstClr val="black"/>
                </a:solidFill>
                <a:latin typeface="Arial" panose="020B0604020202020204" pitchFamily="34" charset="0"/>
                <a:ea typeface="微软雅黑" panose="020B0503020204020204" pitchFamily="34" charset="-122"/>
              </a:endParaRPr>
            </a:p>
          </p:txBody>
        </p:sp>
        <p:sp>
          <p:nvSpPr>
            <p:cNvPr id="167" name="矩形 166"/>
            <p:cNvSpPr/>
            <p:nvPr/>
          </p:nvSpPr>
          <p:spPr bwMode="auto">
            <a:xfrm>
              <a:off x="482822" y="2397581"/>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168" name="矩形 167"/>
            <p:cNvSpPr/>
            <p:nvPr/>
          </p:nvSpPr>
          <p:spPr bwMode="auto">
            <a:xfrm>
              <a:off x="1117003" y="2397581"/>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169" name="矩形 168"/>
            <p:cNvSpPr/>
            <p:nvPr/>
          </p:nvSpPr>
          <p:spPr bwMode="auto">
            <a:xfrm>
              <a:off x="2282126" y="2397581"/>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170" name="文本框 169"/>
            <p:cNvSpPr txBox="1"/>
            <p:nvPr/>
          </p:nvSpPr>
          <p:spPr>
            <a:xfrm>
              <a:off x="1700992" y="2910846"/>
              <a:ext cx="518119" cy="405843"/>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a:solidFill>
                    <a:prstClr val="black"/>
                  </a:solidFill>
                  <a:latin typeface="Arial" panose="020B0604020202020204" pitchFamily="34" charset="0"/>
                </a:rPr>
                <a:t>...</a:t>
              </a:r>
              <a:endParaRPr lang="en-US" altLang="zh-CN" b="1">
                <a:solidFill>
                  <a:prstClr val="black"/>
                </a:solidFill>
                <a:latin typeface="Arial" panose="020B0604020202020204" pitchFamily="34" charset="0"/>
                <a:ea typeface="微软雅黑" panose="020B0503020204020204" pitchFamily="34" charset="-122"/>
              </a:endParaRPr>
            </a:p>
          </p:txBody>
        </p:sp>
        <p:sp>
          <p:nvSpPr>
            <p:cNvPr id="171" name="矩形 170"/>
            <p:cNvSpPr/>
            <p:nvPr/>
          </p:nvSpPr>
          <p:spPr bwMode="auto">
            <a:xfrm>
              <a:off x="3317683" y="2397581"/>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172" name="矩形 171"/>
            <p:cNvSpPr/>
            <p:nvPr/>
          </p:nvSpPr>
          <p:spPr bwMode="auto">
            <a:xfrm>
              <a:off x="3951864" y="2397581"/>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173" name="矩形 172"/>
            <p:cNvSpPr/>
            <p:nvPr/>
          </p:nvSpPr>
          <p:spPr bwMode="auto">
            <a:xfrm>
              <a:off x="5116987" y="2397581"/>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174" name="文本框 173"/>
            <p:cNvSpPr txBox="1"/>
            <p:nvPr/>
          </p:nvSpPr>
          <p:spPr>
            <a:xfrm>
              <a:off x="4535853" y="2910846"/>
              <a:ext cx="518119" cy="405843"/>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a:solidFill>
                    <a:prstClr val="black"/>
                  </a:solidFill>
                  <a:latin typeface="Arial" panose="020B0604020202020204" pitchFamily="34" charset="0"/>
                </a:rPr>
                <a:t>...</a:t>
              </a:r>
              <a:endParaRPr lang="en-US" altLang="zh-CN" b="1">
                <a:solidFill>
                  <a:prstClr val="black"/>
                </a:solidFill>
                <a:latin typeface="Arial" panose="020B0604020202020204" pitchFamily="34" charset="0"/>
                <a:ea typeface="微软雅黑" panose="020B0503020204020204" pitchFamily="34" charset="-122"/>
              </a:endParaRPr>
            </a:p>
          </p:txBody>
        </p:sp>
        <p:sp>
          <p:nvSpPr>
            <p:cNvPr id="179" name="文本框 178"/>
            <p:cNvSpPr txBox="1"/>
            <p:nvPr/>
          </p:nvSpPr>
          <p:spPr>
            <a:xfrm>
              <a:off x="398376" y="2028250"/>
              <a:ext cx="1906745" cy="349699"/>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sz="1200">
                  <a:solidFill>
                    <a:prstClr val="black"/>
                  </a:solidFill>
                  <a:latin typeface="Arial" panose="020B0604020202020204" pitchFamily="34" charset="0"/>
                </a:rPr>
                <a:t>Disk pool</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180" name="文本框 179"/>
            <p:cNvSpPr txBox="1"/>
            <p:nvPr/>
          </p:nvSpPr>
          <p:spPr>
            <a:xfrm>
              <a:off x="631007" y="3708410"/>
              <a:ext cx="1750142" cy="388555"/>
            </a:xfrm>
            <a:prstGeom prst="rect">
              <a:avLst/>
            </a:prstGeom>
            <a:noFill/>
          </p:spPr>
          <p:txBody>
            <a:bodyPr wrap="square" rtlCol="0">
              <a:noAutofit/>
            </a:bodyPr>
            <a:lstStyle/>
            <a:p>
              <a:pPr algn="ctr" defTabSz="914400" fontAlgn="ctr">
                <a:spcBef>
                  <a:spcPct val="0"/>
                </a:spcBef>
                <a:spcAft>
                  <a:spcPct val="0"/>
                </a:spcAft>
                <a:buClr>
                  <a:srgbClr val="CC9900"/>
                </a:buClr>
                <a:buFont typeface="Wingdings" pitchFamily="2" charset="2"/>
                <a:buNone/>
              </a:pPr>
              <a:r>
                <a:rPr lang="en-US" sz="1400">
                  <a:solidFill>
                    <a:prstClr val="black"/>
                  </a:solidFill>
                  <a:latin typeface="Arial" panose="020B0604020202020204" pitchFamily="34" charset="0"/>
                </a:rPr>
                <a:t>32 nodes</a:t>
              </a:r>
              <a:endParaRPr lang="en-US" altLang="zh-CN" sz="1400">
                <a:solidFill>
                  <a:prstClr val="black"/>
                </a:solidFill>
                <a:latin typeface="Arial" panose="020B0604020202020204" pitchFamily="34" charset="0"/>
                <a:ea typeface="微软雅黑" panose="020B0503020204020204" pitchFamily="34" charset="-122"/>
              </a:endParaRPr>
            </a:p>
          </p:txBody>
        </p:sp>
        <p:sp>
          <p:nvSpPr>
            <p:cNvPr id="181" name="文本框 180"/>
            <p:cNvSpPr txBox="1"/>
            <p:nvPr/>
          </p:nvSpPr>
          <p:spPr>
            <a:xfrm>
              <a:off x="3265034" y="2010202"/>
              <a:ext cx="1906745" cy="349699"/>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sz="1200">
                  <a:solidFill>
                    <a:prstClr val="black"/>
                  </a:solidFill>
                  <a:latin typeface="Arial" panose="020B0604020202020204" pitchFamily="34" charset="0"/>
                </a:rPr>
                <a:t>Disk pool</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182" name="圆角矩形 181"/>
            <p:cNvSpPr/>
            <p:nvPr/>
          </p:nvSpPr>
          <p:spPr bwMode="auto">
            <a:xfrm>
              <a:off x="5914828" y="1992152"/>
              <a:ext cx="2674375" cy="2121298"/>
            </a:xfrm>
            <a:prstGeom prst="roundRect">
              <a:avLst/>
            </a:prstGeom>
            <a:noFill/>
            <a:ln>
              <a:solidFill>
                <a:sysClr val="windowText" lastClr="000000"/>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altLang="zh-CN" kern="0">
                <a:solidFill>
                  <a:prstClr val="black"/>
                </a:solidFill>
                <a:latin typeface="Arial" panose="020B0604020202020204" pitchFamily="34" charset="0"/>
                <a:ea typeface="微软雅黑" panose="020B0503020204020204" pitchFamily="34" charset="-122"/>
              </a:endParaRPr>
            </a:p>
          </p:txBody>
        </p:sp>
        <p:sp>
          <p:nvSpPr>
            <p:cNvPr id="183" name="文本框 182"/>
            <p:cNvSpPr txBox="1"/>
            <p:nvPr/>
          </p:nvSpPr>
          <p:spPr>
            <a:xfrm>
              <a:off x="6115993" y="2014495"/>
              <a:ext cx="1906745" cy="349699"/>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sz="1200">
                  <a:solidFill>
                    <a:prstClr val="black"/>
                  </a:solidFill>
                  <a:latin typeface="Arial" panose="020B0604020202020204" pitchFamily="34" charset="0"/>
                </a:rPr>
                <a:t>Disk pool</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184" name="矩形 183"/>
            <p:cNvSpPr/>
            <p:nvPr/>
          </p:nvSpPr>
          <p:spPr bwMode="auto">
            <a:xfrm>
              <a:off x="6140256" y="2396517"/>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185" name="矩形 184"/>
            <p:cNvSpPr/>
            <p:nvPr/>
          </p:nvSpPr>
          <p:spPr bwMode="auto">
            <a:xfrm>
              <a:off x="6774437" y="2396517"/>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186" name="矩形 185"/>
            <p:cNvSpPr/>
            <p:nvPr/>
          </p:nvSpPr>
          <p:spPr bwMode="auto">
            <a:xfrm>
              <a:off x="7939560" y="2396517"/>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187" name="文本框 186"/>
            <p:cNvSpPr txBox="1"/>
            <p:nvPr/>
          </p:nvSpPr>
          <p:spPr>
            <a:xfrm>
              <a:off x="7358426" y="2909781"/>
              <a:ext cx="518119" cy="405843"/>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a:solidFill>
                    <a:prstClr val="black"/>
                  </a:solidFill>
                  <a:latin typeface="Arial" panose="020B0604020202020204" pitchFamily="34" charset="0"/>
                </a:rPr>
                <a:t>...</a:t>
              </a:r>
              <a:endParaRPr lang="en-US" altLang="zh-CN" b="1">
                <a:solidFill>
                  <a:prstClr val="black"/>
                </a:solidFill>
                <a:latin typeface="Arial" panose="020B0604020202020204" pitchFamily="34" charset="0"/>
                <a:ea typeface="微软雅黑" panose="020B0503020204020204" pitchFamily="34" charset="-122"/>
              </a:endParaRPr>
            </a:p>
          </p:txBody>
        </p:sp>
        <p:sp>
          <p:nvSpPr>
            <p:cNvPr id="188" name="文本框 187"/>
            <p:cNvSpPr txBox="1"/>
            <p:nvPr/>
          </p:nvSpPr>
          <p:spPr>
            <a:xfrm>
              <a:off x="3577882" y="3720246"/>
              <a:ext cx="1750142" cy="388555"/>
            </a:xfrm>
            <a:prstGeom prst="rect">
              <a:avLst/>
            </a:prstGeom>
            <a:noFill/>
          </p:spPr>
          <p:txBody>
            <a:bodyPr wrap="square" rtlCol="0">
              <a:noAutofit/>
            </a:bodyPr>
            <a:lstStyle/>
            <a:p>
              <a:pPr algn="ctr" defTabSz="914400" fontAlgn="ctr">
                <a:spcBef>
                  <a:spcPct val="0"/>
                </a:spcBef>
                <a:spcAft>
                  <a:spcPct val="0"/>
                </a:spcAft>
                <a:buClr>
                  <a:srgbClr val="CC9900"/>
                </a:buClr>
                <a:buFont typeface="Wingdings" pitchFamily="2" charset="2"/>
                <a:buNone/>
              </a:pPr>
              <a:r>
                <a:rPr lang="en-US" sz="1400">
                  <a:solidFill>
                    <a:prstClr val="black"/>
                  </a:solidFill>
                  <a:latin typeface="Arial" panose="020B0604020202020204" pitchFamily="34" charset="0"/>
                </a:rPr>
                <a:t>32 nodes</a:t>
              </a:r>
              <a:endParaRPr lang="en-US" altLang="zh-CN" sz="1400">
                <a:solidFill>
                  <a:prstClr val="black"/>
                </a:solidFill>
                <a:latin typeface="Arial" panose="020B0604020202020204" pitchFamily="34" charset="0"/>
                <a:ea typeface="微软雅黑" panose="020B0503020204020204" pitchFamily="34" charset="-122"/>
              </a:endParaRPr>
            </a:p>
          </p:txBody>
        </p:sp>
        <p:sp>
          <p:nvSpPr>
            <p:cNvPr id="189" name="文本框 188"/>
            <p:cNvSpPr txBox="1"/>
            <p:nvPr/>
          </p:nvSpPr>
          <p:spPr>
            <a:xfrm>
              <a:off x="6417203" y="3738269"/>
              <a:ext cx="1750142" cy="388555"/>
            </a:xfrm>
            <a:prstGeom prst="rect">
              <a:avLst/>
            </a:prstGeom>
            <a:noFill/>
          </p:spPr>
          <p:txBody>
            <a:bodyPr wrap="square" rtlCol="0">
              <a:noAutofit/>
            </a:bodyPr>
            <a:lstStyle/>
            <a:p>
              <a:pPr algn="ctr" defTabSz="914400" fontAlgn="ctr">
                <a:spcBef>
                  <a:spcPct val="0"/>
                </a:spcBef>
                <a:spcAft>
                  <a:spcPct val="0"/>
                </a:spcAft>
                <a:buClr>
                  <a:srgbClr val="CC9900"/>
                </a:buClr>
                <a:buFont typeface="Wingdings" pitchFamily="2" charset="2"/>
                <a:buNone/>
              </a:pPr>
              <a:r>
                <a:rPr lang="en-US" sz="1400">
                  <a:solidFill>
                    <a:prstClr val="black"/>
                  </a:solidFill>
                  <a:latin typeface="Arial" panose="020B0604020202020204" pitchFamily="34" charset="0"/>
                </a:rPr>
                <a:t>32 nodes</a:t>
              </a:r>
              <a:endParaRPr lang="en-US" altLang="zh-CN" sz="1400">
                <a:solidFill>
                  <a:prstClr val="black"/>
                </a:solidFill>
                <a:latin typeface="Arial" panose="020B0604020202020204" pitchFamily="34" charset="0"/>
                <a:ea typeface="微软雅黑" panose="020B0503020204020204" pitchFamily="34" charset="-122"/>
              </a:endParaRPr>
            </a:p>
          </p:txBody>
        </p:sp>
        <p:sp>
          <p:nvSpPr>
            <p:cNvPr id="190" name="文本框 189"/>
            <p:cNvSpPr txBox="1"/>
            <p:nvPr/>
          </p:nvSpPr>
          <p:spPr>
            <a:xfrm>
              <a:off x="398376" y="1436007"/>
              <a:ext cx="1883750" cy="466266"/>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a:solidFill>
                    <a:prstClr val="black"/>
                  </a:solidFill>
                  <a:latin typeface="Arial" panose="020B0604020202020204" pitchFamily="34" charset="0"/>
                </a:rPr>
                <a:t>Storage pool 1</a:t>
              </a:r>
              <a:endParaRPr lang="en-US" altLang="zh-CN">
                <a:solidFill>
                  <a:prstClr val="black"/>
                </a:solidFill>
                <a:latin typeface="Arial" panose="020B0604020202020204" pitchFamily="34" charset="0"/>
                <a:ea typeface="微软雅黑" panose="020B0503020204020204" pitchFamily="34" charset="-122"/>
              </a:endParaRPr>
            </a:p>
          </p:txBody>
        </p:sp>
        <p:sp>
          <p:nvSpPr>
            <p:cNvPr id="191" name="圆角矩形 190"/>
            <p:cNvSpPr/>
            <p:nvPr/>
          </p:nvSpPr>
          <p:spPr bwMode="auto">
            <a:xfrm>
              <a:off x="8880089" y="1318018"/>
              <a:ext cx="2829946" cy="2927891"/>
            </a:xfrm>
            <a:prstGeom prst="roundRect">
              <a:avLst/>
            </a:prstGeom>
            <a:solidFill>
              <a:sysClr val="window" lastClr="FFFFFF">
                <a:lumMod val="95000"/>
              </a:sysClr>
            </a:solidFill>
            <a:ln>
              <a:solidFill>
                <a:sysClr val="windowText" lastClr="000000"/>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altLang="zh-CN" kern="0">
                <a:solidFill>
                  <a:prstClr val="black"/>
                </a:solidFill>
                <a:latin typeface="Arial" panose="020B0604020202020204" pitchFamily="34" charset="0"/>
                <a:ea typeface="微软雅黑" panose="020B0503020204020204" pitchFamily="34" charset="-122"/>
              </a:endParaRPr>
            </a:p>
          </p:txBody>
        </p:sp>
        <p:sp>
          <p:nvSpPr>
            <p:cNvPr id="192" name="文本框 191"/>
            <p:cNvSpPr txBox="1"/>
            <p:nvPr/>
          </p:nvSpPr>
          <p:spPr>
            <a:xfrm>
              <a:off x="9100877" y="1436007"/>
              <a:ext cx="1883750" cy="466266"/>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a:solidFill>
                    <a:prstClr val="black"/>
                  </a:solidFill>
                  <a:latin typeface="Arial" panose="020B0604020202020204" pitchFamily="34" charset="0"/>
                </a:rPr>
                <a:t>Storage pool 2</a:t>
              </a:r>
              <a:endParaRPr lang="en-US" altLang="zh-CN">
                <a:solidFill>
                  <a:prstClr val="black"/>
                </a:solidFill>
                <a:latin typeface="Arial" panose="020B0604020202020204" pitchFamily="34" charset="0"/>
                <a:ea typeface="微软雅黑" panose="020B0503020204020204" pitchFamily="34" charset="-122"/>
              </a:endParaRPr>
            </a:p>
          </p:txBody>
        </p:sp>
        <p:sp>
          <p:nvSpPr>
            <p:cNvPr id="197" name="圆角矩形 196"/>
            <p:cNvSpPr/>
            <p:nvPr/>
          </p:nvSpPr>
          <p:spPr bwMode="auto">
            <a:xfrm>
              <a:off x="8950141" y="1960447"/>
              <a:ext cx="2674375" cy="2121298"/>
            </a:xfrm>
            <a:prstGeom prst="roundRect">
              <a:avLst/>
            </a:prstGeom>
            <a:noFill/>
            <a:ln>
              <a:solidFill>
                <a:sysClr val="windowText" lastClr="000000"/>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altLang="zh-CN" kern="0">
                <a:solidFill>
                  <a:prstClr val="black"/>
                </a:solidFill>
                <a:latin typeface="Arial" panose="020B0604020202020204" pitchFamily="34" charset="0"/>
                <a:ea typeface="微软雅黑" panose="020B0503020204020204" pitchFamily="34" charset="-122"/>
              </a:endParaRPr>
            </a:p>
          </p:txBody>
        </p:sp>
        <p:sp>
          <p:nvSpPr>
            <p:cNvPr id="198" name="文本框 197"/>
            <p:cNvSpPr txBox="1"/>
            <p:nvPr/>
          </p:nvSpPr>
          <p:spPr>
            <a:xfrm>
              <a:off x="9151306" y="1982790"/>
              <a:ext cx="1906745" cy="349699"/>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sz="1200">
                  <a:solidFill>
                    <a:prstClr val="black"/>
                  </a:solidFill>
                  <a:latin typeface="Arial" panose="020B0604020202020204" pitchFamily="34" charset="0"/>
                </a:rPr>
                <a:t>Disk pool</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199" name="矩形 198"/>
            <p:cNvSpPr/>
            <p:nvPr/>
          </p:nvSpPr>
          <p:spPr bwMode="auto">
            <a:xfrm>
              <a:off x="9175569" y="2364812"/>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200" name="矩形 199"/>
            <p:cNvSpPr/>
            <p:nvPr/>
          </p:nvSpPr>
          <p:spPr bwMode="auto">
            <a:xfrm>
              <a:off x="9809750" y="2364812"/>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201" name="矩形 200"/>
            <p:cNvSpPr/>
            <p:nvPr/>
          </p:nvSpPr>
          <p:spPr bwMode="auto">
            <a:xfrm>
              <a:off x="10974873" y="2364812"/>
              <a:ext cx="422074" cy="1240703"/>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None/>
                <a:defRPr/>
              </a:pPr>
              <a:r>
                <a:rPr lang="en-US" sz="1200">
                  <a:solidFill>
                    <a:srgbClr val="FFFFFF"/>
                  </a:solidFill>
                  <a:latin typeface="Arial" panose="020B0604020202020204" pitchFamily="34" charset="0"/>
                </a:rPr>
                <a:t>Storage node</a:t>
              </a:r>
            </a:p>
          </p:txBody>
        </p:sp>
        <p:sp>
          <p:nvSpPr>
            <p:cNvPr id="202" name="文本框 201"/>
            <p:cNvSpPr txBox="1"/>
            <p:nvPr/>
          </p:nvSpPr>
          <p:spPr>
            <a:xfrm>
              <a:off x="10393739" y="2878077"/>
              <a:ext cx="518119" cy="405843"/>
            </a:xfrm>
            <a:prstGeom prst="rect">
              <a:avLst/>
            </a:prstGeom>
            <a:noFill/>
          </p:spPr>
          <p:txBody>
            <a:bodyPr wrap="square" rtlCol="0">
              <a:noAutofit/>
            </a:bodyPr>
            <a:lstStyle/>
            <a:p>
              <a:pPr defTabSz="914400" fontAlgn="ctr">
                <a:spcBef>
                  <a:spcPct val="0"/>
                </a:spcBef>
                <a:spcAft>
                  <a:spcPct val="0"/>
                </a:spcAft>
                <a:buClr>
                  <a:srgbClr val="CC9900"/>
                </a:buClr>
                <a:buFont typeface="Wingdings" pitchFamily="2" charset="2"/>
                <a:buNone/>
              </a:pPr>
              <a:r>
                <a:rPr lang="en-US">
                  <a:solidFill>
                    <a:prstClr val="black"/>
                  </a:solidFill>
                  <a:latin typeface="Arial" panose="020B0604020202020204" pitchFamily="34" charset="0"/>
                </a:rPr>
                <a:t>...</a:t>
              </a:r>
              <a:endParaRPr lang="en-US" altLang="zh-CN" b="1">
                <a:solidFill>
                  <a:prstClr val="black"/>
                </a:solidFill>
                <a:latin typeface="Arial" panose="020B0604020202020204" pitchFamily="34" charset="0"/>
                <a:ea typeface="微软雅黑" panose="020B0503020204020204" pitchFamily="34" charset="-122"/>
              </a:endParaRPr>
            </a:p>
          </p:txBody>
        </p:sp>
        <p:sp>
          <p:nvSpPr>
            <p:cNvPr id="203" name="文本框 202"/>
            <p:cNvSpPr txBox="1"/>
            <p:nvPr/>
          </p:nvSpPr>
          <p:spPr>
            <a:xfrm>
              <a:off x="9462524" y="3675742"/>
              <a:ext cx="1750142" cy="388555"/>
            </a:xfrm>
            <a:prstGeom prst="rect">
              <a:avLst/>
            </a:prstGeom>
            <a:noFill/>
          </p:spPr>
          <p:txBody>
            <a:bodyPr wrap="square" rtlCol="0">
              <a:noAutofit/>
            </a:bodyPr>
            <a:lstStyle/>
            <a:p>
              <a:pPr algn="ctr" defTabSz="914400" fontAlgn="ctr">
                <a:spcBef>
                  <a:spcPct val="0"/>
                </a:spcBef>
                <a:spcAft>
                  <a:spcPct val="0"/>
                </a:spcAft>
                <a:buClr>
                  <a:srgbClr val="CC9900"/>
                </a:buClr>
                <a:buFont typeface="Wingdings" pitchFamily="2" charset="2"/>
                <a:buNone/>
              </a:pPr>
              <a:r>
                <a:rPr lang="en-US" sz="1400">
                  <a:solidFill>
                    <a:prstClr val="black"/>
                  </a:solidFill>
                  <a:latin typeface="Arial" panose="020B0604020202020204" pitchFamily="34" charset="0"/>
                </a:rPr>
                <a:t>32 nodes</a:t>
              </a:r>
              <a:endParaRPr lang="en-US" altLang="zh-CN" sz="1400">
                <a:solidFill>
                  <a:prstClr val="black"/>
                </a:solidFill>
                <a:latin typeface="Arial" panose="020B0604020202020204" pitchFamily="34" charset="0"/>
                <a:ea typeface="微软雅黑" panose="020B0503020204020204" pitchFamily="34" charset="-122"/>
              </a:endParaRPr>
            </a:p>
          </p:txBody>
        </p:sp>
      </p:grpSp>
      <p:sp>
        <p:nvSpPr>
          <p:cNvPr id="5" name="文本框 4"/>
          <p:cNvSpPr txBox="1"/>
          <p:nvPr/>
        </p:nvSpPr>
        <p:spPr>
          <a:xfrm>
            <a:off x="398375" y="4890749"/>
            <a:ext cx="11340963" cy="1708160"/>
          </a:xfrm>
          <a:prstGeom prst="rect">
            <a:avLst/>
          </a:prstGeom>
          <a:noFill/>
        </p:spPr>
        <p:txBody>
          <a:bodyPr wrap="square" lIns="0" tIns="0" rIns="0" bIns="0" rtlCol="0">
            <a:noAutofit/>
          </a:bodyPr>
          <a:lstStyle/>
          <a:p>
            <a:pPr fontAlgn="ctr"/>
            <a:r>
              <a:rPr lang="en-US" dirty="0">
                <a:solidFill>
                  <a:srgbClr val="1D1D1A"/>
                </a:solidFill>
                <a:latin typeface="Arial" panose="020B0604020202020204" pitchFamily="34" charset="0"/>
              </a:rPr>
              <a:t>Upgrade description:</a:t>
            </a:r>
            <a:endParaRPr lang="en-US" altLang="zh-CN" b="1" dirty="0">
              <a:solidFill>
                <a:srgbClr val="1D1D1A"/>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r>
              <a:rPr lang="en-US" sz="1400" dirty="0">
                <a:latin typeface="Arial" panose="020B0604020202020204" pitchFamily="34" charset="0"/>
              </a:rPr>
              <a:t>A storage pool is divided into multiple </a:t>
            </a:r>
            <a:r>
              <a:rPr lang="en-US" sz="1400" dirty="0">
                <a:solidFill>
                  <a:srgbClr val="0070C0"/>
                </a:solidFill>
                <a:latin typeface="Arial" panose="020B0604020202020204" pitchFamily="34" charset="0"/>
              </a:rPr>
              <a:t>disk pools</a:t>
            </a:r>
            <a:r>
              <a:rPr lang="en-US" sz="1400" dirty="0">
                <a:latin typeface="Arial" panose="020B0604020202020204" pitchFamily="34" charset="0"/>
              </a:rPr>
              <a:t>. </a:t>
            </a:r>
            <a:r>
              <a:rPr lang="en-US" sz="1400" dirty="0">
                <a:solidFill>
                  <a:srgbClr val="0070C0"/>
                </a:solidFill>
                <a:latin typeface="Arial" panose="020B0604020202020204" pitchFamily="34" charset="0"/>
              </a:rPr>
              <a:t>Disk pools </a:t>
            </a:r>
            <a:r>
              <a:rPr lang="en-US" sz="1400" dirty="0">
                <a:latin typeface="Arial" panose="020B0604020202020204" pitchFamily="34" charset="0"/>
              </a:rPr>
              <a:t>are upgraded concurrently, greatly shortening the upgrade duration of distributed massive storage nodes.</a:t>
            </a:r>
            <a:endParaRPr lang="en-US" altLang="zh-CN" sz="1400" dirty="0">
              <a:solidFill>
                <a:srgbClr val="1D1D1A"/>
              </a:solidFill>
              <a:latin typeface="Arial" panose="020B0604020202020204" pitchFamily="34" charset="0"/>
              <a:ea typeface="微软雅黑" panose="020B0503020204020204" pitchFamily="34" charset="-122"/>
            </a:endParaRPr>
          </a:p>
          <a:p>
            <a:pPr marL="285750" indent="-285750" defTabSz="914400" fontAlgn="ctr">
              <a:spcBef>
                <a:spcPct val="0"/>
              </a:spcBef>
              <a:spcAft>
                <a:spcPct val="0"/>
              </a:spcAft>
              <a:buFont typeface="Arial" panose="020B0604020202020204" pitchFamily="34" charset="0"/>
              <a:buChar char="•"/>
              <a:defRPr/>
            </a:pPr>
            <a:r>
              <a:rPr lang="en-US" sz="1400" dirty="0">
                <a:solidFill>
                  <a:srgbClr val="000000"/>
                </a:solidFill>
                <a:latin typeface="Arial" panose="020B0604020202020204" pitchFamily="34" charset="0"/>
              </a:rPr>
              <a:t>The customer can periodically query and update versions from the FSM node based on the configured policy.</a:t>
            </a:r>
            <a:endParaRPr lang="en-US" altLang="zh-CN" sz="1400" kern="0" dirty="0">
              <a:solidFill>
                <a:srgbClr val="000000"/>
              </a:solidFill>
              <a:latin typeface="Arial" panose="020B0604020202020204" pitchFamily="34" charset="0"/>
              <a:ea typeface="微软雅黑" panose="020B0503020204020204" pitchFamily="34" charset="-122"/>
            </a:endParaRPr>
          </a:p>
          <a:p>
            <a:pPr marL="285750" indent="-285750" defTabSz="914400" fontAlgn="ctr">
              <a:spcBef>
                <a:spcPct val="0"/>
              </a:spcBef>
              <a:spcAft>
                <a:spcPct val="0"/>
              </a:spcAft>
              <a:buFont typeface="Arial" panose="020B0604020202020204" pitchFamily="34" charset="0"/>
              <a:buChar char="•"/>
              <a:defRPr/>
            </a:pPr>
            <a:r>
              <a:rPr lang="en-US" sz="1400" dirty="0">
                <a:solidFill>
                  <a:srgbClr val="000000"/>
                </a:solidFill>
                <a:latin typeface="Arial" panose="020B0604020202020204" pitchFamily="34" charset="0"/>
              </a:rPr>
              <a:t>Upgrading compute nodes on a management node is supported. Compute nodes can be upgraded by running upgrade commands.</a:t>
            </a:r>
            <a:endParaRPr lang="en-US" altLang="zh-CN" sz="1400" kern="0" dirty="0">
              <a:solidFill>
                <a:srgbClr val="000000"/>
              </a:solidFill>
              <a:latin typeface="Arial" panose="020B0604020202020204" pitchFamily="34" charset="0"/>
              <a:ea typeface="微软雅黑" panose="020B0503020204020204" pitchFamily="34" charset="-122"/>
            </a:endParaRPr>
          </a:p>
        </p:txBody>
      </p:sp>
      <p:sp>
        <p:nvSpPr>
          <p:cNvPr id="44" name="标题 1"/>
          <p:cNvSpPr txBox="1">
            <a:spLocks/>
          </p:cNvSpPr>
          <p:nvPr/>
        </p:nvSpPr>
        <p:spPr>
          <a:xfrm>
            <a:off x="707062" y="127447"/>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Concurrent Upgrade of Massive Storage Nodes</a:t>
            </a:r>
            <a:endParaRPr lang="en-US" altLang="zh-CN" dirty="0"/>
          </a:p>
        </p:txBody>
      </p:sp>
      <p:grpSp>
        <p:nvGrpSpPr>
          <p:cNvPr id="16" name="组合 15"/>
          <p:cNvGrpSpPr/>
          <p:nvPr/>
        </p:nvGrpSpPr>
        <p:grpSpPr>
          <a:xfrm>
            <a:off x="727256" y="952160"/>
            <a:ext cx="10042344" cy="1082751"/>
            <a:chOff x="727256" y="1270846"/>
            <a:chExt cx="10042344" cy="764065"/>
          </a:xfrm>
        </p:grpSpPr>
        <p:grpSp>
          <p:nvGrpSpPr>
            <p:cNvPr id="83" name="组合 82"/>
            <p:cNvGrpSpPr/>
            <p:nvPr/>
          </p:nvGrpSpPr>
          <p:grpSpPr>
            <a:xfrm>
              <a:off x="9452657" y="1292769"/>
              <a:ext cx="1316943" cy="718950"/>
              <a:chOff x="882829" y="512221"/>
              <a:chExt cx="1160112" cy="718950"/>
            </a:xfrm>
          </p:grpSpPr>
          <p:sp>
            <p:nvSpPr>
              <p:cNvPr id="84" name="圆角矩形 83"/>
              <p:cNvSpPr/>
              <p:nvPr/>
            </p:nvSpPr>
            <p:spPr>
              <a:xfrm>
                <a:off x="882829" y="512221"/>
                <a:ext cx="1160112" cy="718950"/>
              </a:xfrm>
              <a:prstGeom prst="roundRect">
                <a:avLst/>
              </a:prstGeom>
              <a:solidFill>
                <a:srgbClr val="00B0F0"/>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altLang="zh-CN" sz="1200" kern="0">
                  <a:solidFill>
                    <a:srgbClr val="FFFFFF"/>
                  </a:solidFill>
                  <a:latin typeface="Arial" panose="020B0604020202020204" pitchFamily="34" charset="0"/>
                  <a:ea typeface="微软雅黑" panose="020B0503020204020204" pitchFamily="34" charset="-122"/>
                </a:endParaRPr>
              </a:p>
            </p:txBody>
          </p:sp>
          <p:sp>
            <p:nvSpPr>
              <p:cNvPr id="85" name="矩形 84"/>
              <p:cNvSpPr/>
              <p:nvPr/>
            </p:nvSpPr>
            <p:spPr bwMode="auto">
              <a:xfrm>
                <a:off x="1060478" y="844036"/>
                <a:ext cx="804814" cy="326104"/>
              </a:xfrm>
              <a:prstGeom prst="rect">
                <a:avLst/>
              </a:prstGeom>
              <a:noFill/>
              <a:ln>
                <a:solidFill>
                  <a:sysClr val="windowText" lastClr="000000"/>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defRPr/>
                </a:pPr>
                <a:r>
                  <a:rPr lang="en-US" sz="1200">
                    <a:solidFill>
                      <a:srgbClr val="FFFFFF"/>
                    </a:solidFill>
                    <a:latin typeface="Arial" panose="020B0604020202020204" pitchFamily="34" charset="0"/>
                  </a:rPr>
                  <a:t>Block VBS</a:t>
                </a:r>
                <a:endParaRPr lang="en-US" altLang="zh-CN" sz="1200" kern="0">
                  <a:solidFill>
                    <a:srgbClr val="FFFFFF"/>
                  </a:solidFill>
                  <a:latin typeface="Arial" panose="020B0604020202020204" pitchFamily="34" charset="0"/>
                  <a:ea typeface="微软雅黑" panose="020B0503020204020204" pitchFamily="34" charset="-122"/>
                </a:endParaRPr>
              </a:p>
            </p:txBody>
          </p:sp>
          <p:sp>
            <p:nvSpPr>
              <p:cNvPr id="86" name="矩形 85"/>
              <p:cNvSpPr/>
              <p:nvPr/>
            </p:nvSpPr>
            <p:spPr bwMode="auto">
              <a:xfrm>
                <a:off x="1060478" y="578504"/>
                <a:ext cx="804814" cy="245588"/>
              </a:xfrm>
              <a:prstGeom prst="rect">
                <a:avLst/>
              </a:prstGeom>
              <a:noFill/>
              <a:ln>
                <a:solidFill>
                  <a:sysClr val="windowText" lastClr="000000"/>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defRPr/>
                </a:pPr>
                <a:r>
                  <a:rPr lang="en-US" sz="1200">
                    <a:solidFill>
                      <a:srgbClr val="FFFFFF"/>
                    </a:solidFill>
                    <a:latin typeface="Arial" panose="020B0604020202020204" pitchFamily="34" charset="0"/>
                  </a:rPr>
                  <a:t>Application</a:t>
                </a:r>
              </a:p>
            </p:txBody>
          </p:sp>
        </p:grpSp>
        <p:grpSp>
          <p:nvGrpSpPr>
            <p:cNvPr id="87" name="组合 86"/>
            <p:cNvGrpSpPr/>
            <p:nvPr/>
          </p:nvGrpSpPr>
          <p:grpSpPr>
            <a:xfrm>
              <a:off x="6001004" y="1270846"/>
              <a:ext cx="1316943" cy="718950"/>
              <a:chOff x="882829" y="512221"/>
              <a:chExt cx="1160112" cy="718950"/>
            </a:xfrm>
          </p:grpSpPr>
          <p:sp>
            <p:nvSpPr>
              <p:cNvPr id="88" name="圆角矩形 87"/>
              <p:cNvSpPr/>
              <p:nvPr/>
            </p:nvSpPr>
            <p:spPr>
              <a:xfrm>
                <a:off x="882829" y="512221"/>
                <a:ext cx="1160112" cy="718950"/>
              </a:xfrm>
              <a:prstGeom prst="roundRect">
                <a:avLst/>
              </a:prstGeom>
              <a:solidFill>
                <a:srgbClr val="00B0F0"/>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altLang="zh-CN" sz="1200" kern="0">
                  <a:solidFill>
                    <a:srgbClr val="FFFFFF"/>
                  </a:solidFill>
                  <a:latin typeface="Arial" panose="020B0604020202020204" pitchFamily="34" charset="0"/>
                  <a:ea typeface="微软雅黑" panose="020B0503020204020204" pitchFamily="34" charset="-122"/>
                </a:endParaRPr>
              </a:p>
            </p:txBody>
          </p:sp>
          <p:sp>
            <p:nvSpPr>
              <p:cNvPr id="89" name="矩形 88"/>
              <p:cNvSpPr/>
              <p:nvPr/>
            </p:nvSpPr>
            <p:spPr bwMode="auto">
              <a:xfrm>
                <a:off x="988470" y="800592"/>
                <a:ext cx="927302" cy="369547"/>
              </a:xfrm>
              <a:prstGeom prst="rect">
                <a:avLst/>
              </a:prstGeom>
              <a:noFill/>
              <a:ln>
                <a:solidFill>
                  <a:sysClr val="windowText" lastClr="000000"/>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defRPr/>
                </a:pPr>
                <a:r>
                  <a:rPr lang="en-US" sz="1200">
                    <a:solidFill>
                      <a:srgbClr val="FFFFFF"/>
                    </a:solidFill>
                    <a:latin typeface="Arial" panose="020B0604020202020204" pitchFamily="34" charset="0"/>
                  </a:rPr>
                  <a:t>NAS private client</a:t>
                </a:r>
              </a:p>
            </p:txBody>
          </p:sp>
          <p:sp>
            <p:nvSpPr>
              <p:cNvPr id="90" name="矩形 89"/>
              <p:cNvSpPr/>
              <p:nvPr/>
            </p:nvSpPr>
            <p:spPr bwMode="auto">
              <a:xfrm>
                <a:off x="988470" y="578504"/>
                <a:ext cx="927302" cy="245588"/>
              </a:xfrm>
              <a:prstGeom prst="rect">
                <a:avLst/>
              </a:prstGeom>
              <a:noFill/>
              <a:ln>
                <a:solidFill>
                  <a:sysClr val="windowText" lastClr="000000"/>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defRPr/>
                </a:pPr>
                <a:r>
                  <a:rPr lang="en-US" sz="1200">
                    <a:solidFill>
                      <a:srgbClr val="FFFFFF"/>
                    </a:solidFill>
                    <a:latin typeface="Arial" panose="020B0604020202020204" pitchFamily="34" charset="0"/>
                  </a:rPr>
                  <a:t>Application</a:t>
                </a:r>
              </a:p>
            </p:txBody>
          </p:sp>
        </p:grpSp>
        <p:grpSp>
          <p:nvGrpSpPr>
            <p:cNvPr id="91" name="组合 90"/>
            <p:cNvGrpSpPr/>
            <p:nvPr/>
          </p:nvGrpSpPr>
          <p:grpSpPr>
            <a:xfrm>
              <a:off x="3303502" y="1304881"/>
              <a:ext cx="1316943" cy="718950"/>
              <a:chOff x="882829" y="512221"/>
              <a:chExt cx="1160112" cy="718950"/>
            </a:xfrm>
          </p:grpSpPr>
          <p:sp>
            <p:nvSpPr>
              <p:cNvPr id="92" name="圆角矩形 91"/>
              <p:cNvSpPr/>
              <p:nvPr/>
            </p:nvSpPr>
            <p:spPr>
              <a:xfrm>
                <a:off x="882829" y="512221"/>
                <a:ext cx="1160112" cy="718950"/>
              </a:xfrm>
              <a:prstGeom prst="roundRect">
                <a:avLst/>
              </a:prstGeom>
              <a:solidFill>
                <a:srgbClr val="00B0F0"/>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altLang="zh-CN" sz="1200" kern="0">
                  <a:solidFill>
                    <a:srgbClr val="FFFFFF"/>
                  </a:solidFill>
                  <a:latin typeface="Arial" panose="020B0604020202020204" pitchFamily="34" charset="0"/>
                  <a:ea typeface="微软雅黑" panose="020B0503020204020204" pitchFamily="34" charset="-122"/>
                </a:endParaRPr>
              </a:p>
            </p:txBody>
          </p:sp>
          <p:sp>
            <p:nvSpPr>
              <p:cNvPr id="93" name="矩形 92"/>
              <p:cNvSpPr/>
              <p:nvPr/>
            </p:nvSpPr>
            <p:spPr bwMode="auto">
              <a:xfrm>
                <a:off x="988470" y="800592"/>
                <a:ext cx="927302" cy="369547"/>
              </a:xfrm>
              <a:prstGeom prst="rect">
                <a:avLst/>
              </a:prstGeom>
              <a:noFill/>
              <a:ln>
                <a:solidFill>
                  <a:sysClr val="windowText" lastClr="000000"/>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defRPr/>
                </a:pPr>
                <a:r>
                  <a:rPr lang="en-US" sz="1200" err="1">
                    <a:solidFill>
                      <a:srgbClr val="FFFFFF"/>
                    </a:solidFill>
                    <a:latin typeface="Arial" panose="020B0604020202020204" pitchFamily="34" charset="0"/>
                  </a:rPr>
                  <a:t>Obj</a:t>
                </a:r>
                <a:r>
                  <a:rPr lang="en-US" sz="1200">
                    <a:solidFill>
                      <a:srgbClr val="FFFFFF"/>
                    </a:solidFill>
                    <a:latin typeface="Arial" panose="020B0604020202020204" pitchFamily="34" charset="0"/>
                  </a:rPr>
                  <a:t> S3</a:t>
                </a:r>
                <a:endParaRPr lang="en-US" altLang="zh-CN" sz="1200" kern="0">
                  <a:solidFill>
                    <a:srgbClr val="FFFFFF"/>
                  </a:solidFill>
                  <a:latin typeface="Arial" panose="020B0604020202020204" pitchFamily="34" charset="0"/>
                  <a:ea typeface="微软雅黑" panose="020B0503020204020204" pitchFamily="34" charset="-122"/>
                </a:endParaRPr>
              </a:p>
            </p:txBody>
          </p:sp>
          <p:sp>
            <p:nvSpPr>
              <p:cNvPr id="94" name="矩形 93"/>
              <p:cNvSpPr/>
              <p:nvPr/>
            </p:nvSpPr>
            <p:spPr bwMode="auto">
              <a:xfrm>
                <a:off x="988470" y="578504"/>
                <a:ext cx="927302" cy="245588"/>
              </a:xfrm>
              <a:prstGeom prst="rect">
                <a:avLst/>
              </a:prstGeom>
              <a:noFill/>
              <a:ln>
                <a:solidFill>
                  <a:sysClr val="windowText" lastClr="000000"/>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defRPr/>
                </a:pPr>
                <a:r>
                  <a:rPr lang="en-US" sz="1200">
                    <a:solidFill>
                      <a:srgbClr val="FFFFFF"/>
                    </a:solidFill>
                    <a:latin typeface="Arial" panose="020B0604020202020204" pitchFamily="34" charset="0"/>
                  </a:rPr>
                  <a:t>Application</a:t>
                </a:r>
              </a:p>
            </p:txBody>
          </p:sp>
        </p:grpSp>
        <p:grpSp>
          <p:nvGrpSpPr>
            <p:cNvPr id="96" name="组合 95"/>
            <p:cNvGrpSpPr/>
            <p:nvPr/>
          </p:nvGrpSpPr>
          <p:grpSpPr>
            <a:xfrm>
              <a:off x="727256" y="1315961"/>
              <a:ext cx="1316943" cy="718950"/>
              <a:chOff x="882829" y="512221"/>
              <a:chExt cx="1160112" cy="718950"/>
            </a:xfrm>
          </p:grpSpPr>
          <p:sp>
            <p:nvSpPr>
              <p:cNvPr id="97" name="圆角矩形 96"/>
              <p:cNvSpPr/>
              <p:nvPr/>
            </p:nvSpPr>
            <p:spPr>
              <a:xfrm>
                <a:off x="882829" y="512221"/>
                <a:ext cx="1160112" cy="718950"/>
              </a:xfrm>
              <a:prstGeom prst="roundRect">
                <a:avLst/>
              </a:prstGeom>
              <a:solidFill>
                <a:srgbClr val="00B0F0"/>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altLang="zh-CN" sz="1200" kern="0">
                  <a:solidFill>
                    <a:srgbClr val="FFFFFF"/>
                  </a:solidFill>
                  <a:latin typeface="Arial" panose="020B0604020202020204" pitchFamily="34" charset="0"/>
                  <a:ea typeface="微软雅黑" panose="020B0503020204020204" pitchFamily="34" charset="-122"/>
                </a:endParaRPr>
              </a:p>
            </p:txBody>
          </p:sp>
          <p:sp>
            <p:nvSpPr>
              <p:cNvPr id="98" name="矩形 97"/>
              <p:cNvSpPr/>
              <p:nvPr/>
            </p:nvSpPr>
            <p:spPr bwMode="auto">
              <a:xfrm>
                <a:off x="988470" y="800592"/>
                <a:ext cx="927302" cy="369547"/>
              </a:xfrm>
              <a:prstGeom prst="rect">
                <a:avLst/>
              </a:prstGeom>
              <a:noFill/>
              <a:ln>
                <a:solidFill>
                  <a:sysClr val="windowText" lastClr="000000"/>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defRPr/>
                </a:pPr>
                <a:r>
                  <a:rPr lang="en-US" sz="1200">
                    <a:solidFill>
                      <a:srgbClr val="FFFFFF"/>
                    </a:solidFill>
                    <a:latin typeface="Arial" panose="020B0604020202020204" pitchFamily="34" charset="0"/>
                  </a:rPr>
                  <a:t>HDFS</a:t>
                </a:r>
                <a:endParaRPr lang="en-US" altLang="zh-CN" sz="1200" kern="0">
                  <a:solidFill>
                    <a:srgbClr val="FFFFFF"/>
                  </a:solidFill>
                  <a:latin typeface="Arial" panose="020B0604020202020204" pitchFamily="34" charset="0"/>
                  <a:ea typeface="微软雅黑" panose="020B0503020204020204" pitchFamily="34" charset="-122"/>
                </a:endParaRPr>
              </a:p>
            </p:txBody>
          </p:sp>
          <p:sp>
            <p:nvSpPr>
              <p:cNvPr id="99" name="矩形 98"/>
              <p:cNvSpPr/>
              <p:nvPr/>
            </p:nvSpPr>
            <p:spPr bwMode="auto">
              <a:xfrm>
                <a:off x="988470" y="578504"/>
                <a:ext cx="927302" cy="245588"/>
              </a:xfrm>
              <a:prstGeom prst="rect">
                <a:avLst/>
              </a:prstGeom>
              <a:noFill/>
              <a:ln>
                <a:solidFill>
                  <a:sysClr val="windowText" lastClr="000000"/>
                </a:solid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defRPr/>
                </a:pPr>
                <a:r>
                  <a:rPr lang="en-US" sz="1200">
                    <a:solidFill>
                      <a:srgbClr val="FFFFFF"/>
                    </a:solidFill>
                    <a:latin typeface="Arial" panose="020B0604020202020204" pitchFamily="34" charset="0"/>
                  </a:rPr>
                  <a:t>Application</a:t>
                </a:r>
              </a:p>
            </p:txBody>
          </p:sp>
        </p:grpSp>
      </p:grpSp>
      <p:cxnSp>
        <p:nvCxnSpPr>
          <p:cNvPr id="117" name="直接连接符 116"/>
          <p:cNvCxnSpPr/>
          <p:nvPr/>
        </p:nvCxnSpPr>
        <p:spPr>
          <a:xfrm flipH="1">
            <a:off x="1373507" y="2050793"/>
            <a:ext cx="1" cy="358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10149988" y="2030308"/>
            <a:ext cx="1" cy="358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494341"/>
      </p:ext>
    </p:extLst>
  </p:cSld>
  <p:clrMapOvr>
    <a:masterClrMapping/>
  </p:clrMapOvr>
  <p:transition advClick="0" advTm="8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707063" y="120269"/>
            <a:ext cx="9884738"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Coexistence of Multi-Generation and Multi-Platform Storage Nodes</a:t>
            </a:r>
            <a:endParaRPr lang="en-US" altLang="zh-CN" dirty="0">
              <a:sym typeface="Lucida Grande"/>
            </a:endParaRPr>
          </a:p>
        </p:txBody>
      </p:sp>
      <p:sp>
        <p:nvSpPr>
          <p:cNvPr id="8" name="文本框 7"/>
          <p:cNvSpPr txBox="1"/>
          <p:nvPr/>
        </p:nvSpPr>
        <p:spPr>
          <a:xfrm>
            <a:off x="8484678" y="3290117"/>
            <a:ext cx="1794680" cy="276999"/>
          </a:xfrm>
          <a:prstGeom prst="rect">
            <a:avLst/>
          </a:prstGeom>
          <a:noFill/>
        </p:spPr>
        <p:txBody>
          <a:bodyPr wrap="square" rtlCol="0">
            <a:noAutofit/>
          </a:bodyPr>
          <a:lstStyle/>
          <a:p>
            <a:pPr algn="ctr" fontAlgn="ctr"/>
            <a:r>
              <a:rPr lang="en-US" sz="1200">
                <a:solidFill>
                  <a:srgbClr val="1D1D1A"/>
                </a:solidFill>
                <a:latin typeface="Arial" panose="020B0604020202020204" pitchFamily="34" charset="0"/>
              </a:rPr>
              <a:t>Pacific V3</a:t>
            </a:r>
            <a:endParaRPr lang="en-US" sz="1200">
              <a:solidFill>
                <a:srgbClr val="1D1D1A"/>
              </a:solidFill>
              <a:latin typeface="Arial" panose="020B0604020202020204" pitchFamily="34" charset="0"/>
              <a:ea typeface="微软雅黑" panose="020B0503020204020204" pitchFamily="34" charset="-122"/>
            </a:endParaRPr>
          </a:p>
        </p:txBody>
      </p:sp>
      <p:sp>
        <p:nvSpPr>
          <p:cNvPr id="9" name="文本框 8"/>
          <p:cNvSpPr txBox="1"/>
          <p:nvPr/>
        </p:nvSpPr>
        <p:spPr>
          <a:xfrm>
            <a:off x="4857878" y="3305092"/>
            <a:ext cx="1794680" cy="276999"/>
          </a:xfrm>
          <a:prstGeom prst="rect">
            <a:avLst/>
          </a:prstGeom>
          <a:noFill/>
        </p:spPr>
        <p:txBody>
          <a:bodyPr wrap="square" rtlCol="0">
            <a:noAutofit/>
          </a:bodyPr>
          <a:lstStyle/>
          <a:p>
            <a:pPr algn="ctr" fontAlgn="ctr"/>
            <a:r>
              <a:rPr lang="en-US" sz="1200">
                <a:solidFill>
                  <a:srgbClr val="1D1D1A"/>
                </a:solidFill>
                <a:latin typeface="Arial" panose="020B0604020202020204" pitchFamily="34" charset="0"/>
              </a:rPr>
              <a:t>Pacific V2</a:t>
            </a:r>
            <a:endParaRPr lang="en-US" sz="1200">
              <a:solidFill>
                <a:srgbClr val="1D1D1A"/>
              </a:solidFill>
              <a:latin typeface="Arial" panose="020B0604020202020204" pitchFamily="34" charset="0"/>
              <a:ea typeface="微软雅黑" panose="020B0503020204020204" pitchFamily="34" charset="-122"/>
            </a:endParaRPr>
          </a:p>
        </p:txBody>
      </p:sp>
      <p:sp>
        <p:nvSpPr>
          <p:cNvPr id="11" name="文本框 10"/>
          <p:cNvSpPr txBox="1"/>
          <p:nvPr/>
        </p:nvSpPr>
        <p:spPr>
          <a:xfrm>
            <a:off x="4900913" y="4275795"/>
            <a:ext cx="3205618" cy="528350"/>
          </a:xfrm>
          <a:prstGeom prst="rect">
            <a:avLst/>
          </a:prstGeom>
          <a:noFill/>
        </p:spPr>
        <p:txBody>
          <a:bodyPr wrap="square" rtlCol="0" anchor="ctr">
            <a:noAutofit/>
          </a:bodyPr>
          <a:lstStyle/>
          <a:p>
            <a:pPr fontAlgn="ctr">
              <a:lnSpc>
                <a:spcPts val="3440"/>
              </a:lnSpc>
            </a:pPr>
            <a:r>
              <a:rPr lang="en-US" sz="1400">
                <a:solidFill>
                  <a:srgbClr val="1D1D1A"/>
                </a:solidFill>
                <a:latin typeface="Arial" panose="020B0604020202020204" pitchFamily="34" charset="0"/>
              </a:rPr>
              <a:t>Federation Cluster Network (Data)</a:t>
            </a:r>
            <a:endParaRPr lang="en-US" altLang="zh-CN" sz="1400">
              <a:solidFill>
                <a:srgbClr val="1D1D1A"/>
              </a:solidFill>
              <a:latin typeface="Arial" panose="020B0604020202020204" pitchFamily="34" charset="0"/>
              <a:ea typeface="微软雅黑" panose="020B0503020204020204" pitchFamily="34" charset="-122"/>
            </a:endParaRPr>
          </a:p>
        </p:txBody>
      </p:sp>
      <p:cxnSp>
        <p:nvCxnSpPr>
          <p:cNvPr id="14" name="直接连接符 13"/>
          <p:cNvCxnSpPr/>
          <p:nvPr/>
        </p:nvCxnSpPr>
        <p:spPr>
          <a:xfrm flipV="1">
            <a:off x="4476473" y="3708353"/>
            <a:ext cx="0" cy="301372"/>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38732" y="3708353"/>
            <a:ext cx="1450560"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38731" y="2835214"/>
            <a:ext cx="0" cy="876799"/>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38731" y="2835214"/>
            <a:ext cx="259006"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110040" y="3700878"/>
            <a:ext cx="9083807" cy="11135"/>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252302" y="2824080"/>
            <a:ext cx="0" cy="876799"/>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247600" y="2822596"/>
            <a:ext cx="259006"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7919635" y="2869089"/>
            <a:ext cx="0" cy="818204"/>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908673" y="2869088"/>
            <a:ext cx="259006" cy="0"/>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20174" y="3712013"/>
            <a:ext cx="0" cy="301372"/>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883380" y="4316998"/>
            <a:ext cx="0" cy="886278"/>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8320174" y="4307187"/>
            <a:ext cx="0" cy="896089"/>
          </a:xfrm>
          <a:prstGeom prst="line">
            <a:avLst/>
          </a:prstGeom>
          <a:ln w="19050">
            <a:solidFill>
              <a:srgbClr val="575756"/>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a:spLocks/>
          </p:cNvSpPr>
          <p:nvPr/>
        </p:nvSpPr>
        <p:spPr>
          <a:xfrm>
            <a:off x="738731" y="1174544"/>
            <a:ext cx="10455116" cy="707032"/>
          </a:xfrm>
          <a:prstGeom prst="rect">
            <a:avLst/>
          </a:prstGeom>
          <a:solidFill>
            <a:srgbClr val="00B0F0"/>
          </a:solidFill>
        </p:spPr>
        <p:txBody>
          <a:bodyPr wrap="square" rtlCol="0" anchor="ctr">
            <a:noAutofit/>
          </a:bodyPr>
          <a:lstStyle/>
          <a:p>
            <a:pPr marL="179388" indent="-179388" defTabSz="1219272" fontAlgn="ctr">
              <a:buFont typeface="Arial" panose="020B0604020202020204" pitchFamily="34" charset="0"/>
              <a:buChar char="•"/>
            </a:pPr>
            <a:r>
              <a:rPr lang="en-US" sz="1400" dirty="0">
                <a:solidFill>
                  <a:srgbClr val="FFFFFF"/>
                </a:solidFill>
                <a:latin typeface="Arial" panose="020B0604020202020204" pitchFamily="34" charset="0"/>
              </a:rPr>
              <a:t>Multi-generation storage nodes (dedicated storage nodes of three consecutive generations and general storage nodes of two consecutive generations) can exist in the same cluster but in different pools.</a:t>
            </a:r>
            <a:endParaRPr lang="en-US" altLang="zh-CN" sz="1400" dirty="0">
              <a:solidFill>
                <a:srgbClr val="FFFFFF"/>
              </a:solidFill>
              <a:latin typeface="Arial" panose="020B0604020202020204" pitchFamily="34" charset="0"/>
              <a:ea typeface="微软雅黑" panose="020B0503020204020204" pitchFamily="34" charset="-122"/>
            </a:endParaRPr>
          </a:p>
          <a:p>
            <a:pPr marL="179388" indent="-179388" defTabSz="1219272" fontAlgn="ctr">
              <a:buFont typeface="Arial" panose="020B0604020202020204" pitchFamily="34" charset="0"/>
              <a:buChar char="•"/>
            </a:pPr>
            <a:r>
              <a:rPr lang="en-US" sz="1400" dirty="0">
                <a:solidFill>
                  <a:srgbClr val="FFFFFF"/>
                </a:solidFill>
                <a:latin typeface="Arial" panose="020B0604020202020204" pitchFamily="34" charset="0"/>
              </a:rPr>
              <a:t>Storage nodes on different platforms can exist in the same cluster and pool.</a:t>
            </a:r>
            <a:endParaRPr lang="en-US" altLang="zh-CN" sz="1400" dirty="0">
              <a:solidFill>
                <a:srgbClr val="FFFFFF"/>
              </a:solidFill>
              <a:latin typeface="Arial" panose="020B0604020202020204" pitchFamily="34" charset="0"/>
              <a:ea typeface="微软雅黑" panose="020B0503020204020204" pitchFamily="34" charset="-122"/>
            </a:endParaRPr>
          </a:p>
        </p:txBody>
      </p:sp>
      <p:pic>
        <p:nvPicPr>
          <p:cNvPr id="32" name="Picture 148"/>
          <p:cNvPicPr>
            <a:picLocks noChangeAspect="1"/>
          </p:cNvPicPr>
          <p:nvPr/>
        </p:nvPicPr>
        <p:blipFill>
          <a:blip r:embed="rId3" cstate="print"/>
          <a:srcRect/>
          <a:stretch>
            <a:fillRect/>
          </a:stretch>
        </p:blipFill>
        <p:spPr bwMode="auto">
          <a:xfrm>
            <a:off x="3423970" y="4114197"/>
            <a:ext cx="2165272" cy="303807"/>
          </a:xfrm>
          <a:prstGeom prst="rect">
            <a:avLst/>
          </a:prstGeom>
          <a:noFill/>
          <a:ln w="9525">
            <a:noFill/>
            <a:miter lim="800000"/>
            <a:headEnd/>
            <a:tailEnd/>
          </a:ln>
        </p:spPr>
      </p:pic>
      <p:pic>
        <p:nvPicPr>
          <p:cNvPr id="33" name="Picture 148"/>
          <p:cNvPicPr>
            <a:picLocks noChangeAspect="1"/>
          </p:cNvPicPr>
          <p:nvPr/>
        </p:nvPicPr>
        <p:blipFill>
          <a:blip r:embed="rId3" cstate="print"/>
          <a:srcRect/>
          <a:stretch>
            <a:fillRect/>
          </a:stretch>
        </p:blipFill>
        <p:spPr bwMode="auto">
          <a:xfrm>
            <a:off x="3423970" y="3981652"/>
            <a:ext cx="2165272" cy="303807"/>
          </a:xfrm>
          <a:prstGeom prst="rect">
            <a:avLst/>
          </a:prstGeom>
          <a:noFill/>
          <a:ln w="9525">
            <a:noFill/>
            <a:miter lim="800000"/>
            <a:headEnd/>
            <a:tailEnd/>
          </a:ln>
        </p:spPr>
      </p:pic>
      <p:pic>
        <p:nvPicPr>
          <p:cNvPr id="34" name="Picture 148"/>
          <p:cNvPicPr>
            <a:picLocks noChangeAspect="1"/>
          </p:cNvPicPr>
          <p:nvPr/>
        </p:nvPicPr>
        <p:blipFill>
          <a:blip r:embed="rId3" cstate="print"/>
          <a:srcRect/>
          <a:stretch>
            <a:fillRect/>
          </a:stretch>
        </p:blipFill>
        <p:spPr bwMode="auto">
          <a:xfrm>
            <a:off x="7181174" y="4107702"/>
            <a:ext cx="2165272" cy="303807"/>
          </a:xfrm>
          <a:prstGeom prst="rect">
            <a:avLst/>
          </a:prstGeom>
          <a:noFill/>
          <a:ln w="9525">
            <a:noFill/>
            <a:miter lim="800000"/>
            <a:headEnd/>
            <a:tailEnd/>
          </a:ln>
        </p:spPr>
      </p:pic>
      <p:pic>
        <p:nvPicPr>
          <p:cNvPr id="35" name="Picture 148"/>
          <p:cNvPicPr>
            <a:picLocks noChangeAspect="1"/>
          </p:cNvPicPr>
          <p:nvPr/>
        </p:nvPicPr>
        <p:blipFill>
          <a:blip r:embed="rId3" cstate="print"/>
          <a:srcRect/>
          <a:stretch>
            <a:fillRect/>
          </a:stretch>
        </p:blipFill>
        <p:spPr bwMode="auto">
          <a:xfrm>
            <a:off x="7181174" y="3975157"/>
            <a:ext cx="2165272" cy="303807"/>
          </a:xfrm>
          <a:prstGeom prst="rect">
            <a:avLst/>
          </a:prstGeom>
          <a:noFill/>
          <a:ln w="9525">
            <a:noFill/>
            <a:miter lim="800000"/>
            <a:headEnd/>
            <a:tailEnd/>
          </a:ln>
        </p:spPr>
      </p:pic>
      <p:cxnSp>
        <p:nvCxnSpPr>
          <p:cNvPr id="36" name="Straight Connector 3"/>
          <p:cNvCxnSpPr>
            <a:endCxn id="34" idx="1"/>
          </p:cNvCxnSpPr>
          <p:nvPr/>
        </p:nvCxnSpPr>
        <p:spPr>
          <a:xfrm flipV="1">
            <a:off x="5589242" y="4259606"/>
            <a:ext cx="1591932" cy="1893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4" cstate="print"/>
          <a:stretch>
            <a:fillRect/>
          </a:stretch>
        </p:blipFill>
        <p:spPr>
          <a:xfrm>
            <a:off x="1068697" y="2366139"/>
            <a:ext cx="2510762" cy="947924"/>
          </a:xfrm>
          <a:prstGeom prst="rect">
            <a:avLst/>
          </a:prstGeom>
        </p:spPr>
      </p:pic>
      <p:sp>
        <p:nvSpPr>
          <p:cNvPr id="38" name="文本框 37"/>
          <p:cNvSpPr txBox="1"/>
          <p:nvPr/>
        </p:nvSpPr>
        <p:spPr>
          <a:xfrm>
            <a:off x="1401944" y="3320151"/>
            <a:ext cx="1794680" cy="276999"/>
          </a:xfrm>
          <a:prstGeom prst="rect">
            <a:avLst/>
          </a:prstGeom>
          <a:noFill/>
        </p:spPr>
        <p:txBody>
          <a:bodyPr wrap="square" rtlCol="0">
            <a:noAutofit/>
          </a:bodyPr>
          <a:lstStyle/>
          <a:p>
            <a:pPr algn="ctr" fontAlgn="ctr"/>
            <a:r>
              <a:rPr lang="en-US" sz="1200">
                <a:solidFill>
                  <a:srgbClr val="1D1D1A"/>
                </a:solidFill>
                <a:latin typeface="Arial" panose="020B0604020202020204" pitchFamily="34" charset="0"/>
              </a:rPr>
              <a:t>Pacific V1</a:t>
            </a:r>
            <a:endParaRPr lang="en-US" sz="1200">
              <a:solidFill>
                <a:srgbClr val="1D1D1A"/>
              </a:solidFill>
              <a:latin typeface="Arial" panose="020B0604020202020204" pitchFamily="34" charset="0"/>
              <a:ea typeface="微软雅黑" panose="020B0503020204020204" pitchFamily="34" charset="-122"/>
            </a:endParaRPr>
          </a:p>
        </p:txBody>
      </p:sp>
      <p:sp>
        <p:nvSpPr>
          <p:cNvPr id="39" name="矩形 38"/>
          <p:cNvSpPr/>
          <p:nvPr/>
        </p:nvSpPr>
        <p:spPr>
          <a:xfrm>
            <a:off x="2390696" y="1963978"/>
            <a:ext cx="6955750" cy="369332"/>
          </a:xfrm>
          <a:prstGeom prst="rect">
            <a:avLst/>
          </a:prstGeom>
        </p:spPr>
        <p:txBody>
          <a:bodyPr wrap="square">
            <a:noAutofit/>
          </a:bodyPr>
          <a:lstStyle/>
          <a:p>
            <a:pPr fontAlgn="ctr"/>
            <a:r>
              <a:rPr lang="en-US">
                <a:solidFill>
                  <a:srgbClr val="1D1D1A"/>
                </a:solidFill>
                <a:latin typeface="Arial" panose="020B0604020202020204" pitchFamily="34" charset="0"/>
              </a:rPr>
              <a:t>Coexistence of multi-generation storage nodes in the same cluster</a:t>
            </a:r>
            <a:endParaRPr lang="en-US">
              <a:solidFill>
                <a:srgbClr val="1D1D1A"/>
              </a:solidFill>
              <a:latin typeface="Arial" panose="020B0604020202020204" pitchFamily="34" charset="0"/>
              <a:ea typeface="微软雅黑" panose="020B0503020204020204" pitchFamily="34" charset="-122"/>
            </a:endParaRPr>
          </a:p>
        </p:txBody>
      </p:sp>
      <p:pic>
        <p:nvPicPr>
          <p:cNvPr id="40" name="图片 39"/>
          <p:cNvPicPr>
            <a:picLocks noChangeAspect="1"/>
          </p:cNvPicPr>
          <p:nvPr/>
        </p:nvPicPr>
        <p:blipFill>
          <a:blip r:embed="rId4" cstate="print"/>
          <a:stretch>
            <a:fillRect/>
          </a:stretch>
        </p:blipFill>
        <p:spPr>
          <a:xfrm>
            <a:off x="4665069" y="2361252"/>
            <a:ext cx="2510762" cy="947924"/>
          </a:xfrm>
          <a:prstGeom prst="rect">
            <a:avLst/>
          </a:prstGeom>
        </p:spPr>
      </p:pic>
      <p:pic>
        <p:nvPicPr>
          <p:cNvPr id="41" name="图片 40"/>
          <p:cNvPicPr>
            <a:picLocks noChangeAspect="1"/>
          </p:cNvPicPr>
          <p:nvPr/>
        </p:nvPicPr>
        <p:blipFill>
          <a:blip r:embed="rId4" cstate="print"/>
          <a:stretch>
            <a:fillRect/>
          </a:stretch>
        </p:blipFill>
        <p:spPr>
          <a:xfrm>
            <a:off x="8261441" y="2334427"/>
            <a:ext cx="2510762" cy="947924"/>
          </a:xfrm>
          <a:prstGeom prst="rect">
            <a:avLst/>
          </a:prstGeom>
        </p:spPr>
      </p:pic>
      <p:pic>
        <p:nvPicPr>
          <p:cNvPr id="42" name="图片 41"/>
          <p:cNvPicPr>
            <a:picLocks noChangeAspect="1"/>
          </p:cNvPicPr>
          <p:nvPr/>
        </p:nvPicPr>
        <p:blipFill>
          <a:blip r:embed="rId5" cstate="print"/>
          <a:stretch>
            <a:fillRect/>
          </a:stretch>
        </p:blipFill>
        <p:spPr>
          <a:xfrm>
            <a:off x="2392735" y="4934828"/>
            <a:ext cx="2981290" cy="685215"/>
          </a:xfrm>
          <a:prstGeom prst="rect">
            <a:avLst/>
          </a:prstGeom>
        </p:spPr>
      </p:pic>
      <p:sp>
        <p:nvSpPr>
          <p:cNvPr id="43" name="文本框 42"/>
          <p:cNvSpPr txBox="1"/>
          <p:nvPr/>
        </p:nvSpPr>
        <p:spPr>
          <a:xfrm>
            <a:off x="2564883" y="5600457"/>
            <a:ext cx="2809142" cy="276999"/>
          </a:xfrm>
          <a:prstGeom prst="rect">
            <a:avLst/>
          </a:prstGeom>
          <a:noFill/>
        </p:spPr>
        <p:txBody>
          <a:bodyPr wrap="square" rtlCol="0">
            <a:noAutofit/>
          </a:bodyPr>
          <a:lstStyle/>
          <a:p>
            <a:pPr algn="ctr" fontAlgn="ctr"/>
            <a:r>
              <a:rPr lang="en-US" sz="1200" err="1">
                <a:solidFill>
                  <a:srgbClr val="1D1D1A"/>
                </a:solidFill>
                <a:latin typeface="Arial" panose="020B0604020202020204" pitchFamily="34" charset="0"/>
              </a:rPr>
              <a:t>TaiShan</a:t>
            </a:r>
            <a:r>
              <a:rPr lang="en-US" sz="1200">
                <a:solidFill>
                  <a:srgbClr val="1D1D1A"/>
                </a:solidFill>
                <a:latin typeface="Arial" panose="020B0604020202020204" pitchFamily="34" charset="0"/>
              </a:rPr>
              <a:t> 200(Model 2280)</a:t>
            </a:r>
          </a:p>
          <a:p>
            <a:pPr algn="ctr" fontAlgn="ctr"/>
            <a:r>
              <a:rPr lang="en-US" sz="1200">
                <a:solidFill>
                  <a:srgbClr val="1D1D1A"/>
                </a:solidFill>
                <a:latin typeface="Arial" panose="020B0604020202020204" pitchFamily="34" charset="0"/>
              </a:rPr>
              <a:t> (</a:t>
            </a:r>
            <a:r>
              <a:rPr lang="en-US" sz="1200" err="1">
                <a:solidFill>
                  <a:srgbClr val="1D1D1A"/>
                </a:solidFill>
                <a:latin typeface="Arial" panose="020B0604020202020204" pitchFamily="34" charset="0"/>
              </a:rPr>
              <a:t>Kunpeng</a:t>
            </a:r>
            <a:r>
              <a:rPr lang="en-US" sz="1200">
                <a:solidFill>
                  <a:srgbClr val="1D1D1A"/>
                </a:solidFill>
                <a:latin typeface="Arial" panose="020B0604020202020204" pitchFamily="34" charset="0"/>
              </a:rPr>
              <a:t> series)</a:t>
            </a:r>
            <a:endParaRPr lang="en-US" sz="1200">
              <a:solidFill>
                <a:srgbClr val="1D1D1A"/>
              </a:solidFill>
              <a:latin typeface="Arial" panose="020B0604020202020204" pitchFamily="34" charset="0"/>
              <a:ea typeface="微软雅黑" panose="020B0503020204020204" pitchFamily="34" charset="-122"/>
            </a:endParaRPr>
          </a:p>
        </p:txBody>
      </p:sp>
      <p:pic>
        <p:nvPicPr>
          <p:cNvPr id="1026" name="d0e1094"/>
          <p:cNvPicPr>
            <a:picLocks noChangeAspect="1" noChangeArrowheads="1"/>
          </p:cNvPicPr>
          <p:nvPr/>
        </p:nvPicPr>
        <p:blipFill>
          <a:blip r:embed="rId6" cstate="print">
            <a:extLst>
              <a:ext uri="{28A0092B-C50C-407E-A947-70E740481C1C}">
                <a14:useLocalDpi xmlns:a14="http://schemas.microsoft.com/office/drawing/2010/main" val="0"/>
              </a:ext>
            </a:extLst>
          </a:blip>
          <a:srcRect l="5904"/>
          <a:stretch>
            <a:fillRect/>
          </a:stretch>
        </p:blipFill>
        <p:spPr bwMode="auto">
          <a:xfrm>
            <a:off x="6864670" y="4934827"/>
            <a:ext cx="2981290" cy="68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文本框 46"/>
          <p:cNvSpPr txBox="1"/>
          <p:nvPr/>
        </p:nvSpPr>
        <p:spPr>
          <a:xfrm>
            <a:off x="7476015" y="5600456"/>
            <a:ext cx="1794680" cy="276999"/>
          </a:xfrm>
          <a:prstGeom prst="rect">
            <a:avLst/>
          </a:prstGeom>
          <a:noFill/>
        </p:spPr>
        <p:txBody>
          <a:bodyPr wrap="square" rtlCol="0">
            <a:noAutofit/>
          </a:bodyPr>
          <a:lstStyle/>
          <a:p>
            <a:pPr algn="ctr" fontAlgn="ctr"/>
            <a:r>
              <a:rPr lang="en-US" sz="1200">
                <a:solidFill>
                  <a:srgbClr val="1D1D1A"/>
                </a:solidFill>
                <a:latin typeface="Arial" panose="020B0604020202020204" pitchFamily="34" charset="0"/>
              </a:rPr>
              <a:t>2288H V5 </a:t>
            </a:r>
          </a:p>
          <a:p>
            <a:pPr algn="ctr" fontAlgn="ctr"/>
            <a:r>
              <a:rPr lang="en-US" sz="1200">
                <a:solidFill>
                  <a:srgbClr val="1D1D1A"/>
                </a:solidFill>
                <a:latin typeface="Arial" panose="020B0604020202020204" pitchFamily="34" charset="0"/>
              </a:rPr>
              <a:t>(x86 series)</a:t>
            </a:r>
            <a:endParaRPr lang="en-US" sz="1200">
              <a:solidFill>
                <a:srgbClr val="1D1D1A"/>
              </a:solidFill>
              <a:latin typeface="Arial" panose="020B0604020202020204" pitchFamily="34" charset="0"/>
              <a:ea typeface="微软雅黑" panose="020B0503020204020204" pitchFamily="34" charset="-122"/>
            </a:endParaRPr>
          </a:p>
        </p:txBody>
      </p:sp>
      <p:sp>
        <p:nvSpPr>
          <p:cNvPr id="48" name="矩形 47"/>
          <p:cNvSpPr/>
          <p:nvPr/>
        </p:nvSpPr>
        <p:spPr>
          <a:xfrm>
            <a:off x="2790289" y="5958694"/>
            <a:ext cx="6699270" cy="369332"/>
          </a:xfrm>
          <a:prstGeom prst="rect">
            <a:avLst/>
          </a:prstGeom>
        </p:spPr>
        <p:txBody>
          <a:bodyPr wrap="square">
            <a:noAutofit/>
          </a:bodyPr>
          <a:lstStyle/>
          <a:p>
            <a:pPr fontAlgn="ctr"/>
            <a:r>
              <a:rPr lang="en-US">
                <a:solidFill>
                  <a:srgbClr val="1D1D1A"/>
                </a:solidFill>
                <a:latin typeface="Arial" panose="020B0604020202020204" pitchFamily="34" charset="0"/>
              </a:rPr>
              <a:t>Coexistence of multi-platform storage nodes in the same cluster</a:t>
            </a:r>
            <a:endParaRPr lang="en-US">
              <a:solidFill>
                <a:srgbClr val="1D1D1A"/>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967589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30840" y="3428999"/>
            <a:ext cx="8665923"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868078" y="-4258990"/>
            <a:ext cx="15406146" cy="15406146"/>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7" name="Oval 4"/>
          <p:cNvSpPr>
            <a:spLocks noChangeArrowheads="1"/>
          </p:cNvSpPr>
          <p:nvPr/>
        </p:nvSpPr>
        <p:spPr bwMode="gray">
          <a:xfrm>
            <a:off x="-3532257" y="-2200824"/>
            <a:ext cx="11086666" cy="11086666"/>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8" name="Oval 4"/>
          <p:cNvSpPr>
            <a:spLocks noChangeArrowheads="1"/>
          </p:cNvSpPr>
          <p:nvPr/>
        </p:nvSpPr>
        <p:spPr bwMode="gray">
          <a:xfrm>
            <a:off x="-1407936" y="-72190"/>
            <a:ext cx="7002379" cy="7002379"/>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9" name="Oval 4"/>
          <p:cNvSpPr>
            <a:spLocks noChangeArrowheads="1"/>
          </p:cNvSpPr>
          <p:nvPr/>
        </p:nvSpPr>
        <p:spPr bwMode="gray">
          <a:xfrm>
            <a:off x="-112092" y="1223655"/>
            <a:ext cx="4410691" cy="4410691"/>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0" name="Oval 4"/>
          <p:cNvSpPr>
            <a:spLocks noChangeArrowheads="1"/>
          </p:cNvSpPr>
          <p:nvPr/>
        </p:nvSpPr>
        <p:spPr bwMode="gray">
          <a:xfrm>
            <a:off x="653427" y="1989174"/>
            <a:ext cx="2879653" cy="2879653"/>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6" name="Oval 14"/>
          <p:cNvSpPr>
            <a:spLocks noChangeArrowheads="1"/>
          </p:cNvSpPr>
          <p:nvPr/>
        </p:nvSpPr>
        <p:spPr bwMode="auto">
          <a:xfrm>
            <a:off x="4414012" y="3369065"/>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8" name="Oval 14"/>
          <p:cNvSpPr>
            <a:spLocks noChangeArrowheads="1"/>
          </p:cNvSpPr>
          <p:nvPr/>
        </p:nvSpPr>
        <p:spPr bwMode="auto">
          <a:xfrm>
            <a:off x="9169323" y="3366583"/>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0" name="Oval 15"/>
          <p:cNvSpPr>
            <a:spLocks noChangeArrowheads="1"/>
          </p:cNvSpPr>
          <p:nvPr/>
        </p:nvSpPr>
        <p:spPr bwMode="auto">
          <a:xfrm>
            <a:off x="6265867" y="3342509"/>
            <a:ext cx="179958" cy="179958"/>
          </a:xfrm>
          <a:prstGeom prst="ellipse">
            <a:avLst/>
          </a:prstGeom>
          <a:solidFill>
            <a:srgbClr val="0070C0"/>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1" name="Oval 14"/>
          <p:cNvSpPr>
            <a:spLocks noChangeArrowheads="1"/>
          </p:cNvSpPr>
          <p:nvPr/>
        </p:nvSpPr>
        <p:spPr bwMode="auto">
          <a:xfrm>
            <a:off x="5315828" y="336601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grpSp>
        <p:nvGrpSpPr>
          <p:cNvPr id="6" name="组合 5"/>
          <p:cNvGrpSpPr/>
          <p:nvPr/>
        </p:nvGrpSpPr>
        <p:grpSpPr>
          <a:xfrm>
            <a:off x="847222" y="2548401"/>
            <a:ext cx="2421503" cy="1114707"/>
            <a:chOff x="796311" y="2562916"/>
            <a:chExt cx="2421503" cy="1114707"/>
          </a:xfrm>
        </p:grpSpPr>
        <p:sp>
          <p:nvSpPr>
            <p:cNvPr id="4" name="加号 3"/>
            <p:cNvSpPr/>
            <p:nvPr/>
          </p:nvSpPr>
          <p:spPr>
            <a:xfrm>
              <a:off x="1800253" y="3255977"/>
              <a:ext cx="421646" cy="421646"/>
            </a:xfrm>
            <a:prstGeom prst="mathPlu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7" name="矩形 26"/>
            <p:cNvSpPr/>
            <p:nvPr/>
          </p:nvSpPr>
          <p:spPr>
            <a:xfrm>
              <a:off x="796311" y="2562916"/>
              <a:ext cx="2421503" cy="584775"/>
            </a:xfrm>
            <a:prstGeom prst="rect">
              <a:avLst/>
            </a:prstGeom>
          </p:spPr>
          <p:txBody>
            <a:bodyPr wrap="square">
              <a:noAutofit/>
            </a:bodyPr>
            <a:lstStyle/>
            <a:p>
              <a:pPr algn="ctr" fontAlgn="ctr">
                <a:spcBef>
                  <a:spcPct val="0"/>
                </a:spcBef>
              </a:pPr>
              <a:r>
                <a:rPr lang="en-US" sz="2000" err="1">
                  <a:solidFill>
                    <a:schemeClr val="bg2"/>
                  </a:solidFill>
                  <a:latin typeface="Arial" panose="020B0604020202020204" pitchFamily="34" charset="0"/>
                </a:rPr>
                <a:t>OceanStor</a:t>
              </a:r>
              <a:r>
                <a:rPr lang="en-US" sz="2000">
                  <a:solidFill>
                    <a:schemeClr val="bg2"/>
                  </a:solidFill>
                  <a:latin typeface="Arial" panose="020B0604020202020204" pitchFamily="34" charset="0"/>
                </a:rPr>
                <a:t> 100D</a:t>
              </a:r>
            </a:p>
            <a:p>
              <a:pPr algn="ctr" fontAlgn="ctr">
                <a:spcBef>
                  <a:spcPct val="0"/>
                </a:spcBef>
              </a:pPr>
              <a:r>
                <a:rPr lang="en-US" sz="1200" err="1">
                  <a:solidFill>
                    <a:schemeClr val="bg2"/>
                  </a:solidFill>
                  <a:latin typeface="Arial" panose="020B0604020202020204" pitchFamily="34" charset="0"/>
                </a:rPr>
                <a:t>Block+File+Object+HDFS</a:t>
              </a:r>
              <a:endParaRPr lang="en-US" altLang="zh-CN" sz="1200">
                <a:solidFill>
                  <a:schemeClr val="bg2"/>
                </a:solidFill>
                <a:latin typeface="Arial" panose="020B0604020202020204" pitchFamily="34" charset="0"/>
                <a:ea typeface="微软雅黑" pitchFamily="34" charset="-122"/>
                <a:cs typeface="Arial" pitchFamily="34" charset="0"/>
              </a:endParaRPr>
            </a:p>
          </p:txBody>
        </p:sp>
      </p:grpSp>
      <p:sp>
        <p:nvSpPr>
          <p:cNvPr id="32" name="Oval 14"/>
          <p:cNvSpPr>
            <a:spLocks noChangeArrowheads="1"/>
          </p:cNvSpPr>
          <p:nvPr/>
        </p:nvSpPr>
        <p:spPr bwMode="auto">
          <a:xfrm>
            <a:off x="8173180" y="3373561"/>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4" name="Oval 14"/>
          <p:cNvSpPr>
            <a:spLocks noChangeArrowheads="1"/>
          </p:cNvSpPr>
          <p:nvPr/>
        </p:nvSpPr>
        <p:spPr bwMode="auto">
          <a:xfrm>
            <a:off x="7208943" y="336756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5" name="矩形 34"/>
          <p:cNvSpPr/>
          <p:nvPr/>
        </p:nvSpPr>
        <p:spPr>
          <a:xfrm>
            <a:off x="848180" y="3787236"/>
            <a:ext cx="2421503" cy="400110"/>
          </a:xfrm>
          <a:prstGeom prst="rect">
            <a:avLst/>
          </a:prstGeom>
        </p:spPr>
        <p:txBody>
          <a:bodyPr wrap="square">
            <a:noAutofit/>
          </a:bodyPr>
          <a:lstStyle/>
          <a:p>
            <a:pPr algn="ctr" fontAlgn="ctr">
              <a:spcBef>
                <a:spcPct val="0"/>
              </a:spcBef>
            </a:pPr>
            <a:r>
              <a:rPr lang="en-US" sz="2000">
                <a:solidFill>
                  <a:schemeClr val="bg2"/>
                </a:solidFill>
                <a:latin typeface="Arial" panose="020B0604020202020204" pitchFamily="34" charset="0"/>
              </a:rPr>
              <a:t>Ecosystem</a:t>
            </a:r>
          </a:p>
        </p:txBody>
      </p:sp>
      <p:sp>
        <p:nvSpPr>
          <p:cNvPr id="36" name="Oval 14"/>
          <p:cNvSpPr>
            <a:spLocks noChangeArrowheads="1"/>
          </p:cNvSpPr>
          <p:nvPr/>
        </p:nvSpPr>
        <p:spPr bwMode="auto">
          <a:xfrm>
            <a:off x="10343437" y="3379596"/>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9" name="矩形 28"/>
          <p:cNvSpPr/>
          <p:nvPr/>
        </p:nvSpPr>
        <p:spPr>
          <a:xfrm>
            <a:off x="4439929" y="3572008"/>
            <a:ext cx="2135511" cy="400017"/>
          </a:xfrm>
          <a:prstGeom prst="rect">
            <a:avLst/>
          </a:prstGeom>
        </p:spPr>
        <p:txBody>
          <a:bodyPr wrap="square">
            <a:noAutofit/>
          </a:bodyPr>
          <a:lstStyle/>
          <a:p>
            <a:pPr algn="ctr" fontAlgn="ctr">
              <a:spcBef>
                <a:spcPct val="0"/>
              </a:spcBef>
            </a:pPr>
            <a:r>
              <a:rPr lang="en-US" sz="2000">
                <a:solidFill>
                  <a:srgbClr val="717165"/>
                </a:solidFill>
                <a:latin typeface="Arial" panose="020B0604020202020204" pitchFamily="34" charset="0"/>
              </a:rPr>
              <a:t>Ultimate Efficiency</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38" name="矩形 37"/>
          <p:cNvSpPr/>
          <p:nvPr/>
        </p:nvSpPr>
        <p:spPr>
          <a:xfrm>
            <a:off x="5214531" y="2606308"/>
            <a:ext cx="2374325" cy="400017"/>
          </a:xfrm>
          <a:prstGeom prst="rect">
            <a:avLst/>
          </a:prstGeom>
        </p:spPr>
        <p:txBody>
          <a:bodyPr wrap="square">
            <a:noAutofit/>
          </a:bodyPr>
          <a:lstStyle/>
          <a:p>
            <a:pPr algn="ctr" fontAlgn="ctr">
              <a:spcBef>
                <a:spcPct val="0"/>
              </a:spcBef>
            </a:pPr>
            <a:r>
              <a:rPr lang="en-US" sz="2000" b="1">
                <a:solidFill>
                  <a:srgbClr val="0070C0"/>
                </a:solidFill>
                <a:latin typeface="Arial" panose="020B0604020202020204" pitchFamily="34" charset="0"/>
              </a:rPr>
              <a:t>Ultimate Performance</a:t>
            </a:r>
            <a:endParaRPr lang="en-US" altLang="zh-CN" sz="2000" b="1">
              <a:solidFill>
                <a:srgbClr val="0070C0"/>
              </a:solidFill>
              <a:latin typeface="Arial" panose="020B0604020202020204" pitchFamily="34" charset="0"/>
              <a:ea typeface="微软雅黑" pitchFamily="34" charset="-122"/>
              <a:cs typeface="Arial" pitchFamily="34" charset="0"/>
            </a:endParaRPr>
          </a:p>
        </p:txBody>
      </p:sp>
      <p:sp>
        <p:nvSpPr>
          <p:cNvPr id="39" name="矩形 38"/>
          <p:cNvSpPr/>
          <p:nvPr/>
        </p:nvSpPr>
        <p:spPr>
          <a:xfrm>
            <a:off x="3367920" y="2757956"/>
            <a:ext cx="2332432" cy="477054"/>
          </a:xfrm>
          <a:prstGeom prst="rect">
            <a:avLst/>
          </a:prstGeom>
        </p:spPr>
        <p:txBody>
          <a:bodyPr wrap="square">
            <a:noAutofit/>
          </a:bodyPr>
          <a:lstStyle/>
          <a:p>
            <a:pPr algn="ctr" fontAlgn="ctr">
              <a:lnSpc>
                <a:spcPts val="2999"/>
              </a:lnSpc>
              <a:spcBef>
                <a:spcPct val="0"/>
              </a:spcBef>
            </a:pPr>
            <a:r>
              <a:rPr lang="en-US" sz="2000">
                <a:solidFill>
                  <a:srgbClr val="717165"/>
                </a:solidFill>
                <a:latin typeface="Arial" panose="020B0604020202020204" pitchFamily="34" charset="0"/>
              </a:rPr>
              <a:t>Overview</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40" name="矩形 39"/>
          <p:cNvSpPr/>
          <p:nvPr/>
        </p:nvSpPr>
        <p:spPr>
          <a:xfrm>
            <a:off x="7855523" y="3572008"/>
            <a:ext cx="2879542" cy="400110"/>
          </a:xfrm>
          <a:prstGeom prst="rect">
            <a:avLst/>
          </a:prstGeom>
        </p:spPr>
        <p:txBody>
          <a:bodyPr wrap="square">
            <a:noAutofit/>
          </a:bodyPr>
          <a:lstStyle/>
          <a:p>
            <a:pPr algn="ctr" fontAlgn="ctr">
              <a:spcBef>
                <a:spcPct val="0"/>
              </a:spcBef>
            </a:pPr>
            <a:r>
              <a:rPr lang="en-US" sz="2000">
                <a:solidFill>
                  <a:srgbClr val="717165"/>
                </a:solidFill>
                <a:latin typeface="Arial" panose="020B0604020202020204" pitchFamily="34" charset="0"/>
              </a:rPr>
              <a:t>Hardware</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41" name="矩形 40"/>
          <p:cNvSpPr/>
          <p:nvPr/>
        </p:nvSpPr>
        <p:spPr>
          <a:xfrm>
            <a:off x="7280673" y="2622796"/>
            <a:ext cx="1819420" cy="400017"/>
          </a:xfrm>
          <a:prstGeom prst="rect">
            <a:avLst/>
          </a:prstGeom>
        </p:spPr>
        <p:txBody>
          <a:bodyPr wrap="square">
            <a:noAutofit/>
          </a:bodyPr>
          <a:lstStyle/>
          <a:p>
            <a:pPr algn="ctr" fontAlgn="ctr">
              <a:spcBef>
                <a:spcPct val="0"/>
              </a:spcBef>
            </a:pPr>
            <a:r>
              <a:rPr lang="en-US" sz="2000">
                <a:solidFill>
                  <a:srgbClr val="717165"/>
                </a:solidFill>
                <a:latin typeface="Arial" panose="020B0604020202020204" pitchFamily="34" charset="0"/>
              </a:rPr>
              <a:t>Ultimate Usability</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42" name="矩形 41"/>
          <p:cNvSpPr/>
          <p:nvPr/>
        </p:nvSpPr>
        <p:spPr>
          <a:xfrm>
            <a:off x="6237357" y="3578986"/>
            <a:ext cx="2160167" cy="400017"/>
          </a:xfrm>
          <a:prstGeom prst="rect">
            <a:avLst/>
          </a:prstGeom>
        </p:spPr>
        <p:txBody>
          <a:bodyPr wrap="square">
            <a:noAutofit/>
          </a:bodyPr>
          <a:lstStyle/>
          <a:p>
            <a:pPr algn="ctr" fontAlgn="ctr">
              <a:spcBef>
                <a:spcPct val="0"/>
              </a:spcBef>
            </a:pPr>
            <a:r>
              <a:rPr lang="en-US" sz="2000">
                <a:solidFill>
                  <a:srgbClr val="717165"/>
                </a:solidFill>
                <a:latin typeface="Arial" panose="020B0604020202020204" pitchFamily="34" charset="0"/>
              </a:rPr>
              <a:t>Ultimate Reliability</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43" name="矩形 42"/>
          <p:cNvSpPr/>
          <p:nvPr/>
        </p:nvSpPr>
        <p:spPr>
          <a:xfrm>
            <a:off x="8940016" y="2606308"/>
            <a:ext cx="2879542" cy="707886"/>
          </a:xfrm>
          <a:prstGeom prst="rect">
            <a:avLst/>
          </a:prstGeom>
        </p:spPr>
        <p:txBody>
          <a:bodyPr wrap="square">
            <a:noAutofit/>
          </a:bodyPr>
          <a:lstStyle/>
          <a:p>
            <a:pPr algn="ctr" fontAlgn="ctr">
              <a:spcBef>
                <a:spcPct val="0"/>
              </a:spcBef>
            </a:pPr>
            <a:r>
              <a:rPr lang="en-US" sz="2000">
                <a:solidFill>
                  <a:srgbClr val="717165"/>
                </a:solidFill>
                <a:latin typeface="Arial" panose="020B0604020202020204" pitchFamily="34" charset="0"/>
              </a:rPr>
              <a:t>Scenario and Ecosystem</a:t>
            </a:r>
            <a:endParaRPr lang="en-US" altLang="zh-CN" sz="2000">
              <a:solidFill>
                <a:srgbClr val="717165"/>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3228120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Rectangle 2"/>
          <p:cNvSpPr>
            <a:spLocks noChangeArrowheads="1"/>
          </p:cNvSpPr>
          <p:nvPr/>
        </p:nvSpPr>
        <p:spPr bwMode="auto">
          <a:xfrm>
            <a:off x="10422658" y="2752121"/>
            <a:ext cx="1123273" cy="772294"/>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596" name="Rectangle 2"/>
          <p:cNvSpPr>
            <a:spLocks noChangeArrowheads="1"/>
          </p:cNvSpPr>
          <p:nvPr/>
        </p:nvSpPr>
        <p:spPr bwMode="auto">
          <a:xfrm>
            <a:off x="10528860" y="3078121"/>
            <a:ext cx="964113" cy="746522"/>
          </a:xfrm>
          <a:prstGeom prst="rect">
            <a:avLst/>
          </a:prstGeom>
          <a:solidFill>
            <a:srgbClr val="CCEC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303" name="Rectangle 2"/>
          <p:cNvSpPr>
            <a:spLocks noChangeArrowheads="1"/>
          </p:cNvSpPr>
          <p:nvPr/>
        </p:nvSpPr>
        <p:spPr bwMode="auto">
          <a:xfrm>
            <a:off x="3740004" y="2996963"/>
            <a:ext cx="1123273" cy="1088019"/>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302" name="Rectangle 2"/>
          <p:cNvSpPr>
            <a:spLocks noChangeArrowheads="1"/>
          </p:cNvSpPr>
          <p:nvPr/>
        </p:nvSpPr>
        <p:spPr bwMode="auto">
          <a:xfrm>
            <a:off x="828237" y="2996963"/>
            <a:ext cx="2863137" cy="1088019"/>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295" name="矩形 115"/>
          <p:cNvSpPr/>
          <p:nvPr/>
        </p:nvSpPr>
        <p:spPr>
          <a:xfrm>
            <a:off x="4129869" y="2177760"/>
            <a:ext cx="529428" cy="464410"/>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black"/>
              </a:solidFill>
              <a:latin typeface="Arial" panose="020B0604020202020204" pitchFamily="34" charset="0"/>
              <a:ea typeface="微软雅黑" panose="020B0503020204020204" pitchFamily="34" charset="-122"/>
            </a:endParaRPr>
          </a:p>
        </p:txBody>
      </p:sp>
      <p:grpSp>
        <p:nvGrpSpPr>
          <p:cNvPr id="258" name="组合 105"/>
          <p:cNvGrpSpPr/>
          <p:nvPr/>
        </p:nvGrpSpPr>
        <p:grpSpPr>
          <a:xfrm>
            <a:off x="874417" y="1874270"/>
            <a:ext cx="3574608" cy="1704308"/>
            <a:chOff x="1748018" y="2600289"/>
            <a:chExt cx="4832205" cy="2358083"/>
          </a:xfrm>
        </p:grpSpPr>
        <p:sp>
          <p:nvSpPr>
            <p:cNvPr id="259" name="文本框 107"/>
            <p:cNvSpPr txBox="1"/>
            <p:nvPr/>
          </p:nvSpPr>
          <p:spPr>
            <a:xfrm>
              <a:off x="1748018" y="4575116"/>
              <a:ext cx="796566" cy="383256"/>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Front</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264" name="矩形 111"/>
            <p:cNvSpPr/>
            <p:nvPr/>
          </p:nvSpPr>
          <p:spPr>
            <a:xfrm>
              <a:off x="1833917"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265" name="矩形 112"/>
            <p:cNvSpPr/>
            <p:nvPr/>
          </p:nvSpPr>
          <p:spPr>
            <a:xfrm>
              <a:off x="2549606"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266" name="矩形 113"/>
            <p:cNvSpPr/>
            <p:nvPr/>
          </p:nvSpPr>
          <p:spPr>
            <a:xfrm>
              <a:off x="3265295"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267" name="矩形 114"/>
            <p:cNvSpPr/>
            <p:nvPr/>
          </p:nvSpPr>
          <p:spPr>
            <a:xfrm>
              <a:off x="3980984" y="3020201"/>
              <a:ext cx="715689" cy="642559"/>
            </a:xfrm>
            <a:prstGeom prst="rect">
              <a:avLst/>
            </a:prstGeom>
            <a:solidFill>
              <a:srgbClr val="FF000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268" name="矩形 115"/>
            <p:cNvSpPr/>
            <p:nvPr/>
          </p:nvSpPr>
          <p:spPr>
            <a:xfrm>
              <a:off x="4696673" y="3020200"/>
              <a:ext cx="715689" cy="642559"/>
            </a:xfrm>
            <a:prstGeom prst="rect">
              <a:avLst/>
            </a:prstGeom>
            <a:solidFill>
              <a:srgbClr val="FF000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270" name="文本框 117"/>
            <p:cNvSpPr txBox="1"/>
            <p:nvPr/>
          </p:nvSpPr>
          <p:spPr>
            <a:xfrm>
              <a:off x="2107687" y="3139706"/>
              <a:ext cx="365759" cy="425841"/>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0</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271" name="文本框 118"/>
            <p:cNvSpPr txBox="1"/>
            <p:nvPr/>
          </p:nvSpPr>
          <p:spPr>
            <a:xfrm>
              <a:off x="2759692" y="3139706"/>
              <a:ext cx="365759" cy="425841"/>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1</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272" name="文本框 119"/>
            <p:cNvSpPr txBox="1"/>
            <p:nvPr/>
          </p:nvSpPr>
          <p:spPr>
            <a:xfrm>
              <a:off x="3523878" y="3136395"/>
              <a:ext cx="365759" cy="425841"/>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2</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273" name="文本框 120"/>
            <p:cNvSpPr txBox="1"/>
            <p:nvPr/>
          </p:nvSpPr>
          <p:spPr>
            <a:xfrm>
              <a:off x="4163676" y="3136395"/>
              <a:ext cx="365759" cy="425841"/>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3</a:t>
              </a:r>
              <a:endParaRPr lang="en-US" altLang="zh-CN" sz="1400" kern="0">
                <a:solidFill>
                  <a:prstClr val="black"/>
                </a:solidFill>
                <a:latin typeface="Arial" panose="020B0604020202020204" pitchFamily="34" charset="0"/>
                <a:ea typeface="微软雅黑" panose="020B0503020204020204" pitchFamily="34" charset="-122"/>
              </a:endParaRPr>
            </a:p>
          </p:txBody>
        </p:sp>
        <p:grpSp>
          <p:nvGrpSpPr>
            <p:cNvPr id="274" name="组合 121"/>
            <p:cNvGrpSpPr/>
            <p:nvPr/>
          </p:nvGrpSpPr>
          <p:grpSpPr>
            <a:xfrm>
              <a:off x="4099381" y="2600289"/>
              <a:ext cx="540413" cy="281310"/>
              <a:chOff x="2549606" y="2560881"/>
              <a:chExt cx="769440" cy="321242"/>
            </a:xfrm>
          </p:grpSpPr>
          <p:sp>
            <p:nvSpPr>
              <p:cNvPr id="284"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85" name="TextBox 80"/>
              <p:cNvSpPr txBox="1"/>
              <p:nvPr/>
            </p:nvSpPr>
            <p:spPr>
              <a:xfrm>
                <a:off x="2566351" y="2663281"/>
                <a:ext cx="735952" cy="170201"/>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75" name="组合 122"/>
            <p:cNvGrpSpPr/>
            <p:nvPr/>
          </p:nvGrpSpPr>
          <p:grpSpPr>
            <a:xfrm>
              <a:off x="2660958" y="2600289"/>
              <a:ext cx="540413" cy="281310"/>
              <a:chOff x="2549606" y="2560881"/>
              <a:chExt cx="769440" cy="321242"/>
            </a:xfrm>
          </p:grpSpPr>
          <p:sp>
            <p:nvSpPr>
              <p:cNvPr id="282"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83" name="TextBox 80"/>
              <p:cNvSpPr txBox="1"/>
              <p:nvPr/>
            </p:nvSpPr>
            <p:spPr>
              <a:xfrm>
                <a:off x="2566351" y="2663281"/>
                <a:ext cx="735952" cy="170201"/>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76" name="组合 123"/>
            <p:cNvGrpSpPr/>
            <p:nvPr/>
          </p:nvGrpSpPr>
          <p:grpSpPr>
            <a:xfrm>
              <a:off x="3380170" y="2600289"/>
              <a:ext cx="540413" cy="281310"/>
              <a:chOff x="2549606" y="2560881"/>
              <a:chExt cx="769440" cy="321242"/>
            </a:xfrm>
          </p:grpSpPr>
          <p:sp>
            <p:nvSpPr>
              <p:cNvPr id="280"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81" name="TextBox 80"/>
              <p:cNvSpPr txBox="1"/>
              <p:nvPr/>
            </p:nvSpPr>
            <p:spPr>
              <a:xfrm>
                <a:off x="2566351" y="2663281"/>
                <a:ext cx="735952" cy="170201"/>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77" name="组合 124"/>
            <p:cNvGrpSpPr/>
            <p:nvPr/>
          </p:nvGrpSpPr>
          <p:grpSpPr>
            <a:xfrm>
              <a:off x="1941746" y="2600289"/>
              <a:ext cx="540413" cy="281310"/>
              <a:chOff x="2549606" y="2560881"/>
              <a:chExt cx="769440" cy="321242"/>
            </a:xfrm>
          </p:grpSpPr>
          <p:sp>
            <p:nvSpPr>
              <p:cNvPr id="278"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79" name="TextBox 80"/>
              <p:cNvSpPr txBox="1"/>
              <p:nvPr/>
            </p:nvSpPr>
            <p:spPr>
              <a:xfrm>
                <a:off x="2566351" y="2663281"/>
                <a:ext cx="735952" cy="170201"/>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69" name="文本框 116"/>
            <p:cNvSpPr txBox="1"/>
            <p:nvPr/>
          </p:nvSpPr>
          <p:spPr>
            <a:xfrm flipH="1">
              <a:off x="6283201" y="3084094"/>
              <a:ext cx="297022" cy="1022017"/>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a:t>
              </a:r>
              <a:endParaRPr lang="en-US" altLang="zh-CN" sz="1400" kern="0">
                <a:solidFill>
                  <a:prstClr val="black"/>
                </a:solidFill>
                <a:latin typeface="Arial" panose="020B0604020202020204" pitchFamily="34" charset="0"/>
                <a:ea typeface="微软雅黑" panose="020B0503020204020204" pitchFamily="34" charset="-122"/>
              </a:endParaRPr>
            </a:p>
          </p:txBody>
        </p:sp>
      </p:grpSp>
      <p:cxnSp>
        <p:nvCxnSpPr>
          <p:cNvPr id="286" name="直接连接符 137"/>
          <p:cNvCxnSpPr/>
          <p:nvPr/>
        </p:nvCxnSpPr>
        <p:spPr>
          <a:xfrm flipH="1" flipV="1">
            <a:off x="1202676" y="2642172"/>
            <a:ext cx="343776" cy="317669"/>
          </a:xfrm>
          <a:prstGeom prst="line">
            <a:avLst/>
          </a:prstGeom>
          <a:noFill/>
          <a:ln w="6350" cap="flat" cmpd="sng" algn="ctr">
            <a:solidFill>
              <a:schemeClr val="bg1">
                <a:lumMod val="50000"/>
                <a:lumOff val="50000"/>
              </a:schemeClr>
            </a:solidFill>
            <a:prstDash val="solid"/>
            <a:miter lim="800000"/>
          </a:ln>
          <a:effectLst/>
        </p:spPr>
      </p:cxnSp>
      <p:cxnSp>
        <p:nvCxnSpPr>
          <p:cNvPr id="287" name="直接连接符 139"/>
          <p:cNvCxnSpPr/>
          <p:nvPr/>
        </p:nvCxnSpPr>
        <p:spPr>
          <a:xfrm flipV="1">
            <a:off x="1546452" y="2642172"/>
            <a:ext cx="185652" cy="317669"/>
          </a:xfrm>
          <a:prstGeom prst="line">
            <a:avLst/>
          </a:prstGeom>
          <a:noFill/>
          <a:ln w="6350" cap="flat" cmpd="sng" algn="ctr">
            <a:solidFill>
              <a:schemeClr val="bg1">
                <a:lumMod val="50000"/>
                <a:lumOff val="50000"/>
              </a:schemeClr>
            </a:solidFill>
            <a:prstDash val="solid"/>
            <a:miter lim="800000"/>
          </a:ln>
          <a:effectLst/>
        </p:spPr>
      </p:cxnSp>
      <p:cxnSp>
        <p:nvCxnSpPr>
          <p:cNvPr id="288" name="直接连接符 142"/>
          <p:cNvCxnSpPr/>
          <p:nvPr/>
        </p:nvCxnSpPr>
        <p:spPr>
          <a:xfrm flipV="1">
            <a:off x="1546452" y="2642172"/>
            <a:ext cx="715080" cy="317669"/>
          </a:xfrm>
          <a:prstGeom prst="line">
            <a:avLst/>
          </a:prstGeom>
          <a:noFill/>
          <a:ln w="6350" cap="flat" cmpd="sng" algn="ctr">
            <a:solidFill>
              <a:schemeClr val="bg1">
                <a:lumMod val="50000"/>
                <a:lumOff val="50000"/>
              </a:schemeClr>
            </a:solidFill>
            <a:prstDash val="solid"/>
            <a:miter lim="800000"/>
          </a:ln>
          <a:effectLst/>
        </p:spPr>
      </p:cxnSp>
      <p:cxnSp>
        <p:nvCxnSpPr>
          <p:cNvPr id="289" name="直接连接符 145"/>
          <p:cNvCxnSpPr/>
          <p:nvPr/>
        </p:nvCxnSpPr>
        <p:spPr>
          <a:xfrm flipV="1">
            <a:off x="1546452" y="2642172"/>
            <a:ext cx="1244508" cy="317669"/>
          </a:xfrm>
          <a:prstGeom prst="line">
            <a:avLst/>
          </a:prstGeom>
          <a:noFill/>
          <a:ln w="6350" cap="flat" cmpd="sng" algn="ctr">
            <a:solidFill>
              <a:schemeClr val="bg1">
                <a:lumMod val="50000"/>
                <a:lumOff val="50000"/>
              </a:schemeClr>
            </a:solidFill>
            <a:prstDash val="solid"/>
            <a:miter lim="800000"/>
          </a:ln>
          <a:effectLst/>
        </p:spPr>
      </p:cxnSp>
      <p:cxnSp>
        <p:nvCxnSpPr>
          <p:cNvPr id="290" name="直接连接符 148"/>
          <p:cNvCxnSpPr/>
          <p:nvPr/>
        </p:nvCxnSpPr>
        <p:spPr>
          <a:xfrm flipH="1" flipV="1">
            <a:off x="1202676" y="2642172"/>
            <a:ext cx="1206470" cy="317669"/>
          </a:xfrm>
          <a:prstGeom prst="line">
            <a:avLst/>
          </a:prstGeom>
          <a:noFill/>
          <a:ln w="6350" cap="flat" cmpd="sng" algn="ctr">
            <a:solidFill>
              <a:schemeClr val="bg1">
                <a:lumMod val="50000"/>
                <a:lumOff val="50000"/>
              </a:schemeClr>
            </a:solidFill>
            <a:prstDash val="solid"/>
            <a:miter lim="800000"/>
          </a:ln>
          <a:effectLst/>
        </p:spPr>
      </p:cxnSp>
      <p:cxnSp>
        <p:nvCxnSpPr>
          <p:cNvPr id="291" name="直接连接符 151"/>
          <p:cNvCxnSpPr/>
          <p:nvPr/>
        </p:nvCxnSpPr>
        <p:spPr>
          <a:xfrm flipH="1" flipV="1">
            <a:off x="1732104" y="2642172"/>
            <a:ext cx="677042" cy="317669"/>
          </a:xfrm>
          <a:prstGeom prst="line">
            <a:avLst/>
          </a:prstGeom>
          <a:noFill/>
          <a:ln w="6350" cap="flat" cmpd="sng" algn="ctr">
            <a:solidFill>
              <a:schemeClr val="bg1">
                <a:lumMod val="50000"/>
                <a:lumOff val="50000"/>
              </a:schemeClr>
            </a:solidFill>
            <a:prstDash val="solid"/>
            <a:miter lim="800000"/>
          </a:ln>
          <a:effectLst/>
        </p:spPr>
      </p:cxnSp>
      <p:cxnSp>
        <p:nvCxnSpPr>
          <p:cNvPr id="292" name="直接连接符 154"/>
          <p:cNvCxnSpPr/>
          <p:nvPr/>
        </p:nvCxnSpPr>
        <p:spPr>
          <a:xfrm flipH="1" flipV="1">
            <a:off x="2261532" y="2642172"/>
            <a:ext cx="147614" cy="317669"/>
          </a:xfrm>
          <a:prstGeom prst="line">
            <a:avLst/>
          </a:prstGeom>
          <a:noFill/>
          <a:ln w="6350" cap="flat" cmpd="sng" algn="ctr">
            <a:solidFill>
              <a:schemeClr val="bg1">
                <a:lumMod val="50000"/>
                <a:lumOff val="50000"/>
              </a:schemeClr>
            </a:solidFill>
            <a:prstDash val="solid"/>
            <a:miter lim="800000"/>
          </a:ln>
          <a:effectLst/>
        </p:spPr>
      </p:cxnSp>
      <p:cxnSp>
        <p:nvCxnSpPr>
          <p:cNvPr id="293" name="直接连接符 157"/>
          <p:cNvCxnSpPr/>
          <p:nvPr/>
        </p:nvCxnSpPr>
        <p:spPr>
          <a:xfrm flipV="1">
            <a:off x="2409146" y="2642172"/>
            <a:ext cx="381814" cy="317669"/>
          </a:xfrm>
          <a:prstGeom prst="line">
            <a:avLst/>
          </a:prstGeom>
          <a:noFill/>
          <a:ln w="6350" cap="flat" cmpd="sng" algn="ctr">
            <a:solidFill>
              <a:schemeClr val="bg1">
                <a:lumMod val="50000"/>
                <a:lumOff val="50000"/>
              </a:schemeClr>
            </a:solidFill>
            <a:prstDash val="solid"/>
            <a:miter lim="800000"/>
          </a:ln>
          <a:effectLst/>
        </p:spPr>
      </p:cxnSp>
      <p:sp>
        <p:nvSpPr>
          <p:cNvPr id="294" name="矩形 115"/>
          <p:cNvSpPr/>
          <p:nvPr/>
        </p:nvSpPr>
        <p:spPr>
          <a:xfrm>
            <a:off x="3595009" y="2177760"/>
            <a:ext cx="529428" cy="464410"/>
          </a:xfrm>
          <a:prstGeom prst="rect">
            <a:avLst/>
          </a:prstGeom>
          <a:solidFill>
            <a:srgbClr val="FF000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296" name="文本框 120"/>
          <p:cNvSpPr txBox="1"/>
          <p:nvPr/>
        </p:nvSpPr>
        <p:spPr>
          <a:xfrm>
            <a:off x="3183070" y="2265312"/>
            <a:ext cx="270569" cy="307777"/>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4</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297" name="文本框 120"/>
          <p:cNvSpPr txBox="1"/>
          <p:nvPr/>
        </p:nvSpPr>
        <p:spPr>
          <a:xfrm>
            <a:off x="3691374" y="2261740"/>
            <a:ext cx="270569" cy="307777"/>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5</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298" name="文本框 107"/>
          <p:cNvSpPr txBox="1"/>
          <p:nvPr/>
        </p:nvSpPr>
        <p:spPr>
          <a:xfrm>
            <a:off x="1506580" y="3301576"/>
            <a:ext cx="85899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Back-end</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299" name="文本框 107"/>
          <p:cNvSpPr txBox="1"/>
          <p:nvPr/>
        </p:nvSpPr>
        <p:spPr>
          <a:xfrm>
            <a:off x="2417778" y="3300367"/>
            <a:ext cx="1196133"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Meta Merge</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300" name="文本框 107"/>
          <p:cNvSpPr txBox="1"/>
          <p:nvPr/>
        </p:nvSpPr>
        <p:spPr>
          <a:xfrm>
            <a:off x="2617136" y="3738095"/>
            <a:ext cx="797082"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err="1">
                <a:solidFill>
                  <a:srgbClr val="0192FF"/>
                </a:solidFill>
                <a:latin typeface="Arial" panose="020B0604020202020204" pitchFamily="34" charset="0"/>
              </a:rPr>
              <a:t>Dedup</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301" name="文本框 107"/>
          <p:cNvSpPr txBox="1"/>
          <p:nvPr/>
        </p:nvSpPr>
        <p:spPr>
          <a:xfrm>
            <a:off x="4054533" y="3743000"/>
            <a:ext cx="56926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OSD</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304" name="文本框 107"/>
          <p:cNvSpPr txBox="1"/>
          <p:nvPr/>
        </p:nvSpPr>
        <p:spPr>
          <a:xfrm>
            <a:off x="4054532" y="3300366"/>
            <a:ext cx="56926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err="1">
                <a:solidFill>
                  <a:srgbClr val="0192FF"/>
                </a:solidFill>
                <a:latin typeface="Arial" panose="020B0604020202020204" pitchFamily="34" charset="0"/>
              </a:rPr>
              <a:t>Xnet</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305" name="文本框 107"/>
          <p:cNvSpPr txBox="1"/>
          <p:nvPr/>
        </p:nvSpPr>
        <p:spPr>
          <a:xfrm>
            <a:off x="885177" y="3743000"/>
            <a:ext cx="56926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err="1">
                <a:solidFill>
                  <a:srgbClr val="0192FF"/>
                </a:solidFill>
                <a:latin typeface="Arial" panose="020B0604020202020204" pitchFamily="34" charset="0"/>
              </a:rPr>
              <a:t>Xnet</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306" name="文本框 107"/>
          <p:cNvSpPr txBox="1"/>
          <p:nvPr/>
        </p:nvSpPr>
        <p:spPr>
          <a:xfrm>
            <a:off x="1510396" y="3738096"/>
            <a:ext cx="1052794"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Replication</a:t>
            </a:r>
            <a:endParaRPr lang="en-US" altLang="zh-CN" sz="1200" kern="0">
              <a:solidFill>
                <a:srgbClr val="0192FF"/>
              </a:solidFill>
              <a:latin typeface="Arial" panose="020B0604020202020204" pitchFamily="34" charset="0"/>
              <a:ea typeface="微软雅黑" panose="020B0503020204020204" pitchFamily="34" charset="-122"/>
            </a:endParaRPr>
          </a:p>
        </p:txBody>
      </p:sp>
      <p:cxnSp>
        <p:nvCxnSpPr>
          <p:cNvPr id="307" name="直接连接符 148"/>
          <p:cNvCxnSpPr>
            <a:stCxn id="303" idx="0"/>
            <a:endCxn id="264" idx="2"/>
          </p:cNvCxnSpPr>
          <p:nvPr/>
        </p:nvCxnSpPr>
        <p:spPr>
          <a:xfrm flipH="1" flipV="1">
            <a:off x="1202676" y="2642172"/>
            <a:ext cx="3098965" cy="354791"/>
          </a:xfrm>
          <a:prstGeom prst="line">
            <a:avLst/>
          </a:prstGeom>
          <a:noFill/>
          <a:ln w="6350" cap="flat" cmpd="sng" algn="ctr">
            <a:solidFill>
              <a:schemeClr val="bg1">
                <a:lumMod val="50000"/>
                <a:lumOff val="50000"/>
              </a:schemeClr>
            </a:solidFill>
            <a:prstDash val="solid"/>
            <a:miter lim="800000"/>
          </a:ln>
          <a:effectLst/>
        </p:spPr>
      </p:cxnSp>
      <p:cxnSp>
        <p:nvCxnSpPr>
          <p:cNvPr id="308" name="直接连接符 148"/>
          <p:cNvCxnSpPr>
            <a:endCxn id="264" idx="2"/>
          </p:cNvCxnSpPr>
          <p:nvPr/>
        </p:nvCxnSpPr>
        <p:spPr>
          <a:xfrm flipH="1" flipV="1">
            <a:off x="1202674" y="2642172"/>
            <a:ext cx="1980396" cy="336511"/>
          </a:xfrm>
          <a:prstGeom prst="line">
            <a:avLst/>
          </a:prstGeom>
          <a:noFill/>
          <a:ln w="6350" cap="flat" cmpd="sng" algn="ctr">
            <a:solidFill>
              <a:schemeClr val="bg1">
                <a:lumMod val="50000"/>
                <a:lumOff val="50000"/>
              </a:schemeClr>
            </a:solidFill>
            <a:prstDash val="solid"/>
            <a:miter lim="800000"/>
          </a:ln>
          <a:effectLst/>
        </p:spPr>
      </p:cxnSp>
      <p:cxnSp>
        <p:nvCxnSpPr>
          <p:cNvPr id="309" name="直接连接符 148"/>
          <p:cNvCxnSpPr>
            <a:endCxn id="265" idx="2"/>
          </p:cNvCxnSpPr>
          <p:nvPr/>
        </p:nvCxnSpPr>
        <p:spPr>
          <a:xfrm flipH="1" flipV="1">
            <a:off x="1732103" y="2642172"/>
            <a:ext cx="1422302" cy="336511"/>
          </a:xfrm>
          <a:prstGeom prst="line">
            <a:avLst/>
          </a:prstGeom>
          <a:noFill/>
          <a:ln w="6350" cap="flat" cmpd="sng" algn="ctr">
            <a:solidFill>
              <a:schemeClr val="bg1">
                <a:lumMod val="50000"/>
                <a:lumOff val="50000"/>
              </a:schemeClr>
            </a:solidFill>
            <a:prstDash val="solid"/>
            <a:miter lim="800000"/>
          </a:ln>
          <a:effectLst/>
        </p:spPr>
      </p:cxnSp>
      <p:cxnSp>
        <p:nvCxnSpPr>
          <p:cNvPr id="310" name="直接连接符 148"/>
          <p:cNvCxnSpPr>
            <a:stCxn id="303" idx="0"/>
            <a:endCxn id="265" idx="2"/>
          </p:cNvCxnSpPr>
          <p:nvPr/>
        </p:nvCxnSpPr>
        <p:spPr>
          <a:xfrm flipH="1" flipV="1">
            <a:off x="1732104" y="2642172"/>
            <a:ext cx="2569537" cy="354791"/>
          </a:xfrm>
          <a:prstGeom prst="line">
            <a:avLst/>
          </a:prstGeom>
          <a:noFill/>
          <a:ln w="6350" cap="flat" cmpd="sng" algn="ctr">
            <a:solidFill>
              <a:schemeClr val="bg1">
                <a:lumMod val="50000"/>
                <a:lumOff val="50000"/>
              </a:schemeClr>
            </a:solidFill>
            <a:prstDash val="solid"/>
            <a:miter lim="800000"/>
          </a:ln>
          <a:effectLst/>
        </p:spPr>
      </p:cxnSp>
      <p:cxnSp>
        <p:nvCxnSpPr>
          <p:cNvPr id="311" name="直接连接符 148"/>
          <p:cNvCxnSpPr>
            <a:stCxn id="303" idx="0"/>
            <a:endCxn id="266" idx="2"/>
          </p:cNvCxnSpPr>
          <p:nvPr/>
        </p:nvCxnSpPr>
        <p:spPr>
          <a:xfrm flipH="1" flipV="1">
            <a:off x="2261533" y="2642172"/>
            <a:ext cx="2040108" cy="354791"/>
          </a:xfrm>
          <a:prstGeom prst="line">
            <a:avLst/>
          </a:prstGeom>
          <a:noFill/>
          <a:ln w="6350" cap="flat" cmpd="sng" algn="ctr">
            <a:solidFill>
              <a:schemeClr val="bg1">
                <a:lumMod val="50000"/>
                <a:lumOff val="50000"/>
              </a:schemeClr>
            </a:solidFill>
            <a:prstDash val="solid"/>
            <a:miter lim="800000"/>
          </a:ln>
          <a:effectLst/>
        </p:spPr>
      </p:cxnSp>
      <p:cxnSp>
        <p:nvCxnSpPr>
          <p:cNvPr id="314" name="直接连接符 148"/>
          <p:cNvCxnSpPr>
            <a:stCxn id="303" idx="0"/>
            <a:endCxn id="267" idx="2"/>
          </p:cNvCxnSpPr>
          <p:nvPr/>
        </p:nvCxnSpPr>
        <p:spPr>
          <a:xfrm flipH="1" flipV="1">
            <a:off x="2790961" y="2642172"/>
            <a:ext cx="1510680" cy="354791"/>
          </a:xfrm>
          <a:prstGeom prst="line">
            <a:avLst/>
          </a:prstGeom>
          <a:noFill/>
          <a:ln w="6350" cap="flat" cmpd="sng" algn="ctr">
            <a:solidFill>
              <a:schemeClr val="bg1">
                <a:lumMod val="50000"/>
                <a:lumOff val="50000"/>
              </a:schemeClr>
            </a:solidFill>
            <a:prstDash val="solid"/>
            <a:miter lim="800000"/>
          </a:ln>
          <a:effectLst/>
        </p:spPr>
      </p:cxnSp>
      <p:cxnSp>
        <p:nvCxnSpPr>
          <p:cNvPr id="317" name="直接连接符 148"/>
          <p:cNvCxnSpPr>
            <a:stCxn id="303" idx="0"/>
            <a:endCxn id="268" idx="2"/>
          </p:cNvCxnSpPr>
          <p:nvPr/>
        </p:nvCxnSpPr>
        <p:spPr>
          <a:xfrm flipH="1" flipV="1">
            <a:off x="3320390" y="2642171"/>
            <a:ext cx="981251" cy="354792"/>
          </a:xfrm>
          <a:prstGeom prst="line">
            <a:avLst/>
          </a:prstGeom>
          <a:noFill/>
          <a:ln w="6350" cap="flat" cmpd="sng" algn="ctr">
            <a:solidFill>
              <a:schemeClr val="bg1">
                <a:lumMod val="50000"/>
                <a:lumOff val="50000"/>
              </a:schemeClr>
            </a:solidFill>
            <a:prstDash val="solid"/>
            <a:miter lim="800000"/>
          </a:ln>
          <a:effectLst/>
        </p:spPr>
      </p:cxnSp>
      <p:cxnSp>
        <p:nvCxnSpPr>
          <p:cNvPr id="321" name="直接连接符 148"/>
          <p:cNvCxnSpPr>
            <a:stCxn id="303" idx="0"/>
            <a:endCxn id="294" idx="2"/>
          </p:cNvCxnSpPr>
          <p:nvPr/>
        </p:nvCxnSpPr>
        <p:spPr>
          <a:xfrm flipH="1" flipV="1">
            <a:off x="3859723" y="2642170"/>
            <a:ext cx="441918" cy="354793"/>
          </a:xfrm>
          <a:prstGeom prst="line">
            <a:avLst/>
          </a:prstGeom>
          <a:noFill/>
          <a:ln w="6350" cap="flat" cmpd="sng" algn="ctr">
            <a:solidFill>
              <a:schemeClr val="bg1">
                <a:lumMod val="50000"/>
                <a:lumOff val="50000"/>
              </a:schemeClr>
            </a:solidFill>
            <a:prstDash val="solid"/>
            <a:miter lim="800000"/>
          </a:ln>
          <a:effectLst/>
        </p:spPr>
      </p:cxnSp>
      <p:cxnSp>
        <p:nvCxnSpPr>
          <p:cNvPr id="323" name="直接连接符 148"/>
          <p:cNvCxnSpPr>
            <a:endCxn id="294" idx="2"/>
          </p:cNvCxnSpPr>
          <p:nvPr/>
        </p:nvCxnSpPr>
        <p:spPr>
          <a:xfrm flipV="1">
            <a:off x="3183070" y="2642170"/>
            <a:ext cx="676653" cy="336513"/>
          </a:xfrm>
          <a:prstGeom prst="line">
            <a:avLst/>
          </a:prstGeom>
          <a:noFill/>
          <a:ln w="6350" cap="flat" cmpd="sng" algn="ctr">
            <a:solidFill>
              <a:schemeClr val="bg1">
                <a:lumMod val="50000"/>
                <a:lumOff val="50000"/>
              </a:schemeClr>
            </a:solidFill>
            <a:prstDash val="solid"/>
            <a:miter lim="800000"/>
          </a:ln>
          <a:effectLst/>
        </p:spPr>
      </p:cxnSp>
      <p:cxnSp>
        <p:nvCxnSpPr>
          <p:cNvPr id="327" name="直接连接符 148"/>
          <p:cNvCxnSpPr>
            <a:endCxn id="268" idx="2"/>
          </p:cNvCxnSpPr>
          <p:nvPr/>
        </p:nvCxnSpPr>
        <p:spPr>
          <a:xfrm flipV="1">
            <a:off x="3159837" y="2642171"/>
            <a:ext cx="160552" cy="354792"/>
          </a:xfrm>
          <a:prstGeom prst="line">
            <a:avLst/>
          </a:prstGeom>
          <a:noFill/>
          <a:ln w="6350" cap="flat" cmpd="sng" algn="ctr">
            <a:solidFill>
              <a:schemeClr val="bg1">
                <a:lumMod val="50000"/>
                <a:lumOff val="50000"/>
              </a:schemeClr>
            </a:solidFill>
            <a:prstDash val="solid"/>
            <a:miter lim="800000"/>
          </a:ln>
          <a:effectLst/>
        </p:spPr>
      </p:cxnSp>
      <p:cxnSp>
        <p:nvCxnSpPr>
          <p:cNvPr id="347" name="直接连接符 148"/>
          <p:cNvCxnSpPr>
            <a:endCxn id="294" idx="2"/>
          </p:cNvCxnSpPr>
          <p:nvPr/>
        </p:nvCxnSpPr>
        <p:spPr>
          <a:xfrm flipV="1">
            <a:off x="2411733" y="2642170"/>
            <a:ext cx="1447990" cy="317671"/>
          </a:xfrm>
          <a:prstGeom prst="line">
            <a:avLst/>
          </a:prstGeom>
          <a:noFill/>
          <a:ln w="6350" cap="flat" cmpd="sng" algn="ctr">
            <a:solidFill>
              <a:schemeClr val="bg1">
                <a:lumMod val="50000"/>
                <a:lumOff val="50000"/>
              </a:schemeClr>
            </a:solidFill>
            <a:prstDash val="solid"/>
            <a:miter lim="800000"/>
          </a:ln>
          <a:effectLst/>
        </p:spPr>
      </p:cxnSp>
      <p:cxnSp>
        <p:nvCxnSpPr>
          <p:cNvPr id="348" name="直接连接符 148"/>
          <p:cNvCxnSpPr>
            <a:endCxn id="268" idx="2"/>
          </p:cNvCxnSpPr>
          <p:nvPr/>
        </p:nvCxnSpPr>
        <p:spPr>
          <a:xfrm flipV="1">
            <a:off x="2487932" y="2642171"/>
            <a:ext cx="832457" cy="278347"/>
          </a:xfrm>
          <a:prstGeom prst="line">
            <a:avLst/>
          </a:prstGeom>
          <a:noFill/>
          <a:ln w="6350" cap="flat" cmpd="sng" algn="ctr">
            <a:solidFill>
              <a:schemeClr val="bg1">
                <a:lumMod val="50000"/>
                <a:lumOff val="50000"/>
              </a:schemeClr>
            </a:solidFill>
            <a:prstDash val="solid"/>
            <a:miter lim="800000"/>
          </a:ln>
          <a:effectLst/>
        </p:spPr>
      </p:cxnSp>
      <p:cxnSp>
        <p:nvCxnSpPr>
          <p:cNvPr id="349" name="直接连接符 148"/>
          <p:cNvCxnSpPr>
            <a:endCxn id="295" idx="2"/>
          </p:cNvCxnSpPr>
          <p:nvPr/>
        </p:nvCxnSpPr>
        <p:spPr>
          <a:xfrm flipV="1">
            <a:off x="3221384" y="2642170"/>
            <a:ext cx="1173199" cy="331116"/>
          </a:xfrm>
          <a:prstGeom prst="line">
            <a:avLst/>
          </a:prstGeom>
          <a:noFill/>
          <a:ln w="6350" cap="flat" cmpd="sng" algn="ctr">
            <a:solidFill>
              <a:schemeClr val="bg1">
                <a:lumMod val="50000"/>
                <a:lumOff val="50000"/>
              </a:schemeClr>
            </a:solidFill>
            <a:prstDash val="solid"/>
            <a:miter lim="800000"/>
          </a:ln>
          <a:effectLst/>
        </p:spPr>
      </p:cxnSp>
      <p:cxnSp>
        <p:nvCxnSpPr>
          <p:cNvPr id="350" name="直接连接符 148"/>
          <p:cNvCxnSpPr>
            <a:stCxn id="303" idx="0"/>
            <a:endCxn id="295" idx="2"/>
          </p:cNvCxnSpPr>
          <p:nvPr/>
        </p:nvCxnSpPr>
        <p:spPr>
          <a:xfrm flipV="1">
            <a:off x="4301641" y="2642170"/>
            <a:ext cx="92942" cy="354793"/>
          </a:xfrm>
          <a:prstGeom prst="line">
            <a:avLst/>
          </a:prstGeom>
          <a:noFill/>
          <a:ln w="6350" cap="flat" cmpd="sng" algn="ctr">
            <a:solidFill>
              <a:schemeClr val="bg1">
                <a:lumMod val="50000"/>
                <a:lumOff val="50000"/>
              </a:schemeClr>
            </a:solidFill>
            <a:prstDash val="solid"/>
            <a:miter lim="800000"/>
          </a:ln>
          <a:effectLst/>
        </p:spPr>
      </p:cxnSp>
      <p:sp>
        <p:nvSpPr>
          <p:cNvPr id="358" name="Freeform 86"/>
          <p:cNvSpPr>
            <a:spLocks noEditPoints="1"/>
          </p:cNvSpPr>
          <p:nvPr/>
        </p:nvSpPr>
        <p:spPr bwMode="auto">
          <a:xfrm>
            <a:off x="3145864" y="1875682"/>
            <a:ext cx="399769" cy="203317"/>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90" name="TextBox 80"/>
          <p:cNvSpPr txBox="1"/>
          <p:nvPr/>
        </p:nvSpPr>
        <p:spPr>
          <a:xfrm>
            <a:off x="3144964" y="1944494"/>
            <a:ext cx="382370" cy="107722"/>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391" name="Freeform 86"/>
          <p:cNvSpPr>
            <a:spLocks noEditPoints="1"/>
          </p:cNvSpPr>
          <p:nvPr/>
        </p:nvSpPr>
        <p:spPr bwMode="auto">
          <a:xfrm>
            <a:off x="3680965" y="1881026"/>
            <a:ext cx="399769" cy="203317"/>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95" name="TextBox 80"/>
          <p:cNvSpPr txBox="1"/>
          <p:nvPr/>
        </p:nvSpPr>
        <p:spPr>
          <a:xfrm>
            <a:off x="3689301" y="1929984"/>
            <a:ext cx="382370" cy="107722"/>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401" name="Freeform 86"/>
          <p:cNvSpPr>
            <a:spLocks noEditPoints="1"/>
          </p:cNvSpPr>
          <p:nvPr/>
        </p:nvSpPr>
        <p:spPr bwMode="auto">
          <a:xfrm>
            <a:off x="4233816" y="1882639"/>
            <a:ext cx="399769" cy="203317"/>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05" name="TextBox 80"/>
          <p:cNvSpPr txBox="1"/>
          <p:nvPr/>
        </p:nvSpPr>
        <p:spPr>
          <a:xfrm>
            <a:off x="4241747" y="1932053"/>
            <a:ext cx="382370" cy="107722"/>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407" name="Rectangle 2"/>
          <p:cNvSpPr>
            <a:spLocks noChangeArrowheads="1"/>
          </p:cNvSpPr>
          <p:nvPr/>
        </p:nvSpPr>
        <p:spPr bwMode="auto">
          <a:xfrm>
            <a:off x="7555985" y="2750468"/>
            <a:ext cx="2789210" cy="772294"/>
          </a:xfrm>
          <a:prstGeom prst="rect">
            <a:avLst/>
          </a:prstGeom>
          <a:solidFill>
            <a:sysClr val="window" lastClr="FFFF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408" name="矩形 115"/>
          <p:cNvSpPr/>
          <p:nvPr/>
        </p:nvSpPr>
        <p:spPr>
          <a:xfrm>
            <a:off x="10488685" y="1980218"/>
            <a:ext cx="529428" cy="464410"/>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black"/>
              </a:solidFill>
              <a:latin typeface="Arial" panose="020B0604020202020204" pitchFamily="34" charset="0"/>
              <a:ea typeface="微软雅黑" panose="020B0503020204020204" pitchFamily="34" charset="-122"/>
            </a:endParaRPr>
          </a:p>
        </p:txBody>
      </p:sp>
      <p:grpSp>
        <p:nvGrpSpPr>
          <p:cNvPr id="410" name="组合 105"/>
          <p:cNvGrpSpPr/>
          <p:nvPr/>
        </p:nvGrpSpPr>
        <p:grpSpPr>
          <a:xfrm>
            <a:off x="7296776" y="1676727"/>
            <a:ext cx="3646206" cy="1088335"/>
            <a:chOff x="1833917" y="2600289"/>
            <a:chExt cx="4928993" cy="1505823"/>
          </a:xfrm>
        </p:grpSpPr>
        <p:sp>
          <p:nvSpPr>
            <p:cNvPr id="413" name="矩形 111"/>
            <p:cNvSpPr/>
            <p:nvPr/>
          </p:nvSpPr>
          <p:spPr>
            <a:xfrm>
              <a:off x="1833917" y="3020201"/>
              <a:ext cx="715689" cy="642559"/>
            </a:xfrm>
            <a:prstGeom prst="rect">
              <a:avLst/>
            </a:prstGeom>
            <a:solidFill>
              <a:srgbClr val="CCECFF"/>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414" name="矩形 112"/>
            <p:cNvSpPr/>
            <p:nvPr/>
          </p:nvSpPr>
          <p:spPr>
            <a:xfrm>
              <a:off x="2549606" y="3020201"/>
              <a:ext cx="715689" cy="642559"/>
            </a:xfrm>
            <a:prstGeom prst="rect">
              <a:avLst/>
            </a:prstGeom>
            <a:solidFill>
              <a:srgbClr val="CCECFF"/>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416" name="矩形 113"/>
            <p:cNvSpPr/>
            <p:nvPr/>
          </p:nvSpPr>
          <p:spPr>
            <a:xfrm>
              <a:off x="3265295" y="3020201"/>
              <a:ext cx="715689" cy="642559"/>
            </a:xfrm>
            <a:prstGeom prst="rect">
              <a:avLst/>
            </a:prstGeom>
            <a:solidFill>
              <a:srgbClr val="92D05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417" name="矩形 114"/>
            <p:cNvSpPr/>
            <p:nvPr/>
          </p:nvSpPr>
          <p:spPr>
            <a:xfrm>
              <a:off x="3980984" y="3020201"/>
              <a:ext cx="715689" cy="642559"/>
            </a:xfrm>
            <a:prstGeom prst="rect">
              <a:avLst/>
            </a:prstGeom>
            <a:solidFill>
              <a:srgbClr val="92D05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419" name="矩形 115"/>
            <p:cNvSpPr/>
            <p:nvPr/>
          </p:nvSpPr>
          <p:spPr>
            <a:xfrm>
              <a:off x="4696673" y="3020200"/>
              <a:ext cx="715689" cy="642559"/>
            </a:xfrm>
            <a:prstGeom prst="rect">
              <a:avLst/>
            </a:prstGeom>
            <a:solidFill>
              <a:srgbClr val="00B0F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420" name="文本框 117"/>
            <p:cNvSpPr txBox="1"/>
            <p:nvPr/>
          </p:nvSpPr>
          <p:spPr>
            <a:xfrm>
              <a:off x="2107687" y="3139706"/>
              <a:ext cx="365759" cy="425841"/>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0</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517" name="文本框 118"/>
            <p:cNvSpPr txBox="1"/>
            <p:nvPr/>
          </p:nvSpPr>
          <p:spPr>
            <a:xfrm>
              <a:off x="2759692" y="3139706"/>
              <a:ext cx="365759" cy="425841"/>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1</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518" name="文本框 119"/>
            <p:cNvSpPr txBox="1"/>
            <p:nvPr/>
          </p:nvSpPr>
          <p:spPr>
            <a:xfrm>
              <a:off x="3523878" y="3136395"/>
              <a:ext cx="365759" cy="425841"/>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2</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519" name="文本框 120"/>
            <p:cNvSpPr txBox="1"/>
            <p:nvPr/>
          </p:nvSpPr>
          <p:spPr>
            <a:xfrm>
              <a:off x="4163676" y="3136395"/>
              <a:ext cx="365759" cy="425841"/>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3</a:t>
              </a:r>
              <a:endParaRPr lang="en-US" altLang="zh-CN" sz="1400" kern="0">
                <a:solidFill>
                  <a:prstClr val="black"/>
                </a:solidFill>
                <a:latin typeface="Arial" panose="020B0604020202020204" pitchFamily="34" charset="0"/>
                <a:ea typeface="微软雅黑" panose="020B0503020204020204" pitchFamily="34" charset="-122"/>
              </a:endParaRPr>
            </a:p>
          </p:txBody>
        </p:sp>
        <p:grpSp>
          <p:nvGrpSpPr>
            <p:cNvPr id="520" name="组合 121"/>
            <p:cNvGrpSpPr/>
            <p:nvPr/>
          </p:nvGrpSpPr>
          <p:grpSpPr>
            <a:xfrm>
              <a:off x="4099381" y="2600289"/>
              <a:ext cx="540413" cy="281310"/>
              <a:chOff x="2549606" y="2560881"/>
              <a:chExt cx="769440" cy="321242"/>
            </a:xfrm>
          </p:grpSpPr>
          <p:sp>
            <p:nvSpPr>
              <p:cNvPr id="532"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33" name="TextBox 80"/>
              <p:cNvSpPr txBox="1"/>
              <p:nvPr/>
            </p:nvSpPr>
            <p:spPr>
              <a:xfrm>
                <a:off x="2566351" y="2663281"/>
                <a:ext cx="735952" cy="170201"/>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21" name="组合 122"/>
            <p:cNvGrpSpPr/>
            <p:nvPr/>
          </p:nvGrpSpPr>
          <p:grpSpPr>
            <a:xfrm>
              <a:off x="2660958" y="2600289"/>
              <a:ext cx="540413" cy="281310"/>
              <a:chOff x="2549606" y="2560881"/>
              <a:chExt cx="769440" cy="321242"/>
            </a:xfrm>
          </p:grpSpPr>
          <p:sp>
            <p:nvSpPr>
              <p:cNvPr id="530"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31" name="TextBox 80"/>
              <p:cNvSpPr txBox="1"/>
              <p:nvPr/>
            </p:nvSpPr>
            <p:spPr>
              <a:xfrm>
                <a:off x="2566351" y="2663281"/>
                <a:ext cx="735952" cy="170201"/>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22" name="组合 123"/>
            <p:cNvGrpSpPr/>
            <p:nvPr/>
          </p:nvGrpSpPr>
          <p:grpSpPr>
            <a:xfrm>
              <a:off x="3380170" y="2600289"/>
              <a:ext cx="540413" cy="281310"/>
              <a:chOff x="2549606" y="2560881"/>
              <a:chExt cx="769440" cy="321242"/>
            </a:xfrm>
          </p:grpSpPr>
          <p:sp>
            <p:nvSpPr>
              <p:cNvPr id="527"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28" name="TextBox 80"/>
              <p:cNvSpPr txBox="1"/>
              <p:nvPr/>
            </p:nvSpPr>
            <p:spPr>
              <a:xfrm>
                <a:off x="2566351" y="2663281"/>
                <a:ext cx="735952" cy="170201"/>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23" name="组合 124"/>
            <p:cNvGrpSpPr/>
            <p:nvPr/>
          </p:nvGrpSpPr>
          <p:grpSpPr>
            <a:xfrm>
              <a:off x="1941746" y="2600289"/>
              <a:ext cx="540413" cy="281310"/>
              <a:chOff x="2549606" y="2560881"/>
              <a:chExt cx="769440" cy="321242"/>
            </a:xfrm>
          </p:grpSpPr>
          <p:sp>
            <p:nvSpPr>
              <p:cNvPr id="525" name="Freeform 86"/>
              <p:cNvSpPr>
                <a:spLocks noEditPoints="1"/>
              </p:cNvSpPr>
              <p:nvPr/>
            </p:nvSpPr>
            <p:spPr bwMode="auto">
              <a:xfrm>
                <a:off x="2549606" y="2560881"/>
                <a:ext cx="769440" cy="321242"/>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26" name="TextBox 80"/>
              <p:cNvSpPr txBox="1"/>
              <p:nvPr/>
            </p:nvSpPr>
            <p:spPr>
              <a:xfrm>
                <a:off x="2566351" y="2663281"/>
                <a:ext cx="735952" cy="170201"/>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524" name="文本框 116"/>
            <p:cNvSpPr txBox="1"/>
            <p:nvPr/>
          </p:nvSpPr>
          <p:spPr>
            <a:xfrm flipH="1">
              <a:off x="6283200" y="3084095"/>
              <a:ext cx="479710" cy="1022017"/>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a:t>
              </a:r>
              <a:endParaRPr lang="en-US" altLang="zh-CN" sz="1400" kern="0">
                <a:solidFill>
                  <a:prstClr val="black"/>
                </a:solidFill>
                <a:latin typeface="Arial" panose="020B0604020202020204" pitchFamily="34" charset="0"/>
                <a:ea typeface="微软雅黑" panose="020B0503020204020204" pitchFamily="34" charset="-122"/>
              </a:endParaRPr>
            </a:p>
          </p:txBody>
        </p:sp>
      </p:grpSp>
      <p:sp>
        <p:nvSpPr>
          <p:cNvPr id="550" name="矩形 115"/>
          <p:cNvSpPr/>
          <p:nvPr/>
        </p:nvSpPr>
        <p:spPr>
          <a:xfrm>
            <a:off x="9953825" y="1980218"/>
            <a:ext cx="529428" cy="464410"/>
          </a:xfrm>
          <a:prstGeom prst="rect">
            <a:avLst/>
          </a:prstGeom>
          <a:solidFill>
            <a:srgbClr val="00B0F0"/>
          </a:solidFill>
          <a:ln w="12700" cap="flat" cmpd="sng" algn="ctr">
            <a:solidFill>
              <a:sysClr val="windowText" lastClr="000000"/>
            </a:solidFill>
            <a:prstDash val="solid"/>
            <a:miter lim="800000"/>
          </a:ln>
          <a:effectLst/>
        </p:spPr>
        <p:txBody>
          <a:bodyPr wrap="square" rtlCol="0" anchor="ctr">
            <a:noAutofit/>
          </a:bodyPr>
          <a:lstStyle/>
          <a:p>
            <a:pPr algn="ctr" defTabSz="914400" fontAlgn="ctr">
              <a:defRPr/>
            </a:pP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551" name="文本框 120"/>
          <p:cNvSpPr txBox="1"/>
          <p:nvPr/>
        </p:nvSpPr>
        <p:spPr>
          <a:xfrm>
            <a:off x="9541886" y="2067770"/>
            <a:ext cx="270569" cy="307777"/>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4</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552" name="文本框 120"/>
          <p:cNvSpPr txBox="1"/>
          <p:nvPr/>
        </p:nvSpPr>
        <p:spPr>
          <a:xfrm>
            <a:off x="10050190" y="2064198"/>
            <a:ext cx="270569" cy="307777"/>
          </a:xfrm>
          <a:prstGeom prst="rect">
            <a:avLst/>
          </a:prstGeom>
          <a:noFill/>
        </p:spPr>
        <p:txBody>
          <a:bodyPr wrap="square" rtlCol="0">
            <a:noAutofit/>
          </a:bodyPr>
          <a:lstStyle/>
          <a:p>
            <a:pPr defTabSz="914400" fontAlgn="ctr">
              <a:defRPr/>
            </a:pPr>
            <a:r>
              <a:rPr lang="en-US" sz="1400">
                <a:solidFill>
                  <a:prstClr val="black"/>
                </a:solidFill>
                <a:latin typeface="Arial" panose="020B0604020202020204" pitchFamily="34" charset="0"/>
              </a:rPr>
              <a:t>5</a:t>
            </a:r>
            <a:endParaRPr lang="en-US" altLang="zh-CN" sz="1400" kern="0">
              <a:solidFill>
                <a:prstClr val="black"/>
              </a:solidFill>
              <a:latin typeface="Arial" panose="020B0604020202020204" pitchFamily="34" charset="0"/>
              <a:ea typeface="微软雅黑" panose="020B0503020204020204" pitchFamily="34" charset="-122"/>
            </a:endParaRPr>
          </a:p>
        </p:txBody>
      </p:sp>
      <p:sp>
        <p:nvSpPr>
          <p:cNvPr id="557" name="文本框 107"/>
          <p:cNvSpPr txBox="1"/>
          <p:nvPr/>
        </p:nvSpPr>
        <p:spPr>
          <a:xfrm>
            <a:off x="10699665" y="3447689"/>
            <a:ext cx="56926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err="1">
                <a:solidFill>
                  <a:srgbClr val="0192FF"/>
                </a:solidFill>
                <a:latin typeface="Arial" panose="020B0604020202020204" pitchFamily="34" charset="0"/>
              </a:rPr>
              <a:t>Xnet</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578" name="Freeform 86"/>
          <p:cNvSpPr>
            <a:spLocks noEditPoints="1"/>
          </p:cNvSpPr>
          <p:nvPr/>
        </p:nvSpPr>
        <p:spPr bwMode="auto">
          <a:xfrm>
            <a:off x="9504680" y="1678140"/>
            <a:ext cx="399769" cy="203317"/>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79" name="TextBox 80"/>
          <p:cNvSpPr txBox="1"/>
          <p:nvPr/>
        </p:nvSpPr>
        <p:spPr>
          <a:xfrm>
            <a:off x="9503780" y="1746952"/>
            <a:ext cx="382370" cy="107722"/>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580" name="Freeform 86"/>
          <p:cNvSpPr>
            <a:spLocks noEditPoints="1"/>
          </p:cNvSpPr>
          <p:nvPr/>
        </p:nvSpPr>
        <p:spPr bwMode="auto">
          <a:xfrm>
            <a:off x="10039781" y="1683484"/>
            <a:ext cx="399769" cy="203317"/>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82" name="TextBox 80"/>
          <p:cNvSpPr txBox="1"/>
          <p:nvPr/>
        </p:nvSpPr>
        <p:spPr>
          <a:xfrm>
            <a:off x="10048117" y="1732442"/>
            <a:ext cx="382370" cy="107722"/>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583" name="Freeform 86"/>
          <p:cNvSpPr>
            <a:spLocks noEditPoints="1"/>
          </p:cNvSpPr>
          <p:nvPr/>
        </p:nvSpPr>
        <p:spPr bwMode="auto">
          <a:xfrm>
            <a:off x="10592632" y="1685097"/>
            <a:ext cx="399769" cy="203317"/>
          </a:xfrm>
          <a:custGeom>
            <a:avLst/>
            <a:gdLst/>
            <a:ahLst/>
            <a:cxnLst>
              <a:cxn ang="0">
                <a:pos x="101" y="0"/>
              </a:cxn>
              <a:cxn ang="0">
                <a:pos x="94" y="14"/>
              </a:cxn>
              <a:cxn ang="0">
                <a:pos x="84" y="19"/>
              </a:cxn>
              <a:cxn ang="0">
                <a:pos x="79" y="19"/>
              </a:cxn>
              <a:cxn ang="0">
                <a:pos x="71" y="18"/>
              </a:cxn>
              <a:cxn ang="0">
                <a:pos x="61" y="8"/>
              </a:cxn>
              <a:cxn ang="0">
                <a:pos x="0" y="0"/>
              </a:cxn>
              <a:cxn ang="0">
                <a:pos x="58" y="464"/>
              </a:cxn>
              <a:cxn ang="0">
                <a:pos x="61" y="456"/>
              </a:cxn>
              <a:cxn ang="0">
                <a:pos x="71" y="446"/>
              </a:cxn>
              <a:cxn ang="0">
                <a:pos x="79" y="445"/>
              </a:cxn>
              <a:cxn ang="0">
                <a:pos x="84" y="446"/>
              </a:cxn>
              <a:cxn ang="0">
                <a:pos x="94" y="451"/>
              </a:cxn>
              <a:cxn ang="0">
                <a:pos x="101" y="464"/>
              </a:cxn>
              <a:cxn ang="0">
                <a:pos x="463" y="0"/>
              </a:cxn>
              <a:cxn ang="0">
                <a:pos x="412" y="352"/>
              </a:cxn>
              <a:cxn ang="0">
                <a:pos x="411" y="364"/>
              </a:cxn>
              <a:cxn ang="0">
                <a:pos x="402" y="386"/>
              </a:cxn>
              <a:cxn ang="0">
                <a:pos x="386" y="403"/>
              </a:cxn>
              <a:cxn ang="0">
                <a:pos x="364" y="412"/>
              </a:cxn>
              <a:cxn ang="0">
                <a:pos x="111" y="413"/>
              </a:cxn>
              <a:cxn ang="0">
                <a:pos x="99" y="412"/>
              </a:cxn>
              <a:cxn ang="0">
                <a:pos x="78" y="403"/>
              </a:cxn>
              <a:cxn ang="0">
                <a:pos x="61" y="386"/>
              </a:cxn>
              <a:cxn ang="0">
                <a:pos x="52" y="364"/>
              </a:cxn>
              <a:cxn ang="0">
                <a:pos x="51" y="113"/>
              </a:cxn>
              <a:cxn ang="0">
                <a:pos x="52" y="100"/>
              </a:cxn>
              <a:cxn ang="0">
                <a:pos x="61" y="78"/>
              </a:cxn>
              <a:cxn ang="0">
                <a:pos x="78" y="62"/>
              </a:cxn>
              <a:cxn ang="0">
                <a:pos x="99" y="53"/>
              </a:cxn>
              <a:cxn ang="0">
                <a:pos x="351" y="51"/>
              </a:cxn>
              <a:cxn ang="0">
                <a:pos x="364" y="53"/>
              </a:cxn>
              <a:cxn ang="0">
                <a:pos x="386" y="62"/>
              </a:cxn>
              <a:cxn ang="0">
                <a:pos x="402" y="78"/>
              </a:cxn>
              <a:cxn ang="0">
                <a:pos x="411" y="100"/>
              </a:cxn>
              <a:cxn ang="0">
                <a:pos x="412" y="352"/>
              </a:cxn>
            </a:cxnLst>
            <a:rect l="0" t="0" r="r" b="b"/>
            <a:pathLst>
              <a:path w="463" h="464">
                <a:moveTo>
                  <a:pt x="101" y="0"/>
                </a:moveTo>
                <a:lnTo>
                  <a:pt x="101" y="0"/>
                </a:lnTo>
                <a:lnTo>
                  <a:pt x="98" y="8"/>
                </a:lnTo>
                <a:lnTo>
                  <a:pt x="94" y="14"/>
                </a:lnTo>
                <a:lnTo>
                  <a:pt x="88" y="18"/>
                </a:lnTo>
                <a:lnTo>
                  <a:pt x="84" y="19"/>
                </a:lnTo>
                <a:lnTo>
                  <a:pt x="79" y="19"/>
                </a:lnTo>
                <a:lnTo>
                  <a:pt x="79" y="19"/>
                </a:lnTo>
                <a:lnTo>
                  <a:pt x="75" y="19"/>
                </a:lnTo>
                <a:lnTo>
                  <a:pt x="71" y="18"/>
                </a:lnTo>
                <a:lnTo>
                  <a:pt x="65" y="14"/>
                </a:lnTo>
                <a:lnTo>
                  <a:pt x="61" y="8"/>
                </a:lnTo>
                <a:lnTo>
                  <a:pt x="58" y="0"/>
                </a:lnTo>
                <a:lnTo>
                  <a:pt x="0" y="0"/>
                </a:lnTo>
                <a:lnTo>
                  <a:pt x="0" y="464"/>
                </a:lnTo>
                <a:lnTo>
                  <a:pt x="58" y="464"/>
                </a:lnTo>
                <a:lnTo>
                  <a:pt x="58" y="464"/>
                </a:lnTo>
                <a:lnTo>
                  <a:pt x="61" y="456"/>
                </a:lnTo>
                <a:lnTo>
                  <a:pt x="65" y="451"/>
                </a:lnTo>
                <a:lnTo>
                  <a:pt x="71" y="446"/>
                </a:lnTo>
                <a:lnTo>
                  <a:pt x="75" y="446"/>
                </a:lnTo>
                <a:lnTo>
                  <a:pt x="79" y="445"/>
                </a:lnTo>
                <a:lnTo>
                  <a:pt x="79" y="445"/>
                </a:lnTo>
                <a:lnTo>
                  <a:pt x="84" y="446"/>
                </a:lnTo>
                <a:lnTo>
                  <a:pt x="88" y="446"/>
                </a:lnTo>
                <a:lnTo>
                  <a:pt x="94" y="451"/>
                </a:lnTo>
                <a:lnTo>
                  <a:pt x="98" y="456"/>
                </a:lnTo>
                <a:lnTo>
                  <a:pt x="101" y="464"/>
                </a:lnTo>
                <a:lnTo>
                  <a:pt x="463" y="464"/>
                </a:lnTo>
                <a:lnTo>
                  <a:pt x="463" y="0"/>
                </a:lnTo>
                <a:lnTo>
                  <a:pt x="101" y="0"/>
                </a:lnTo>
                <a:close/>
                <a:moveTo>
                  <a:pt x="412" y="352"/>
                </a:moveTo>
                <a:lnTo>
                  <a:pt x="412" y="352"/>
                </a:lnTo>
                <a:lnTo>
                  <a:pt x="411" y="364"/>
                </a:lnTo>
                <a:lnTo>
                  <a:pt x="407" y="376"/>
                </a:lnTo>
                <a:lnTo>
                  <a:pt x="402" y="386"/>
                </a:lnTo>
                <a:lnTo>
                  <a:pt x="394" y="395"/>
                </a:lnTo>
                <a:lnTo>
                  <a:pt x="386" y="403"/>
                </a:lnTo>
                <a:lnTo>
                  <a:pt x="375" y="409"/>
                </a:lnTo>
                <a:lnTo>
                  <a:pt x="364" y="412"/>
                </a:lnTo>
                <a:lnTo>
                  <a:pt x="351" y="413"/>
                </a:lnTo>
                <a:lnTo>
                  <a:pt x="111" y="413"/>
                </a:lnTo>
                <a:lnTo>
                  <a:pt x="111" y="413"/>
                </a:lnTo>
                <a:lnTo>
                  <a:pt x="99" y="412"/>
                </a:lnTo>
                <a:lnTo>
                  <a:pt x="88" y="409"/>
                </a:lnTo>
                <a:lnTo>
                  <a:pt x="78" y="403"/>
                </a:lnTo>
                <a:lnTo>
                  <a:pt x="69" y="395"/>
                </a:lnTo>
                <a:lnTo>
                  <a:pt x="61" y="386"/>
                </a:lnTo>
                <a:lnTo>
                  <a:pt x="55" y="376"/>
                </a:lnTo>
                <a:lnTo>
                  <a:pt x="52" y="364"/>
                </a:lnTo>
                <a:lnTo>
                  <a:pt x="51" y="352"/>
                </a:lnTo>
                <a:lnTo>
                  <a:pt x="51" y="113"/>
                </a:lnTo>
                <a:lnTo>
                  <a:pt x="51" y="113"/>
                </a:lnTo>
                <a:lnTo>
                  <a:pt x="52" y="100"/>
                </a:lnTo>
                <a:lnTo>
                  <a:pt x="55" y="88"/>
                </a:lnTo>
                <a:lnTo>
                  <a:pt x="61" y="78"/>
                </a:lnTo>
                <a:lnTo>
                  <a:pt x="69" y="69"/>
                </a:lnTo>
                <a:lnTo>
                  <a:pt x="78" y="62"/>
                </a:lnTo>
                <a:lnTo>
                  <a:pt x="88" y="56"/>
                </a:lnTo>
                <a:lnTo>
                  <a:pt x="99" y="53"/>
                </a:lnTo>
                <a:lnTo>
                  <a:pt x="111" y="51"/>
                </a:lnTo>
                <a:lnTo>
                  <a:pt x="351" y="51"/>
                </a:lnTo>
                <a:lnTo>
                  <a:pt x="351" y="51"/>
                </a:lnTo>
                <a:lnTo>
                  <a:pt x="364" y="53"/>
                </a:lnTo>
                <a:lnTo>
                  <a:pt x="375" y="56"/>
                </a:lnTo>
                <a:lnTo>
                  <a:pt x="386" y="62"/>
                </a:lnTo>
                <a:lnTo>
                  <a:pt x="394" y="69"/>
                </a:lnTo>
                <a:lnTo>
                  <a:pt x="402" y="78"/>
                </a:lnTo>
                <a:lnTo>
                  <a:pt x="407" y="88"/>
                </a:lnTo>
                <a:lnTo>
                  <a:pt x="411" y="100"/>
                </a:lnTo>
                <a:lnTo>
                  <a:pt x="412" y="113"/>
                </a:lnTo>
                <a:lnTo>
                  <a:pt x="412" y="352"/>
                </a:lnTo>
                <a:close/>
              </a:path>
            </a:pathLst>
          </a:custGeom>
          <a:solidFill>
            <a:srgbClr val="2298F0"/>
          </a:solidFill>
          <a:ln w="9525">
            <a:noFill/>
            <a:round/>
            <a:headEnd/>
            <a:tailEnd/>
          </a:ln>
        </p:spPr>
        <p:txBody>
          <a:bodyPr vert="horz" wrap="square" lIns="91440" tIns="45720" rIns="91440" bIns="45720" numCol="1" anchor="t" anchorCtr="0" compatLnSpc="1">
            <a:prstTxWarp prst="textNoShape">
              <a:avLst/>
            </a:prstTxWarp>
            <a:noAutofit/>
          </a:bodyPr>
          <a:lstStyle>
            <a:defPPr>
              <a:defRPr lang="zh-CN"/>
            </a:defPPr>
            <a:lvl1pPr marL="0" algn="l" defTabSz="914311" rtl="0" eaLnBrk="1" latinLnBrk="0" hangingPunct="1">
              <a:defRPr sz="1800" kern="1200">
                <a:solidFill>
                  <a:schemeClr val="tx1"/>
                </a:solidFill>
                <a:latin typeface="Arial"/>
                <a:ea typeface="+mn-ea"/>
                <a:cs typeface="+mn-cs"/>
              </a:defRPr>
            </a:lvl1pPr>
            <a:lvl2pPr marL="457156" algn="l" defTabSz="914311" rtl="0" eaLnBrk="1" latinLnBrk="0" hangingPunct="1">
              <a:defRPr sz="1800" kern="1200">
                <a:solidFill>
                  <a:schemeClr val="tx1"/>
                </a:solidFill>
                <a:latin typeface="Arial"/>
                <a:ea typeface="+mn-ea"/>
                <a:cs typeface="+mn-cs"/>
              </a:defRPr>
            </a:lvl2pPr>
            <a:lvl3pPr marL="914311" algn="l" defTabSz="914311" rtl="0" eaLnBrk="1" latinLnBrk="0" hangingPunct="1">
              <a:defRPr sz="1800" kern="1200">
                <a:solidFill>
                  <a:schemeClr val="tx1"/>
                </a:solidFill>
                <a:latin typeface="Arial"/>
                <a:ea typeface="+mn-ea"/>
                <a:cs typeface="+mn-cs"/>
              </a:defRPr>
            </a:lvl3pPr>
            <a:lvl4pPr marL="1371468" algn="l" defTabSz="914311" rtl="0" eaLnBrk="1" latinLnBrk="0" hangingPunct="1">
              <a:defRPr sz="1800" kern="1200">
                <a:solidFill>
                  <a:schemeClr val="tx1"/>
                </a:solidFill>
                <a:latin typeface="Arial"/>
                <a:ea typeface="+mn-ea"/>
                <a:cs typeface="+mn-cs"/>
              </a:defRPr>
            </a:lvl4pPr>
            <a:lvl5pPr marL="1828623" algn="l" defTabSz="914311" rtl="0" eaLnBrk="1" latinLnBrk="0" hangingPunct="1">
              <a:defRPr sz="1800" kern="1200">
                <a:solidFill>
                  <a:schemeClr val="tx1"/>
                </a:solidFill>
                <a:latin typeface="Arial"/>
                <a:ea typeface="+mn-ea"/>
                <a:cs typeface="+mn-cs"/>
              </a:defRPr>
            </a:lvl5pPr>
            <a:lvl6pPr marL="2285779" algn="l" defTabSz="914311" rtl="0" eaLnBrk="1" latinLnBrk="0" hangingPunct="1">
              <a:defRPr sz="1800" kern="1200">
                <a:solidFill>
                  <a:schemeClr val="tx1"/>
                </a:solidFill>
                <a:latin typeface="Arial"/>
                <a:ea typeface="+mn-ea"/>
                <a:cs typeface="+mn-cs"/>
              </a:defRPr>
            </a:lvl6pPr>
            <a:lvl7pPr marL="2742934" algn="l" defTabSz="914311" rtl="0" eaLnBrk="1" latinLnBrk="0" hangingPunct="1">
              <a:defRPr sz="1800" kern="1200">
                <a:solidFill>
                  <a:schemeClr val="tx1"/>
                </a:solidFill>
                <a:latin typeface="Arial"/>
                <a:ea typeface="+mn-ea"/>
                <a:cs typeface="+mn-cs"/>
              </a:defRPr>
            </a:lvl7pPr>
            <a:lvl8pPr marL="3200090" algn="l" defTabSz="914311" rtl="0" eaLnBrk="1" latinLnBrk="0" hangingPunct="1">
              <a:defRPr sz="1800" kern="1200">
                <a:solidFill>
                  <a:schemeClr val="tx1"/>
                </a:solidFill>
                <a:latin typeface="Arial"/>
                <a:ea typeface="+mn-ea"/>
                <a:cs typeface="+mn-cs"/>
              </a:defRPr>
            </a:lvl8pPr>
            <a:lvl9pPr marL="3657246" algn="l" defTabSz="914311" rtl="0" eaLnBrk="1" latinLnBrk="0" hangingPunct="1">
              <a:defRPr sz="1800" kern="1200">
                <a:solidFill>
                  <a:schemeClr val="tx1"/>
                </a:solidFill>
                <a:latin typeface="Arial"/>
                <a:ea typeface="+mn-ea"/>
                <a:cs typeface="+mn-cs"/>
              </a:defRPr>
            </a:lvl9pPr>
          </a:lstStyle>
          <a:p>
            <a:pPr fontAlgn="ctr">
              <a:defRPr/>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85" name="TextBox 80"/>
          <p:cNvSpPr txBox="1"/>
          <p:nvPr/>
        </p:nvSpPr>
        <p:spPr>
          <a:xfrm>
            <a:off x="10600563" y="1734511"/>
            <a:ext cx="382370" cy="107722"/>
          </a:xfrm>
          <a:prstGeom prst="rect">
            <a:avLst/>
          </a:prstGeom>
          <a:noFill/>
        </p:spPr>
        <p:txBody>
          <a:bodyPr wrap="square" lIns="0" tIns="0" rIns="0" bIns="0" rtlCol="0">
            <a:noAutofit/>
          </a:bodyPr>
          <a:lstStyle/>
          <a:p>
            <a:pPr algn="ctr" defTabSz="1219444" fontAlgn="ctr">
              <a:defRPr/>
            </a:pPr>
            <a:r>
              <a:rPr lang="en-US" sz="700" b="1">
                <a:solidFill>
                  <a:srgbClr val="2298F0"/>
                </a:solidFill>
                <a:latin typeface="Arial" panose="020B0604020202020204" pitchFamily="34" charset="0"/>
              </a:rPr>
              <a:t>CORE</a:t>
            </a:r>
            <a:endParaRPr lang="en-US" sz="700" b="1" kern="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586" name="文本框 134"/>
          <p:cNvSpPr txBox="1"/>
          <p:nvPr/>
        </p:nvSpPr>
        <p:spPr>
          <a:xfrm>
            <a:off x="1165732" y="1041699"/>
            <a:ext cx="3077121" cy="584775"/>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600">
                <a:solidFill>
                  <a:prstClr val="black"/>
                </a:solidFill>
                <a:latin typeface="Arial" panose="020B0604020202020204" pitchFamily="34" charset="0"/>
              </a:rPr>
              <a:t>Traditional CPU Thread Scheduling</a:t>
            </a:r>
            <a:endParaRPr lang="en-US" altLang="zh-CN" sz="1600" b="1">
              <a:solidFill>
                <a:prstClr val="black"/>
              </a:solidFill>
              <a:latin typeface="Arial" panose="020B0604020202020204" pitchFamily="34" charset="0"/>
              <a:cs typeface="Arial"/>
            </a:endParaRPr>
          </a:p>
        </p:txBody>
      </p:sp>
      <p:sp>
        <p:nvSpPr>
          <p:cNvPr id="589" name="矩形 135"/>
          <p:cNvSpPr/>
          <p:nvPr/>
        </p:nvSpPr>
        <p:spPr>
          <a:xfrm>
            <a:off x="660236" y="4175452"/>
            <a:ext cx="4776467" cy="1600438"/>
          </a:xfrm>
          <a:prstGeom prst="rect">
            <a:avLst/>
          </a:prstGeom>
        </p:spPr>
        <p:txBody>
          <a:bodyPr wrap="square">
            <a:noAutofit/>
          </a:bodyPr>
          <a:lstStyle/>
          <a:p>
            <a:pPr marL="285750" indent="-285750" defTabSz="914400" fontAlgn="ctr">
              <a:buFont typeface="Arial" panose="020B0604020202020204" pitchFamily="34" charset="0"/>
              <a:buChar char="•"/>
            </a:pPr>
            <a:r>
              <a:rPr lang="en-US" sz="1100" dirty="0">
                <a:solidFill>
                  <a:prstClr val="black"/>
                </a:solidFill>
                <a:latin typeface="Arial" panose="020B0604020202020204" pitchFamily="34" charset="0"/>
              </a:rPr>
              <a:t>CPU grouping is unavailable, and frequent switchover of processes among CPU cores increases the latency.</a:t>
            </a:r>
            <a:endParaRPr lang="en-US" altLang="zh-CN" sz="1100" dirty="0">
              <a:solidFill>
                <a:prstClr val="black"/>
              </a:solidFill>
              <a:latin typeface="Arial" panose="020B0604020202020204" pitchFamily="34" charset="0"/>
              <a:ea typeface="微软雅黑" panose="020B0503020204020204" pitchFamily="34" charset="-122"/>
              <a:cs typeface="Arial"/>
            </a:endParaRPr>
          </a:p>
          <a:p>
            <a:pPr marL="285750" indent="-285750" defTabSz="914400" fontAlgn="ctr">
              <a:buFont typeface="Arial" panose="020B0604020202020204" pitchFamily="34" charset="0"/>
              <a:buChar char="•"/>
            </a:pPr>
            <a:r>
              <a:rPr lang="en-US" sz="1100" dirty="0">
                <a:solidFill>
                  <a:prstClr val="black"/>
                </a:solidFill>
                <a:latin typeface="Arial" panose="020B0604020202020204" pitchFamily="34" charset="0"/>
              </a:rPr>
              <a:t>CPU scheduling by thread is in disorder, decreasing the CPU efficiency and ultimate performance.</a:t>
            </a:r>
            <a:endParaRPr lang="en-US" altLang="zh-CN" sz="1100" dirty="0">
              <a:solidFill>
                <a:prstClr val="black"/>
              </a:solidFill>
              <a:latin typeface="Arial" panose="020B0604020202020204" pitchFamily="34" charset="0"/>
              <a:ea typeface="微软雅黑" panose="020B0503020204020204" pitchFamily="34" charset="-122"/>
              <a:cs typeface="Arial"/>
            </a:endParaRPr>
          </a:p>
          <a:p>
            <a:pPr marL="285750" indent="-285750" defTabSz="914400" fontAlgn="ctr">
              <a:buFont typeface="Arial" panose="020B0604020202020204" pitchFamily="34" charset="0"/>
              <a:buChar char="•"/>
            </a:pPr>
            <a:r>
              <a:rPr lang="en-US" sz="1100" dirty="0">
                <a:solidFill>
                  <a:prstClr val="black"/>
                </a:solidFill>
                <a:latin typeface="Arial" panose="020B0604020202020204" pitchFamily="34" charset="0"/>
              </a:rPr>
              <a:t> Tasks with different priorities, such as foreground and background tasks, interruption and service tasks, conflict with each other, affecting performance stability. </a:t>
            </a:r>
            <a:endParaRPr lang="en-US" altLang="zh-CN" sz="1100" dirty="0">
              <a:solidFill>
                <a:prstClr val="black"/>
              </a:solidFill>
              <a:latin typeface="Arial" panose="020B0604020202020204" pitchFamily="34" charset="0"/>
            </a:endParaRPr>
          </a:p>
        </p:txBody>
      </p:sp>
      <p:sp>
        <p:nvSpPr>
          <p:cNvPr id="593" name="文本框 134"/>
          <p:cNvSpPr txBox="1"/>
          <p:nvPr/>
        </p:nvSpPr>
        <p:spPr>
          <a:xfrm>
            <a:off x="7349263" y="629568"/>
            <a:ext cx="3695638" cy="584775"/>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600">
                <a:solidFill>
                  <a:prstClr val="black"/>
                </a:solidFill>
                <a:latin typeface="Arial" panose="020B0604020202020204" pitchFamily="34" charset="0"/>
              </a:rPr>
              <a:t>Group- and Priority-based Multi-Core CPU Intelligent Scheduling</a:t>
            </a:r>
            <a:endParaRPr lang="en-US" altLang="zh-CN" sz="1600" b="1">
              <a:solidFill>
                <a:prstClr val="black"/>
              </a:solidFill>
              <a:latin typeface="Arial" panose="020B0604020202020204" pitchFamily="34" charset="0"/>
              <a:cs typeface="Arial"/>
            </a:endParaRPr>
          </a:p>
        </p:txBody>
      </p:sp>
      <p:sp>
        <p:nvSpPr>
          <p:cNvPr id="594" name="TextBox 73"/>
          <p:cNvSpPr txBox="1"/>
          <p:nvPr/>
        </p:nvSpPr>
        <p:spPr>
          <a:xfrm>
            <a:off x="879422" y="2990880"/>
            <a:ext cx="454596" cy="269191"/>
          </a:xfrm>
          <a:prstGeom prst="rect">
            <a:avLst/>
          </a:prstGeom>
          <a:noFill/>
        </p:spPr>
        <p:txBody>
          <a:bodyPr wrap="square" lIns="0" tIns="34234" rIns="0" bIns="34234" rtlCol="0">
            <a:noAutofit/>
          </a:bodyPr>
          <a:lstStyle/>
          <a:p>
            <a:pPr algn="ctr" defTabSz="914400" fontAlgn="ctr">
              <a:defRPr/>
            </a:pPr>
            <a:r>
              <a:rPr lang="en-US" sz="1300" b="1">
                <a:solidFill>
                  <a:prstClr val="black"/>
                </a:solidFill>
                <a:latin typeface="Arial" panose="020B0604020202020204" pitchFamily="34" charset="0"/>
              </a:rPr>
              <a:t>EDS</a:t>
            </a:r>
            <a:endParaRPr lang="en-US" sz="13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95" name="TextBox 73"/>
          <p:cNvSpPr txBox="1"/>
          <p:nvPr/>
        </p:nvSpPr>
        <p:spPr>
          <a:xfrm>
            <a:off x="3758443" y="2988299"/>
            <a:ext cx="454596" cy="269191"/>
          </a:xfrm>
          <a:prstGeom prst="rect">
            <a:avLst/>
          </a:prstGeom>
          <a:noFill/>
        </p:spPr>
        <p:txBody>
          <a:bodyPr wrap="square" lIns="0" tIns="34234" rIns="0" bIns="34234" rtlCol="0">
            <a:noAutofit/>
          </a:bodyPr>
          <a:lstStyle/>
          <a:p>
            <a:pPr algn="ctr" defTabSz="914400" fontAlgn="ctr">
              <a:defRPr/>
            </a:pPr>
            <a:r>
              <a:rPr lang="en-US" sz="1300" b="1">
                <a:solidFill>
                  <a:prstClr val="black"/>
                </a:solidFill>
                <a:latin typeface="Arial" panose="020B0604020202020204" pitchFamily="34" charset="0"/>
              </a:rPr>
              <a:t>OSD</a:t>
            </a:r>
            <a:endParaRPr lang="en-US" sz="13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99" name="TextBox 73"/>
          <p:cNvSpPr txBox="1"/>
          <p:nvPr/>
        </p:nvSpPr>
        <p:spPr>
          <a:xfrm>
            <a:off x="10568340" y="3073267"/>
            <a:ext cx="799906" cy="360908"/>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Communication thread pool</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00" name="Rectangle 2"/>
          <p:cNvSpPr>
            <a:spLocks noChangeArrowheads="1"/>
          </p:cNvSpPr>
          <p:nvPr/>
        </p:nvSpPr>
        <p:spPr bwMode="auto">
          <a:xfrm>
            <a:off x="10528861" y="3833031"/>
            <a:ext cx="964112" cy="772294"/>
          </a:xfrm>
          <a:prstGeom prst="rect">
            <a:avLst/>
          </a:prstGeom>
          <a:solidFill>
            <a:srgbClr val="CCEC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601" name="文本框 107"/>
          <p:cNvSpPr txBox="1"/>
          <p:nvPr/>
        </p:nvSpPr>
        <p:spPr>
          <a:xfrm>
            <a:off x="10720410" y="4169914"/>
            <a:ext cx="56926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err="1">
                <a:solidFill>
                  <a:srgbClr val="0192FF"/>
                </a:solidFill>
                <a:latin typeface="Arial" panose="020B0604020202020204" pitchFamily="34" charset="0"/>
              </a:rPr>
              <a:t>Xnet</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603" name="TextBox 73"/>
          <p:cNvSpPr txBox="1"/>
          <p:nvPr/>
        </p:nvSpPr>
        <p:spPr>
          <a:xfrm>
            <a:off x="10561415" y="3840500"/>
            <a:ext cx="799906" cy="407691"/>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I/O thread pool</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04" name="TextBox 73"/>
          <p:cNvSpPr txBox="1"/>
          <p:nvPr/>
        </p:nvSpPr>
        <p:spPr>
          <a:xfrm>
            <a:off x="10467531" y="2752451"/>
            <a:ext cx="454596" cy="269191"/>
          </a:xfrm>
          <a:prstGeom prst="rect">
            <a:avLst/>
          </a:prstGeom>
          <a:noFill/>
        </p:spPr>
        <p:txBody>
          <a:bodyPr wrap="square" lIns="0" tIns="34234" rIns="0" bIns="34234" rtlCol="0">
            <a:noAutofit/>
          </a:bodyPr>
          <a:lstStyle/>
          <a:p>
            <a:pPr algn="ctr" defTabSz="914400" fontAlgn="ctr">
              <a:defRPr/>
            </a:pPr>
            <a:r>
              <a:rPr lang="en-US" sz="1300" b="1">
                <a:solidFill>
                  <a:prstClr val="black"/>
                </a:solidFill>
                <a:latin typeface="Arial" panose="020B0604020202020204" pitchFamily="34" charset="0"/>
              </a:rPr>
              <a:t>OSD</a:t>
            </a:r>
            <a:endParaRPr lang="en-US" sz="13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06" name="Rectangle 2"/>
          <p:cNvSpPr>
            <a:spLocks noChangeArrowheads="1"/>
          </p:cNvSpPr>
          <p:nvPr/>
        </p:nvSpPr>
        <p:spPr bwMode="auto">
          <a:xfrm>
            <a:off x="7661424" y="3078121"/>
            <a:ext cx="1061379" cy="772294"/>
          </a:xfrm>
          <a:prstGeom prst="rect">
            <a:avLst/>
          </a:prstGeom>
          <a:solidFill>
            <a:srgbClr val="CCEC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609" name="文本框 107"/>
          <p:cNvSpPr txBox="1"/>
          <p:nvPr/>
        </p:nvSpPr>
        <p:spPr>
          <a:xfrm>
            <a:off x="7852974" y="3437876"/>
            <a:ext cx="62904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Front</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610" name="TextBox 73"/>
          <p:cNvSpPr txBox="1"/>
          <p:nvPr/>
        </p:nvSpPr>
        <p:spPr>
          <a:xfrm>
            <a:off x="7618228" y="3085590"/>
            <a:ext cx="799906" cy="407691"/>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Front-end thread pool</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11" name="Rectangle 2"/>
          <p:cNvSpPr>
            <a:spLocks noChangeArrowheads="1"/>
          </p:cNvSpPr>
          <p:nvPr/>
        </p:nvSpPr>
        <p:spPr bwMode="auto">
          <a:xfrm>
            <a:off x="7665008" y="3821439"/>
            <a:ext cx="1057796" cy="772294"/>
          </a:xfrm>
          <a:prstGeom prst="rect">
            <a:avLst/>
          </a:prstGeom>
          <a:solidFill>
            <a:srgbClr val="CCEC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612" name="文本框 107"/>
          <p:cNvSpPr txBox="1"/>
          <p:nvPr/>
        </p:nvSpPr>
        <p:spPr>
          <a:xfrm>
            <a:off x="7764196" y="4158322"/>
            <a:ext cx="86134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Back-end</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613" name="TextBox 73"/>
          <p:cNvSpPr txBox="1"/>
          <p:nvPr/>
        </p:nvSpPr>
        <p:spPr>
          <a:xfrm>
            <a:off x="7621811" y="3828908"/>
            <a:ext cx="799906" cy="407691"/>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Back-end thread pool</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14" name="Rectangle 2"/>
          <p:cNvSpPr>
            <a:spLocks noChangeArrowheads="1"/>
          </p:cNvSpPr>
          <p:nvPr/>
        </p:nvSpPr>
        <p:spPr bwMode="auto">
          <a:xfrm>
            <a:off x="8851259" y="3822490"/>
            <a:ext cx="1344023" cy="772294"/>
          </a:xfrm>
          <a:prstGeom prst="rect">
            <a:avLst/>
          </a:prstGeom>
          <a:solidFill>
            <a:srgbClr val="CCEC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615" name="文本框 107"/>
          <p:cNvSpPr txBox="1"/>
          <p:nvPr/>
        </p:nvSpPr>
        <p:spPr>
          <a:xfrm>
            <a:off x="8950448" y="4159373"/>
            <a:ext cx="1150054"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Meta Merge</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616" name="TextBox 73"/>
          <p:cNvSpPr txBox="1"/>
          <p:nvPr/>
        </p:nvSpPr>
        <p:spPr>
          <a:xfrm>
            <a:off x="8808062" y="3829959"/>
            <a:ext cx="1036424" cy="407691"/>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Metadata merge thread pool</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17" name="Rectangle 2"/>
          <p:cNvSpPr>
            <a:spLocks noChangeArrowheads="1"/>
          </p:cNvSpPr>
          <p:nvPr/>
        </p:nvSpPr>
        <p:spPr bwMode="auto">
          <a:xfrm>
            <a:off x="8854302" y="3078121"/>
            <a:ext cx="1334211" cy="738673"/>
          </a:xfrm>
          <a:prstGeom prst="rect">
            <a:avLst/>
          </a:prstGeom>
          <a:solidFill>
            <a:srgbClr val="CCEC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618" name="文本框 107"/>
          <p:cNvSpPr txBox="1"/>
          <p:nvPr/>
        </p:nvSpPr>
        <p:spPr>
          <a:xfrm>
            <a:off x="9055155" y="3427561"/>
            <a:ext cx="62904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Front</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619" name="TextBox 73"/>
          <p:cNvSpPr txBox="1"/>
          <p:nvPr/>
        </p:nvSpPr>
        <p:spPr>
          <a:xfrm>
            <a:off x="8897635" y="3075275"/>
            <a:ext cx="799906" cy="336824"/>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Communication thread pool</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20" name="Rectangle 2"/>
          <p:cNvSpPr>
            <a:spLocks noChangeArrowheads="1"/>
          </p:cNvSpPr>
          <p:nvPr/>
        </p:nvSpPr>
        <p:spPr bwMode="auto">
          <a:xfrm>
            <a:off x="7665008" y="4601246"/>
            <a:ext cx="1057796" cy="772294"/>
          </a:xfrm>
          <a:prstGeom prst="rect">
            <a:avLst/>
          </a:prstGeom>
          <a:solidFill>
            <a:srgbClr val="CCEC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621" name="文本框 107"/>
          <p:cNvSpPr txBox="1"/>
          <p:nvPr/>
        </p:nvSpPr>
        <p:spPr>
          <a:xfrm>
            <a:off x="7764196" y="4939653"/>
            <a:ext cx="861341"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err="1">
                <a:solidFill>
                  <a:srgbClr val="0192FF"/>
                </a:solidFill>
                <a:latin typeface="Arial" panose="020B0604020202020204" pitchFamily="34" charset="0"/>
              </a:rPr>
              <a:t>Dedup</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622" name="TextBox 73"/>
          <p:cNvSpPr txBox="1"/>
          <p:nvPr/>
        </p:nvSpPr>
        <p:spPr>
          <a:xfrm>
            <a:off x="7667531" y="4608715"/>
            <a:ext cx="799906" cy="576968"/>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Deduplication thread pool</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23" name="Rectangle 2"/>
          <p:cNvSpPr>
            <a:spLocks noChangeArrowheads="1"/>
          </p:cNvSpPr>
          <p:nvPr/>
        </p:nvSpPr>
        <p:spPr bwMode="auto">
          <a:xfrm>
            <a:off x="8863607" y="4596261"/>
            <a:ext cx="1331676" cy="772294"/>
          </a:xfrm>
          <a:prstGeom prst="rect">
            <a:avLst/>
          </a:prstGeom>
          <a:solidFill>
            <a:srgbClr val="CCECFF"/>
          </a:solidFill>
          <a:ln w="12700">
            <a:solidFill>
              <a:srgbClr val="000000"/>
            </a:solidFill>
            <a:prstDash val="dash"/>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624" name="文本框 107"/>
          <p:cNvSpPr txBox="1"/>
          <p:nvPr/>
        </p:nvSpPr>
        <p:spPr>
          <a:xfrm>
            <a:off x="8987517" y="4920517"/>
            <a:ext cx="1112985" cy="276999"/>
          </a:xfrm>
          <a:prstGeom prst="rect">
            <a:avLst/>
          </a:prstGeom>
          <a:solidFill>
            <a:schemeClr val="tx1">
              <a:lumMod val="10000"/>
              <a:lumOff val="90000"/>
            </a:schemeClr>
          </a:solidFill>
        </p:spPr>
        <p:txBody>
          <a:bodyPr wrap="square" rtlCol="0">
            <a:noAutofit/>
          </a:bodyPr>
          <a:lstStyle/>
          <a:p>
            <a:pPr algn="ctr" defTabSz="914400" fontAlgn="ctr">
              <a:defRPr/>
            </a:pPr>
            <a:r>
              <a:rPr lang="en-US" sz="1200">
                <a:solidFill>
                  <a:srgbClr val="0192FF"/>
                </a:solidFill>
                <a:latin typeface="Arial" panose="020B0604020202020204" pitchFamily="34" charset="0"/>
              </a:rPr>
              <a:t>Replication</a:t>
            </a:r>
            <a:endParaRPr lang="en-US" altLang="zh-CN" sz="1200" kern="0">
              <a:solidFill>
                <a:srgbClr val="0192FF"/>
              </a:solidFill>
              <a:latin typeface="Arial" panose="020B0604020202020204" pitchFamily="34" charset="0"/>
              <a:ea typeface="微软雅黑" panose="020B0503020204020204" pitchFamily="34" charset="-122"/>
            </a:endParaRPr>
          </a:p>
        </p:txBody>
      </p:sp>
      <p:sp>
        <p:nvSpPr>
          <p:cNvPr id="625" name="TextBox 73"/>
          <p:cNvSpPr txBox="1"/>
          <p:nvPr/>
        </p:nvSpPr>
        <p:spPr>
          <a:xfrm>
            <a:off x="8820409" y="4603730"/>
            <a:ext cx="799906" cy="407691"/>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Replication thread pool</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26" name="TextBox 73"/>
          <p:cNvSpPr txBox="1"/>
          <p:nvPr/>
        </p:nvSpPr>
        <p:spPr>
          <a:xfrm>
            <a:off x="7574530" y="2748754"/>
            <a:ext cx="454596" cy="269191"/>
          </a:xfrm>
          <a:prstGeom prst="rect">
            <a:avLst/>
          </a:prstGeom>
          <a:noFill/>
        </p:spPr>
        <p:txBody>
          <a:bodyPr wrap="square" lIns="0" tIns="34234" rIns="0" bIns="34234" rtlCol="0">
            <a:noAutofit/>
          </a:bodyPr>
          <a:lstStyle/>
          <a:p>
            <a:pPr algn="ctr" defTabSz="914400" fontAlgn="ctr">
              <a:defRPr/>
            </a:pPr>
            <a:r>
              <a:rPr lang="en-US" sz="1300" b="1">
                <a:solidFill>
                  <a:prstClr val="black"/>
                </a:solidFill>
                <a:latin typeface="Arial" panose="020B0604020202020204" pitchFamily="34" charset="0"/>
              </a:rPr>
              <a:t>EDS</a:t>
            </a:r>
            <a:endParaRPr lang="en-US" sz="13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628" name="直接连接符 137"/>
          <p:cNvCxnSpPr>
            <a:stCxn id="609" idx="0"/>
            <a:endCxn id="414" idx="2"/>
          </p:cNvCxnSpPr>
          <p:nvPr/>
        </p:nvCxnSpPr>
        <p:spPr>
          <a:xfrm flipH="1" flipV="1">
            <a:off x="8090920" y="2444629"/>
            <a:ext cx="76575" cy="993247"/>
          </a:xfrm>
          <a:prstGeom prst="line">
            <a:avLst/>
          </a:prstGeom>
          <a:noFill/>
          <a:ln w="6350" cap="flat" cmpd="sng" algn="ctr">
            <a:solidFill>
              <a:srgbClr val="5B9BD5"/>
            </a:solidFill>
            <a:prstDash val="solid"/>
            <a:miter lim="800000"/>
          </a:ln>
          <a:effectLst/>
        </p:spPr>
      </p:cxnSp>
      <p:cxnSp>
        <p:nvCxnSpPr>
          <p:cNvPr id="631" name="直接连接符 137"/>
          <p:cNvCxnSpPr>
            <a:stCxn id="609" idx="0"/>
            <a:endCxn id="413" idx="2"/>
          </p:cNvCxnSpPr>
          <p:nvPr/>
        </p:nvCxnSpPr>
        <p:spPr>
          <a:xfrm flipH="1" flipV="1">
            <a:off x="7561491" y="2444629"/>
            <a:ext cx="606004" cy="993247"/>
          </a:xfrm>
          <a:prstGeom prst="line">
            <a:avLst/>
          </a:prstGeom>
          <a:noFill/>
          <a:ln w="6350" cap="flat" cmpd="sng" algn="ctr">
            <a:solidFill>
              <a:srgbClr val="5B9BD5"/>
            </a:solidFill>
            <a:prstDash val="solid"/>
            <a:miter lim="800000"/>
          </a:ln>
          <a:effectLst/>
        </p:spPr>
      </p:cxnSp>
      <p:cxnSp>
        <p:nvCxnSpPr>
          <p:cNvPr id="632" name="直接连接符 137"/>
          <p:cNvCxnSpPr>
            <a:stCxn id="618" idx="0"/>
            <a:endCxn id="416" idx="2"/>
          </p:cNvCxnSpPr>
          <p:nvPr/>
        </p:nvCxnSpPr>
        <p:spPr>
          <a:xfrm flipH="1" flipV="1">
            <a:off x="8620348" y="2444629"/>
            <a:ext cx="749328" cy="982932"/>
          </a:xfrm>
          <a:prstGeom prst="line">
            <a:avLst/>
          </a:prstGeom>
          <a:noFill/>
          <a:ln w="6350" cap="flat" cmpd="sng" algn="ctr">
            <a:solidFill>
              <a:srgbClr val="5B9BD5"/>
            </a:solidFill>
            <a:prstDash val="solid"/>
            <a:miter lim="800000"/>
          </a:ln>
          <a:effectLst/>
        </p:spPr>
      </p:cxnSp>
      <p:cxnSp>
        <p:nvCxnSpPr>
          <p:cNvPr id="633" name="直接连接符 137"/>
          <p:cNvCxnSpPr>
            <a:stCxn id="618" idx="0"/>
            <a:endCxn id="417" idx="2"/>
          </p:cNvCxnSpPr>
          <p:nvPr/>
        </p:nvCxnSpPr>
        <p:spPr>
          <a:xfrm flipH="1" flipV="1">
            <a:off x="9149777" y="2444629"/>
            <a:ext cx="219899" cy="982932"/>
          </a:xfrm>
          <a:prstGeom prst="line">
            <a:avLst/>
          </a:prstGeom>
          <a:noFill/>
          <a:ln w="6350" cap="flat" cmpd="sng" algn="ctr">
            <a:solidFill>
              <a:srgbClr val="5B9BD5"/>
            </a:solidFill>
            <a:prstDash val="solid"/>
            <a:miter lim="800000"/>
          </a:ln>
          <a:effectLst/>
        </p:spPr>
      </p:cxnSp>
      <p:cxnSp>
        <p:nvCxnSpPr>
          <p:cNvPr id="634" name="直接连接符 137"/>
          <p:cNvCxnSpPr>
            <a:stCxn id="612" idx="0"/>
            <a:endCxn id="419" idx="2"/>
          </p:cNvCxnSpPr>
          <p:nvPr/>
        </p:nvCxnSpPr>
        <p:spPr>
          <a:xfrm flipV="1">
            <a:off x="8194867" y="2444628"/>
            <a:ext cx="1484338" cy="1713694"/>
          </a:xfrm>
          <a:prstGeom prst="line">
            <a:avLst/>
          </a:prstGeom>
          <a:noFill/>
          <a:ln w="6350" cap="flat" cmpd="sng" algn="ctr">
            <a:solidFill>
              <a:srgbClr val="5B9BD5"/>
            </a:solidFill>
            <a:prstDash val="solid"/>
            <a:miter lim="800000"/>
          </a:ln>
          <a:effectLst/>
        </p:spPr>
      </p:cxnSp>
      <p:cxnSp>
        <p:nvCxnSpPr>
          <p:cNvPr id="635" name="直接连接符 137"/>
          <p:cNvCxnSpPr>
            <a:stCxn id="612" idx="0"/>
            <a:endCxn id="550" idx="2"/>
          </p:cNvCxnSpPr>
          <p:nvPr/>
        </p:nvCxnSpPr>
        <p:spPr>
          <a:xfrm flipV="1">
            <a:off x="8194867" y="2444628"/>
            <a:ext cx="2023672" cy="1713694"/>
          </a:xfrm>
          <a:prstGeom prst="line">
            <a:avLst/>
          </a:prstGeom>
          <a:noFill/>
          <a:ln w="6350" cap="flat" cmpd="sng" algn="ctr">
            <a:solidFill>
              <a:srgbClr val="5B9BD5"/>
            </a:solidFill>
            <a:prstDash val="solid"/>
            <a:miter lim="800000"/>
          </a:ln>
          <a:effectLst/>
        </p:spPr>
      </p:cxnSp>
      <p:cxnSp>
        <p:nvCxnSpPr>
          <p:cNvPr id="636" name="直接连接符 137"/>
          <p:cNvCxnSpPr>
            <a:stCxn id="557" idx="0"/>
            <a:endCxn id="408" idx="2"/>
          </p:cNvCxnSpPr>
          <p:nvPr/>
        </p:nvCxnSpPr>
        <p:spPr>
          <a:xfrm flipH="1" flipV="1">
            <a:off x="10753399" y="2444628"/>
            <a:ext cx="230897" cy="1003061"/>
          </a:xfrm>
          <a:prstGeom prst="line">
            <a:avLst/>
          </a:prstGeom>
          <a:noFill/>
          <a:ln w="6350" cap="flat" cmpd="sng" algn="ctr">
            <a:solidFill>
              <a:srgbClr val="5B9BD5"/>
            </a:solidFill>
            <a:prstDash val="solid"/>
            <a:miter lim="800000"/>
          </a:ln>
          <a:effectLst/>
        </p:spPr>
      </p:cxnSp>
      <p:cxnSp>
        <p:nvCxnSpPr>
          <p:cNvPr id="637" name="直接连接符 137"/>
          <p:cNvCxnSpPr>
            <a:stCxn id="615" idx="0"/>
            <a:endCxn id="408" idx="2"/>
          </p:cNvCxnSpPr>
          <p:nvPr/>
        </p:nvCxnSpPr>
        <p:spPr>
          <a:xfrm flipV="1">
            <a:off x="9525475" y="2444628"/>
            <a:ext cx="1227924" cy="1714745"/>
          </a:xfrm>
          <a:prstGeom prst="line">
            <a:avLst/>
          </a:prstGeom>
          <a:noFill/>
          <a:ln w="6350" cap="flat" cmpd="sng" algn="ctr">
            <a:solidFill>
              <a:srgbClr val="5B9BD5"/>
            </a:solidFill>
            <a:prstDash val="solid"/>
            <a:miter lim="800000"/>
          </a:ln>
          <a:effectLst/>
        </p:spPr>
      </p:cxnSp>
      <p:cxnSp>
        <p:nvCxnSpPr>
          <p:cNvPr id="638" name="直接连接符 137"/>
          <p:cNvCxnSpPr>
            <a:endCxn id="408" idx="2"/>
          </p:cNvCxnSpPr>
          <p:nvPr/>
        </p:nvCxnSpPr>
        <p:spPr>
          <a:xfrm flipV="1">
            <a:off x="9438083" y="2444628"/>
            <a:ext cx="1315316" cy="2179924"/>
          </a:xfrm>
          <a:prstGeom prst="line">
            <a:avLst/>
          </a:prstGeom>
          <a:noFill/>
          <a:ln w="6350" cap="flat" cmpd="sng" algn="ctr">
            <a:solidFill>
              <a:srgbClr val="5B9BD5"/>
            </a:solidFill>
            <a:prstDash val="solid"/>
            <a:miter lim="800000"/>
          </a:ln>
          <a:effectLst/>
        </p:spPr>
      </p:cxnSp>
      <p:cxnSp>
        <p:nvCxnSpPr>
          <p:cNvPr id="639" name="直接连接符 137"/>
          <p:cNvCxnSpPr>
            <a:endCxn id="408" idx="2"/>
          </p:cNvCxnSpPr>
          <p:nvPr/>
        </p:nvCxnSpPr>
        <p:spPr>
          <a:xfrm flipV="1">
            <a:off x="7933778" y="2444628"/>
            <a:ext cx="2819621" cy="2181638"/>
          </a:xfrm>
          <a:prstGeom prst="line">
            <a:avLst/>
          </a:prstGeom>
          <a:noFill/>
          <a:ln w="6350" cap="flat" cmpd="sng" algn="ctr">
            <a:solidFill>
              <a:srgbClr val="5B9BD5"/>
            </a:solidFill>
            <a:prstDash val="solid"/>
            <a:miter lim="800000"/>
          </a:ln>
          <a:effectLst/>
        </p:spPr>
      </p:cxnSp>
      <p:sp>
        <p:nvSpPr>
          <p:cNvPr id="640" name="圆角矩形 639"/>
          <p:cNvSpPr/>
          <p:nvPr/>
        </p:nvSpPr>
        <p:spPr bwMode="auto">
          <a:xfrm>
            <a:off x="6658571" y="3041374"/>
            <a:ext cx="274316" cy="201764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defTabSz="1219170" fontAlgn="ctr">
              <a:buClr>
                <a:srgbClr val="CC9900"/>
              </a:buClr>
              <a:buFont typeface="Wingdings" pitchFamily="2" charset="2"/>
              <a:buChar char="n"/>
            </a:pPr>
            <a:endParaRPr lang="en-US" sz="1400">
              <a:solidFill>
                <a:srgbClr val="1D1D1A"/>
              </a:solidFill>
              <a:latin typeface="Arial" panose="020B0604020202020204" pitchFamily="34" charset="0"/>
              <a:ea typeface="微软雅黑" panose="020B0503020204020204" pitchFamily="34" charset="-122"/>
            </a:endParaRPr>
          </a:p>
        </p:txBody>
      </p:sp>
      <p:cxnSp>
        <p:nvCxnSpPr>
          <p:cNvPr id="641" name="直接箭头连接符 640"/>
          <p:cNvCxnSpPr>
            <a:endCxn id="606" idx="1"/>
          </p:cNvCxnSpPr>
          <p:nvPr/>
        </p:nvCxnSpPr>
        <p:spPr bwMode="auto">
          <a:xfrm flipV="1">
            <a:off x="6979906" y="3464268"/>
            <a:ext cx="681518" cy="583250"/>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2" name="文本框 641"/>
          <p:cNvSpPr txBox="1"/>
          <p:nvPr/>
        </p:nvSpPr>
        <p:spPr>
          <a:xfrm rot="10800000">
            <a:off x="6597133" y="3314036"/>
            <a:ext cx="400110" cy="1486533"/>
          </a:xfrm>
          <a:prstGeom prst="rect">
            <a:avLst/>
          </a:prstGeom>
          <a:noFill/>
        </p:spPr>
        <p:txBody>
          <a:bodyPr vert="eaVert" wrap="square" rtlCol="0">
            <a:noAutofit/>
          </a:bodyPr>
          <a:lstStyle/>
          <a:p>
            <a:pPr algn="ctr" fontAlgn="ctr"/>
            <a:r>
              <a:rPr lang="en-US" sz="1400">
                <a:solidFill>
                  <a:srgbClr val="1D1D1A"/>
                </a:solidFill>
                <a:latin typeface="Arial" panose="020B0604020202020204" pitchFamily="34" charset="0"/>
              </a:rPr>
              <a:t>I/O scheduler</a:t>
            </a:r>
            <a:endParaRPr lang="en-US" sz="1400">
              <a:solidFill>
                <a:srgbClr val="1D1D1A"/>
              </a:solidFill>
              <a:latin typeface="Arial" panose="020B0604020202020204" pitchFamily="34" charset="0"/>
              <a:ea typeface="微软雅黑" panose="020B0503020204020204" pitchFamily="34" charset="-122"/>
            </a:endParaRPr>
          </a:p>
        </p:txBody>
      </p:sp>
      <p:cxnSp>
        <p:nvCxnSpPr>
          <p:cNvPr id="643" name="直接箭头连接符 642"/>
          <p:cNvCxnSpPr>
            <a:endCxn id="611" idx="1"/>
          </p:cNvCxnSpPr>
          <p:nvPr/>
        </p:nvCxnSpPr>
        <p:spPr bwMode="auto">
          <a:xfrm>
            <a:off x="6966834" y="4047516"/>
            <a:ext cx="698174" cy="160070"/>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4" name="直接连接符 137"/>
          <p:cNvCxnSpPr>
            <a:stCxn id="601" idx="0"/>
            <a:endCxn id="408" idx="2"/>
          </p:cNvCxnSpPr>
          <p:nvPr/>
        </p:nvCxnSpPr>
        <p:spPr>
          <a:xfrm flipH="1" flipV="1">
            <a:off x="10753399" y="2444628"/>
            <a:ext cx="251642" cy="1725286"/>
          </a:xfrm>
          <a:prstGeom prst="line">
            <a:avLst/>
          </a:prstGeom>
          <a:noFill/>
          <a:ln w="6350" cap="flat" cmpd="sng" algn="ctr">
            <a:solidFill>
              <a:srgbClr val="5B9BD5"/>
            </a:solidFill>
            <a:prstDash val="solid"/>
            <a:miter lim="800000"/>
          </a:ln>
          <a:effectLst/>
        </p:spPr>
      </p:cxnSp>
      <p:sp>
        <p:nvSpPr>
          <p:cNvPr id="87" name="椭圆 86"/>
          <p:cNvSpPr/>
          <p:nvPr/>
        </p:nvSpPr>
        <p:spPr>
          <a:xfrm>
            <a:off x="6944405" y="3297484"/>
            <a:ext cx="628073" cy="303490"/>
          </a:xfrm>
          <a:prstGeom prst="ellipse">
            <a:avLst/>
          </a:prstGeom>
          <a:noFill/>
          <a:ln w="15875">
            <a:solidFill>
              <a:srgbClr val="5B9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cxnSp>
        <p:nvCxnSpPr>
          <p:cNvPr id="645" name="直接箭头连接符 644"/>
          <p:cNvCxnSpPr>
            <a:stCxn id="648" idx="1"/>
            <a:endCxn id="621" idx="1"/>
          </p:cNvCxnSpPr>
          <p:nvPr/>
        </p:nvCxnSpPr>
        <p:spPr bwMode="auto">
          <a:xfrm>
            <a:off x="6912139" y="4000214"/>
            <a:ext cx="852057" cy="1077939"/>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6" name="TextBox 73"/>
          <p:cNvSpPr txBox="1"/>
          <p:nvPr/>
        </p:nvSpPr>
        <p:spPr>
          <a:xfrm>
            <a:off x="6874652" y="3331310"/>
            <a:ext cx="795002" cy="238414"/>
          </a:xfrm>
          <a:prstGeom prst="rect">
            <a:avLst/>
          </a:prstGeom>
          <a:noFill/>
        </p:spPr>
        <p:txBody>
          <a:bodyPr wrap="square" lIns="0" tIns="34234" rIns="0" bIns="34234" rtlCol="0">
            <a:noAutofit/>
          </a:bodyPr>
          <a:lstStyle/>
          <a:p>
            <a:pPr algn="ctr" defTabSz="914400" fontAlgn="ctr">
              <a:defRPr/>
            </a:pPr>
            <a:r>
              <a:rPr lang="en-US" sz="1000">
                <a:solidFill>
                  <a:prstClr val="black"/>
                </a:solidFill>
                <a:latin typeface="Arial" panose="020B0604020202020204" pitchFamily="34" charset="0"/>
              </a:rPr>
              <a:t>Priority 1</a:t>
            </a:r>
            <a:endParaRPr lang="en-US" sz="10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48" name="TextBox 73"/>
          <p:cNvSpPr txBox="1"/>
          <p:nvPr/>
        </p:nvSpPr>
        <p:spPr>
          <a:xfrm>
            <a:off x="6912139" y="3881007"/>
            <a:ext cx="795002" cy="238414"/>
          </a:xfrm>
          <a:prstGeom prst="rect">
            <a:avLst/>
          </a:prstGeom>
          <a:noFill/>
        </p:spPr>
        <p:txBody>
          <a:bodyPr wrap="square" lIns="0" tIns="34234" rIns="0" bIns="34234" rtlCol="0">
            <a:noAutofit/>
          </a:bodyPr>
          <a:lstStyle/>
          <a:p>
            <a:pPr algn="ctr" defTabSz="914400" fontAlgn="ctr">
              <a:defRPr/>
            </a:pPr>
            <a:r>
              <a:rPr lang="en-US" sz="1000">
                <a:solidFill>
                  <a:prstClr val="black"/>
                </a:solidFill>
                <a:latin typeface="Arial" panose="020B0604020202020204" pitchFamily="34" charset="0"/>
              </a:rPr>
              <a:t>Priority 2</a:t>
            </a:r>
            <a:endParaRPr lang="en-US" sz="10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47" name="椭圆 646"/>
          <p:cNvSpPr/>
          <p:nvPr/>
        </p:nvSpPr>
        <p:spPr>
          <a:xfrm>
            <a:off x="6995516" y="3837945"/>
            <a:ext cx="628073" cy="303490"/>
          </a:xfrm>
          <a:prstGeom prst="ellipse">
            <a:avLst/>
          </a:prstGeom>
          <a:noFill/>
          <a:ln w="15875">
            <a:solidFill>
              <a:srgbClr val="5B9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sp>
        <p:nvSpPr>
          <p:cNvPr id="649" name="椭圆 648"/>
          <p:cNvSpPr/>
          <p:nvPr/>
        </p:nvSpPr>
        <p:spPr>
          <a:xfrm>
            <a:off x="6969295" y="4602395"/>
            <a:ext cx="628073" cy="303490"/>
          </a:xfrm>
          <a:prstGeom prst="ellipse">
            <a:avLst/>
          </a:prstGeom>
          <a:noFill/>
          <a:ln w="15875">
            <a:solidFill>
              <a:srgbClr val="5B9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sp>
        <p:nvSpPr>
          <p:cNvPr id="650" name="TextBox 73"/>
          <p:cNvSpPr txBox="1"/>
          <p:nvPr/>
        </p:nvSpPr>
        <p:spPr>
          <a:xfrm>
            <a:off x="6899542" y="4636221"/>
            <a:ext cx="795002" cy="238414"/>
          </a:xfrm>
          <a:prstGeom prst="rect">
            <a:avLst/>
          </a:prstGeom>
          <a:noFill/>
        </p:spPr>
        <p:txBody>
          <a:bodyPr wrap="square" lIns="0" tIns="34234" rIns="0" bIns="34234" rtlCol="0">
            <a:noAutofit/>
          </a:bodyPr>
          <a:lstStyle/>
          <a:p>
            <a:pPr algn="ctr" defTabSz="914400" fontAlgn="ctr">
              <a:defRPr/>
            </a:pPr>
            <a:r>
              <a:rPr lang="en-US" sz="1000">
                <a:solidFill>
                  <a:prstClr val="black"/>
                </a:solidFill>
                <a:latin typeface="Arial" panose="020B0604020202020204" pitchFamily="34" charset="0"/>
              </a:rPr>
              <a:t>Priority 4</a:t>
            </a:r>
            <a:endParaRPr lang="en-US" sz="10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52" name="椭圆 651"/>
          <p:cNvSpPr/>
          <p:nvPr/>
        </p:nvSpPr>
        <p:spPr>
          <a:xfrm>
            <a:off x="9612052" y="4629857"/>
            <a:ext cx="628073" cy="303490"/>
          </a:xfrm>
          <a:prstGeom prst="ellipse">
            <a:avLst/>
          </a:prstGeom>
          <a:noFill/>
          <a:ln w="15875">
            <a:solidFill>
              <a:srgbClr val="5B9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sp>
        <p:nvSpPr>
          <p:cNvPr id="653" name="TextBox 73"/>
          <p:cNvSpPr txBox="1"/>
          <p:nvPr/>
        </p:nvSpPr>
        <p:spPr>
          <a:xfrm>
            <a:off x="9516899" y="4676383"/>
            <a:ext cx="795002" cy="238414"/>
          </a:xfrm>
          <a:prstGeom prst="rect">
            <a:avLst/>
          </a:prstGeom>
          <a:noFill/>
        </p:spPr>
        <p:txBody>
          <a:bodyPr wrap="square" lIns="0" tIns="34234" rIns="0" bIns="34234" rtlCol="0">
            <a:noAutofit/>
          </a:bodyPr>
          <a:lstStyle/>
          <a:p>
            <a:pPr algn="ctr" defTabSz="914400" fontAlgn="ctr">
              <a:defRPr/>
            </a:pPr>
            <a:r>
              <a:rPr lang="en-US" sz="1000">
                <a:solidFill>
                  <a:prstClr val="black"/>
                </a:solidFill>
                <a:latin typeface="Arial" panose="020B0604020202020204" pitchFamily="34" charset="0"/>
              </a:rPr>
              <a:t>Priority 5</a:t>
            </a:r>
            <a:endParaRPr lang="en-US" sz="10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54" name="椭圆 653"/>
          <p:cNvSpPr/>
          <p:nvPr/>
        </p:nvSpPr>
        <p:spPr>
          <a:xfrm>
            <a:off x="11102008" y="3274385"/>
            <a:ext cx="628073" cy="303490"/>
          </a:xfrm>
          <a:prstGeom prst="ellipse">
            <a:avLst/>
          </a:prstGeom>
          <a:noFill/>
          <a:ln w="15875">
            <a:solidFill>
              <a:srgbClr val="5B9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sp>
        <p:nvSpPr>
          <p:cNvPr id="655" name="TextBox 73"/>
          <p:cNvSpPr txBox="1"/>
          <p:nvPr/>
        </p:nvSpPr>
        <p:spPr>
          <a:xfrm>
            <a:off x="11055115" y="3323451"/>
            <a:ext cx="795002" cy="238414"/>
          </a:xfrm>
          <a:prstGeom prst="rect">
            <a:avLst/>
          </a:prstGeom>
          <a:noFill/>
        </p:spPr>
        <p:txBody>
          <a:bodyPr wrap="square" lIns="0" tIns="34234" rIns="0" bIns="34234" rtlCol="0">
            <a:noAutofit/>
          </a:bodyPr>
          <a:lstStyle/>
          <a:p>
            <a:pPr algn="ctr" defTabSz="914400" fontAlgn="ctr">
              <a:defRPr/>
            </a:pPr>
            <a:r>
              <a:rPr lang="en-US" sz="1000">
                <a:solidFill>
                  <a:prstClr val="black"/>
                </a:solidFill>
                <a:latin typeface="Arial" panose="020B0604020202020204" pitchFamily="34" charset="0"/>
              </a:rPr>
              <a:t>Priority 1</a:t>
            </a:r>
            <a:endParaRPr lang="en-US" sz="10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656" name="TextBox 73"/>
          <p:cNvSpPr txBox="1"/>
          <p:nvPr/>
        </p:nvSpPr>
        <p:spPr>
          <a:xfrm>
            <a:off x="7553672" y="2458517"/>
            <a:ext cx="618401" cy="469246"/>
          </a:xfrm>
          <a:prstGeom prst="rect">
            <a:avLst/>
          </a:prstGeom>
          <a:noFill/>
        </p:spPr>
        <p:txBody>
          <a:bodyPr wrap="square" lIns="0" tIns="34234" rIns="0" bIns="34234" rtlCol="0">
            <a:noAutofit/>
          </a:bodyPr>
          <a:lstStyle/>
          <a:p>
            <a:pPr algn="ctr" defTabSz="914400" fontAlgn="ctr">
              <a:defRPr/>
            </a:pPr>
            <a:r>
              <a:rPr lang="en-US" sz="1300">
                <a:solidFill>
                  <a:srgbClr val="FF0000"/>
                </a:solidFill>
                <a:latin typeface="Arial" panose="020B0604020202020204" pitchFamily="34" charset="0"/>
              </a:rPr>
              <a:t>Group 1</a:t>
            </a:r>
            <a:endParaRPr lang="en-US" sz="1300" kern="0">
              <a:solidFill>
                <a:srgbClr val="FF0000"/>
              </a:solidFill>
              <a:latin typeface="Arial" panose="020B0604020202020204" pitchFamily="34" charset="0"/>
              <a:ea typeface="微软雅黑" panose="020B0503020204020204" pitchFamily="34" charset="-122"/>
              <a:cs typeface="Arial" pitchFamily="34" charset="0"/>
            </a:endParaRPr>
          </a:p>
        </p:txBody>
      </p:sp>
      <p:sp>
        <p:nvSpPr>
          <p:cNvPr id="657" name="TextBox 73"/>
          <p:cNvSpPr txBox="1"/>
          <p:nvPr/>
        </p:nvSpPr>
        <p:spPr>
          <a:xfrm>
            <a:off x="8646338" y="2461418"/>
            <a:ext cx="618401" cy="469246"/>
          </a:xfrm>
          <a:prstGeom prst="rect">
            <a:avLst/>
          </a:prstGeom>
          <a:noFill/>
        </p:spPr>
        <p:txBody>
          <a:bodyPr wrap="square" lIns="0" tIns="34234" rIns="0" bIns="34234" rtlCol="0">
            <a:noAutofit/>
          </a:bodyPr>
          <a:lstStyle/>
          <a:p>
            <a:pPr algn="ctr" defTabSz="914400" fontAlgn="ctr">
              <a:defRPr/>
            </a:pPr>
            <a:r>
              <a:rPr lang="en-US" sz="1300">
                <a:solidFill>
                  <a:srgbClr val="FF0000"/>
                </a:solidFill>
                <a:latin typeface="Arial" panose="020B0604020202020204" pitchFamily="34" charset="0"/>
              </a:rPr>
              <a:t>Group 2</a:t>
            </a:r>
            <a:endParaRPr lang="en-US" sz="1300" kern="0">
              <a:solidFill>
                <a:srgbClr val="FF0000"/>
              </a:solidFill>
              <a:latin typeface="Arial" panose="020B0604020202020204" pitchFamily="34" charset="0"/>
              <a:ea typeface="微软雅黑" panose="020B0503020204020204" pitchFamily="34" charset="-122"/>
              <a:cs typeface="Arial" pitchFamily="34" charset="0"/>
            </a:endParaRPr>
          </a:p>
        </p:txBody>
      </p:sp>
      <p:sp>
        <p:nvSpPr>
          <p:cNvPr id="658" name="TextBox 73"/>
          <p:cNvSpPr txBox="1"/>
          <p:nvPr/>
        </p:nvSpPr>
        <p:spPr>
          <a:xfrm>
            <a:off x="9676444" y="2449470"/>
            <a:ext cx="618401" cy="469246"/>
          </a:xfrm>
          <a:prstGeom prst="rect">
            <a:avLst/>
          </a:prstGeom>
          <a:noFill/>
        </p:spPr>
        <p:txBody>
          <a:bodyPr wrap="square" lIns="0" tIns="34234" rIns="0" bIns="34234" rtlCol="0">
            <a:noAutofit/>
          </a:bodyPr>
          <a:lstStyle/>
          <a:p>
            <a:pPr algn="ctr" defTabSz="914400" fontAlgn="ctr">
              <a:defRPr/>
            </a:pPr>
            <a:r>
              <a:rPr lang="en-US" sz="1300">
                <a:solidFill>
                  <a:srgbClr val="FF0000"/>
                </a:solidFill>
                <a:latin typeface="Arial" panose="020B0604020202020204" pitchFamily="34" charset="0"/>
              </a:rPr>
              <a:t>Group 3</a:t>
            </a:r>
            <a:endParaRPr lang="en-US" sz="1300" kern="0">
              <a:solidFill>
                <a:srgbClr val="FF0000"/>
              </a:solidFill>
              <a:latin typeface="Arial" panose="020B0604020202020204" pitchFamily="34" charset="0"/>
              <a:ea typeface="微软雅黑" panose="020B0503020204020204" pitchFamily="34" charset="-122"/>
              <a:cs typeface="Arial" pitchFamily="34" charset="0"/>
            </a:endParaRPr>
          </a:p>
        </p:txBody>
      </p:sp>
      <p:sp>
        <p:nvSpPr>
          <p:cNvPr id="659" name="TextBox 73"/>
          <p:cNvSpPr txBox="1"/>
          <p:nvPr/>
        </p:nvSpPr>
        <p:spPr>
          <a:xfrm>
            <a:off x="10632535" y="2446861"/>
            <a:ext cx="801191" cy="469246"/>
          </a:xfrm>
          <a:prstGeom prst="rect">
            <a:avLst/>
          </a:prstGeom>
          <a:noFill/>
        </p:spPr>
        <p:txBody>
          <a:bodyPr wrap="square" lIns="0" tIns="34234" rIns="0" bIns="34234" rtlCol="0">
            <a:noAutofit/>
          </a:bodyPr>
          <a:lstStyle/>
          <a:p>
            <a:pPr algn="ctr" defTabSz="914400" fontAlgn="ctr">
              <a:defRPr/>
            </a:pPr>
            <a:r>
              <a:rPr lang="en-US" sz="1300">
                <a:solidFill>
                  <a:srgbClr val="FF0000"/>
                </a:solidFill>
                <a:latin typeface="Arial" panose="020B0604020202020204" pitchFamily="34" charset="0"/>
              </a:rPr>
              <a:t>Group N</a:t>
            </a:r>
            <a:endParaRPr lang="en-US" sz="1300" kern="0">
              <a:solidFill>
                <a:srgbClr val="FF0000"/>
              </a:solidFill>
              <a:latin typeface="Arial" panose="020B0604020202020204" pitchFamily="34" charset="0"/>
              <a:ea typeface="微软雅黑" panose="020B0503020204020204" pitchFamily="34" charset="-122"/>
              <a:cs typeface="Arial" pitchFamily="34" charset="0"/>
            </a:endParaRPr>
          </a:p>
        </p:txBody>
      </p:sp>
      <p:sp>
        <p:nvSpPr>
          <p:cNvPr id="661" name="等腰三角形 204"/>
          <p:cNvSpPr/>
          <p:nvPr/>
        </p:nvSpPr>
        <p:spPr>
          <a:xfrm rot="5400000">
            <a:off x="4713177" y="2909644"/>
            <a:ext cx="2313319" cy="358138"/>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square" lIns="56459" tIns="28241" rIns="56459" bIns="28241" anchor="ctr">
            <a:noAutofit/>
          </a:bodyPr>
          <a:lstStyle>
            <a:defPPr>
              <a:defRPr lang="zh-CN"/>
            </a:defPPr>
            <a:lvl1pPr marL="0" algn="l" defTabSz="1215991" rtl="0" eaLnBrk="1" latinLnBrk="0" hangingPunct="1">
              <a:defRPr sz="2400" kern="1200">
                <a:solidFill>
                  <a:schemeClr val="tx1"/>
                </a:solidFill>
                <a:latin typeface="Arial"/>
                <a:ea typeface="+mn-ea"/>
                <a:cs typeface="+mn-cs"/>
              </a:defRPr>
            </a:lvl1pPr>
            <a:lvl2pPr marL="607999" algn="l" defTabSz="1215991" rtl="0" eaLnBrk="1" latinLnBrk="0" hangingPunct="1">
              <a:defRPr sz="2400" kern="1200">
                <a:solidFill>
                  <a:schemeClr val="tx1"/>
                </a:solidFill>
                <a:latin typeface="Arial"/>
                <a:ea typeface="+mn-ea"/>
                <a:cs typeface="+mn-cs"/>
              </a:defRPr>
            </a:lvl2pPr>
            <a:lvl3pPr marL="1215991" algn="l" defTabSz="1215991" rtl="0" eaLnBrk="1" latinLnBrk="0" hangingPunct="1">
              <a:defRPr sz="2400" kern="1200">
                <a:solidFill>
                  <a:schemeClr val="tx1"/>
                </a:solidFill>
                <a:latin typeface="Arial"/>
                <a:ea typeface="+mn-ea"/>
                <a:cs typeface="+mn-cs"/>
              </a:defRPr>
            </a:lvl3pPr>
            <a:lvl4pPr marL="1823987" algn="l" defTabSz="1215991" rtl="0" eaLnBrk="1" latinLnBrk="0" hangingPunct="1">
              <a:defRPr sz="2400" kern="1200">
                <a:solidFill>
                  <a:schemeClr val="tx1"/>
                </a:solidFill>
                <a:latin typeface="Arial"/>
                <a:ea typeface="+mn-ea"/>
                <a:cs typeface="+mn-cs"/>
              </a:defRPr>
            </a:lvl4pPr>
            <a:lvl5pPr marL="2431982" algn="l" defTabSz="1215991" rtl="0" eaLnBrk="1" latinLnBrk="0" hangingPunct="1">
              <a:defRPr sz="2400" kern="1200">
                <a:solidFill>
                  <a:schemeClr val="tx1"/>
                </a:solidFill>
                <a:latin typeface="Arial"/>
                <a:ea typeface="+mn-ea"/>
                <a:cs typeface="+mn-cs"/>
              </a:defRPr>
            </a:lvl5pPr>
            <a:lvl6pPr marL="3039980" algn="l" defTabSz="1215991" rtl="0" eaLnBrk="1" latinLnBrk="0" hangingPunct="1">
              <a:defRPr sz="2400" kern="1200">
                <a:solidFill>
                  <a:schemeClr val="tx1"/>
                </a:solidFill>
                <a:latin typeface="Arial"/>
                <a:ea typeface="+mn-ea"/>
                <a:cs typeface="+mn-cs"/>
              </a:defRPr>
            </a:lvl6pPr>
            <a:lvl7pPr marL="3647974" algn="l" defTabSz="1215991" rtl="0" eaLnBrk="1" latinLnBrk="0" hangingPunct="1">
              <a:defRPr sz="2400" kern="1200">
                <a:solidFill>
                  <a:schemeClr val="tx1"/>
                </a:solidFill>
                <a:latin typeface="Arial"/>
                <a:ea typeface="+mn-ea"/>
                <a:cs typeface="+mn-cs"/>
              </a:defRPr>
            </a:lvl7pPr>
            <a:lvl8pPr marL="4255970" algn="l" defTabSz="1215991" rtl="0" eaLnBrk="1" latinLnBrk="0" hangingPunct="1">
              <a:defRPr sz="2400" kern="1200">
                <a:solidFill>
                  <a:schemeClr val="tx1"/>
                </a:solidFill>
                <a:latin typeface="Arial"/>
                <a:ea typeface="+mn-ea"/>
                <a:cs typeface="+mn-cs"/>
              </a:defRPr>
            </a:lvl8pPr>
            <a:lvl9pPr marL="4863967" algn="l" defTabSz="1215991" rtl="0" eaLnBrk="1" latinLnBrk="0" hangingPunct="1">
              <a:defRPr sz="2400" kern="1200">
                <a:solidFill>
                  <a:schemeClr val="tx1"/>
                </a:solidFill>
                <a:latin typeface="Arial"/>
                <a:ea typeface="+mn-ea"/>
                <a:cs typeface="+mn-cs"/>
              </a:defRPr>
            </a:lvl9pPr>
          </a:lstStyle>
          <a:p>
            <a:pPr algn="ctr" defTabSz="564661" eaLnBrk="0" fontAlgn="ctr" hangingPunct="0">
              <a:buSzPct val="60000"/>
            </a:pPr>
            <a:endParaRPr lang="en-US" altLang="zh-CN" sz="500" kern="0">
              <a:solidFill>
                <a:prstClr val="black"/>
              </a:solidFill>
              <a:latin typeface="Arial" panose="020B0604020202020204" pitchFamily="34" charset="0"/>
              <a:ea typeface="微软雅黑" panose="020B0503020204020204" pitchFamily="34" charset="-122"/>
              <a:cs typeface="Times New Roman" pitchFamily="18" charset="0"/>
            </a:endParaRPr>
          </a:p>
        </p:txBody>
      </p:sp>
      <p:sp>
        <p:nvSpPr>
          <p:cNvPr id="663" name="矩形标注 662"/>
          <p:cNvSpPr/>
          <p:nvPr/>
        </p:nvSpPr>
        <p:spPr>
          <a:xfrm rot="10800000">
            <a:off x="3158373" y="5412190"/>
            <a:ext cx="5739262" cy="998548"/>
          </a:xfrm>
          <a:prstGeom prst="wedgeRectCallout">
            <a:avLst>
              <a:gd name="adj1" fmla="val -20697"/>
              <a:gd name="adj2" fmla="val 70849"/>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sp>
        <p:nvSpPr>
          <p:cNvPr id="664" name="文本框 134"/>
          <p:cNvSpPr txBox="1"/>
          <p:nvPr/>
        </p:nvSpPr>
        <p:spPr>
          <a:xfrm>
            <a:off x="3161793" y="5410829"/>
            <a:ext cx="5723269" cy="1050188"/>
          </a:xfrm>
          <a:prstGeom prst="rect">
            <a:avLst/>
          </a:prstGeom>
        </p:spPr>
        <p:txBody>
          <a:bodyPr wrap="square" anchor="ctr">
            <a:noAutofit/>
          </a:bodyPr>
          <a:lstStyle>
            <a:defPPr>
              <a:defRPr lang="zh-CN"/>
            </a:defPPr>
            <a:lvl1pPr>
              <a:defRPr>
                <a:latin typeface="Arial" pitchFamily="34" charset="-122"/>
                <a:ea typeface="微软雅黑" pitchFamily="34" charset="-122"/>
              </a:defRPr>
            </a:lvl1pPr>
          </a:lstStyle>
          <a:p>
            <a:pPr defTabSz="914400" fontAlgn="ctr"/>
            <a:r>
              <a:rPr lang="en-US" sz="1200" dirty="0">
                <a:solidFill>
                  <a:srgbClr val="1D1D1A"/>
                </a:solidFill>
                <a:latin typeface="Arial" panose="020B0604020202020204" pitchFamily="34" charset="0"/>
              </a:rPr>
              <a:t>Advantages of </a:t>
            </a:r>
            <a:r>
              <a:rPr lang="en-US" sz="1200" b="1" dirty="0">
                <a:solidFill>
                  <a:srgbClr val="1D1D1A"/>
                </a:solidFill>
                <a:latin typeface="Arial" panose="020B0604020202020204" pitchFamily="34" charset="0"/>
              </a:rPr>
              <a:t>group- and priority-based multi-core CPU intelligent scheduling</a:t>
            </a:r>
            <a:r>
              <a:rPr lang="en-US" sz="1200" dirty="0">
                <a:solidFill>
                  <a:srgbClr val="1D1D1A"/>
                </a:solidFill>
                <a:latin typeface="Arial" panose="020B0604020202020204" pitchFamily="34" charset="0"/>
              </a:rPr>
              <a:t>:</a:t>
            </a:r>
            <a:endParaRPr lang="en-US" altLang="zh-CN" sz="1200" b="1" dirty="0">
              <a:solidFill>
                <a:srgbClr val="1D1D1A"/>
              </a:solidFill>
              <a:latin typeface="Arial" panose="020B0604020202020204" pitchFamily="34" charset="0"/>
              <a:cs typeface="Arial"/>
            </a:endParaRPr>
          </a:p>
          <a:p>
            <a:pPr marL="285750" indent="-285750" defTabSz="914400" fontAlgn="ctr">
              <a:buFont typeface="Arial" panose="020B0604020202020204" pitchFamily="34" charset="0"/>
              <a:buChar char="•"/>
            </a:pPr>
            <a:r>
              <a:rPr lang="en-US" sz="1100" dirty="0">
                <a:latin typeface="Arial" panose="020B0604020202020204" pitchFamily="34" charset="0"/>
              </a:rPr>
              <a:t>Elastic compute power balancing efficiently adapts to complex and diversified service scenarios.</a:t>
            </a:r>
            <a:endParaRPr lang="en-US" altLang="zh-CN" sz="1100" b="1" dirty="0">
              <a:solidFill>
                <a:prstClr val="black"/>
              </a:solidFill>
              <a:latin typeface="Arial" panose="020B0604020202020204" pitchFamily="34" charset="0"/>
              <a:cs typeface="Arial"/>
            </a:endParaRPr>
          </a:p>
          <a:p>
            <a:pPr marL="285750" indent="-285750" defTabSz="914400" fontAlgn="ctr">
              <a:buFont typeface="Arial" panose="020B0604020202020204" pitchFamily="34" charset="0"/>
              <a:buChar char="•"/>
            </a:pPr>
            <a:r>
              <a:rPr lang="en-US" sz="1100" dirty="0">
                <a:latin typeface="Arial" panose="020B0604020202020204" pitchFamily="34" charset="0"/>
              </a:rPr>
              <a:t>Thread pool isolation and intelligent CPU grouping reduce switchover overhead and provide stable latency.</a:t>
            </a:r>
            <a:endParaRPr lang="en-US" altLang="zh-CN" sz="1100" b="1" dirty="0">
              <a:solidFill>
                <a:srgbClr val="1D1D1A"/>
              </a:solidFill>
              <a:latin typeface="Arial" panose="020B0604020202020204" pitchFamily="34" charset="0"/>
              <a:cs typeface="Arial"/>
            </a:endParaRPr>
          </a:p>
        </p:txBody>
      </p:sp>
      <p:cxnSp>
        <p:nvCxnSpPr>
          <p:cNvPr id="665" name="直接箭头连接符 33"/>
          <p:cNvCxnSpPr/>
          <p:nvPr/>
        </p:nvCxnSpPr>
        <p:spPr>
          <a:xfrm>
            <a:off x="7185176" y="1893774"/>
            <a:ext cx="11138" cy="1396576"/>
          </a:xfrm>
          <a:prstGeom prst="straightConnector1">
            <a:avLst/>
          </a:prstGeom>
          <a:noFill/>
          <a:ln w="22225" cap="flat" cmpd="sng" algn="ctr">
            <a:solidFill>
              <a:srgbClr val="FFC000">
                <a:lumMod val="75000"/>
              </a:srgbClr>
            </a:solidFill>
            <a:prstDash val="solid"/>
            <a:miter lim="800000"/>
            <a:headEnd type="arrow"/>
            <a:tailEnd type="arrow"/>
          </a:ln>
          <a:effectLst/>
        </p:spPr>
      </p:cxnSp>
      <p:sp>
        <p:nvSpPr>
          <p:cNvPr id="667" name="矩形 47"/>
          <p:cNvSpPr/>
          <p:nvPr/>
        </p:nvSpPr>
        <p:spPr>
          <a:xfrm>
            <a:off x="6314017" y="2183879"/>
            <a:ext cx="897441" cy="861774"/>
          </a:xfrm>
          <a:prstGeom prst="rect">
            <a:avLst/>
          </a:prstGeom>
        </p:spPr>
        <p:txBody>
          <a:bodyPr wrap="square">
            <a:noAutofit/>
          </a:bodyPr>
          <a:lstStyle/>
          <a:p>
            <a:pPr algn="ctr" defTabSz="914400" fontAlgn="ctr"/>
            <a:r>
              <a:rPr lang="en-US" sz="1000">
                <a:solidFill>
                  <a:srgbClr val="1D1D1A"/>
                </a:solidFill>
                <a:latin typeface="Arial" panose="020B0604020202020204" pitchFamily="34" charset="0"/>
              </a:rPr>
              <a:t>Fast processing and return of front-end I/</a:t>
            </a:r>
            <a:r>
              <a:rPr lang="en-US" sz="1000" err="1">
                <a:solidFill>
                  <a:srgbClr val="1D1D1A"/>
                </a:solidFill>
                <a:latin typeface="Arial" panose="020B0604020202020204" pitchFamily="34" charset="0"/>
              </a:rPr>
              <a:t>Os</a:t>
            </a:r>
            <a:endParaRPr lang="en-US" altLang="zh-CN" sz="1000">
              <a:solidFill>
                <a:srgbClr val="1D1D1A"/>
              </a:solidFill>
              <a:latin typeface="Arial" panose="020B0604020202020204" pitchFamily="34" charset="0"/>
              <a:ea typeface="微软雅黑" panose="020B0503020204020204" pitchFamily="34" charset="-122"/>
            </a:endParaRPr>
          </a:p>
        </p:txBody>
      </p:sp>
      <p:cxnSp>
        <p:nvCxnSpPr>
          <p:cNvPr id="668" name="直接箭头连接符 33"/>
          <p:cNvCxnSpPr/>
          <p:nvPr/>
        </p:nvCxnSpPr>
        <p:spPr>
          <a:xfrm>
            <a:off x="10274471" y="3822490"/>
            <a:ext cx="5948" cy="1392562"/>
          </a:xfrm>
          <a:prstGeom prst="straightConnector1">
            <a:avLst/>
          </a:prstGeom>
          <a:noFill/>
          <a:ln w="22225" cap="flat" cmpd="sng" algn="ctr">
            <a:solidFill>
              <a:srgbClr val="FFC000">
                <a:lumMod val="75000"/>
              </a:srgbClr>
            </a:solidFill>
            <a:prstDash val="solid"/>
            <a:miter lim="800000"/>
            <a:headEnd type="arrow"/>
            <a:tailEnd type="arrow"/>
          </a:ln>
          <a:effectLst/>
        </p:spPr>
      </p:cxnSp>
      <p:sp>
        <p:nvSpPr>
          <p:cNvPr id="669" name="矩形 47"/>
          <p:cNvSpPr/>
          <p:nvPr/>
        </p:nvSpPr>
        <p:spPr>
          <a:xfrm>
            <a:off x="10279179" y="4650137"/>
            <a:ext cx="897441" cy="707886"/>
          </a:xfrm>
          <a:prstGeom prst="rect">
            <a:avLst/>
          </a:prstGeom>
        </p:spPr>
        <p:txBody>
          <a:bodyPr wrap="square">
            <a:noAutofit/>
          </a:bodyPr>
          <a:lstStyle/>
          <a:p>
            <a:pPr algn="ctr" defTabSz="914400" fontAlgn="ctr"/>
            <a:r>
              <a:rPr lang="en-US" sz="1000">
                <a:solidFill>
                  <a:srgbClr val="1D1D1A"/>
                </a:solidFill>
                <a:latin typeface="Arial" panose="020B0604020202020204" pitchFamily="34" charset="0"/>
              </a:rPr>
              <a:t>Background I/O adaptive speed adjustment</a:t>
            </a:r>
            <a:endParaRPr lang="en-US" altLang="zh-CN" sz="1000">
              <a:solidFill>
                <a:srgbClr val="1D1D1A"/>
              </a:solidFill>
              <a:latin typeface="Arial" panose="020B0604020202020204" pitchFamily="34" charset="0"/>
              <a:ea typeface="微软雅黑" panose="020B0503020204020204" pitchFamily="34" charset="-122"/>
            </a:endParaRPr>
          </a:p>
        </p:txBody>
      </p:sp>
      <p:sp>
        <p:nvSpPr>
          <p:cNvPr id="103" name="椭圆 102"/>
          <p:cNvSpPr/>
          <p:nvPr/>
        </p:nvSpPr>
        <p:spPr>
          <a:xfrm>
            <a:off x="6809076" y="1232452"/>
            <a:ext cx="4539332" cy="1270697"/>
          </a:xfrm>
          <a:prstGeom prst="ellipse">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sp>
        <p:nvSpPr>
          <p:cNvPr id="670" name="TextBox 73"/>
          <p:cNvSpPr txBox="1"/>
          <p:nvPr/>
        </p:nvSpPr>
        <p:spPr>
          <a:xfrm>
            <a:off x="8022203" y="1268901"/>
            <a:ext cx="2131664" cy="469246"/>
          </a:xfrm>
          <a:prstGeom prst="rect">
            <a:avLst/>
          </a:prstGeom>
          <a:noFill/>
        </p:spPr>
        <p:txBody>
          <a:bodyPr wrap="square" lIns="0" tIns="34234" rIns="0" bIns="34234" rtlCol="0">
            <a:noAutofit/>
          </a:bodyPr>
          <a:lstStyle/>
          <a:p>
            <a:pPr algn="ctr" defTabSz="914400" fontAlgn="ctr">
              <a:defRPr/>
            </a:pPr>
            <a:r>
              <a:rPr lang="en-US" sz="1200">
                <a:solidFill>
                  <a:srgbClr val="FF0000"/>
                </a:solidFill>
                <a:latin typeface="Arial" panose="020B0604020202020204" pitchFamily="34" charset="0"/>
              </a:rPr>
              <a:t>High-performance </a:t>
            </a:r>
            <a:r>
              <a:rPr lang="en-US" sz="1200" err="1">
                <a:solidFill>
                  <a:srgbClr val="FF0000"/>
                </a:solidFill>
                <a:latin typeface="Arial" panose="020B0604020202020204" pitchFamily="34" charset="0"/>
              </a:rPr>
              <a:t>Kunpeng</a:t>
            </a:r>
            <a:r>
              <a:rPr lang="en-US" sz="1200">
                <a:solidFill>
                  <a:srgbClr val="FF0000"/>
                </a:solidFill>
                <a:latin typeface="Arial" panose="020B0604020202020204" pitchFamily="34" charset="0"/>
              </a:rPr>
              <a:t> multi-core CPU</a:t>
            </a:r>
            <a:endParaRPr lang="en-US" sz="1200" b="1" kern="0">
              <a:solidFill>
                <a:srgbClr val="FF0000"/>
              </a:solidFill>
              <a:latin typeface="Arial" panose="020B0604020202020204" pitchFamily="34" charset="0"/>
              <a:ea typeface="微软雅黑" panose="020B0503020204020204" pitchFamily="34" charset="-122"/>
              <a:cs typeface="Arial" pitchFamily="34" charset="0"/>
            </a:endParaRPr>
          </a:p>
        </p:txBody>
      </p:sp>
      <p:sp>
        <p:nvSpPr>
          <p:cNvPr id="177" name="标题 1"/>
          <p:cNvSpPr txBox="1">
            <a:spLocks/>
          </p:cNvSpPr>
          <p:nvPr/>
        </p:nvSpPr>
        <p:spPr>
          <a:xfrm>
            <a:off x="707062" y="125791"/>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CPU Multi-Core Intelligent Scheduling</a:t>
            </a:r>
          </a:p>
        </p:txBody>
      </p:sp>
    </p:spTree>
    <p:extLst>
      <p:ext uri="{BB962C8B-B14F-4D97-AF65-F5344CB8AC3E}">
        <p14:creationId xmlns:p14="http://schemas.microsoft.com/office/powerpoint/2010/main" val="3470281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134"/>
          <p:cNvSpPr txBox="1"/>
          <p:nvPr/>
        </p:nvSpPr>
        <p:spPr>
          <a:xfrm>
            <a:off x="1379247" y="952105"/>
            <a:ext cx="3417840" cy="584775"/>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600">
                <a:solidFill>
                  <a:prstClr val="black"/>
                </a:solidFill>
                <a:latin typeface="Arial" panose="020B0604020202020204" pitchFamily="34" charset="0"/>
              </a:rPr>
              <a:t>Multi-level distributed read cache</a:t>
            </a:r>
            <a:endParaRPr lang="en-US" altLang="zh-CN" sz="1600" b="1">
              <a:solidFill>
                <a:prstClr val="black"/>
              </a:solidFill>
              <a:latin typeface="Arial" panose="020B0604020202020204" pitchFamily="34" charset="0"/>
              <a:cs typeface="Arial"/>
            </a:endParaRPr>
          </a:p>
        </p:txBody>
      </p:sp>
      <p:sp>
        <p:nvSpPr>
          <p:cNvPr id="60" name="文本框 134"/>
          <p:cNvSpPr txBox="1"/>
          <p:nvPr/>
        </p:nvSpPr>
        <p:spPr>
          <a:xfrm>
            <a:off x="7654026" y="954419"/>
            <a:ext cx="3417840" cy="584775"/>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600">
                <a:solidFill>
                  <a:prstClr val="black"/>
                </a:solidFill>
                <a:latin typeface="Arial" panose="020B0604020202020204" pitchFamily="34" charset="0"/>
              </a:rPr>
              <a:t>Multi-level distributed write cache</a:t>
            </a:r>
            <a:endParaRPr lang="en-US" altLang="zh-CN" sz="1600" b="1">
              <a:solidFill>
                <a:prstClr val="black"/>
              </a:solidFill>
              <a:latin typeface="Arial" panose="020B0604020202020204" pitchFamily="34" charset="0"/>
              <a:cs typeface="Arial"/>
            </a:endParaRPr>
          </a:p>
        </p:txBody>
      </p:sp>
      <p:sp>
        <p:nvSpPr>
          <p:cNvPr id="86" name="文本框 134"/>
          <p:cNvSpPr txBox="1"/>
          <p:nvPr/>
        </p:nvSpPr>
        <p:spPr>
          <a:xfrm>
            <a:off x="2485605" y="5611193"/>
            <a:ext cx="7225552" cy="584775"/>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defTabSz="914400" fontAlgn="ctr"/>
            <a:r>
              <a:rPr lang="en-US" sz="1600" dirty="0">
                <a:solidFill>
                  <a:srgbClr val="1D1D1A"/>
                </a:solidFill>
                <a:latin typeface="Arial" panose="020B0604020202020204" pitchFamily="34" charset="0"/>
              </a:rPr>
              <a:t>Various multi-level cache mechanisms and hotspot identification algorithms greatly </a:t>
            </a:r>
            <a:r>
              <a:rPr lang="en-US" sz="1600" b="1" dirty="0">
                <a:solidFill>
                  <a:srgbClr val="1D1D1A"/>
                </a:solidFill>
                <a:latin typeface="Arial" panose="020B0604020202020204" pitchFamily="34" charset="0"/>
              </a:rPr>
              <a:t>improve performance and reduce latency in hybrid media</a:t>
            </a:r>
            <a:r>
              <a:rPr lang="en-US" sz="1600" dirty="0">
                <a:solidFill>
                  <a:srgbClr val="1D1D1A"/>
                </a:solidFill>
                <a:latin typeface="Arial" panose="020B0604020202020204" pitchFamily="34" charset="0"/>
              </a:rPr>
              <a:t>.</a:t>
            </a:r>
            <a:endParaRPr lang="en-US" altLang="zh-CN" sz="1600" b="1" dirty="0">
              <a:solidFill>
                <a:srgbClr val="1D1D1A"/>
              </a:solidFill>
              <a:latin typeface="Arial" panose="020B0604020202020204" pitchFamily="34" charset="0"/>
              <a:cs typeface="Arial"/>
            </a:endParaRPr>
          </a:p>
        </p:txBody>
      </p:sp>
      <p:sp>
        <p:nvSpPr>
          <p:cNvPr id="74" name="标题 1"/>
          <p:cNvSpPr txBox="1">
            <a:spLocks/>
          </p:cNvSpPr>
          <p:nvPr/>
        </p:nvSpPr>
        <p:spPr>
          <a:xfrm>
            <a:off x="707062" y="120269"/>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Distributed Multi-Level Cache Mechanism</a:t>
            </a:r>
          </a:p>
        </p:txBody>
      </p:sp>
      <p:pic>
        <p:nvPicPr>
          <p:cNvPr id="2" name="Picture 1">
            <a:extLst>
              <a:ext uri="{FF2B5EF4-FFF2-40B4-BE49-F238E27FC236}">
                <a16:creationId xmlns:a16="http://schemas.microsoft.com/office/drawing/2014/main" id="{B07F6035-BFB6-4FC0-A363-DAB0B3395276}"/>
              </a:ext>
            </a:extLst>
          </p:cNvPr>
          <p:cNvPicPr>
            <a:picLocks noChangeAspect="1"/>
          </p:cNvPicPr>
          <p:nvPr/>
        </p:nvPicPr>
        <p:blipFill>
          <a:blip r:embed="rId3"/>
          <a:stretch>
            <a:fillRect/>
          </a:stretch>
        </p:blipFill>
        <p:spPr>
          <a:xfrm>
            <a:off x="6492269" y="1544671"/>
            <a:ext cx="5560301" cy="3595480"/>
          </a:xfrm>
          <a:prstGeom prst="rect">
            <a:avLst/>
          </a:prstGeom>
        </p:spPr>
      </p:pic>
      <p:pic>
        <p:nvPicPr>
          <p:cNvPr id="3" name="Picture 2">
            <a:extLst>
              <a:ext uri="{FF2B5EF4-FFF2-40B4-BE49-F238E27FC236}">
                <a16:creationId xmlns:a16="http://schemas.microsoft.com/office/drawing/2014/main" id="{61E3D185-5820-478B-8F60-CEA37466A3B2}"/>
              </a:ext>
            </a:extLst>
          </p:cNvPr>
          <p:cNvPicPr>
            <a:picLocks noChangeAspect="1"/>
          </p:cNvPicPr>
          <p:nvPr/>
        </p:nvPicPr>
        <p:blipFill>
          <a:blip r:embed="rId4"/>
          <a:stretch>
            <a:fillRect/>
          </a:stretch>
        </p:blipFill>
        <p:spPr>
          <a:xfrm>
            <a:off x="359745" y="1536880"/>
            <a:ext cx="5704494" cy="3715637"/>
          </a:xfrm>
          <a:prstGeom prst="rect">
            <a:avLst/>
          </a:prstGeom>
        </p:spPr>
      </p:pic>
    </p:spTree>
    <p:extLst>
      <p:ext uri="{BB962C8B-B14F-4D97-AF65-F5344CB8AC3E}">
        <p14:creationId xmlns:p14="http://schemas.microsoft.com/office/powerpoint/2010/main" val="266731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Rectangle 2"/>
          <p:cNvSpPr>
            <a:spLocks noChangeArrowheads="1"/>
          </p:cNvSpPr>
          <p:nvPr/>
        </p:nvSpPr>
        <p:spPr bwMode="auto">
          <a:xfrm>
            <a:off x="7105467" y="2382224"/>
            <a:ext cx="4028747" cy="823255"/>
          </a:xfrm>
          <a:prstGeom prst="rect">
            <a:avLst/>
          </a:prstGeom>
          <a:solidFill>
            <a:sysClr val="window" lastClr="FFFFFF"/>
          </a:solidFill>
          <a:ln w="12700">
            <a:solidFill>
              <a:srgbClr val="000000"/>
            </a:solidFill>
            <a:prstDash val="dash"/>
            <a:miter lim="800000"/>
            <a:headEnd/>
            <a:tailEnd/>
          </a:ln>
          <a:effectLst/>
        </p:spPr>
        <p:txBody>
          <a:bodyPr vert="horz" wrap="non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4499" b="1" kern="0">
              <a:solidFill>
                <a:prstClr val="black"/>
              </a:solidFill>
              <a:latin typeface="Arial" panose="020B0604020202020204" pitchFamily="34" charset="0"/>
              <a:ea typeface="微软雅黑" panose="020B0503020204020204" pitchFamily="34" charset="-122"/>
            </a:endParaRPr>
          </a:p>
        </p:txBody>
      </p:sp>
      <p:sp>
        <p:nvSpPr>
          <p:cNvPr id="134" name="Rectangle 50"/>
          <p:cNvSpPr>
            <a:spLocks noChangeArrowheads="1"/>
          </p:cNvSpPr>
          <p:nvPr/>
        </p:nvSpPr>
        <p:spPr bwMode="auto">
          <a:xfrm>
            <a:off x="700077" y="1463902"/>
            <a:ext cx="1658942" cy="21842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2" name="文本框 134"/>
          <p:cNvSpPr txBox="1"/>
          <p:nvPr/>
        </p:nvSpPr>
        <p:spPr>
          <a:xfrm>
            <a:off x="1010605" y="782370"/>
            <a:ext cx="3077121" cy="338554"/>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600">
                <a:solidFill>
                  <a:prstClr val="black"/>
                </a:solidFill>
                <a:latin typeface="Arial" panose="020B0604020202020204" pitchFamily="34" charset="0"/>
              </a:rPr>
              <a:t>Traditional Cross-Node EC</a:t>
            </a:r>
            <a:endParaRPr lang="en-US" altLang="zh-CN" sz="1600" b="1">
              <a:solidFill>
                <a:prstClr val="black"/>
              </a:solidFill>
              <a:latin typeface="Arial" panose="020B0604020202020204" pitchFamily="34" charset="0"/>
              <a:cs typeface="Arial"/>
            </a:endParaRPr>
          </a:p>
        </p:txBody>
      </p:sp>
      <p:sp>
        <p:nvSpPr>
          <p:cNvPr id="61" name="文本框 134"/>
          <p:cNvSpPr txBox="1"/>
          <p:nvPr/>
        </p:nvSpPr>
        <p:spPr>
          <a:xfrm>
            <a:off x="7647579" y="665805"/>
            <a:ext cx="2661324" cy="584775"/>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600">
                <a:solidFill>
                  <a:prstClr val="black"/>
                </a:solidFill>
                <a:latin typeface="Arial" panose="020B0604020202020204" pitchFamily="34" charset="0"/>
              </a:rPr>
              <a:t>Intelligent aggregation EC based on append write</a:t>
            </a:r>
            <a:endParaRPr lang="en-US" altLang="zh-CN" sz="1600" b="1">
              <a:solidFill>
                <a:prstClr val="black"/>
              </a:solidFill>
              <a:latin typeface="Arial" panose="020B0604020202020204" pitchFamily="34" charset="0"/>
              <a:cs typeface="Arial"/>
            </a:endParaRPr>
          </a:p>
        </p:txBody>
      </p:sp>
      <p:sp>
        <p:nvSpPr>
          <p:cNvPr id="141" name="Rectangle 2"/>
          <p:cNvSpPr>
            <a:spLocks noChangeArrowheads="1"/>
          </p:cNvSpPr>
          <p:nvPr/>
        </p:nvSpPr>
        <p:spPr bwMode="auto">
          <a:xfrm>
            <a:off x="731553" y="1570914"/>
            <a:ext cx="1529234" cy="218424"/>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9" name="直接连接符 8"/>
          <p:cNvCxnSpPr/>
          <p:nvPr/>
        </p:nvCxnSpPr>
        <p:spPr>
          <a:xfrm>
            <a:off x="1008775" y="1573874"/>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1318193" y="1569751"/>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1633706" y="1573874"/>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1915415" y="1573874"/>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7" name="TextBox 73"/>
          <p:cNvSpPr txBox="1"/>
          <p:nvPr/>
        </p:nvSpPr>
        <p:spPr>
          <a:xfrm>
            <a:off x="667167" y="1583625"/>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A1</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48" name="TextBox 73"/>
          <p:cNvSpPr txBox="1"/>
          <p:nvPr/>
        </p:nvSpPr>
        <p:spPr>
          <a:xfrm>
            <a:off x="949645" y="1579341"/>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A2</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49" name="TextBox 73"/>
          <p:cNvSpPr txBox="1"/>
          <p:nvPr/>
        </p:nvSpPr>
        <p:spPr>
          <a:xfrm>
            <a:off x="1258675" y="1573132"/>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A3</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52" name="TextBox 73"/>
          <p:cNvSpPr txBox="1"/>
          <p:nvPr/>
        </p:nvSpPr>
        <p:spPr>
          <a:xfrm>
            <a:off x="1560284" y="1578669"/>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A4</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53" name="TextBox 73"/>
          <p:cNvSpPr txBox="1"/>
          <p:nvPr/>
        </p:nvSpPr>
        <p:spPr>
          <a:xfrm>
            <a:off x="1865321" y="1556447"/>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t>
            </a:r>
            <a:endParaRPr lang="en-US"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54" name="Rectangle 50"/>
          <p:cNvSpPr>
            <a:spLocks noChangeArrowheads="1"/>
          </p:cNvSpPr>
          <p:nvPr/>
        </p:nvSpPr>
        <p:spPr bwMode="auto">
          <a:xfrm>
            <a:off x="2839959" y="1458159"/>
            <a:ext cx="1658942" cy="21842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55" name="Rectangle 2"/>
          <p:cNvSpPr>
            <a:spLocks noChangeArrowheads="1"/>
          </p:cNvSpPr>
          <p:nvPr/>
        </p:nvSpPr>
        <p:spPr bwMode="auto">
          <a:xfrm>
            <a:off x="2871435" y="1565171"/>
            <a:ext cx="1529234" cy="218424"/>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162" name="直接连接符 161"/>
          <p:cNvCxnSpPr/>
          <p:nvPr/>
        </p:nvCxnSpPr>
        <p:spPr>
          <a:xfrm>
            <a:off x="3148657" y="1568131"/>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458075" y="1564008"/>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773588" y="1568131"/>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4055297" y="1568131"/>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6" name="TextBox 73"/>
          <p:cNvSpPr txBox="1"/>
          <p:nvPr/>
        </p:nvSpPr>
        <p:spPr>
          <a:xfrm>
            <a:off x="2807049" y="1577882"/>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B1</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67" name="TextBox 73"/>
          <p:cNvSpPr txBox="1"/>
          <p:nvPr/>
        </p:nvSpPr>
        <p:spPr>
          <a:xfrm>
            <a:off x="3089527" y="1573598"/>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B2</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68" name="TextBox 73"/>
          <p:cNvSpPr txBox="1"/>
          <p:nvPr/>
        </p:nvSpPr>
        <p:spPr>
          <a:xfrm>
            <a:off x="3390749" y="1577721"/>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B3</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69" name="TextBox 73"/>
          <p:cNvSpPr txBox="1"/>
          <p:nvPr/>
        </p:nvSpPr>
        <p:spPr>
          <a:xfrm>
            <a:off x="3700166" y="1572926"/>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B4</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70" name="TextBox 73"/>
          <p:cNvSpPr txBox="1"/>
          <p:nvPr/>
        </p:nvSpPr>
        <p:spPr>
          <a:xfrm>
            <a:off x="4005203" y="1550704"/>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t>
            </a:r>
            <a:endParaRPr lang="en-US"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71" name="TextBox 73"/>
          <p:cNvSpPr txBox="1"/>
          <p:nvPr/>
        </p:nvSpPr>
        <p:spPr>
          <a:xfrm>
            <a:off x="659948" y="1231726"/>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LUN 1</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172" name="TextBox 73"/>
          <p:cNvSpPr txBox="1"/>
          <p:nvPr/>
        </p:nvSpPr>
        <p:spPr>
          <a:xfrm>
            <a:off x="2807049" y="1227269"/>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LUN 2</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28" name="文本框 134"/>
          <p:cNvSpPr txBox="1"/>
          <p:nvPr/>
        </p:nvSpPr>
        <p:spPr>
          <a:xfrm>
            <a:off x="4335486" y="1513595"/>
            <a:ext cx="977490" cy="261610"/>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100">
                <a:solidFill>
                  <a:prstClr val="black"/>
                </a:solidFill>
                <a:latin typeface="Arial" panose="020B0604020202020204" pitchFamily="34" charset="0"/>
              </a:rPr>
              <a:t>......</a:t>
            </a:r>
          </a:p>
        </p:txBody>
      </p:sp>
      <p:grpSp>
        <p:nvGrpSpPr>
          <p:cNvPr id="229" name="Group 43"/>
          <p:cNvGrpSpPr/>
          <p:nvPr/>
        </p:nvGrpSpPr>
        <p:grpSpPr>
          <a:xfrm>
            <a:off x="890866" y="1879031"/>
            <a:ext cx="4382034" cy="587756"/>
            <a:chOff x="1774268" y="1366595"/>
            <a:chExt cx="5239861" cy="481039"/>
          </a:xfrm>
        </p:grpSpPr>
        <p:sp>
          <p:nvSpPr>
            <p:cNvPr id="230" name="下箭头 51"/>
            <p:cNvSpPr/>
            <p:nvPr/>
          </p:nvSpPr>
          <p:spPr bwMode="auto">
            <a:xfrm>
              <a:off x="1774268" y="1377867"/>
              <a:ext cx="288819" cy="388822"/>
            </a:xfrm>
            <a:prstGeom prst="downArrow">
              <a:avLst/>
            </a:prstGeom>
            <a:noFill/>
            <a:ln>
              <a:solidFill>
                <a:sysClr val="windowText" lastClr="000000"/>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noAutofit/>
            </a:bodyPr>
            <a:lstStyle/>
            <a:p>
              <a:pPr defTabSz="685617" fontAlgn="ctr">
                <a:buClr>
                  <a:srgbClr val="CC9900"/>
                </a:buClr>
                <a:buFont typeface="Wingdings" pitchFamily="2" charset="2"/>
                <a:buChar char="n"/>
                <a:defRPr/>
              </a:pPr>
              <a:endParaRPr lang="en-US" altLang="zh-CN" sz="14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31" name="下箭头 52"/>
            <p:cNvSpPr/>
            <p:nvPr/>
          </p:nvSpPr>
          <p:spPr bwMode="auto">
            <a:xfrm>
              <a:off x="3131555" y="1377867"/>
              <a:ext cx="288819" cy="388822"/>
            </a:xfrm>
            <a:prstGeom prst="downArrow">
              <a:avLst/>
            </a:prstGeom>
            <a:noFill/>
            <a:ln>
              <a:solidFill>
                <a:sysClr val="windowText" lastClr="000000"/>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noAutofit/>
            </a:bodyPr>
            <a:lstStyle/>
            <a:p>
              <a:pPr defTabSz="685617" fontAlgn="ctr">
                <a:buClr>
                  <a:srgbClr val="CC9900"/>
                </a:buClr>
                <a:buFont typeface="Wingdings" pitchFamily="2" charset="2"/>
                <a:buChar char="n"/>
                <a:defRPr/>
              </a:pPr>
              <a:endParaRPr lang="en-US" altLang="zh-CN" sz="14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32" name="下箭头 53"/>
            <p:cNvSpPr/>
            <p:nvPr/>
          </p:nvSpPr>
          <p:spPr bwMode="auto">
            <a:xfrm>
              <a:off x="4740445" y="1377867"/>
              <a:ext cx="288819" cy="388822"/>
            </a:xfrm>
            <a:prstGeom prst="downArrow">
              <a:avLst/>
            </a:prstGeom>
            <a:noFill/>
            <a:ln>
              <a:solidFill>
                <a:sysClr val="windowText" lastClr="000000"/>
              </a:solidFill>
            </a:ln>
            <a:effectLst/>
            <a:extLst>
              <a:ext uri="{909E8E84-426E-40dd-AFC4-6F175D3DCCD1}">
                <a14:hiddenFill xmlns="" xmlns:lc="http://schemas.openxmlformats.org/drawingml/2006/lockedCanvas" xmlns:a14="http://schemas.microsoft.com/office/drawing/2010/main">
                  <a:solidFill>
                    <a:schemeClr val="accent1"/>
                  </a:solidFill>
                </a14:hiddenFill>
              </a:ext>
              <a:ext uri="{AF507438-7753-43e0-B8FC-AC1667EBCBE1}">
                <a14:hiddenEffects xmlns="" xmlns:lc="http://schemas.openxmlformats.org/drawingml/2006/lockedCanva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noAutofit/>
            </a:bodyPr>
            <a:lstStyle>
              <a:defPPr>
                <a:defRPr lang="zh-CN"/>
              </a:defPPr>
              <a:lvl1pPr marL="0" algn="l" defTabSz="1215503" rtl="0" eaLnBrk="1" latinLnBrk="0" hangingPunct="1">
                <a:defRPr sz="2400" kern="1200">
                  <a:solidFill>
                    <a:schemeClr val="tx1"/>
                  </a:solidFill>
                  <a:latin typeface="Arial"/>
                  <a:ea typeface="+mn-ea"/>
                  <a:cs typeface="+mn-cs"/>
                </a:defRPr>
              </a:lvl1pPr>
              <a:lvl2pPr marL="607759" algn="l" defTabSz="1215503" rtl="0" eaLnBrk="1" latinLnBrk="0" hangingPunct="1">
                <a:defRPr sz="2400" kern="1200">
                  <a:solidFill>
                    <a:schemeClr val="tx1"/>
                  </a:solidFill>
                  <a:latin typeface="Arial"/>
                  <a:ea typeface="+mn-ea"/>
                  <a:cs typeface="+mn-cs"/>
                </a:defRPr>
              </a:lvl2pPr>
              <a:lvl3pPr marL="1215503" algn="l" defTabSz="1215503" rtl="0" eaLnBrk="1" latinLnBrk="0" hangingPunct="1">
                <a:defRPr sz="2400" kern="1200">
                  <a:solidFill>
                    <a:schemeClr val="tx1"/>
                  </a:solidFill>
                  <a:latin typeface="Arial"/>
                  <a:ea typeface="+mn-ea"/>
                  <a:cs typeface="+mn-cs"/>
                </a:defRPr>
              </a:lvl3pPr>
              <a:lvl4pPr marL="1823259" algn="l" defTabSz="1215503" rtl="0" eaLnBrk="1" latinLnBrk="0" hangingPunct="1">
                <a:defRPr sz="2400" kern="1200">
                  <a:solidFill>
                    <a:schemeClr val="tx1"/>
                  </a:solidFill>
                  <a:latin typeface="Arial"/>
                  <a:ea typeface="+mn-ea"/>
                  <a:cs typeface="+mn-cs"/>
                </a:defRPr>
              </a:lvl4pPr>
              <a:lvl5pPr marL="2431008" algn="l" defTabSz="1215503" rtl="0" eaLnBrk="1" latinLnBrk="0" hangingPunct="1">
                <a:defRPr sz="2400" kern="1200">
                  <a:solidFill>
                    <a:schemeClr val="tx1"/>
                  </a:solidFill>
                  <a:latin typeface="Arial"/>
                  <a:ea typeface="+mn-ea"/>
                  <a:cs typeface="+mn-cs"/>
                </a:defRPr>
              </a:lvl5pPr>
              <a:lvl6pPr marL="3038764" algn="l" defTabSz="1215503" rtl="0" eaLnBrk="1" latinLnBrk="0" hangingPunct="1">
                <a:defRPr sz="2400" kern="1200">
                  <a:solidFill>
                    <a:schemeClr val="tx1"/>
                  </a:solidFill>
                  <a:latin typeface="Arial"/>
                  <a:ea typeface="+mn-ea"/>
                  <a:cs typeface="+mn-cs"/>
                </a:defRPr>
              </a:lvl6pPr>
              <a:lvl7pPr marL="3646514" algn="l" defTabSz="1215503" rtl="0" eaLnBrk="1" latinLnBrk="0" hangingPunct="1">
                <a:defRPr sz="2400" kern="1200">
                  <a:solidFill>
                    <a:schemeClr val="tx1"/>
                  </a:solidFill>
                  <a:latin typeface="Arial"/>
                  <a:ea typeface="+mn-ea"/>
                  <a:cs typeface="+mn-cs"/>
                </a:defRPr>
              </a:lvl7pPr>
              <a:lvl8pPr marL="4254267" algn="l" defTabSz="1215503" rtl="0" eaLnBrk="1" latinLnBrk="0" hangingPunct="1">
                <a:defRPr sz="2400" kern="1200">
                  <a:solidFill>
                    <a:schemeClr val="tx1"/>
                  </a:solidFill>
                  <a:latin typeface="Arial"/>
                  <a:ea typeface="+mn-ea"/>
                  <a:cs typeface="+mn-cs"/>
                </a:defRPr>
              </a:lvl8pPr>
              <a:lvl9pPr marL="4862020" algn="l" defTabSz="1215503" rtl="0" eaLnBrk="1" latinLnBrk="0" hangingPunct="1">
                <a:defRPr sz="2400" kern="1200">
                  <a:solidFill>
                    <a:schemeClr val="tx1"/>
                  </a:solidFill>
                  <a:latin typeface="Arial"/>
                  <a:ea typeface="+mn-ea"/>
                  <a:cs typeface="+mn-cs"/>
                </a:defRPr>
              </a:lvl9pPr>
            </a:lstStyle>
            <a:p>
              <a:pPr defTabSz="685617" fontAlgn="ctr">
                <a:buClr>
                  <a:srgbClr val="CC9900"/>
                </a:buClr>
                <a:buFont typeface="Wingdings" pitchFamily="2" charset="2"/>
                <a:buChar char="n"/>
                <a:defRPr/>
              </a:pPr>
              <a:endParaRPr lang="en-US" altLang="zh-CN" sz="14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33" name="Rectangle 2"/>
            <p:cNvSpPr>
              <a:spLocks noChangeArrowheads="1"/>
            </p:cNvSpPr>
            <p:nvPr/>
          </p:nvSpPr>
          <p:spPr bwMode="auto">
            <a:xfrm>
              <a:off x="5113554" y="1366595"/>
              <a:ext cx="1900575" cy="481039"/>
            </a:xfrm>
            <a:prstGeom prst="rect">
              <a:avLst/>
            </a:prstGeom>
            <a:solidFill>
              <a:sysClr val="window" lastClr="FFFFFF"/>
            </a:solidFill>
            <a:ln w="9525">
              <a:no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1100">
                  <a:solidFill>
                    <a:prstClr val="black"/>
                  </a:solidFill>
                  <a:latin typeface="Arial" panose="020B0604020202020204" pitchFamily="34" charset="0"/>
                </a:rPr>
                <a:t>Write in place</a:t>
              </a:r>
            </a:p>
            <a:p>
              <a:pPr algn="ctr" defTabSz="914400" fontAlgn="ctr">
                <a:defRPr/>
              </a:pPr>
              <a:r>
                <a:rPr lang="en-US" sz="1100">
                  <a:solidFill>
                    <a:prstClr val="black"/>
                  </a:solidFill>
                  <a:latin typeface="Arial" panose="020B0604020202020204" pitchFamily="34" charset="0"/>
                </a:rPr>
                <a:t>I/O aggregation unavailable</a:t>
              </a:r>
              <a:endParaRPr lang="en-US" altLang="zh-CN" sz="1100" b="1" kern="0">
                <a:solidFill>
                  <a:prstClr val="black"/>
                </a:solidFill>
                <a:latin typeface="Arial" panose="020B0604020202020204" pitchFamily="34" charset="0"/>
                <a:ea typeface="微软雅黑" panose="020B0503020204020204" pitchFamily="34" charset="-122"/>
                <a:cs typeface="Arial" pitchFamily="34" charset="0"/>
              </a:endParaRPr>
            </a:p>
          </p:txBody>
        </p:sp>
      </p:grpSp>
      <p:sp>
        <p:nvSpPr>
          <p:cNvPr id="234" name="Rectangle 2"/>
          <p:cNvSpPr>
            <a:spLocks noChangeArrowheads="1"/>
          </p:cNvSpPr>
          <p:nvPr/>
        </p:nvSpPr>
        <p:spPr bwMode="auto">
          <a:xfrm>
            <a:off x="1025023" y="2479246"/>
            <a:ext cx="303839" cy="387702"/>
          </a:xfrm>
          <a:prstGeom prst="rect">
            <a:avLst/>
          </a:prstGeom>
          <a:solidFill>
            <a:srgbClr val="92D05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A1</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239" name="Rectangle 2"/>
          <p:cNvSpPr>
            <a:spLocks noChangeArrowheads="1"/>
          </p:cNvSpPr>
          <p:nvPr/>
        </p:nvSpPr>
        <p:spPr bwMode="auto">
          <a:xfrm>
            <a:off x="2481608" y="2479246"/>
            <a:ext cx="303839" cy="387702"/>
          </a:xfrm>
          <a:prstGeom prst="rect">
            <a:avLst/>
          </a:prstGeom>
          <a:solidFill>
            <a:srgbClr val="FFC00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B9</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240" name="Rectangle 2"/>
          <p:cNvSpPr>
            <a:spLocks noChangeArrowheads="1"/>
          </p:cNvSpPr>
          <p:nvPr/>
        </p:nvSpPr>
        <p:spPr bwMode="auto">
          <a:xfrm>
            <a:off x="2830940" y="2479245"/>
            <a:ext cx="303839" cy="387702"/>
          </a:xfrm>
          <a:prstGeom prst="rect">
            <a:avLst/>
          </a:prstGeom>
          <a:solidFill>
            <a:srgbClr val="92D05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A5</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242" name="Rectangle 2"/>
          <p:cNvSpPr>
            <a:spLocks noChangeArrowheads="1"/>
          </p:cNvSpPr>
          <p:nvPr/>
        </p:nvSpPr>
        <p:spPr bwMode="auto">
          <a:xfrm>
            <a:off x="3201211" y="2479246"/>
            <a:ext cx="303839" cy="387702"/>
          </a:xfrm>
          <a:prstGeom prst="rect">
            <a:avLst/>
          </a:prstGeom>
          <a:solidFill>
            <a:srgbClr val="FFC00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B5</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243" name="Rectangle 2"/>
          <p:cNvSpPr>
            <a:spLocks noChangeArrowheads="1"/>
          </p:cNvSpPr>
          <p:nvPr/>
        </p:nvSpPr>
        <p:spPr bwMode="auto">
          <a:xfrm>
            <a:off x="1386083" y="2474097"/>
            <a:ext cx="303839" cy="387702"/>
          </a:xfrm>
          <a:prstGeom prst="rect">
            <a:avLst/>
          </a:prstGeom>
          <a:solidFill>
            <a:srgbClr val="FFC00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B1</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244" name="Rectangle 2"/>
          <p:cNvSpPr>
            <a:spLocks noChangeArrowheads="1"/>
          </p:cNvSpPr>
          <p:nvPr/>
        </p:nvSpPr>
        <p:spPr bwMode="auto">
          <a:xfrm>
            <a:off x="1735415" y="2474096"/>
            <a:ext cx="303839" cy="387702"/>
          </a:xfrm>
          <a:prstGeom prst="rect">
            <a:avLst/>
          </a:prstGeom>
          <a:solidFill>
            <a:srgbClr val="92D05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A3</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245" name="Rectangle 2"/>
          <p:cNvSpPr>
            <a:spLocks noChangeArrowheads="1"/>
          </p:cNvSpPr>
          <p:nvPr/>
        </p:nvSpPr>
        <p:spPr bwMode="auto">
          <a:xfrm>
            <a:off x="2105686" y="2474097"/>
            <a:ext cx="303839" cy="387702"/>
          </a:xfrm>
          <a:prstGeom prst="rect">
            <a:avLst/>
          </a:prstGeom>
          <a:solidFill>
            <a:srgbClr val="FFC00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B6</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246" name="Rectangle 2"/>
          <p:cNvSpPr>
            <a:spLocks noChangeArrowheads="1"/>
          </p:cNvSpPr>
          <p:nvPr/>
        </p:nvSpPr>
        <p:spPr bwMode="auto">
          <a:xfrm>
            <a:off x="3556686" y="2474097"/>
            <a:ext cx="303839" cy="387702"/>
          </a:xfrm>
          <a:prstGeom prst="rect">
            <a:avLst/>
          </a:prstGeom>
          <a:solidFill>
            <a:srgbClr val="92D05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A8</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247" name="文本框 134"/>
          <p:cNvSpPr txBox="1"/>
          <p:nvPr/>
        </p:nvSpPr>
        <p:spPr>
          <a:xfrm>
            <a:off x="3632762" y="2423117"/>
            <a:ext cx="977490" cy="261610"/>
          </a:xfrm>
          <a:prstGeom prst="rect">
            <a:avLst/>
          </a:prstGeom>
        </p:spPr>
        <p:txBody>
          <a:bodyPr wrap="none">
            <a:noAutofit/>
          </a:bodyPr>
          <a:lstStyle>
            <a:defPPr>
              <a:defRPr lang="zh-CN"/>
            </a:defPPr>
            <a:lvl1pPr>
              <a:defRPr>
                <a:latin typeface="Arial" pitchFamily="34" charset="-122"/>
                <a:ea typeface="微软雅黑" pitchFamily="34" charset="-122"/>
              </a:defRPr>
            </a:lvl1pPr>
          </a:lstStyle>
          <a:p>
            <a:pPr algn="ctr" defTabSz="914400" fontAlgn="ctr"/>
            <a:r>
              <a:rPr lang="en-US" sz="1100">
                <a:solidFill>
                  <a:prstClr val="black"/>
                </a:solidFill>
                <a:latin typeface="Arial" panose="020B0604020202020204" pitchFamily="34" charset="0"/>
              </a:rPr>
              <a:t>......</a:t>
            </a:r>
          </a:p>
        </p:txBody>
      </p:sp>
      <p:sp>
        <p:nvSpPr>
          <p:cNvPr id="249" name="Rectangle 2"/>
          <p:cNvSpPr>
            <a:spLocks noChangeArrowheads="1"/>
          </p:cNvSpPr>
          <p:nvPr/>
        </p:nvSpPr>
        <p:spPr bwMode="auto">
          <a:xfrm>
            <a:off x="1149940" y="2876470"/>
            <a:ext cx="1800000" cy="218424"/>
          </a:xfrm>
          <a:prstGeom prst="rect">
            <a:avLst/>
          </a:prstGeom>
          <a:solidFill>
            <a:schemeClr val="bg2"/>
          </a:solidFill>
          <a:ln w="9525">
            <a:solidFill>
              <a:srgbClr val="000000"/>
            </a:solidFill>
            <a:miter lim="800000"/>
            <a:headEnd/>
            <a:tailEnd/>
          </a:ln>
          <a:effectLst/>
        </p:spPr>
        <p:txBody>
          <a:bodyPr vert="horz" wrap="non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250" name="直接连接符 249"/>
          <p:cNvCxnSpPr/>
          <p:nvPr/>
        </p:nvCxnSpPr>
        <p:spPr>
          <a:xfrm>
            <a:off x="1427162" y="2879430"/>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1736580" y="287530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2052093" y="2879430"/>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2333802" y="2879430"/>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4" name="TextBox 73"/>
          <p:cNvSpPr txBox="1"/>
          <p:nvPr/>
        </p:nvSpPr>
        <p:spPr>
          <a:xfrm>
            <a:off x="1085554" y="2889181"/>
            <a:ext cx="454596" cy="207636"/>
          </a:xfrm>
          <a:prstGeom prst="rect">
            <a:avLst/>
          </a:prstGeom>
          <a:noFill/>
        </p:spPr>
        <p:txBody>
          <a:bodyPr wrap="none" lIns="0" tIns="34234" rIns="0" bIns="34234" rtlCol="0">
            <a:noAutofit/>
          </a:bodyPr>
          <a:lstStyle/>
          <a:p>
            <a:pPr algn="ctr" defTabSz="914400" fontAlgn="ctr">
              <a:defRPr/>
            </a:pPr>
            <a:r>
              <a:rPr lang="en-US" sz="900">
                <a:solidFill>
                  <a:prstClr val="black"/>
                </a:solidFill>
                <a:latin typeface="Arial" panose="020B0604020202020204" pitchFamily="34" charset="0"/>
              </a:rPr>
              <a:t>A1</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55" name="TextBox 73"/>
          <p:cNvSpPr txBox="1"/>
          <p:nvPr/>
        </p:nvSpPr>
        <p:spPr>
          <a:xfrm>
            <a:off x="1368032" y="2884897"/>
            <a:ext cx="454596" cy="207636"/>
          </a:xfrm>
          <a:prstGeom prst="rect">
            <a:avLst/>
          </a:prstGeom>
          <a:noFill/>
        </p:spPr>
        <p:txBody>
          <a:bodyPr wrap="none" lIns="0" tIns="34234" rIns="0" bIns="34234" rtlCol="0">
            <a:noAutofit/>
          </a:bodyPr>
          <a:lstStyle/>
          <a:p>
            <a:pPr algn="ctr" defTabSz="914400" fontAlgn="ctr">
              <a:defRPr/>
            </a:pPr>
            <a:r>
              <a:rPr lang="en-US" sz="900" b="1">
                <a:solidFill>
                  <a:srgbClr val="FF0000"/>
                </a:solidFill>
                <a:latin typeface="Arial" panose="020B0604020202020204" pitchFamily="34" charset="0"/>
              </a:rPr>
              <a:t>/</a:t>
            </a:r>
            <a:endParaRPr lang="en-US" sz="900" b="1" kern="0">
              <a:solidFill>
                <a:srgbClr val="FF0000"/>
              </a:solidFill>
              <a:latin typeface="Arial" panose="020B0604020202020204" pitchFamily="34" charset="0"/>
              <a:ea typeface="微软雅黑" panose="020B0503020204020204" pitchFamily="34" charset="-122"/>
              <a:cs typeface="Arial" pitchFamily="34" charset="0"/>
            </a:endParaRPr>
          </a:p>
        </p:txBody>
      </p:sp>
      <p:sp>
        <p:nvSpPr>
          <p:cNvPr id="256" name="TextBox 73"/>
          <p:cNvSpPr txBox="1"/>
          <p:nvPr/>
        </p:nvSpPr>
        <p:spPr>
          <a:xfrm>
            <a:off x="1669254" y="2889020"/>
            <a:ext cx="454596" cy="207636"/>
          </a:xfrm>
          <a:prstGeom prst="rect">
            <a:avLst/>
          </a:prstGeom>
          <a:noFill/>
        </p:spPr>
        <p:txBody>
          <a:bodyPr wrap="none" lIns="0" tIns="34234" rIns="0" bIns="34234" rtlCol="0">
            <a:noAutofit/>
          </a:bodyPr>
          <a:lstStyle/>
          <a:p>
            <a:pPr algn="ctr" defTabSz="914400" fontAlgn="ctr">
              <a:defRPr/>
            </a:pPr>
            <a:r>
              <a:rPr lang="en-US" sz="900">
                <a:solidFill>
                  <a:prstClr val="black"/>
                </a:solidFill>
                <a:latin typeface="Arial" panose="020B0604020202020204" pitchFamily="34" charset="0"/>
              </a:rPr>
              <a:t>A3</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57" name="TextBox 73"/>
          <p:cNvSpPr txBox="1"/>
          <p:nvPr/>
        </p:nvSpPr>
        <p:spPr>
          <a:xfrm>
            <a:off x="1969453" y="2873437"/>
            <a:ext cx="454596" cy="207636"/>
          </a:xfrm>
          <a:prstGeom prst="rect">
            <a:avLst/>
          </a:prstGeom>
          <a:noFill/>
        </p:spPr>
        <p:txBody>
          <a:bodyPr wrap="none" lIns="0" tIns="34234" rIns="0" bIns="34234" rtlCol="0">
            <a:noAutofit/>
          </a:bodyPr>
          <a:lstStyle/>
          <a:p>
            <a:pPr algn="ctr" defTabSz="914400" fontAlgn="ctr">
              <a:defRPr/>
            </a:pPr>
            <a:r>
              <a:rPr lang="en-US" sz="900" b="1">
                <a:solidFill>
                  <a:srgbClr val="FF0000"/>
                </a:solidFill>
                <a:latin typeface="Arial" panose="020B0604020202020204" pitchFamily="34" charset="0"/>
              </a:rPr>
              <a:t>/</a:t>
            </a:r>
            <a:endParaRPr lang="en-US" sz="900" b="1" kern="0">
              <a:solidFill>
                <a:srgbClr val="FF0000"/>
              </a:solidFill>
              <a:latin typeface="Arial" panose="020B0604020202020204" pitchFamily="34" charset="0"/>
              <a:ea typeface="微软雅黑" panose="020B0503020204020204" pitchFamily="34" charset="-122"/>
              <a:cs typeface="Arial" pitchFamily="34" charset="0"/>
            </a:endParaRPr>
          </a:p>
        </p:txBody>
      </p:sp>
      <p:cxnSp>
        <p:nvCxnSpPr>
          <p:cNvPr id="261" name="直接连接符 260"/>
          <p:cNvCxnSpPr/>
          <p:nvPr/>
        </p:nvCxnSpPr>
        <p:spPr>
          <a:xfrm>
            <a:off x="2626398" y="287530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2" name="TextBox 73"/>
          <p:cNvSpPr txBox="1"/>
          <p:nvPr/>
        </p:nvSpPr>
        <p:spPr>
          <a:xfrm>
            <a:off x="2270675" y="2878570"/>
            <a:ext cx="454596" cy="207636"/>
          </a:xfrm>
          <a:prstGeom prst="rect">
            <a:avLst/>
          </a:prstGeom>
          <a:noFill/>
        </p:spPr>
        <p:txBody>
          <a:bodyPr wrap="none" lIns="0" tIns="34234" rIns="0" bIns="34234" rtlCol="0">
            <a:noAutofit/>
          </a:bodyPr>
          <a:lstStyle/>
          <a:p>
            <a:pPr algn="ctr" defTabSz="914400" fontAlgn="ctr">
              <a:defRPr/>
            </a:pPr>
            <a:r>
              <a:rPr lang="en-US" sz="900">
                <a:solidFill>
                  <a:srgbClr val="1D1D1A"/>
                </a:solidFill>
                <a:latin typeface="Arial" panose="020B0604020202020204" pitchFamily="34" charset="0"/>
              </a:rPr>
              <a:t>P</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263" name="TextBox 73"/>
          <p:cNvSpPr txBox="1"/>
          <p:nvPr/>
        </p:nvSpPr>
        <p:spPr>
          <a:xfrm>
            <a:off x="2570874" y="2873437"/>
            <a:ext cx="454596" cy="207636"/>
          </a:xfrm>
          <a:prstGeom prst="rect">
            <a:avLst/>
          </a:prstGeom>
          <a:noFill/>
        </p:spPr>
        <p:txBody>
          <a:bodyPr wrap="none" lIns="0" tIns="34234" rIns="0" bIns="34234" rtlCol="0">
            <a:noAutofit/>
          </a:bodyPr>
          <a:lstStyle/>
          <a:p>
            <a:pPr algn="ctr" defTabSz="914400" fontAlgn="ctr">
              <a:defRPr/>
            </a:pPr>
            <a:r>
              <a:rPr lang="en-US" sz="900">
                <a:solidFill>
                  <a:srgbClr val="1D1D1A"/>
                </a:solidFill>
                <a:latin typeface="Arial" panose="020B0604020202020204" pitchFamily="34" charset="0"/>
              </a:rPr>
              <a:t>Q</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18" name="Rectangle 50"/>
          <p:cNvSpPr>
            <a:spLocks noChangeArrowheads="1"/>
          </p:cNvSpPr>
          <p:nvPr/>
        </p:nvSpPr>
        <p:spPr bwMode="auto">
          <a:xfrm>
            <a:off x="684122" y="3992524"/>
            <a:ext cx="4104465" cy="21842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20" name="Rectangle 2"/>
          <p:cNvSpPr>
            <a:spLocks noChangeArrowheads="1"/>
          </p:cNvSpPr>
          <p:nvPr/>
        </p:nvSpPr>
        <p:spPr bwMode="auto">
          <a:xfrm>
            <a:off x="721123" y="4167658"/>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19" name="Rectangle 2"/>
          <p:cNvSpPr>
            <a:spLocks noChangeArrowheads="1"/>
          </p:cNvSpPr>
          <p:nvPr/>
        </p:nvSpPr>
        <p:spPr bwMode="auto">
          <a:xfrm>
            <a:off x="731553" y="4174368"/>
            <a:ext cx="495314" cy="218424"/>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A1</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29" name="Rectangle 2"/>
          <p:cNvSpPr>
            <a:spLocks noChangeArrowheads="1"/>
          </p:cNvSpPr>
          <p:nvPr/>
        </p:nvSpPr>
        <p:spPr bwMode="auto">
          <a:xfrm>
            <a:off x="731553" y="4400446"/>
            <a:ext cx="495314" cy="218424"/>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B1</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0" name="TextBox 73"/>
          <p:cNvSpPr txBox="1"/>
          <p:nvPr/>
        </p:nvSpPr>
        <p:spPr>
          <a:xfrm>
            <a:off x="731836" y="4570275"/>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1" name="Rectangle 2"/>
          <p:cNvSpPr>
            <a:spLocks noChangeArrowheads="1"/>
          </p:cNvSpPr>
          <p:nvPr/>
        </p:nvSpPr>
        <p:spPr bwMode="auto">
          <a:xfrm>
            <a:off x="1275567" y="4172964"/>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2" name="Rectangle 2"/>
          <p:cNvSpPr>
            <a:spLocks noChangeArrowheads="1"/>
          </p:cNvSpPr>
          <p:nvPr/>
        </p:nvSpPr>
        <p:spPr bwMode="auto">
          <a:xfrm>
            <a:off x="1285997" y="4179674"/>
            <a:ext cx="495314" cy="218424"/>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A2</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3" name="Rectangle 2"/>
          <p:cNvSpPr>
            <a:spLocks noChangeArrowheads="1"/>
          </p:cNvSpPr>
          <p:nvPr/>
        </p:nvSpPr>
        <p:spPr bwMode="auto">
          <a:xfrm>
            <a:off x="1285997" y="4405752"/>
            <a:ext cx="495314" cy="218424"/>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B2</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4" name="TextBox 73"/>
          <p:cNvSpPr txBox="1"/>
          <p:nvPr/>
        </p:nvSpPr>
        <p:spPr>
          <a:xfrm>
            <a:off x="1286280" y="4575581"/>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5" name="Rectangle 2"/>
          <p:cNvSpPr>
            <a:spLocks noChangeArrowheads="1"/>
          </p:cNvSpPr>
          <p:nvPr/>
        </p:nvSpPr>
        <p:spPr bwMode="auto">
          <a:xfrm>
            <a:off x="1853275" y="4180618"/>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6" name="Rectangle 2"/>
          <p:cNvSpPr>
            <a:spLocks noChangeArrowheads="1"/>
          </p:cNvSpPr>
          <p:nvPr/>
        </p:nvSpPr>
        <p:spPr bwMode="auto">
          <a:xfrm>
            <a:off x="1863705" y="4187328"/>
            <a:ext cx="495314" cy="218424"/>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A3</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7" name="Rectangle 2"/>
          <p:cNvSpPr>
            <a:spLocks noChangeArrowheads="1"/>
          </p:cNvSpPr>
          <p:nvPr/>
        </p:nvSpPr>
        <p:spPr bwMode="auto">
          <a:xfrm>
            <a:off x="1863705" y="4413406"/>
            <a:ext cx="495314" cy="218424"/>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B3</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8" name="TextBox 73"/>
          <p:cNvSpPr txBox="1"/>
          <p:nvPr/>
        </p:nvSpPr>
        <p:spPr>
          <a:xfrm>
            <a:off x="1863988" y="4583235"/>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39" name="Rectangle 2"/>
          <p:cNvSpPr>
            <a:spLocks noChangeArrowheads="1"/>
          </p:cNvSpPr>
          <p:nvPr/>
        </p:nvSpPr>
        <p:spPr bwMode="auto">
          <a:xfrm>
            <a:off x="2414659" y="4175666"/>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40" name="Rectangle 2"/>
          <p:cNvSpPr>
            <a:spLocks noChangeArrowheads="1"/>
          </p:cNvSpPr>
          <p:nvPr/>
        </p:nvSpPr>
        <p:spPr bwMode="auto">
          <a:xfrm>
            <a:off x="2425089" y="4182376"/>
            <a:ext cx="495314" cy="218424"/>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A4</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41" name="Rectangle 2"/>
          <p:cNvSpPr>
            <a:spLocks noChangeArrowheads="1"/>
          </p:cNvSpPr>
          <p:nvPr/>
        </p:nvSpPr>
        <p:spPr bwMode="auto">
          <a:xfrm>
            <a:off x="2425089" y="4408454"/>
            <a:ext cx="495314" cy="218424"/>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B4</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42" name="TextBox 73"/>
          <p:cNvSpPr txBox="1"/>
          <p:nvPr/>
        </p:nvSpPr>
        <p:spPr>
          <a:xfrm>
            <a:off x="2425372" y="4578283"/>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43" name="Rectangle 2"/>
          <p:cNvSpPr>
            <a:spLocks noChangeArrowheads="1"/>
          </p:cNvSpPr>
          <p:nvPr/>
        </p:nvSpPr>
        <p:spPr bwMode="auto">
          <a:xfrm>
            <a:off x="3622332" y="4188272"/>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44" name="Rectangle 2"/>
          <p:cNvSpPr>
            <a:spLocks noChangeArrowheads="1"/>
          </p:cNvSpPr>
          <p:nvPr/>
        </p:nvSpPr>
        <p:spPr bwMode="auto">
          <a:xfrm>
            <a:off x="3632762" y="4194982"/>
            <a:ext cx="495314" cy="218424"/>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P</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45" name="Rectangle 2"/>
          <p:cNvSpPr>
            <a:spLocks noChangeArrowheads="1"/>
          </p:cNvSpPr>
          <p:nvPr/>
        </p:nvSpPr>
        <p:spPr bwMode="auto">
          <a:xfrm>
            <a:off x="3632762" y="4421060"/>
            <a:ext cx="495314" cy="218424"/>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P</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46" name="TextBox 73"/>
          <p:cNvSpPr txBox="1"/>
          <p:nvPr/>
        </p:nvSpPr>
        <p:spPr>
          <a:xfrm>
            <a:off x="3633045" y="4590889"/>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51" name="Rectangle 2"/>
          <p:cNvSpPr>
            <a:spLocks noChangeArrowheads="1"/>
          </p:cNvSpPr>
          <p:nvPr/>
        </p:nvSpPr>
        <p:spPr bwMode="auto">
          <a:xfrm>
            <a:off x="4194525" y="4192298"/>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52" name="Rectangle 2"/>
          <p:cNvSpPr>
            <a:spLocks noChangeArrowheads="1"/>
          </p:cNvSpPr>
          <p:nvPr/>
        </p:nvSpPr>
        <p:spPr bwMode="auto">
          <a:xfrm>
            <a:off x="4204955" y="4199008"/>
            <a:ext cx="495314" cy="218424"/>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Q</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53" name="Rectangle 2"/>
          <p:cNvSpPr>
            <a:spLocks noChangeArrowheads="1"/>
          </p:cNvSpPr>
          <p:nvPr/>
        </p:nvSpPr>
        <p:spPr bwMode="auto">
          <a:xfrm>
            <a:off x="4204955" y="4425086"/>
            <a:ext cx="495314" cy="218424"/>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Q</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54" name="TextBox 73"/>
          <p:cNvSpPr txBox="1"/>
          <p:nvPr/>
        </p:nvSpPr>
        <p:spPr>
          <a:xfrm>
            <a:off x="4205238" y="4594915"/>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55" name="波形 45"/>
          <p:cNvSpPr/>
          <p:nvPr/>
        </p:nvSpPr>
        <p:spPr bwMode="auto">
          <a:xfrm>
            <a:off x="3004588" y="4479701"/>
            <a:ext cx="539535" cy="222491"/>
          </a:xfrm>
          <a:prstGeom prst="wave">
            <a:avLst/>
          </a:prstGeom>
          <a:solidFill>
            <a:schemeClr val="bg1">
              <a:lumMod val="25000"/>
              <a:lumOff val="75000"/>
            </a:schemeClr>
          </a:solidFill>
          <a:ln>
            <a:noFill/>
          </a:ln>
          <a:effectLst/>
        </p:spPr>
        <p:txBody>
          <a:bodyPr vert="horz" wrap="square" lIns="91379" tIns="45691" rIns="91379" bIns="45691" numCol="1" rtlCol="0" anchor="t" anchorCtr="0" compatLnSpc="1">
            <a:prstTxWarp prst="textNoShape">
              <a:avLst/>
            </a:prstTxWarp>
            <a:noAutofit/>
          </a:bodyPr>
          <a:lstStyle/>
          <a:p>
            <a:pPr defTabSz="912687" fontAlgn="ctr">
              <a:buClr>
                <a:srgbClr val="CC9900"/>
              </a:buClr>
              <a:buFont typeface="Wingdings" pitchFamily="2" charset="2"/>
              <a:buChar char="n"/>
            </a:pPr>
            <a:endParaRPr lang="en-US" altLang="zh-CN" b="1">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56" name="TextBox 72"/>
          <p:cNvSpPr txBox="1"/>
          <p:nvPr/>
        </p:nvSpPr>
        <p:spPr>
          <a:xfrm>
            <a:off x="2807049" y="3984858"/>
            <a:ext cx="959523" cy="238414"/>
          </a:xfrm>
          <a:prstGeom prst="rect">
            <a:avLst/>
          </a:prstGeom>
          <a:noFill/>
        </p:spPr>
        <p:txBody>
          <a:bodyPr wrap="square" lIns="68479" tIns="34234" rIns="68479" bIns="34234" rtlCol="0">
            <a:noAutofit/>
          </a:bodyPr>
          <a:lstStyle/>
          <a:p>
            <a:pPr algn="ctr" fontAlgn="ctr"/>
            <a:r>
              <a:rPr lang="en-US" sz="1100" b="1">
                <a:solidFill>
                  <a:srgbClr val="1D1D1A"/>
                </a:solidFill>
                <a:latin typeface="Arial" panose="020B0604020202020204" pitchFamily="34" charset="0"/>
              </a:rPr>
              <a:t>Full stripe</a:t>
            </a:r>
            <a:endParaRPr lang="en-US" sz="1100" b="1">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59" name="TextBox 72"/>
          <p:cNvSpPr txBox="1"/>
          <p:nvPr/>
        </p:nvSpPr>
        <p:spPr>
          <a:xfrm>
            <a:off x="649647" y="4940454"/>
            <a:ext cx="599995"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Node1</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60" name="TextBox 72"/>
          <p:cNvSpPr txBox="1"/>
          <p:nvPr/>
        </p:nvSpPr>
        <p:spPr>
          <a:xfrm>
            <a:off x="1249642" y="4945286"/>
            <a:ext cx="599995"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Node2</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61" name="TextBox 72"/>
          <p:cNvSpPr txBox="1"/>
          <p:nvPr/>
        </p:nvSpPr>
        <p:spPr>
          <a:xfrm>
            <a:off x="1809530" y="4950118"/>
            <a:ext cx="599995"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Node3</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62" name="TextBox 72"/>
          <p:cNvSpPr txBox="1"/>
          <p:nvPr/>
        </p:nvSpPr>
        <p:spPr>
          <a:xfrm>
            <a:off x="2336586" y="4945394"/>
            <a:ext cx="599995"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Node4</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63" name="TextBox 72"/>
          <p:cNvSpPr txBox="1"/>
          <p:nvPr/>
        </p:nvSpPr>
        <p:spPr>
          <a:xfrm>
            <a:off x="3569930" y="4950118"/>
            <a:ext cx="605272"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 5</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64" name="TextBox 72"/>
          <p:cNvSpPr txBox="1"/>
          <p:nvPr/>
        </p:nvSpPr>
        <p:spPr>
          <a:xfrm>
            <a:off x="4128077" y="4941584"/>
            <a:ext cx="633552"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 6</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65" name="Rectangle 2"/>
          <p:cNvSpPr>
            <a:spLocks noChangeArrowheads="1"/>
          </p:cNvSpPr>
          <p:nvPr/>
        </p:nvSpPr>
        <p:spPr bwMode="auto">
          <a:xfrm>
            <a:off x="1152872" y="3168147"/>
            <a:ext cx="1800000" cy="218424"/>
          </a:xfrm>
          <a:prstGeom prst="rect">
            <a:avLst/>
          </a:prstGeom>
          <a:solidFill>
            <a:schemeClr val="bg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366" name="直接连接符 365"/>
          <p:cNvCxnSpPr/>
          <p:nvPr/>
        </p:nvCxnSpPr>
        <p:spPr>
          <a:xfrm>
            <a:off x="1430094" y="317110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1739512" y="3166984"/>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8" name="直接连接符 367"/>
          <p:cNvCxnSpPr/>
          <p:nvPr/>
        </p:nvCxnSpPr>
        <p:spPr>
          <a:xfrm>
            <a:off x="2055025" y="317110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9" name="直接连接符 368"/>
          <p:cNvCxnSpPr/>
          <p:nvPr/>
        </p:nvCxnSpPr>
        <p:spPr>
          <a:xfrm>
            <a:off x="2336734" y="317110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0" name="TextBox 73"/>
          <p:cNvSpPr txBox="1"/>
          <p:nvPr/>
        </p:nvSpPr>
        <p:spPr>
          <a:xfrm>
            <a:off x="1088486" y="3180858"/>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B1</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71" name="TextBox 73"/>
          <p:cNvSpPr txBox="1"/>
          <p:nvPr/>
        </p:nvSpPr>
        <p:spPr>
          <a:xfrm>
            <a:off x="1370964" y="3176574"/>
            <a:ext cx="454596" cy="207636"/>
          </a:xfrm>
          <a:prstGeom prst="rect">
            <a:avLst/>
          </a:prstGeom>
          <a:noFill/>
        </p:spPr>
        <p:txBody>
          <a:bodyPr wrap="square" lIns="0" tIns="34234" rIns="0" bIns="34234" rtlCol="0">
            <a:noAutofit/>
          </a:bodyPr>
          <a:lstStyle/>
          <a:p>
            <a:pPr algn="ctr" defTabSz="914400" fontAlgn="ctr">
              <a:defRPr/>
            </a:pPr>
            <a:r>
              <a:rPr lang="en-US" sz="900" b="1">
                <a:solidFill>
                  <a:prstClr val="black"/>
                </a:solidFill>
                <a:latin typeface="Arial" panose="020B0604020202020204" pitchFamily="34" charset="0"/>
              </a:rPr>
              <a:t>/</a:t>
            </a:r>
            <a:endParaRPr lang="en-US"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72" name="TextBox 73"/>
          <p:cNvSpPr txBox="1"/>
          <p:nvPr/>
        </p:nvSpPr>
        <p:spPr>
          <a:xfrm>
            <a:off x="1672186" y="3180697"/>
            <a:ext cx="454596" cy="207636"/>
          </a:xfrm>
          <a:prstGeom prst="rect">
            <a:avLst/>
          </a:prstGeom>
          <a:noFill/>
        </p:spPr>
        <p:txBody>
          <a:bodyPr wrap="square" lIns="0" tIns="34234" rIns="0" bIns="34234" rtlCol="0">
            <a:noAutofit/>
          </a:bodyPr>
          <a:lstStyle/>
          <a:p>
            <a:pPr algn="ctr" defTabSz="914400" fontAlgn="ctr">
              <a:defRPr/>
            </a:pPr>
            <a:r>
              <a:rPr lang="en-US" sz="900" b="1">
                <a:solidFill>
                  <a:prstClr val="black"/>
                </a:solidFill>
                <a:latin typeface="Arial" panose="020B0604020202020204" pitchFamily="34" charset="0"/>
              </a:rPr>
              <a:t>/</a:t>
            </a:r>
            <a:endParaRPr lang="en-US"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73" name="TextBox 73"/>
          <p:cNvSpPr txBox="1"/>
          <p:nvPr/>
        </p:nvSpPr>
        <p:spPr>
          <a:xfrm>
            <a:off x="1972385" y="3165114"/>
            <a:ext cx="454596" cy="207636"/>
          </a:xfrm>
          <a:prstGeom prst="rect">
            <a:avLst/>
          </a:prstGeom>
          <a:noFill/>
        </p:spPr>
        <p:txBody>
          <a:bodyPr wrap="square" lIns="0" tIns="34234" rIns="0" bIns="34234" rtlCol="0">
            <a:noAutofit/>
          </a:bodyPr>
          <a:lstStyle/>
          <a:p>
            <a:pPr algn="ctr" defTabSz="914400" fontAlgn="ctr">
              <a:defRPr/>
            </a:pPr>
            <a:r>
              <a:rPr lang="en-US" sz="900" b="1">
                <a:solidFill>
                  <a:prstClr val="black"/>
                </a:solidFill>
                <a:latin typeface="Arial" panose="020B0604020202020204" pitchFamily="34" charset="0"/>
              </a:rPr>
              <a:t>/</a:t>
            </a:r>
            <a:endParaRPr lang="en-US"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374" name="直接连接符 373"/>
          <p:cNvCxnSpPr/>
          <p:nvPr/>
        </p:nvCxnSpPr>
        <p:spPr>
          <a:xfrm>
            <a:off x="2629330" y="3166984"/>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5" name="TextBox 73"/>
          <p:cNvSpPr txBox="1"/>
          <p:nvPr/>
        </p:nvSpPr>
        <p:spPr>
          <a:xfrm>
            <a:off x="2273607" y="3170247"/>
            <a:ext cx="454596" cy="207636"/>
          </a:xfrm>
          <a:prstGeom prst="rect">
            <a:avLst/>
          </a:prstGeom>
          <a:noFill/>
        </p:spPr>
        <p:txBody>
          <a:bodyPr wrap="square" lIns="0" tIns="34234" rIns="0" bIns="34234" rtlCol="0">
            <a:noAutofit/>
          </a:bodyPr>
          <a:lstStyle/>
          <a:p>
            <a:pPr algn="ctr" defTabSz="914400" fontAlgn="ctr">
              <a:defRPr/>
            </a:pPr>
            <a:r>
              <a:rPr lang="en-US" sz="900">
                <a:solidFill>
                  <a:srgbClr val="1D1D1A"/>
                </a:solidFill>
                <a:latin typeface="Arial" panose="020B0604020202020204" pitchFamily="34" charset="0"/>
              </a:rPr>
              <a:t>P</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76" name="TextBox 73"/>
          <p:cNvSpPr txBox="1"/>
          <p:nvPr/>
        </p:nvSpPr>
        <p:spPr>
          <a:xfrm>
            <a:off x="2573806" y="3165114"/>
            <a:ext cx="454596" cy="207636"/>
          </a:xfrm>
          <a:prstGeom prst="rect">
            <a:avLst/>
          </a:prstGeom>
          <a:noFill/>
        </p:spPr>
        <p:txBody>
          <a:bodyPr wrap="square" lIns="0" tIns="34234" rIns="0" bIns="34234" rtlCol="0">
            <a:noAutofit/>
          </a:bodyPr>
          <a:lstStyle/>
          <a:p>
            <a:pPr algn="ctr" defTabSz="914400" fontAlgn="ctr">
              <a:defRPr/>
            </a:pPr>
            <a:r>
              <a:rPr lang="en-US" sz="900">
                <a:solidFill>
                  <a:srgbClr val="1D1D1A"/>
                </a:solidFill>
                <a:latin typeface="Arial" panose="020B0604020202020204" pitchFamily="34" charset="0"/>
              </a:rPr>
              <a:t>Q</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77" name="Rectangle 2"/>
          <p:cNvSpPr>
            <a:spLocks noChangeArrowheads="1"/>
          </p:cNvSpPr>
          <p:nvPr/>
        </p:nvSpPr>
        <p:spPr bwMode="auto">
          <a:xfrm>
            <a:off x="1158447" y="3477719"/>
            <a:ext cx="1800000" cy="218424"/>
          </a:xfrm>
          <a:prstGeom prst="rect">
            <a:avLst/>
          </a:prstGeom>
          <a:solidFill>
            <a:schemeClr val="bg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378" name="直接连接符 377"/>
          <p:cNvCxnSpPr/>
          <p:nvPr/>
        </p:nvCxnSpPr>
        <p:spPr>
          <a:xfrm>
            <a:off x="1435669" y="3480679"/>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1745087" y="3476556"/>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0" name="直接连接符 379"/>
          <p:cNvCxnSpPr/>
          <p:nvPr/>
        </p:nvCxnSpPr>
        <p:spPr>
          <a:xfrm>
            <a:off x="2060600" y="3480679"/>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1" name="直接连接符 380"/>
          <p:cNvCxnSpPr/>
          <p:nvPr/>
        </p:nvCxnSpPr>
        <p:spPr>
          <a:xfrm>
            <a:off x="2342309" y="3480679"/>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2" name="TextBox 73"/>
          <p:cNvSpPr txBox="1"/>
          <p:nvPr/>
        </p:nvSpPr>
        <p:spPr>
          <a:xfrm>
            <a:off x="1094061" y="3490430"/>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B6</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83" name="TextBox 73"/>
          <p:cNvSpPr txBox="1"/>
          <p:nvPr/>
        </p:nvSpPr>
        <p:spPr>
          <a:xfrm>
            <a:off x="1376539" y="3486146"/>
            <a:ext cx="454596" cy="207636"/>
          </a:xfrm>
          <a:prstGeom prst="rect">
            <a:avLst/>
          </a:prstGeom>
          <a:noFill/>
        </p:spPr>
        <p:txBody>
          <a:bodyPr wrap="square" lIns="0" tIns="34234" rIns="0" bIns="34234" rtlCol="0">
            <a:noAutofit/>
          </a:bodyPr>
          <a:lstStyle/>
          <a:p>
            <a:pPr algn="ctr" defTabSz="914400" fontAlgn="ctr">
              <a:defRPr/>
            </a:pPr>
            <a:r>
              <a:rPr lang="en-US" sz="900" b="1">
                <a:solidFill>
                  <a:prstClr val="black"/>
                </a:solidFill>
                <a:latin typeface="Arial" panose="020B0604020202020204" pitchFamily="34" charset="0"/>
              </a:rPr>
              <a:t>/</a:t>
            </a:r>
            <a:endParaRPr lang="en-US"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84" name="TextBox 73"/>
          <p:cNvSpPr txBox="1"/>
          <p:nvPr/>
        </p:nvSpPr>
        <p:spPr>
          <a:xfrm>
            <a:off x="1677761" y="3490269"/>
            <a:ext cx="454596" cy="207636"/>
          </a:xfrm>
          <a:prstGeom prst="rect">
            <a:avLst/>
          </a:prstGeom>
          <a:noFill/>
        </p:spPr>
        <p:txBody>
          <a:bodyPr wrap="square" lIns="0" tIns="34234" rIns="0" bIns="34234" rtlCol="0">
            <a:noAutofit/>
          </a:bodyPr>
          <a:lstStyle/>
          <a:p>
            <a:pPr algn="ctr" defTabSz="914400" fontAlgn="ctr">
              <a:defRPr/>
            </a:pPr>
            <a:r>
              <a:rPr lang="en-US" sz="900" b="1">
                <a:solidFill>
                  <a:prstClr val="black"/>
                </a:solidFill>
                <a:latin typeface="Arial" panose="020B0604020202020204" pitchFamily="34" charset="0"/>
              </a:rPr>
              <a:t>/</a:t>
            </a:r>
            <a:endParaRPr lang="en-US"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385" name="TextBox 73"/>
          <p:cNvSpPr txBox="1"/>
          <p:nvPr/>
        </p:nvSpPr>
        <p:spPr>
          <a:xfrm>
            <a:off x="1977960" y="3474686"/>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B9</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386" name="直接连接符 385"/>
          <p:cNvCxnSpPr/>
          <p:nvPr/>
        </p:nvCxnSpPr>
        <p:spPr>
          <a:xfrm>
            <a:off x="2634905" y="3476556"/>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7" name="TextBox 73"/>
          <p:cNvSpPr txBox="1"/>
          <p:nvPr/>
        </p:nvSpPr>
        <p:spPr>
          <a:xfrm>
            <a:off x="2279182" y="3479819"/>
            <a:ext cx="454596" cy="207636"/>
          </a:xfrm>
          <a:prstGeom prst="rect">
            <a:avLst/>
          </a:prstGeom>
          <a:noFill/>
        </p:spPr>
        <p:txBody>
          <a:bodyPr wrap="square" lIns="0" tIns="34234" rIns="0" bIns="34234" rtlCol="0">
            <a:noAutofit/>
          </a:bodyPr>
          <a:lstStyle/>
          <a:p>
            <a:pPr algn="ctr" defTabSz="914400" fontAlgn="ctr">
              <a:defRPr/>
            </a:pPr>
            <a:r>
              <a:rPr lang="en-US" sz="900">
                <a:solidFill>
                  <a:srgbClr val="1D1D1A"/>
                </a:solidFill>
                <a:latin typeface="Arial" panose="020B0604020202020204" pitchFamily="34" charset="0"/>
              </a:rPr>
              <a:t>P</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88" name="TextBox 73"/>
          <p:cNvSpPr txBox="1"/>
          <p:nvPr/>
        </p:nvSpPr>
        <p:spPr>
          <a:xfrm>
            <a:off x="2579381" y="3474686"/>
            <a:ext cx="454596" cy="207636"/>
          </a:xfrm>
          <a:prstGeom prst="rect">
            <a:avLst/>
          </a:prstGeom>
          <a:noFill/>
        </p:spPr>
        <p:txBody>
          <a:bodyPr wrap="square" lIns="0" tIns="34234" rIns="0" bIns="34234" rtlCol="0">
            <a:noAutofit/>
          </a:bodyPr>
          <a:lstStyle/>
          <a:p>
            <a:pPr algn="ctr" defTabSz="914400" fontAlgn="ctr">
              <a:defRPr/>
            </a:pPr>
            <a:r>
              <a:rPr lang="en-US" sz="900">
                <a:solidFill>
                  <a:srgbClr val="1D1D1A"/>
                </a:solidFill>
                <a:latin typeface="Arial" panose="020B0604020202020204" pitchFamily="34" charset="0"/>
              </a:rPr>
              <a:t>Q</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389" name="文本框 134"/>
          <p:cNvSpPr txBox="1"/>
          <p:nvPr/>
        </p:nvSpPr>
        <p:spPr>
          <a:xfrm>
            <a:off x="368559" y="3647422"/>
            <a:ext cx="977490" cy="261610"/>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100">
                <a:solidFill>
                  <a:prstClr val="black"/>
                </a:solidFill>
                <a:latin typeface="Arial" panose="020B0604020202020204" pitchFamily="34" charset="0"/>
              </a:rPr>
              <a:t>......</a:t>
            </a:r>
          </a:p>
        </p:txBody>
      </p:sp>
      <p:cxnSp>
        <p:nvCxnSpPr>
          <p:cNvPr id="392" name="直接箭头连接符 391"/>
          <p:cNvCxnSpPr>
            <a:stCxn id="256" idx="1"/>
          </p:cNvCxnSpPr>
          <p:nvPr/>
        </p:nvCxnSpPr>
        <p:spPr>
          <a:xfrm flipH="1">
            <a:off x="1633706" y="2992838"/>
            <a:ext cx="35548" cy="1311177"/>
          </a:xfrm>
          <a:prstGeom prst="straightConnector1">
            <a:avLst/>
          </a:prstGeom>
          <a:ln w="1270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3" name="曲线连接符 392"/>
          <p:cNvCxnSpPr>
            <a:endCxn id="263" idx="3"/>
          </p:cNvCxnSpPr>
          <p:nvPr/>
        </p:nvCxnSpPr>
        <p:spPr>
          <a:xfrm rot="10800000">
            <a:off x="3025471" y="2977255"/>
            <a:ext cx="1823769" cy="1280948"/>
          </a:xfrm>
          <a:prstGeom prst="curvedConnector3">
            <a:avLst>
              <a:gd name="adj1" fmla="val -35082"/>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94" name="曲线连接符 393"/>
          <p:cNvCxnSpPr>
            <a:stCxn id="351" idx="3"/>
            <a:endCxn id="376" idx="3"/>
          </p:cNvCxnSpPr>
          <p:nvPr/>
        </p:nvCxnSpPr>
        <p:spPr>
          <a:xfrm flipH="1" flipV="1">
            <a:off x="3028402" y="3268932"/>
            <a:ext cx="1671867" cy="1309513"/>
          </a:xfrm>
          <a:prstGeom prst="curvedConnector3">
            <a:avLst>
              <a:gd name="adj1" fmla="val -13673"/>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a:stCxn id="262" idx="1"/>
          </p:cNvCxnSpPr>
          <p:nvPr/>
        </p:nvCxnSpPr>
        <p:spPr>
          <a:xfrm>
            <a:off x="2270675" y="2982388"/>
            <a:ext cx="463103" cy="1321627"/>
          </a:xfrm>
          <a:prstGeom prst="straightConnector1">
            <a:avLst/>
          </a:prstGeom>
          <a:ln w="1270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H="1">
            <a:off x="1410117" y="3315036"/>
            <a:ext cx="123537" cy="1213179"/>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a:stCxn id="373" idx="1"/>
          </p:cNvCxnSpPr>
          <p:nvPr/>
        </p:nvCxnSpPr>
        <p:spPr>
          <a:xfrm>
            <a:off x="1972385" y="3268932"/>
            <a:ext cx="154397" cy="1259283"/>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2" name="TextBox 72"/>
          <p:cNvSpPr txBox="1"/>
          <p:nvPr/>
        </p:nvSpPr>
        <p:spPr>
          <a:xfrm>
            <a:off x="579556" y="2889020"/>
            <a:ext cx="599995" cy="223025"/>
          </a:xfrm>
          <a:prstGeom prst="rect">
            <a:avLst/>
          </a:prstGeom>
          <a:noFill/>
        </p:spPr>
        <p:txBody>
          <a:bodyPr wrap="square" lIns="68479" tIns="34234" rIns="68479" bIns="34234" rtlCol="0">
            <a:noAutofit/>
          </a:bodyPr>
          <a:lstStyle/>
          <a:p>
            <a:pPr algn="ctr" fontAlgn="ctr"/>
            <a:r>
              <a:rPr lang="en-US" sz="1000" b="1">
                <a:solidFill>
                  <a:srgbClr val="1D1D1A"/>
                </a:solidFill>
                <a:latin typeface="Arial" panose="020B0604020202020204" pitchFamily="34" charset="0"/>
              </a:rPr>
              <a:t>Stripe1</a:t>
            </a:r>
            <a:endParaRPr lang="en-US" sz="1000" b="1">
              <a:solidFill>
                <a:srgbClr val="1D1D1A"/>
              </a:solidFill>
              <a:latin typeface="Arial" panose="020B0604020202020204" pitchFamily="34" charset="0"/>
              <a:ea typeface="微软雅黑" panose="020B0503020204020204" pitchFamily="34" charset="-122"/>
              <a:cs typeface="Arial" pitchFamily="34" charset="0"/>
            </a:endParaRPr>
          </a:p>
        </p:txBody>
      </p:sp>
      <p:sp>
        <p:nvSpPr>
          <p:cNvPr id="403" name="TextBox 72"/>
          <p:cNvSpPr txBox="1"/>
          <p:nvPr/>
        </p:nvSpPr>
        <p:spPr>
          <a:xfrm>
            <a:off x="576858" y="3181243"/>
            <a:ext cx="599995" cy="223025"/>
          </a:xfrm>
          <a:prstGeom prst="rect">
            <a:avLst/>
          </a:prstGeom>
          <a:noFill/>
        </p:spPr>
        <p:txBody>
          <a:bodyPr wrap="square" lIns="68479" tIns="34234" rIns="68479" bIns="34234" rtlCol="0">
            <a:noAutofit/>
          </a:bodyPr>
          <a:lstStyle/>
          <a:p>
            <a:pPr algn="ctr" fontAlgn="ctr"/>
            <a:r>
              <a:rPr lang="en-US" sz="1000" b="1">
                <a:solidFill>
                  <a:srgbClr val="1D1D1A"/>
                </a:solidFill>
                <a:latin typeface="Arial" panose="020B0604020202020204" pitchFamily="34" charset="0"/>
              </a:rPr>
              <a:t>Stripe2</a:t>
            </a:r>
            <a:endParaRPr lang="en-US" sz="1000" b="1">
              <a:solidFill>
                <a:srgbClr val="1D1D1A"/>
              </a:solidFill>
              <a:latin typeface="Arial" panose="020B0604020202020204" pitchFamily="34" charset="0"/>
              <a:ea typeface="微软雅黑" panose="020B0503020204020204" pitchFamily="34" charset="-122"/>
              <a:cs typeface="Arial" pitchFamily="34" charset="0"/>
            </a:endParaRPr>
          </a:p>
        </p:txBody>
      </p:sp>
      <p:sp>
        <p:nvSpPr>
          <p:cNvPr id="404" name="TextBox 72"/>
          <p:cNvSpPr txBox="1"/>
          <p:nvPr/>
        </p:nvSpPr>
        <p:spPr>
          <a:xfrm>
            <a:off x="587316" y="3498572"/>
            <a:ext cx="599995" cy="223025"/>
          </a:xfrm>
          <a:prstGeom prst="rect">
            <a:avLst/>
          </a:prstGeom>
          <a:noFill/>
        </p:spPr>
        <p:txBody>
          <a:bodyPr wrap="square" lIns="68479" tIns="34234" rIns="68479" bIns="34234" rtlCol="0">
            <a:noAutofit/>
          </a:bodyPr>
          <a:lstStyle/>
          <a:p>
            <a:pPr algn="ctr" fontAlgn="ctr"/>
            <a:r>
              <a:rPr lang="en-US" sz="1000" b="1">
                <a:solidFill>
                  <a:srgbClr val="1D1D1A"/>
                </a:solidFill>
                <a:latin typeface="Arial" panose="020B0604020202020204" pitchFamily="34" charset="0"/>
              </a:rPr>
              <a:t>Stripe3</a:t>
            </a:r>
            <a:endParaRPr lang="en-US" sz="1000" b="1">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7" name="乘号 56"/>
          <p:cNvSpPr/>
          <p:nvPr/>
        </p:nvSpPr>
        <p:spPr>
          <a:xfrm>
            <a:off x="3168035" y="3144647"/>
            <a:ext cx="326984" cy="24435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sp>
        <p:nvSpPr>
          <p:cNvPr id="399" name="文本框 134"/>
          <p:cNvSpPr txBox="1"/>
          <p:nvPr/>
        </p:nvSpPr>
        <p:spPr>
          <a:xfrm>
            <a:off x="3158030" y="3406423"/>
            <a:ext cx="2301117" cy="530689"/>
          </a:xfrm>
          <a:prstGeom prst="rect">
            <a:avLst/>
          </a:prstGeom>
          <a:solidFill>
            <a:schemeClr val="tx2">
              <a:lumMod val="95000"/>
            </a:schemeClr>
          </a:solidFill>
        </p:spPr>
        <p:txBody>
          <a:bodyPr wrap="square" anchor="ctr">
            <a:noAutofit/>
          </a:bodyPr>
          <a:lstStyle>
            <a:defPPr>
              <a:defRPr lang="zh-CN"/>
            </a:defPPr>
            <a:lvl1pPr>
              <a:defRPr>
                <a:latin typeface="Arial" pitchFamily="34" charset="-122"/>
                <a:ea typeface="微软雅黑" pitchFamily="34" charset="-122"/>
              </a:defRPr>
            </a:lvl1pPr>
          </a:lstStyle>
          <a:p>
            <a:pPr algn="ctr" defTabSz="914400" fontAlgn="ctr"/>
            <a:r>
              <a:rPr lang="en-US" sz="800" dirty="0">
                <a:latin typeface="Arial" panose="020B0604020202020204" pitchFamily="34" charset="0"/>
              </a:rPr>
              <a:t>Fixed address mapping cannot wait until data in the same stripe is written to the full stripe at the same time. As a result, the read/write amplification is 2 to 3 times of the full stripe.</a:t>
            </a:r>
            <a:endParaRPr lang="en-US" altLang="zh-CN" sz="800" b="1" dirty="0">
              <a:solidFill>
                <a:srgbClr val="FF0000"/>
              </a:solidFill>
              <a:latin typeface="Arial" panose="020B0604020202020204" pitchFamily="34" charset="0"/>
              <a:cs typeface="Arial"/>
            </a:endParaRPr>
          </a:p>
        </p:txBody>
      </p:sp>
      <p:cxnSp>
        <p:nvCxnSpPr>
          <p:cNvPr id="409" name="直接箭头连接符 408"/>
          <p:cNvCxnSpPr/>
          <p:nvPr/>
        </p:nvCxnSpPr>
        <p:spPr>
          <a:xfrm flipH="1">
            <a:off x="1295944" y="2713059"/>
            <a:ext cx="84191" cy="158707"/>
          </a:xfrm>
          <a:prstGeom prst="straightConnector1">
            <a:avLst/>
          </a:prstGeom>
          <a:ln w="1905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a:endCxn id="256" idx="0"/>
          </p:cNvCxnSpPr>
          <p:nvPr/>
        </p:nvCxnSpPr>
        <p:spPr>
          <a:xfrm flipH="1">
            <a:off x="1896552" y="2707909"/>
            <a:ext cx="129323" cy="181111"/>
          </a:xfrm>
          <a:prstGeom prst="straightConnector1">
            <a:avLst/>
          </a:prstGeom>
          <a:ln w="1905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5" name="直接箭头连接符 414"/>
          <p:cNvCxnSpPr>
            <a:endCxn id="370" idx="0"/>
          </p:cNvCxnSpPr>
          <p:nvPr/>
        </p:nvCxnSpPr>
        <p:spPr>
          <a:xfrm flipH="1">
            <a:off x="1315784" y="2707910"/>
            <a:ext cx="360759" cy="472948"/>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8" name="直接箭头连接符 417"/>
          <p:cNvCxnSpPr/>
          <p:nvPr/>
        </p:nvCxnSpPr>
        <p:spPr>
          <a:xfrm flipH="1">
            <a:off x="1370964" y="2707910"/>
            <a:ext cx="1025182" cy="778236"/>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21" name="Rectangle 50"/>
          <p:cNvSpPr>
            <a:spLocks noChangeArrowheads="1"/>
          </p:cNvSpPr>
          <p:nvPr/>
        </p:nvSpPr>
        <p:spPr bwMode="auto">
          <a:xfrm>
            <a:off x="7271418" y="1459155"/>
            <a:ext cx="1658942" cy="21842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2" name="Rectangle 2"/>
          <p:cNvSpPr>
            <a:spLocks noChangeArrowheads="1"/>
          </p:cNvSpPr>
          <p:nvPr/>
        </p:nvSpPr>
        <p:spPr bwMode="auto">
          <a:xfrm>
            <a:off x="7302894" y="1566167"/>
            <a:ext cx="1529234" cy="218424"/>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423" name="直接连接符 422"/>
          <p:cNvCxnSpPr/>
          <p:nvPr/>
        </p:nvCxnSpPr>
        <p:spPr>
          <a:xfrm>
            <a:off x="7580116" y="156912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p:nvPr/>
        </p:nvCxnSpPr>
        <p:spPr>
          <a:xfrm>
            <a:off x="7889534" y="1565004"/>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p:nvCxnSpPr>
        <p:spPr>
          <a:xfrm>
            <a:off x="8205047" y="156912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25"/>
          <p:cNvCxnSpPr/>
          <p:nvPr/>
        </p:nvCxnSpPr>
        <p:spPr>
          <a:xfrm>
            <a:off x="8486756" y="156912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7" name="TextBox 73"/>
          <p:cNvSpPr txBox="1"/>
          <p:nvPr/>
        </p:nvSpPr>
        <p:spPr>
          <a:xfrm>
            <a:off x="7238508" y="1578878"/>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A1</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8" name="TextBox 73"/>
          <p:cNvSpPr txBox="1"/>
          <p:nvPr/>
        </p:nvSpPr>
        <p:spPr>
          <a:xfrm>
            <a:off x="7520986" y="1574594"/>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A2</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9" name="TextBox 73"/>
          <p:cNvSpPr txBox="1"/>
          <p:nvPr/>
        </p:nvSpPr>
        <p:spPr>
          <a:xfrm>
            <a:off x="7830016" y="1577621"/>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A3</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0" name="TextBox 73"/>
          <p:cNvSpPr txBox="1"/>
          <p:nvPr/>
        </p:nvSpPr>
        <p:spPr>
          <a:xfrm>
            <a:off x="8131625" y="1573922"/>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A4</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1" name="TextBox 73"/>
          <p:cNvSpPr txBox="1"/>
          <p:nvPr/>
        </p:nvSpPr>
        <p:spPr>
          <a:xfrm>
            <a:off x="8436662" y="1551700"/>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t>
            </a:r>
            <a:endParaRPr lang="en-US"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2" name="Rectangle 50"/>
          <p:cNvSpPr>
            <a:spLocks noChangeArrowheads="1"/>
          </p:cNvSpPr>
          <p:nvPr/>
        </p:nvSpPr>
        <p:spPr bwMode="auto">
          <a:xfrm>
            <a:off x="9411300" y="1453412"/>
            <a:ext cx="1658942" cy="21842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3" name="Rectangle 2"/>
          <p:cNvSpPr>
            <a:spLocks noChangeArrowheads="1"/>
          </p:cNvSpPr>
          <p:nvPr/>
        </p:nvSpPr>
        <p:spPr bwMode="auto">
          <a:xfrm>
            <a:off x="9442776" y="1560424"/>
            <a:ext cx="1529234" cy="218424"/>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434" name="直接连接符 433"/>
          <p:cNvCxnSpPr/>
          <p:nvPr/>
        </p:nvCxnSpPr>
        <p:spPr>
          <a:xfrm>
            <a:off x="9719998" y="1563384"/>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434"/>
          <p:cNvCxnSpPr/>
          <p:nvPr/>
        </p:nvCxnSpPr>
        <p:spPr>
          <a:xfrm>
            <a:off x="10029416" y="1559261"/>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a:off x="10344929" y="1563384"/>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436"/>
          <p:cNvCxnSpPr/>
          <p:nvPr/>
        </p:nvCxnSpPr>
        <p:spPr>
          <a:xfrm>
            <a:off x="10626638" y="1563384"/>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TextBox 73"/>
          <p:cNvSpPr txBox="1"/>
          <p:nvPr/>
        </p:nvSpPr>
        <p:spPr>
          <a:xfrm>
            <a:off x="9378390" y="1573135"/>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B1</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9" name="TextBox 73"/>
          <p:cNvSpPr txBox="1"/>
          <p:nvPr/>
        </p:nvSpPr>
        <p:spPr>
          <a:xfrm>
            <a:off x="9660868" y="1568851"/>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B2</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40" name="TextBox 73"/>
          <p:cNvSpPr txBox="1"/>
          <p:nvPr/>
        </p:nvSpPr>
        <p:spPr>
          <a:xfrm>
            <a:off x="9971326" y="1563738"/>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B3</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41" name="TextBox 73"/>
          <p:cNvSpPr txBox="1"/>
          <p:nvPr/>
        </p:nvSpPr>
        <p:spPr>
          <a:xfrm>
            <a:off x="10271507" y="1568179"/>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B4</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42" name="TextBox 73"/>
          <p:cNvSpPr txBox="1"/>
          <p:nvPr/>
        </p:nvSpPr>
        <p:spPr>
          <a:xfrm>
            <a:off x="10576544" y="1545957"/>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t>
            </a:r>
            <a:endParaRPr lang="en-US"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43" name="TextBox 73"/>
          <p:cNvSpPr txBox="1"/>
          <p:nvPr/>
        </p:nvSpPr>
        <p:spPr>
          <a:xfrm>
            <a:off x="7231289" y="1226979"/>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LUN 1</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44" name="TextBox 73"/>
          <p:cNvSpPr txBox="1"/>
          <p:nvPr/>
        </p:nvSpPr>
        <p:spPr>
          <a:xfrm>
            <a:off x="9378390" y="1222522"/>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LUN 2</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45" name="文本框 134"/>
          <p:cNvSpPr txBox="1"/>
          <p:nvPr/>
        </p:nvSpPr>
        <p:spPr>
          <a:xfrm>
            <a:off x="10832938" y="1508848"/>
            <a:ext cx="977490" cy="261610"/>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100">
                <a:solidFill>
                  <a:prstClr val="black"/>
                </a:solidFill>
                <a:latin typeface="Arial" panose="020B0604020202020204" pitchFamily="34" charset="0"/>
              </a:rPr>
              <a:t>......</a:t>
            </a:r>
          </a:p>
        </p:txBody>
      </p:sp>
      <p:grpSp>
        <p:nvGrpSpPr>
          <p:cNvPr id="446" name="Group 43"/>
          <p:cNvGrpSpPr/>
          <p:nvPr/>
        </p:nvGrpSpPr>
        <p:grpSpPr>
          <a:xfrm>
            <a:off x="7471444" y="1865049"/>
            <a:ext cx="4147580" cy="498090"/>
            <a:chOff x="1785310" y="1359036"/>
            <a:chExt cx="4959509" cy="407653"/>
          </a:xfrm>
        </p:grpSpPr>
        <p:sp>
          <p:nvSpPr>
            <p:cNvPr id="447" name="下箭头 51"/>
            <p:cNvSpPr/>
            <p:nvPr/>
          </p:nvSpPr>
          <p:spPr bwMode="auto">
            <a:xfrm>
              <a:off x="1785310" y="1377867"/>
              <a:ext cx="288819" cy="388822"/>
            </a:xfrm>
            <a:prstGeom prst="downArrow">
              <a:avLst/>
            </a:prstGeom>
            <a:noFill/>
            <a:ln>
              <a:solidFill>
                <a:sysClr val="windowText" lastClr="000000"/>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noAutofit/>
            </a:bodyPr>
            <a:lstStyle/>
            <a:p>
              <a:pPr defTabSz="685617" fontAlgn="ctr">
                <a:buClr>
                  <a:srgbClr val="CC9900"/>
                </a:buClr>
                <a:buFont typeface="Wingdings" pitchFamily="2" charset="2"/>
                <a:buChar char="n"/>
                <a:defRPr/>
              </a:pPr>
              <a:endParaRPr lang="en-US" altLang="zh-CN" sz="14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48" name="下箭头 52"/>
            <p:cNvSpPr/>
            <p:nvPr/>
          </p:nvSpPr>
          <p:spPr bwMode="auto">
            <a:xfrm>
              <a:off x="3175730" y="1377867"/>
              <a:ext cx="288819" cy="388822"/>
            </a:xfrm>
            <a:prstGeom prst="downArrow">
              <a:avLst/>
            </a:prstGeom>
            <a:noFill/>
            <a:ln>
              <a:solidFill>
                <a:sysClr val="windowText" lastClr="000000"/>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noAutofit/>
            </a:bodyPr>
            <a:lstStyle/>
            <a:p>
              <a:pPr defTabSz="685617" fontAlgn="ctr">
                <a:buClr>
                  <a:srgbClr val="CC9900"/>
                </a:buClr>
                <a:buFont typeface="Wingdings" pitchFamily="2" charset="2"/>
                <a:buChar char="n"/>
                <a:defRPr/>
              </a:pPr>
              <a:endParaRPr lang="en-US" altLang="zh-CN" sz="14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49" name="下箭头 53"/>
            <p:cNvSpPr/>
            <p:nvPr/>
          </p:nvSpPr>
          <p:spPr bwMode="auto">
            <a:xfrm>
              <a:off x="4696271" y="1377867"/>
              <a:ext cx="288819" cy="388822"/>
            </a:xfrm>
            <a:prstGeom prst="downArrow">
              <a:avLst/>
            </a:prstGeom>
            <a:noFill/>
            <a:ln>
              <a:solidFill>
                <a:sysClr val="windowText" lastClr="000000"/>
              </a:solidFill>
            </a:ln>
            <a:effectLst/>
            <a:extLst>
              <a:ext uri="{909E8E84-426E-40dd-AFC4-6F175D3DCCD1}">
                <a14:hiddenFill xmlns="" xmlns:lc="http://schemas.openxmlformats.org/drawingml/2006/lockedCanvas" xmlns:a14="http://schemas.microsoft.com/office/drawing/2010/main">
                  <a:solidFill>
                    <a:schemeClr val="accent1"/>
                  </a:solidFill>
                </a14:hiddenFill>
              </a:ext>
              <a:ext uri="{AF507438-7753-43e0-B8FC-AC1667EBCBE1}">
                <a14:hiddenEffects xmlns="" xmlns:lc="http://schemas.openxmlformats.org/drawingml/2006/lockedCanva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noAutofit/>
            </a:bodyPr>
            <a:lstStyle>
              <a:defPPr>
                <a:defRPr lang="zh-CN"/>
              </a:defPPr>
              <a:lvl1pPr marL="0" algn="l" defTabSz="1215503" rtl="0" eaLnBrk="1" latinLnBrk="0" hangingPunct="1">
                <a:defRPr sz="2400" kern="1200">
                  <a:solidFill>
                    <a:schemeClr val="tx1"/>
                  </a:solidFill>
                  <a:latin typeface="Arial"/>
                  <a:ea typeface="+mn-ea"/>
                  <a:cs typeface="+mn-cs"/>
                </a:defRPr>
              </a:lvl1pPr>
              <a:lvl2pPr marL="607759" algn="l" defTabSz="1215503" rtl="0" eaLnBrk="1" latinLnBrk="0" hangingPunct="1">
                <a:defRPr sz="2400" kern="1200">
                  <a:solidFill>
                    <a:schemeClr val="tx1"/>
                  </a:solidFill>
                  <a:latin typeface="Arial"/>
                  <a:ea typeface="+mn-ea"/>
                  <a:cs typeface="+mn-cs"/>
                </a:defRPr>
              </a:lvl2pPr>
              <a:lvl3pPr marL="1215503" algn="l" defTabSz="1215503" rtl="0" eaLnBrk="1" latinLnBrk="0" hangingPunct="1">
                <a:defRPr sz="2400" kern="1200">
                  <a:solidFill>
                    <a:schemeClr val="tx1"/>
                  </a:solidFill>
                  <a:latin typeface="Arial"/>
                  <a:ea typeface="+mn-ea"/>
                  <a:cs typeface="+mn-cs"/>
                </a:defRPr>
              </a:lvl3pPr>
              <a:lvl4pPr marL="1823259" algn="l" defTabSz="1215503" rtl="0" eaLnBrk="1" latinLnBrk="0" hangingPunct="1">
                <a:defRPr sz="2400" kern="1200">
                  <a:solidFill>
                    <a:schemeClr val="tx1"/>
                  </a:solidFill>
                  <a:latin typeface="Arial"/>
                  <a:ea typeface="+mn-ea"/>
                  <a:cs typeface="+mn-cs"/>
                </a:defRPr>
              </a:lvl4pPr>
              <a:lvl5pPr marL="2431008" algn="l" defTabSz="1215503" rtl="0" eaLnBrk="1" latinLnBrk="0" hangingPunct="1">
                <a:defRPr sz="2400" kern="1200">
                  <a:solidFill>
                    <a:schemeClr val="tx1"/>
                  </a:solidFill>
                  <a:latin typeface="Arial"/>
                  <a:ea typeface="+mn-ea"/>
                  <a:cs typeface="+mn-cs"/>
                </a:defRPr>
              </a:lvl5pPr>
              <a:lvl6pPr marL="3038764" algn="l" defTabSz="1215503" rtl="0" eaLnBrk="1" latinLnBrk="0" hangingPunct="1">
                <a:defRPr sz="2400" kern="1200">
                  <a:solidFill>
                    <a:schemeClr val="tx1"/>
                  </a:solidFill>
                  <a:latin typeface="Arial"/>
                  <a:ea typeface="+mn-ea"/>
                  <a:cs typeface="+mn-cs"/>
                </a:defRPr>
              </a:lvl6pPr>
              <a:lvl7pPr marL="3646514" algn="l" defTabSz="1215503" rtl="0" eaLnBrk="1" latinLnBrk="0" hangingPunct="1">
                <a:defRPr sz="2400" kern="1200">
                  <a:solidFill>
                    <a:schemeClr val="tx1"/>
                  </a:solidFill>
                  <a:latin typeface="Arial"/>
                  <a:ea typeface="+mn-ea"/>
                  <a:cs typeface="+mn-cs"/>
                </a:defRPr>
              </a:lvl7pPr>
              <a:lvl8pPr marL="4254267" algn="l" defTabSz="1215503" rtl="0" eaLnBrk="1" latinLnBrk="0" hangingPunct="1">
                <a:defRPr sz="2400" kern="1200">
                  <a:solidFill>
                    <a:schemeClr val="tx1"/>
                  </a:solidFill>
                  <a:latin typeface="Arial"/>
                  <a:ea typeface="+mn-ea"/>
                  <a:cs typeface="+mn-cs"/>
                </a:defRPr>
              </a:lvl8pPr>
              <a:lvl9pPr marL="4862020" algn="l" defTabSz="1215503" rtl="0" eaLnBrk="1" latinLnBrk="0" hangingPunct="1">
                <a:defRPr sz="2400" kern="1200">
                  <a:solidFill>
                    <a:schemeClr val="tx1"/>
                  </a:solidFill>
                  <a:latin typeface="Arial"/>
                  <a:ea typeface="+mn-ea"/>
                  <a:cs typeface="+mn-cs"/>
                </a:defRPr>
              </a:lvl9pPr>
            </a:lstStyle>
            <a:p>
              <a:pPr defTabSz="685617" fontAlgn="ctr">
                <a:buClr>
                  <a:srgbClr val="CC9900"/>
                </a:buClr>
                <a:buFont typeface="Wingdings" pitchFamily="2" charset="2"/>
                <a:buChar char="n"/>
                <a:defRPr/>
              </a:pPr>
              <a:endParaRPr lang="en-US" altLang="zh-CN" sz="14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50" name="Rectangle 2"/>
            <p:cNvSpPr>
              <a:spLocks noChangeArrowheads="1"/>
            </p:cNvSpPr>
            <p:nvPr/>
          </p:nvSpPr>
          <p:spPr bwMode="auto">
            <a:xfrm>
              <a:off x="4947889" y="1359036"/>
              <a:ext cx="1796930" cy="342497"/>
            </a:xfrm>
            <a:prstGeom prst="rect">
              <a:avLst/>
            </a:prstGeom>
            <a:solidFill>
              <a:sysClr val="window" lastClr="FFFFFF"/>
            </a:solidFill>
            <a:ln w="9525">
              <a:no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1100" b="1">
                  <a:solidFill>
                    <a:prstClr val="black"/>
                  </a:solidFill>
                  <a:latin typeface="Arial" panose="020B0604020202020204" pitchFamily="34" charset="0"/>
                </a:rPr>
                <a:t>Append Only and </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a:p>
              <a:pPr algn="ctr" defTabSz="914400" fontAlgn="ctr">
                <a:defRPr/>
              </a:pPr>
              <a:r>
                <a:rPr lang="en-US" sz="1100" b="1">
                  <a:solidFill>
                    <a:prstClr val="black"/>
                  </a:solidFill>
                  <a:latin typeface="Arial" panose="020B0604020202020204" pitchFamily="34" charset="0"/>
                </a:rPr>
                <a:t>I/O aggregation</a:t>
              </a:r>
              <a:endParaRPr lang="en-US" altLang="zh-CN" sz="1100" b="1" kern="0">
                <a:solidFill>
                  <a:prstClr val="black"/>
                </a:solidFill>
                <a:latin typeface="Arial" panose="020B0604020202020204" pitchFamily="34" charset="0"/>
                <a:ea typeface="微软雅黑" panose="020B0503020204020204" pitchFamily="34" charset="-122"/>
                <a:cs typeface="Arial" pitchFamily="34" charset="0"/>
              </a:endParaRPr>
            </a:p>
          </p:txBody>
        </p:sp>
      </p:grpSp>
      <p:sp>
        <p:nvSpPr>
          <p:cNvPr id="451" name="Rectangle 2"/>
          <p:cNvSpPr>
            <a:spLocks noChangeArrowheads="1"/>
          </p:cNvSpPr>
          <p:nvPr/>
        </p:nvSpPr>
        <p:spPr bwMode="auto">
          <a:xfrm>
            <a:off x="7854976" y="2474499"/>
            <a:ext cx="303839" cy="387702"/>
          </a:xfrm>
          <a:prstGeom prst="rect">
            <a:avLst/>
          </a:prstGeom>
          <a:solidFill>
            <a:srgbClr val="92D05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A1</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452" name="Rectangle 2"/>
          <p:cNvSpPr>
            <a:spLocks noChangeArrowheads="1"/>
          </p:cNvSpPr>
          <p:nvPr/>
        </p:nvSpPr>
        <p:spPr bwMode="auto">
          <a:xfrm>
            <a:off x="9311561" y="2474499"/>
            <a:ext cx="303839" cy="387702"/>
          </a:xfrm>
          <a:prstGeom prst="rect">
            <a:avLst/>
          </a:prstGeom>
          <a:solidFill>
            <a:srgbClr val="FFC00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B9</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453" name="Rectangle 2"/>
          <p:cNvSpPr>
            <a:spLocks noChangeArrowheads="1"/>
          </p:cNvSpPr>
          <p:nvPr/>
        </p:nvSpPr>
        <p:spPr bwMode="auto">
          <a:xfrm>
            <a:off x="9660893" y="2474498"/>
            <a:ext cx="303839" cy="387702"/>
          </a:xfrm>
          <a:prstGeom prst="rect">
            <a:avLst/>
          </a:prstGeom>
          <a:solidFill>
            <a:srgbClr val="92D05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A5</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454" name="Rectangle 2"/>
          <p:cNvSpPr>
            <a:spLocks noChangeArrowheads="1"/>
          </p:cNvSpPr>
          <p:nvPr/>
        </p:nvSpPr>
        <p:spPr bwMode="auto">
          <a:xfrm>
            <a:off x="10031164" y="2474499"/>
            <a:ext cx="303839" cy="387702"/>
          </a:xfrm>
          <a:prstGeom prst="rect">
            <a:avLst/>
          </a:prstGeom>
          <a:solidFill>
            <a:srgbClr val="FFC00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B5</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455" name="Rectangle 2"/>
          <p:cNvSpPr>
            <a:spLocks noChangeArrowheads="1"/>
          </p:cNvSpPr>
          <p:nvPr/>
        </p:nvSpPr>
        <p:spPr bwMode="auto">
          <a:xfrm>
            <a:off x="8216036" y="2469350"/>
            <a:ext cx="303839" cy="387702"/>
          </a:xfrm>
          <a:prstGeom prst="rect">
            <a:avLst/>
          </a:prstGeom>
          <a:solidFill>
            <a:srgbClr val="FFC00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B1</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456" name="Rectangle 2"/>
          <p:cNvSpPr>
            <a:spLocks noChangeArrowheads="1"/>
          </p:cNvSpPr>
          <p:nvPr/>
        </p:nvSpPr>
        <p:spPr bwMode="auto">
          <a:xfrm>
            <a:off x="8565368" y="2469349"/>
            <a:ext cx="303839" cy="387702"/>
          </a:xfrm>
          <a:prstGeom prst="rect">
            <a:avLst/>
          </a:prstGeom>
          <a:solidFill>
            <a:srgbClr val="92D05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A3</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457" name="Rectangle 2"/>
          <p:cNvSpPr>
            <a:spLocks noChangeArrowheads="1"/>
          </p:cNvSpPr>
          <p:nvPr/>
        </p:nvSpPr>
        <p:spPr bwMode="auto">
          <a:xfrm>
            <a:off x="8935639" y="2469350"/>
            <a:ext cx="303839" cy="387702"/>
          </a:xfrm>
          <a:prstGeom prst="rect">
            <a:avLst/>
          </a:prstGeom>
          <a:solidFill>
            <a:srgbClr val="FFC00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B6</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458" name="Rectangle 2"/>
          <p:cNvSpPr>
            <a:spLocks noChangeArrowheads="1"/>
          </p:cNvSpPr>
          <p:nvPr/>
        </p:nvSpPr>
        <p:spPr bwMode="auto">
          <a:xfrm>
            <a:off x="10386639" y="2469350"/>
            <a:ext cx="303839" cy="387702"/>
          </a:xfrm>
          <a:prstGeom prst="rect">
            <a:avLst/>
          </a:prstGeom>
          <a:solidFill>
            <a:srgbClr val="92D050"/>
          </a:solidFill>
          <a:ln w="9525">
            <a:solidFill>
              <a:srgbClr val="000000"/>
            </a:solidFill>
            <a:miter lim="800000"/>
            <a:headEnd/>
            <a:tailEnd/>
          </a:ln>
          <a:effectLst/>
        </p:spPr>
        <p:txBody>
          <a:bodyPr vert="horz" wrap="none" lIns="79149" tIns="39576" rIns="79149" bIns="39576" numCol="1" anchor="ctr" anchorCtr="0" compatLnSpc="1">
            <a:prstTxWarp prst="textNoShape">
              <a:avLst/>
            </a:prstTxWarp>
            <a:noAutofit/>
          </a:bodyPr>
          <a:lstStyle/>
          <a:p>
            <a:pPr algn="ctr" defTabSz="914400" fontAlgn="ctr">
              <a:spcBef>
                <a:spcPct val="0"/>
              </a:spcBef>
              <a:spcAft>
                <a:spcPct val="0"/>
              </a:spcAft>
              <a:defRPr/>
            </a:pPr>
            <a:r>
              <a:rPr lang="en-US" sz="1000">
                <a:solidFill>
                  <a:prstClr val="black"/>
                </a:solidFill>
                <a:latin typeface="Arial" panose="020B0604020202020204" pitchFamily="34" charset="0"/>
              </a:rPr>
              <a:t>A8</a:t>
            </a:r>
            <a:endParaRPr lang="en-US" altLang="zh-CN" sz="1000" kern="0">
              <a:solidFill>
                <a:prstClr val="black"/>
              </a:solidFill>
              <a:latin typeface="Arial" panose="020B0604020202020204" pitchFamily="34" charset="0"/>
              <a:ea typeface="微软雅黑" panose="020B0503020204020204" pitchFamily="34" charset="-122"/>
            </a:endParaRPr>
          </a:p>
        </p:txBody>
      </p:sp>
      <p:sp>
        <p:nvSpPr>
          <p:cNvPr id="459" name="文本框 134"/>
          <p:cNvSpPr txBox="1"/>
          <p:nvPr/>
        </p:nvSpPr>
        <p:spPr>
          <a:xfrm>
            <a:off x="10462714" y="2418370"/>
            <a:ext cx="977490" cy="261610"/>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100">
                <a:solidFill>
                  <a:prstClr val="black"/>
                </a:solidFill>
                <a:latin typeface="Arial" panose="020B0604020202020204" pitchFamily="34" charset="0"/>
              </a:rPr>
              <a:t>......</a:t>
            </a:r>
          </a:p>
        </p:txBody>
      </p:sp>
      <p:sp>
        <p:nvSpPr>
          <p:cNvPr id="460" name="Rectangle 2"/>
          <p:cNvSpPr>
            <a:spLocks noChangeArrowheads="1"/>
          </p:cNvSpPr>
          <p:nvPr/>
        </p:nvSpPr>
        <p:spPr bwMode="auto">
          <a:xfrm>
            <a:off x="7721281" y="2936375"/>
            <a:ext cx="1800000" cy="218424"/>
          </a:xfrm>
          <a:prstGeom prst="rect">
            <a:avLst/>
          </a:prstGeom>
          <a:noFill/>
          <a:ln w="9525">
            <a:solidFill>
              <a:srgbClr val="000000"/>
            </a:solidFill>
            <a:miter lim="800000"/>
            <a:headEnd/>
            <a:tailEnd/>
          </a:ln>
          <a:effectLst/>
        </p:spPr>
        <p:txBody>
          <a:bodyPr vert="horz" wrap="non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461" name="直接连接符 460"/>
          <p:cNvCxnSpPr/>
          <p:nvPr/>
        </p:nvCxnSpPr>
        <p:spPr>
          <a:xfrm>
            <a:off x="7998503" y="2939335"/>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461"/>
          <p:cNvCxnSpPr/>
          <p:nvPr/>
        </p:nvCxnSpPr>
        <p:spPr>
          <a:xfrm>
            <a:off x="8307921" y="2935212"/>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p:nvPr/>
        </p:nvCxnSpPr>
        <p:spPr>
          <a:xfrm>
            <a:off x="8623434" y="2939335"/>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463"/>
          <p:cNvCxnSpPr/>
          <p:nvPr/>
        </p:nvCxnSpPr>
        <p:spPr>
          <a:xfrm>
            <a:off x="8905143" y="2939335"/>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5" name="TextBox 73"/>
          <p:cNvSpPr txBox="1"/>
          <p:nvPr/>
        </p:nvSpPr>
        <p:spPr>
          <a:xfrm>
            <a:off x="7656895" y="2949086"/>
            <a:ext cx="454596" cy="207636"/>
          </a:xfrm>
          <a:prstGeom prst="rect">
            <a:avLst/>
          </a:prstGeom>
          <a:noFill/>
        </p:spPr>
        <p:txBody>
          <a:bodyPr wrap="none" lIns="0" tIns="34234" rIns="0" bIns="34234" rtlCol="0">
            <a:noAutofit/>
          </a:bodyPr>
          <a:lstStyle/>
          <a:p>
            <a:pPr algn="ctr" defTabSz="914400" fontAlgn="ctr">
              <a:defRPr/>
            </a:pPr>
            <a:r>
              <a:rPr lang="en-US" sz="900">
                <a:solidFill>
                  <a:prstClr val="black"/>
                </a:solidFill>
                <a:latin typeface="Arial" panose="020B0604020202020204" pitchFamily="34" charset="0"/>
              </a:rPr>
              <a:t>A1</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66" name="TextBox 73"/>
          <p:cNvSpPr txBox="1"/>
          <p:nvPr/>
        </p:nvSpPr>
        <p:spPr>
          <a:xfrm>
            <a:off x="7939373" y="2944802"/>
            <a:ext cx="454596" cy="207636"/>
          </a:xfrm>
          <a:prstGeom prst="rect">
            <a:avLst/>
          </a:prstGeom>
          <a:noFill/>
        </p:spPr>
        <p:txBody>
          <a:bodyPr wrap="none" lIns="0" tIns="34234" rIns="0" bIns="34234" rtlCol="0">
            <a:noAutofit/>
          </a:bodyPr>
          <a:lstStyle/>
          <a:p>
            <a:pPr algn="ctr" defTabSz="914400" fontAlgn="ctr">
              <a:defRPr/>
            </a:pPr>
            <a:r>
              <a:rPr lang="en-US" sz="900">
                <a:solidFill>
                  <a:prstClr val="black"/>
                </a:solidFill>
                <a:latin typeface="Arial" panose="020B0604020202020204" pitchFamily="34" charset="0"/>
              </a:rPr>
              <a:t>B1</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67" name="TextBox 73"/>
          <p:cNvSpPr txBox="1"/>
          <p:nvPr/>
        </p:nvSpPr>
        <p:spPr>
          <a:xfrm>
            <a:off x="8240595" y="2948925"/>
            <a:ext cx="454596" cy="207636"/>
          </a:xfrm>
          <a:prstGeom prst="rect">
            <a:avLst/>
          </a:prstGeom>
          <a:noFill/>
        </p:spPr>
        <p:txBody>
          <a:bodyPr wrap="none" lIns="0" tIns="34234" rIns="0" bIns="34234" rtlCol="0">
            <a:noAutofit/>
          </a:bodyPr>
          <a:lstStyle/>
          <a:p>
            <a:pPr algn="ctr" defTabSz="914400" fontAlgn="ctr">
              <a:defRPr/>
            </a:pPr>
            <a:r>
              <a:rPr lang="en-US" sz="900">
                <a:solidFill>
                  <a:prstClr val="black"/>
                </a:solidFill>
                <a:latin typeface="Arial" panose="020B0604020202020204" pitchFamily="34" charset="0"/>
              </a:rPr>
              <a:t>A3</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68" name="TextBox 73"/>
          <p:cNvSpPr txBox="1"/>
          <p:nvPr/>
        </p:nvSpPr>
        <p:spPr>
          <a:xfrm>
            <a:off x="8540794" y="2951814"/>
            <a:ext cx="454596" cy="207636"/>
          </a:xfrm>
          <a:prstGeom prst="rect">
            <a:avLst/>
          </a:prstGeom>
          <a:noFill/>
        </p:spPr>
        <p:txBody>
          <a:bodyPr wrap="none" lIns="0" tIns="34234" rIns="0" bIns="34234" rtlCol="0">
            <a:noAutofit/>
          </a:bodyPr>
          <a:lstStyle/>
          <a:p>
            <a:pPr algn="ctr" defTabSz="914400" fontAlgn="ctr">
              <a:defRPr/>
            </a:pPr>
            <a:r>
              <a:rPr lang="en-US" sz="900">
                <a:solidFill>
                  <a:prstClr val="black"/>
                </a:solidFill>
                <a:latin typeface="Arial" panose="020B0604020202020204" pitchFamily="34" charset="0"/>
              </a:rPr>
              <a:t>B6</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469" name="直接连接符 468"/>
          <p:cNvCxnSpPr/>
          <p:nvPr/>
        </p:nvCxnSpPr>
        <p:spPr>
          <a:xfrm>
            <a:off x="9197739" y="2935212"/>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0" name="TextBox 73"/>
          <p:cNvSpPr txBox="1"/>
          <p:nvPr/>
        </p:nvSpPr>
        <p:spPr>
          <a:xfrm>
            <a:off x="8842016" y="2938475"/>
            <a:ext cx="454596" cy="207636"/>
          </a:xfrm>
          <a:prstGeom prst="rect">
            <a:avLst/>
          </a:prstGeom>
          <a:noFill/>
        </p:spPr>
        <p:txBody>
          <a:bodyPr wrap="none" lIns="0" tIns="34234" rIns="0" bIns="34234" rtlCol="0">
            <a:noAutofit/>
          </a:bodyPr>
          <a:lstStyle/>
          <a:p>
            <a:pPr algn="ctr" defTabSz="914400" fontAlgn="ctr">
              <a:defRPr/>
            </a:pPr>
            <a:r>
              <a:rPr lang="en-US" sz="900">
                <a:solidFill>
                  <a:srgbClr val="1D1D1A"/>
                </a:solidFill>
                <a:latin typeface="Arial" panose="020B0604020202020204" pitchFamily="34" charset="0"/>
              </a:rPr>
              <a:t>P</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471" name="TextBox 73"/>
          <p:cNvSpPr txBox="1"/>
          <p:nvPr/>
        </p:nvSpPr>
        <p:spPr>
          <a:xfrm>
            <a:off x="9142215" y="2933342"/>
            <a:ext cx="454596" cy="207636"/>
          </a:xfrm>
          <a:prstGeom prst="rect">
            <a:avLst/>
          </a:prstGeom>
          <a:noFill/>
        </p:spPr>
        <p:txBody>
          <a:bodyPr wrap="none" lIns="0" tIns="34234" rIns="0" bIns="34234" rtlCol="0">
            <a:noAutofit/>
          </a:bodyPr>
          <a:lstStyle/>
          <a:p>
            <a:pPr algn="ctr" defTabSz="914400" fontAlgn="ctr">
              <a:defRPr/>
            </a:pPr>
            <a:r>
              <a:rPr lang="en-US" sz="900">
                <a:solidFill>
                  <a:srgbClr val="1D1D1A"/>
                </a:solidFill>
                <a:latin typeface="Arial" panose="020B0604020202020204" pitchFamily="34" charset="0"/>
              </a:rPr>
              <a:t>Q</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472" name="Rectangle 50"/>
          <p:cNvSpPr>
            <a:spLocks noChangeArrowheads="1"/>
          </p:cNvSpPr>
          <p:nvPr/>
        </p:nvSpPr>
        <p:spPr bwMode="auto">
          <a:xfrm>
            <a:off x="7255463" y="3987777"/>
            <a:ext cx="4104465" cy="21842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3" name="Rectangle 2"/>
          <p:cNvSpPr>
            <a:spLocks noChangeArrowheads="1"/>
          </p:cNvSpPr>
          <p:nvPr/>
        </p:nvSpPr>
        <p:spPr bwMode="auto">
          <a:xfrm>
            <a:off x="7292464" y="4172147"/>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4" name="Rectangle 2"/>
          <p:cNvSpPr>
            <a:spLocks noChangeArrowheads="1"/>
          </p:cNvSpPr>
          <p:nvPr/>
        </p:nvSpPr>
        <p:spPr bwMode="auto">
          <a:xfrm>
            <a:off x="7302894" y="4178857"/>
            <a:ext cx="495314" cy="218424"/>
          </a:xfrm>
          <a:prstGeom prst="rect">
            <a:avLst/>
          </a:prstGeom>
          <a:solidFill>
            <a:srgbClr val="AFDD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A1</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5" name="Rectangle 2"/>
          <p:cNvSpPr>
            <a:spLocks noChangeArrowheads="1"/>
          </p:cNvSpPr>
          <p:nvPr/>
        </p:nvSpPr>
        <p:spPr bwMode="auto">
          <a:xfrm>
            <a:off x="7302894" y="4404935"/>
            <a:ext cx="495314" cy="218424"/>
          </a:xfrm>
          <a:prstGeom prst="rect">
            <a:avLst/>
          </a:prstGeom>
          <a:solidFill>
            <a:srgbClr val="00B0F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B9</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6" name="TextBox 73"/>
          <p:cNvSpPr txBox="1"/>
          <p:nvPr/>
        </p:nvSpPr>
        <p:spPr>
          <a:xfrm>
            <a:off x="7303177" y="4565528"/>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7" name="Rectangle 2"/>
          <p:cNvSpPr>
            <a:spLocks noChangeArrowheads="1"/>
          </p:cNvSpPr>
          <p:nvPr/>
        </p:nvSpPr>
        <p:spPr bwMode="auto">
          <a:xfrm>
            <a:off x="7846908" y="4168217"/>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8" name="Rectangle 2"/>
          <p:cNvSpPr>
            <a:spLocks noChangeArrowheads="1"/>
          </p:cNvSpPr>
          <p:nvPr/>
        </p:nvSpPr>
        <p:spPr bwMode="auto">
          <a:xfrm>
            <a:off x="7857338" y="4174927"/>
            <a:ext cx="495314" cy="218424"/>
          </a:xfrm>
          <a:prstGeom prst="rect">
            <a:avLst/>
          </a:prstGeom>
          <a:solidFill>
            <a:srgbClr val="AFDD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B1</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9" name="Rectangle 2"/>
          <p:cNvSpPr>
            <a:spLocks noChangeArrowheads="1"/>
          </p:cNvSpPr>
          <p:nvPr/>
        </p:nvSpPr>
        <p:spPr bwMode="auto">
          <a:xfrm>
            <a:off x="7857338" y="4401005"/>
            <a:ext cx="495314" cy="218424"/>
          </a:xfrm>
          <a:prstGeom prst="rect">
            <a:avLst/>
          </a:prstGeom>
          <a:solidFill>
            <a:srgbClr val="00B0F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A5</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0" name="TextBox 73"/>
          <p:cNvSpPr txBox="1"/>
          <p:nvPr/>
        </p:nvSpPr>
        <p:spPr>
          <a:xfrm>
            <a:off x="7857621" y="4570834"/>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1" name="Rectangle 2"/>
          <p:cNvSpPr>
            <a:spLocks noChangeArrowheads="1"/>
          </p:cNvSpPr>
          <p:nvPr/>
        </p:nvSpPr>
        <p:spPr bwMode="auto">
          <a:xfrm>
            <a:off x="8424616" y="4175871"/>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2" name="Rectangle 2"/>
          <p:cNvSpPr>
            <a:spLocks noChangeArrowheads="1"/>
          </p:cNvSpPr>
          <p:nvPr/>
        </p:nvSpPr>
        <p:spPr bwMode="auto">
          <a:xfrm>
            <a:off x="8435046" y="4173345"/>
            <a:ext cx="495314" cy="218424"/>
          </a:xfrm>
          <a:prstGeom prst="rect">
            <a:avLst/>
          </a:prstGeom>
          <a:solidFill>
            <a:srgbClr val="AFDD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A3</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3" name="Rectangle 2"/>
          <p:cNvSpPr>
            <a:spLocks noChangeArrowheads="1"/>
          </p:cNvSpPr>
          <p:nvPr/>
        </p:nvSpPr>
        <p:spPr bwMode="auto">
          <a:xfrm>
            <a:off x="8435046" y="4399423"/>
            <a:ext cx="495314" cy="218424"/>
          </a:xfrm>
          <a:prstGeom prst="rect">
            <a:avLst/>
          </a:prstGeom>
          <a:solidFill>
            <a:srgbClr val="00B0F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B5</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4" name="TextBox 73"/>
          <p:cNvSpPr txBox="1"/>
          <p:nvPr/>
        </p:nvSpPr>
        <p:spPr>
          <a:xfrm>
            <a:off x="8435329" y="4578488"/>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5" name="Rectangle 2"/>
          <p:cNvSpPr>
            <a:spLocks noChangeArrowheads="1"/>
          </p:cNvSpPr>
          <p:nvPr/>
        </p:nvSpPr>
        <p:spPr bwMode="auto">
          <a:xfrm>
            <a:off x="8986000" y="4170919"/>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6" name="Rectangle 2"/>
          <p:cNvSpPr>
            <a:spLocks noChangeArrowheads="1"/>
          </p:cNvSpPr>
          <p:nvPr/>
        </p:nvSpPr>
        <p:spPr bwMode="auto">
          <a:xfrm>
            <a:off x="8987194" y="4177629"/>
            <a:ext cx="495314" cy="218424"/>
          </a:xfrm>
          <a:prstGeom prst="rect">
            <a:avLst/>
          </a:prstGeom>
          <a:solidFill>
            <a:srgbClr val="AFDD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B6</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7" name="Rectangle 2"/>
          <p:cNvSpPr>
            <a:spLocks noChangeArrowheads="1"/>
          </p:cNvSpPr>
          <p:nvPr/>
        </p:nvSpPr>
        <p:spPr bwMode="auto">
          <a:xfrm>
            <a:off x="8987194" y="4403707"/>
            <a:ext cx="495314" cy="218424"/>
          </a:xfrm>
          <a:prstGeom prst="rect">
            <a:avLst/>
          </a:prstGeom>
          <a:solidFill>
            <a:srgbClr val="00B0F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A8</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8" name="TextBox 73"/>
          <p:cNvSpPr txBox="1"/>
          <p:nvPr/>
        </p:nvSpPr>
        <p:spPr>
          <a:xfrm>
            <a:off x="8996713" y="4573536"/>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9" name="Rectangle 2"/>
          <p:cNvSpPr>
            <a:spLocks noChangeArrowheads="1"/>
          </p:cNvSpPr>
          <p:nvPr/>
        </p:nvSpPr>
        <p:spPr bwMode="auto">
          <a:xfrm>
            <a:off x="10193673" y="4183525"/>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90" name="Rectangle 2"/>
          <p:cNvSpPr>
            <a:spLocks noChangeArrowheads="1"/>
          </p:cNvSpPr>
          <p:nvPr/>
        </p:nvSpPr>
        <p:spPr bwMode="auto">
          <a:xfrm>
            <a:off x="10204103" y="4190235"/>
            <a:ext cx="495314" cy="218424"/>
          </a:xfrm>
          <a:prstGeom prst="rect">
            <a:avLst/>
          </a:prstGeom>
          <a:solidFill>
            <a:srgbClr val="AFDD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P</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91" name="Rectangle 2"/>
          <p:cNvSpPr>
            <a:spLocks noChangeArrowheads="1"/>
          </p:cNvSpPr>
          <p:nvPr/>
        </p:nvSpPr>
        <p:spPr bwMode="auto">
          <a:xfrm>
            <a:off x="10204103" y="4416313"/>
            <a:ext cx="495314" cy="218424"/>
          </a:xfrm>
          <a:prstGeom prst="rect">
            <a:avLst/>
          </a:prstGeom>
          <a:solidFill>
            <a:srgbClr val="00B0F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P</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92" name="TextBox 73"/>
          <p:cNvSpPr txBox="1"/>
          <p:nvPr/>
        </p:nvSpPr>
        <p:spPr>
          <a:xfrm>
            <a:off x="10204386" y="4586142"/>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93" name="Rectangle 2"/>
          <p:cNvSpPr>
            <a:spLocks noChangeArrowheads="1"/>
          </p:cNvSpPr>
          <p:nvPr/>
        </p:nvSpPr>
        <p:spPr bwMode="auto">
          <a:xfrm>
            <a:off x="10765866" y="4188093"/>
            <a:ext cx="505744" cy="772294"/>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4499"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94" name="Rectangle 2"/>
          <p:cNvSpPr>
            <a:spLocks noChangeArrowheads="1"/>
          </p:cNvSpPr>
          <p:nvPr/>
        </p:nvSpPr>
        <p:spPr bwMode="auto">
          <a:xfrm>
            <a:off x="10776296" y="4194803"/>
            <a:ext cx="495314" cy="218424"/>
          </a:xfrm>
          <a:prstGeom prst="rect">
            <a:avLst/>
          </a:prstGeom>
          <a:solidFill>
            <a:srgbClr val="AFDD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Q</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95" name="Rectangle 2"/>
          <p:cNvSpPr>
            <a:spLocks noChangeArrowheads="1"/>
          </p:cNvSpPr>
          <p:nvPr/>
        </p:nvSpPr>
        <p:spPr bwMode="auto">
          <a:xfrm>
            <a:off x="10776296" y="4420881"/>
            <a:ext cx="495314" cy="218424"/>
          </a:xfrm>
          <a:prstGeom prst="rect">
            <a:avLst/>
          </a:prstGeom>
          <a:solidFill>
            <a:srgbClr val="00B0F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r>
              <a:rPr lang="en-US" sz="900">
                <a:solidFill>
                  <a:prstClr val="black"/>
                </a:solidFill>
                <a:latin typeface="Arial" panose="020B0604020202020204" pitchFamily="34" charset="0"/>
              </a:rPr>
              <a:t>Q</a:t>
            </a:r>
            <a:endParaRPr lang="en-US" altLang="zh-CN"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96" name="TextBox 73"/>
          <p:cNvSpPr txBox="1"/>
          <p:nvPr/>
        </p:nvSpPr>
        <p:spPr>
          <a:xfrm>
            <a:off x="10776579" y="4590710"/>
            <a:ext cx="454596" cy="238414"/>
          </a:xfrm>
          <a:prstGeom prst="rect">
            <a:avLst/>
          </a:prstGeom>
          <a:noFill/>
        </p:spPr>
        <p:txBody>
          <a:bodyPr wrap="square" lIns="0" tIns="34234" rIns="0" bIns="34234" rtlCol="0">
            <a:noAutofit/>
          </a:bodyPr>
          <a:lstStyle/>
          <a:p>
            <a:pPr algn="ctr" defTabSz="914400" fontAlgn="ctr">
              <a:defRPr/>
            </a:pPr>
            <a:r>
              <a:rPr lang="en-US" sz="1100">
                <a:solidFill>
                  <a:prstClr val="black"/>
                </a:solidFill>
                <a:latin typeface="Arial" panose="020B0604020202020204" pitchFamily="34" charset="0"/>
              </a:rPr>
              <a:t>...</a:t>
            </a:r>
            <a:endParaRPr lang="en-US" sz="1100" b="1"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97" name="波形 45"/>
          <p:cNvSpPr/>
          <p:nvPr/>
        </p:nvSpPr>
        <p:spPr bwMode="auto">
          <a:xfrm>
            <a:off x="9575929" y="4474954"/>
            <a:ext cx="539535" cy="222491"/>
          </a:xfrm>
          <a:prstGeom prst="wave">
            <a:avLst/>
          </a:prstGeom>
          <a:solidFill>
            <a:schemeClr val="bg1">
              <a:lumMod val="25000"/>
              <a:lumOff val="75000"/>
            </a:schemeClr>
          </a:solidFill>
          <a:ln>
            <a:noFill/>
          </a:ln>
          <a:effectLst/>
        </p:spPr>
        <p:txBody>
          <a:bodyPr vert="horz" wrap="square" lIns="91379" tIns="45691" rIns="91379" bIns="45691" numCol="1" rtlCol="0" anchor="t" anchorCtr="0" compatLnSpc="1">
            <a:prstTxWarp prst="textNoShape">
              <a:avLst/>
            </a:prstTxWarp>
            <a:noAutofit/>
          </a:bodyPr>
          <a:lstStyle/>
          <a:p>
            <a:pPr defTabSz="912687" fontAlgn="ctr">
              <a:buClr>
                <a:srgbClr val="CC9900"/>
              </a:buClr>
              <a:buFont typeface="Wingdings" pitchFamily="2" charset="2"/>
              <a:buChar char="n"/>
            </a:pPr>
            <a:endParaRPr lang="en-US" altLang="zh-CN">
              <a:solidFill>
                <a:srgbClr val="1D1D1A"/>
              </a:solidFill>
              <a:latin typeface="Arial" panose="020B0604020202020204" pitchFamily="34" charset="0"/>
              <a:ea typeface="微软雅黑" panose="020B0503020204020204" pitchFamily="34" charset="-122"/>
              <a:cs typeface="Arial" pitchFamily="34" charset="0"/>
            </a:endParaRPr>
          </a:p>
        </p:txBody>
      </p:sp>
      <p:sp>
        <p:nvSpPr>
          <p:cNvPr id="498" name="TextBox 72"/>
          <p:cNvSpPr txBox="1"/>
          <p:nvPr/>
        </p:nvSpPr>
        <p:spPr>
          <a:xfrm>
            <a:off x="9286029" y="3980111"/>
            <a:ext cx="1398189" cy="238414"/>
          </a:xfrm>
          <a:prstGeom prst="rect">
            <a:avLst/>
          </a:prstGeom>
          <a:noFill/>
        </p:spPr>
        <p:txBody>
          <a:bodyPr wrap="square" lIns="68479" tIns="34234" rIns="68479" bIns="34234" rtlCol="0">
            <a:noAutofit/>
          </a:bodyPr>
          <a:lstStyle/>
          <a:p>
            <a:pPr algn="ctr" fontAlgn="ctr"/>
            <a:r>
              <a:rPr lang="en-US" sz="1100" b="1">
                <a:solidFill>
                  <a:srgbClr val="1D1D1A"/>
                </a:solidFill>
                <a:latin typeface="Arial" panose="020B0604020202020204" pitchFamily="34" charset="0"/>
              </a:rPr>
              <a:t>New full stripe</a:t>
            </a:r>
            <a:endParaRPr lang="en-US" sz="1100" b="1">
              <a:solidFill>
                <a:srgbClr val="1D1D1A"/>
              </a:solidFill>
              <a:latin typeface="Arial" panose="020B0604020202020204" pitchFamily="34" charset="0"/>
              <a:ea typeface="微软雅黑" panose="020B0503020204020204" pitchFamily="34" charset="-122"/>
              <a:cs typeface="Arial" pitchFamily="34" charset="0"/>
            </a:endParaRPr>
          </a:p>
        </p:txBody>
      </p:sp>
      <p:sp>
        <p:nvSpPr>
          <p:cNvPr id="499" name="TextBox 72"/>
          <p:cNvSpPr txBox="1"/>
          <p:nvPr/>
        </p:nvSpPr>
        <p:spPr>
          <a:xfrm>
            <a:off x="7220988" y="4928087"/>
            <a:ext cx="599995"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 1</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00" name="TextBox 72"/>
          <p:cNvSpPr txBox="1"/>
          <p:nvPr/>
        </p:nvSpPr>
        <p:spPr>
          <a:xfrm>
            <a:off x="7820983" y="4932919"/>
            <a:ext cx="599995"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 2</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01" name="TextBox 72"/>
          <p:cNvSpPr txBox="1"/>
          <p:nvPr/>
        </p:nvSpPr>
        <p:spPr>
          <a:xfrm>
            <a:off x="8380871" y="4937751"/>
            <a:ext cx="599995"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 3</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02" name="TextBox 72"/>
          <p:cNvSpPr txBox="1"/>
          <p:nvPr/>
        </p:nvSpPr>
        <p:spPr>
          <a:xfrm>
            <a:off x="8907927" y="4933027"/>
            <a:ext cx="599995"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 4</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03" name="TextBox 72"/>
          <p:cNvSpPr txBox="1"/>
          <p:nvPr/>
        </p:nvSpPr>
        <p:spPr>
          <a:xfrm>
            <a:off x="10127996" y="4956801"/>
            <a:ext cx="647121"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 5</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04" name="TextBox 72"/>
          <p:cNvSpPr txBox="1"/>
          <p:nvPr/>
        </p:nvSpPr>
        <p:spPr>
          <a:xfrm>
            <a:off x="10690478" y="4961024"/>
            <a:ext cx="642491" cy="207636"/>
          </a:xfrm>
          <a:prstGeom prst="rect">
            <a:avLst/>
          </a:prstGeom>
          <a:noFill/>
        </p:spPr>
        <p:txBody>
          <a:bodyPr wrap="square" lIns="68479" tIns="34234" rIns="68479" bIns="34234" rtlCol="0">
            <a:noAutofit/>
          </a:bodyPr>
          <a:lstStyle/>
          <a:p>
            <a:pPr algn="ctr" fontAlgn="ctr"/>
            <a:r>
              <a:rPr lang="en-US" sz="900">
                <a:solidFill>
                  <a:srgbClr val="1D1D1A"/>
                </a:solidFill>
                <a:latin typeface="Arial" panose="020B0604020202020204" pitchFamily="34" charset="0"/>
              </a:rPr>
              <a:t>Node 6</a:t>
            </a:r>
            <a:endParaRPr lang="en-US" sz="90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05" name="Rectangle 2"/>
          <p:cNvSpPr>
            <a:spLocks noChangeArrowheads="1"/>
          </p:cNvSpPr>
          <p:nvPr/>
        </p:nvSpPr>
        <p:spPr bwMode="auto">
          <a:xfrm>
            <a:off x="7724213" y="3394300"/>
            <a:ext cx="1800000" cy="218424"/>
          </a:xfrm>
          <a:prstGeom prst="rect">
            <a:avLst/>
          </a:prstGeom>
          <a:no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defRPr/>
            </a:pPr>
            <a:endParaRPr lang="en-US" altLang="zh-CN" sz="900" b="1"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506" name="直接连接符 505"/>
          <p:cNvCxnSpPr/>
          <p:nvPr/>
        </p:nvCxnSpPr>
        <p:spPr>
          <a:xfrm>
            <a:off x="8001435" y="3397260"/>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p:nvPr/>
        </p:nvCxnSpPr>
        <p:spPr>
          <a:xfrm>
            <a:off x="8310853" y="339313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p:nvPr/>
        </p:nvCxnSpPr>
        <p:spPr>
          <a:xfrm>
            <a:off x="8626366" y="3397260"/>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9" name="直接连接符 508"/>
          <p:cNvCxnSpPr/>
          <p:nvPr/>
        </p:nvCxnSpPr>
        <p:spPr>
          <a:xfrm>
            <a:off x="8908075" y="3397260"/>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0" name="TextBox 73"/>
          <p:cNvSpPr txBox="1"/>
          <p:nvPr/>
        </p:nvSpPr>
        <p:spPr>
          <a:xfrm>
            <a:off x="7659827" y="3407011"/>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B9</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11" name="TextBox 73"/>
          <p:cNvSpPr txBox="1"/>
          <p:nvPr/>
        </p:nvSpPr>
        <p:spPr>
          <a:xfrm>
            <a:off x="7942305" y="3402727"/>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A5</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12" name="TextBox 73"/>
          <p:cNvSpPr txBox="1"/>
          <p:nvPr/>
        </p:nvSpPr>
        <p:spPr>
          <a:xfrm>
            <a:off x="8243527" y="3406850"/>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B5</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13" name="TextBox 73"/>
          <p:cNvSpPr txBox="1"/>
          <p:nvPr/>
        </p:nvSpPr>
        <p:spPr>
          <a:xfrm>
            <a:off x="8543726" y="3391267"/>
            <a:ext cx="454596" cy="207636"/>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A8</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514" name="直接连接符 513"/>
          <p:cNvCxnSpPr/>
          <p:nvPr/>
        </p:nvCxnSpPr>
        <p:spPr>
          <a:xfrm>
            <a:off x="9200671" y="3393137"/>
            <a:ext cx="0" cy="217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5" name="TextBox 73"/>
          <p:cNvSpPr txBox="1"/>
          <p:nvPr/>
        </p:nvSpPr>
        <p:spPr>
          <a:xfrm>
            <a:off x="8844948" y="3396400"/>
            <a:ext cx="454596" cy="207636"/>
          </a:xfrm>
          <a:prstGeom prst="rect">
            <a:avLst/>
          </a:prstGeom>
          <a:noFill/>
        </p:spPr>
        <p:txBody>
          <a:bodyPr wrap="square" lIns="0" tIns="34234" rIns="0" bIns="34234" rtlCol="0">
            <a:noAutofit/>
          </a:bodyPr>
          <a:lstStyle/>
          <a:p>
            <a:pPr algn="ctr" defTabSz="914400" fontAlgn="ctr">
              <a:defRPr/>
            </a:pPr>
            <a:r>
              <a:rPr lang="en-US" sz="900">
                <a:solidFill>
                  <a:srgbClr val="1D1D1A"/>
                </a:solidFill>
                <a:latin typeface="Arial" panose="020B0604020202020204" pitchFamily="34" charset="0"/>
              </a:rPr>
              <a:t>P</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16" name="TextBox 73"/>
          <p:cNvSpPr txBox="1"/>
          <p:nvPr/>
        </p:nvSpPr>
        <p:spPr>
          <a:xfrm>
            <a:off x="9145147" y="3391267"/>
            <a:ext cx="454596" cy="207636"/>
          </a:xfrm>
          <a:prstGeom prst="rect">
            <a:avLst/>
          </a:prstGeom>
          <a:noFill/>
        </p:spPr>
        <p:txBody>
          <a:bodyPr wrap="square" lIns="0" tIns="34234" rIns="0" bIns="34234" rtlCol="0">
            <a:noAutofit/>
          </a:bodyPr>
          <a:lstStyle/>
          <a:p>
            <a:pPr algn="ctr" defTabSz="914400" fontAlgn="ctr">
              <a:defRPr/>
            </a:pPr>
            <a:r>
              <a:rPr lang="en-US" sz="900">
                <a:solidFill>
                  <a:srgbClr val="1D1D1A"/>
                </a:solidFill>
                <a:latin typeface="Arial" panose="020B0604020202020204" pitchFamily="34" charset="0"/>
              </a:rPr>
              <a:t>Q</a:t>
            </a:r>
            <a:endParaRPr lang="en-US" sz="900"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29" name="文本框 134"/>
          <p:cNvSpPr txBox="1"/>
          <p:nvPr/>
        </p:nvSpPr>
        <p:spPr>
          <a:xfrm>
            <a:off x="6972379" y="3624118"/>
            <a:ext cx="977490" cy="261610"/>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100">
                <a:solidFill>
                  <a:prstClr val="black"/>
                </a:solidFill>
                <a:latin typeface="Arial" panose="020B0604020202020204" pitchFamily="34" charset="0"/>
              </a:rPr>
              <a:t>......</a:t>
            </a:r>
          </a:p>
        </p:txBody>
      </p:sp>
      <p:sp>
        <p:nvSpPr>
          <p:cNvPr id="536" name="TextBox 72"/>
          <p:cNvSpPr txBox="1"/>
          <p:nvPr/>
        </p:nvSpPr>
        <p:spPr>
          <a:xfrm>
            <a:off x="7132425" y="2856565"/>
            <a:ext cx="599995" cy="376913"/>
          </a:xfrm>
          <a:prstGeom prst="rect">
            <a:avLst/>
          </a:prstGeom>
          <a:noFill/>
        </p:spPr>
        <p:txBody>
          <a:bodyPr wrap="square" lIns="68479" tIns="34234" rIns="68479" bIns="34234" rtlCol="0">
            <a:noAutofit/>
          </a:bodyPr>
          <a:lstStyle/>
          <a:p>
            <a:pPr algn="ctr" fontAlgn="ctr"/>
            <a:r>
              <a:rPr lang="en-US" sz="900" b="1">
                <a:solidFill>
                  <a:srgbClr val="1D1D1A"/>
                </a:solidFill>
                <a:latin typeface="Arial" panose="020B0604020202020204" pitchFamily="34" charset="0"/>
              </a:rPr>
              <a:t>New Stripe1</a:t>
            </a:r>
            <a:endParaRPr lang="en-US" sz="900" b="1">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37" name="TextBox 72"/>
          <p:cNvSpPr txBox="1"/>
          <p:nvPr/>
        </p:nvSpPr>
        <p:spPr>
          <a:xfrm>
            <a:off x="7129727" y="3315036"/>
            <a:ext cx="599995" cy="376913"/>
          </a:xfrm>
          <a:prstGeom prst="rect">
            <a:avLst/>
          </a:prstGeom>
          <a:noFill/>
        </p:spPr>
        <p:txBody>
          <a:bodyPr wrap="square" lIns="68479" tIns="34234" rIns="68479" bIns="34234" rtlCol="0">
            <a:noAutofit/>
          </a:bodyPr>
          <a:lstStyle/>
          <a:p>
            <a:pPr algn="ctr" fontAlgn="ctr"/>
            <a:r>
              <a:rPr lang="en-US" sz="900" b="1">
                <a:solidFill>
                  <a:srgbClr val="1D1D1A"/>
                </a:solidFill>
                <a:latin typeface="Arial" panose="020B0604020202020204" pitchFamily="34" charset="0"/>
              </a:rPr>
              <a:t>New</a:t>
            </a:r>
          </a:p>
          <a:p>
            <a:pPr algn="ctr" fontAlgn="ctr"/>
            <a:r>
              <a:rPr lang="en-US" sz="900" b="1">
                <a:solidFill>
                  <a:srgbClr val="1D1D1A"/>
                </a:solidFill>
                <a:latin typeface="Arial" panose="020B0604020202020204" pitchFamily="34" charset="0"/>
              </a:rPr>
              <a:t>Stripe2</a:t>
            </a:r>
            <a:endParaRPr lang="en-US" sz="900" b="1">
              <a:solidFill>
                <a:srgbClr val="1D1D1A"/>
              </a:solidFill>
              <a:latin typeface="Arial" panose="020B0604020202020204" pitchFamily="34" charset="0"/>
              <a:ea typeface="微软雅黑" panose="020B0503020204020204" pitchFamily="34" charset="-122"/>
              <a:cs typeface="Arial" pitchFamily="34" charset="0"/>
            </a:endParaRPr>
          </a:p>
        </p:txBody>
      </p:sp>
      <p:cxnSp>
        <p:nvCxnSpPr>
          <p:cNvPr id="543" name="直接箭头连接符 542"/>
          <p:cNvCxnSpPr>
            <a:endCxn id="465" idx="0"/>
          </p:cNvCxnSpPr>
          <p:nvPr/>
        </p:nvCxnSpPr>
        <p:spPr>
          <a:xfrm flipH="1">
            <a:off x="7884193" y="2708312"/>
            <a:ext cx="261243" cy="240774"/>
          </a:xfrm>
          <a:prstGeom prst="straightConnector1">
            <a:avLst/>
          </a:prstGeom>
          <a:ln w="1270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44" name="直接箭头连接符 543"/>
          <p:cNvCxnSpPr>
            <a:endCxn id="467" idx="0"/>
          </p:cNvCxnSpPr>
          <p:nvPr/>
        </p:nvCxnSpPr>
        <p:spPr>
          <a:xfrm flipH="1">
            <a:off x="8467893" y="2703162"/>
            <a:ext cx="387935" cy="245763"/>
          </a:xfrm>
          <a:prstGeom prst="straightConnector1">
            <a:avLst/>
          </a:prstGeom>
          <a:ln w="1270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45" name="直接箭头连接符 544"/>
          <p:cNvCxnSpPr/>
          <p:nvPr/>
        </p:nvCxnSpPr>
        <p:spPr>
          <a:xfrm flipH="1">
            <a:off x="8166671" y="2703163"/>
            <a:ext cx="339825" cy="236172"/>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46" name="直接箭头连接符 545"/>
          <p:cNvCxnSpPr>
            <a:endCxn id="468" idx="0"/>
          </p:cNvCxnSpPr>
          <p:nvPr/>
        </p:nvCxnSpPr>
        <p:spPr>
          <a:xfrm flipH="1">
            <a:off x="8768092" y="2703163"/>
            <a:ext cx="458007" cy="248651"/>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8" name="TextBox 73"/>
          <p:cNvSpPr txBox="1"/>
          <p:nvPr/>
        </p:nvSpPr>
        <p:spPr>
          <a:xfrm>
            <a:off x="7061167" y="2389136"/>
            <a:ext cx="797593" cy="576968"/>
          </a:xfrm>
          <a:prstGeom prst="rect">
            <a:avLst/>
          </a:prstGeom>
          <a:noFill/>
        </p:spPr>
        <p:txBody>
          <a:bodyPr wrap="square" lIns="0" tIns="34234" rIns="0" bIns="34234" rtlCol="0">
            <a:noAutofit/>
          </a:bodyPr>
          <a:lstStyle/>
          <a:p>
            <a:pPr algn="ctr" defTabSz="914400" fontAlgn="ctr">
              <a:defRPr/>
            </a:pPr>
            <a:r>
              <a:rPr lang="en-US" sz="900">
                <a:solidFill>
                  <a:prstClr val="black"/>
                </a:solidFill>
                <a:latin typeface="Arial" panose="020B0604020202020204" pitchFamily="34" charset="0"/>
              </a:rPr>
              <a:t>Intelligent cache aggregation</a:t>
            </a:r>
            <a:endParaRPr lang="en-US" sz="900"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561" name="曲线连接符 560"/>
          <p:cNvCxnSpPr>
            <a:stCxn id="471" idx="3"/>
            <a:endCxn id="494" idx="3"/>
          </p:cNvCxnSpPr>
          <p:nvPr/>
        </p:nvCxnSpPr>
        <p:spPr>
          <a:xfrm>
            <a:off x="9596811" y="3037160"/>
            <a:ext cx="1674799" cy="1266855"/>
          </a:xfrm>
          <a:prstGeom prst="curvedConnector3">
            <a:avLst>
              <a:gd name="adj1" fmla="val 113649"/>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565" name="曲线连接符 564"/>
          <p:cNvCxnSpPr>
            <a:stCxn id="516" idx="3"/>
            <a:endCxn id="493" idx="3"/>
          </p:cNvCxnSpPr>
          <p:nvPr/>
        </p:nvCxnSpPr>
        <p:spPr>
          <a:xfrm>
            <a:off x="9599743" y="3495085"/>
            <a:ext cx="1671867" cy="1079155"/>
          </a:xfrm>
          <a:prstGeom prst="curvedConnector3">
            <a:avLst>
              <a:gd name="adj1" fmla="val 113673"/>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568" name="文本框 134"/>
          <p:cNvSpPr txBox="1"/>
          <p:nvPr/>
        </p:nvSpPr>
        <p:spPr>
          <a:xfrm>
            <a:off x="9724131" y="3301601"/>
            <a:ext cx="1732807" cy="576792"/>
          </a:xfrm>
          <a:prstGeom prst="rect">
            <a:avLst/>
          </a:prstGeom>
          <a:solidFill>
            <a:schemeClr val="bg2">
              <a:lumMod val="95000"/>
            </a:schemeClr>
          </a:solidFill>
        </p:spPr>
        <p:txBody>
          <a:bodyPr wrap="square" anchor="ctr">
            <a:noAutofit/>
          </a:bodyPr>
          <a:lstStyle>
            <a:defPPr>
              <a:defRPr lang="zh-CN"/>
            </a:defPPr>
            <a:lvl1pPr>
              <a:defRPr>
                <a:latin typeface="Arial" pitchFamily="34" charset="-122"/>
                <a:ea typeface="微软雅黑" pitchFamily="34" charset="-122"/>
              </a:defRPr>
            </a:lvl1pPr>
          </a:lstStyle>
          <a:p>
            <a:pPr algn="ctr" defTabSz="914400" fontAlgn="ctr"/>
            <a:r>
              <a:rPr lang="en-US" sz="800">
                <a:latin typeface="Arial" panose="020B0604020202020204" pitchFamily="34" charset="0"/>
              </a:rPr>
              <a:t>Irrelevant to the write address. Any data written at any time can be aggregated into full stripes without extra amplification.</a:t>
            </a:r>
            <a:endParaRPr lang="en-US" altLang="zh-CN" sz="800" b="1">
              <a:solidFill>
                <a:srgbClr val="FF0000"/>
              </a:solidFill>
              <a:latin typeface="Arial" panose="020B0604020202020204" pitchFamily="34" charset="0"/>
              <a:cs typeface="Arial"/>
            </a:endParaRPr>
          </a:p>
        </p:txBody>
      </p:sp>
      <p:cxnSp>
        <p:nvCxnSpPr>
          <p:cNvPr id="577" name="直接箭头连接符 576"/>
          <p:cNvCxnSpPr>
            <a:endCxn id="510" idx="0"/>
          </p:cNvCxnSpPr>
          <p:nvPr/>
        </p:nvCxnSpPr>
        <p:spPr>
          <a:xfrm flipH="1">
            <a:off x="7887125" y="2796183"/>
            <a:ext cx="1702724" cy="610828"/>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81" name="直接箭头连接符 580"/>
          <p:cNvCxnSpPr>
            <a:endCxn id="511" idx="0"/>
          </p:cNvCxnSpPr>
          <p:nvPr/>
        </p:nvCxnSpPr>
        <p:spPr>
          <a:xfrm flipH="1">
            <a:off x="8169603" y="2708311"/>
            <a:ext cx="1781750" cy="694416"/>
          </a:xfrm>
          <a:prstGeom prst="straightConnector1">
            <a:avLst/>
          </a:prstGeom>
          <a:ln w="12700">
            <a:solidFill>
              <a:srgbClr val="92D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84" name="直接箭头连接符 583"/>
          <p:cNvCxnSpPr>
            <a:endCxn id="512" idx="0"/>
          </p:cNvCxnSpPr>
          <p:nvPr/>
        </p:nvCxnSpPr>
        <p:spPr>
          <a:xfrm flipH="1">
            <a:off x="8470825" y="2708312"/>
            <a:ext cx="1850799" cy="698538"/>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87" name="直接箭头连接符 586"/>
          <p:cNvCxnSpPr>
            <a:endCxn id="513" idx="0"/>
          </p:cNvCxnSpPr>
          <p:nvPr/>
        </p:nvCxnSpPr>
        <p:spPr>
          <a:xfrm flipH="1">
            <a:off x="8771024" y="2703163"/>
            <a:ext cx="1906075" cy="688104"/>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90" name="乘号 589"/>
          <p:cNvSpPr/>
          <p:nvPr/>
        </p:nvSpPr>
        <p:spPr>
          <a:xfrm>
            <a:off x="3163812" y="2836044"/>
            <a:ext cx="326984" cy="24435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sp>
        <p:nvSpPr>
          <p:cNvPr id="591" name="TextBox 73"/>
          <p:cNvSpPr txBox="1"/>
          <p:nvPr/>
        </p:nvSpPr>
        <p:spPr>
          <a:xfrm>
            <a:off x="3460163" y="2854506"/>
            <a:ext cx="1761685" cy="530801"/>
          </a:xfrm>
          <a:prstGeom prst="rect">
            <a:avLst/>
          </a:prstGeom>
          <a:noFill/>
        </p:spPr>
        <p:txBody>
          <a:bodyPr wrap="square" lIns="0" tIns="34234" rIns="0" bIns="34234" rtlCol="0">
            <a:noAutofit/>
          </a:bodyPr>
          <a:lstStyle/>
          <a:p>
            <a:pPr algn="ctr" defTabSz="914400" fontAlgn="ctr">
              <a:defRPr/>
            </a:pPr>
            <a:r>
              <a:rPr lang="en-US" sz="900">
                <a:solidFill>
                  <a:srgbClr val="1D1D1A"/>
                </a:solidFill>
                <a:latin typeface="Arial" panose="020B0604020202020204" pitchFamily="34" charset="0"/>
              </a:rPr>
              <a:t>Supplement read/write A2 and A4.</a:t>
            </a:r>
            <a:endParaRPr lang="en-US" sz="900" b="1"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92" name="TextBox 73"/>
          <p:cNvSpPr txBox="1"/>
          <p:nvPr/>
        </p:nvSpPr>
        <p:spPr>
          <a:xfrm>
            <a:off x="3434463" y="3116383"/>
            <a:ext cx="2024684" cy="376913"/>
          </a:xfrm>
          <a:prstGeom prst="rect">
            <a:avLst/>
          </a:prstGeom>
          <a:noFill/>
        </p:spPr>
        <p:txBody>
          <a:bodyPr wrap="square" lIns="0" tIns="34234" rIns="0" bIns="34234" rtlCol="0">
            <a:noAutofit/>
          </a:bodyPr>
          <a:lstStyle/>
          <a:p>
            <a:pPr algn="ctr" defTabSz="914400" fontAlgn="ctr">
              <a:defRPr/>
            </a:pPr>
            <a:r>
              <a:rPr lang="en-US" sz="900">
                <a:solidFill>
                  <a:srgbClr val="1D1D1A"/>
                </a:solidFill>
                <a:latin typeface="Arial" panose="020B0604020202020204" pitchFamily="34" charset="0"/>
              </a:rPr>
              <a:t>Supplement read/write B2, B3, and B4.</a:t>
            </a:r>
            <a:endParaRPr lang="en-US" sz="900" b="1" kern="0">
              <a:solidFill>
                <a:srgbClr val="1D1D1A"/>
              </a:solidFill>
              <a:latin typeface="Arial" panose="020B0604020202020204" pitchFamily="34" charset="0"/>
              <a:ea typeface="微软雅黑" panose="020B0503020204020204" pitchFamily="34" charset="-122"/>
              <a:cs typeface="Arial" pitchFamily="34" charset="0"/>
            </a:endParaRPr>
          </a:p>
        </p:txBody>
      </p:sp>
      <p:sp>
        <p:nvSpPr>
          <p:cNvPr id="598" name="文本框 134"/>
          <p:cNvSpPr txBox="1"/>
          <p:nvPr/>
        </p:nvSpPr>
        <p:spPr>
          <a:xfrm>
            <a:off x="5291007" y="1971414"/>
            <a:ext cx="1634511" cy="1015663"/>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500">
                <a:solidFill>
                  <a:srgbClr val="FF0000"/>
                </a:solidFill>
                <a:latin typeface="Arial" panose="020B0604020202020204" pitchFamily="34" charset="0"/>
              </a:rPr>
              <a:t>Small-block write</a:t>
            </a:r>
            <a:endParaRPr lang="en-US" altLang="zh-CN" sz="1500" b="1">
              <a:solidFill>
                <a:srgbClr val="FF0000"/>
              </a:solidFill>
              <a:latin typeface="Arial" panose="020B0604020202020204" pitchFamily="34" charset="0"/>
              <a:cs typeface="Arial"/>
            </a:endParaRPr>
          </a:p>
          <a:p>
            <a:pPr algn="ctr" defTabSz="914400" fontAlgn="ctr"/>
            <a:r>
              <a:rPr lang="en-US" sz="1500">
                <a:solidFill>
                  <a:srgbClr val="FF0000"/>
                </a:solidFill>
                <a:latin typeface="Arial" panose="020B0604020202020204" pitchFamily="34" charset="0"/>
              </a:rPr>
              <a:t>Performance improved by </a:t>
            </a:r>
            <a:r>
              <a:rPr lang="en-US" sz="1500" i="1">
                <a:solidFill>
                  <a:srgbClr val="FF0000"/>
                </a:solidFill>
                <a:latin typeface="Arial" panose="020B0604020202020204" pitchFamily="34" charset="0"/>
              </a:rPr>
              <a:t>N</a:t>
            </a:r>
            <a:r>
              <a:rPr lang="en-US" sz="1500">
                <a:solidFill>
                  <a:srgbClr val="FF0000"/>
                </a:solidFill>
                <a:latin typeface="Arial" panose="020B0604020202020204" pitchFamily="34" charset="0"/>
              </a:rPr>
              <a:t> times</a:t>
            </a:r>
            <a:endParaRPr lang="en-US" altLang="zh-CN" sz="1500" b="1">
              <a:solidFill>
                <a:srgbClr val="FF0000"/>
              </a:solidFill>
              <a:latin typeface="Arial" panose="020B0604020202020204" pitchFamily="34" charset="0"/>
              <a:cs typeface="Arial"/>
            </a:endParaRPr>
          </a:p>
        </p:txBody>
      </p:sp>
      <p:cxnSp>
        <p:nvCxnSpPr>
          <p:cNvPr id="602" name="直接箭头连接符 601"/>
          <p:cNvCxnSpPr/>
          <p:nvPr/>
        </p:nvCxnSpPr>
        <p:spPr>
          <a:xfrm flipH="1">
            <a:off x="1290789" y="2713059"/>
            <a:ext cx="1416627" cy="1122505"/>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07" name="矩形标注 606"/>
          <p:cNvSpPr/>
          <p:nvPr/>
        </p:nvSpPr>
        <p:spPr>
          <a:xfrm rot="10800000">
            <a:off x="3261641" y="5339285"/>
            <a:ext cx="6767774" cy="1075871"/>
          </a:xfrm>
          <a:prstGeom prst="wedgeRectCallout">
            <a:avLst>
              <a:gd name="adj1" fmla="val -20697"/>
              <a:gd name="adj2" fmla="val 70849"/>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a typeface="微软雅黑" panose="020B0503020204020204" pitchFamily="34" charset="-122"/>
            </a:endParaRPr>
          </a:p>
        </p:txBody>
      </p:sp>
      <p:sp>
        <p:nvSpPr>
          <p:cNvPr id="608" name="文本框 134"/>
          <p:cNvSpPr txBox="1"/>
          <p:nvPr/>
        </p:nvSpPr>
        <p:spPr>
          <a:xfrm>
            <a:off x="3269211" y="5363083"/>
            <a:ext cx="6669386" cy="843352"/>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defTabSz="914400" fontAlgn="ctr"/>
            <a:r>
              <a:rPr lang="en-US" sz="1400" dirty="0">
                <a:latin typeface="Arial" panose="020B0604020202020204" pitchFamily="34" charset="0"/>
              </a:rPr>
              <a:t>Performance advantages of intelligent aggregation EC based on append write:</a:t>
            </a:r>
          </a:p>
          <a:p>
            <a:pPr marL="285750" indent="-285750" defTabSz="914400" fontAlgn="ctr">
              <a:buFont typeface="Arial" panose="020B0604020202020204" pitchFamily="34" charset="0"/>
              <a:buChar char="•"/>
            </a:pPr>
            <a:r>
              <a:rPr lang="en-US" sz="1200" dirty="0">
                <a:latin typeface="Arial" panose="020B0604020202020204" pitchFamily="34" charset="0"/>
              </a:rPr>
              <a:t>Full-stripe EC write can be ensured at any time, reducing read/write network amplification and read/write disk amplification by several times.</a:t>
            </a:r>
          </a:p>
          <a:p>
            <a:pPr marL="285750" indent="-285750" defTabSz="914400" fontAlgn="ctr">
              <a:buFont typeface="Arial" panose="020B0604020202020204" pitchFamily="34" charset="0"/>
              <a:buChar char="•"/>
            </a:pPr>
            <a:r>
              <a:rPr lang="en-US" sz="1200" dirty="0">
                <a:latin typeface="Arial" panose="020B0604020202020204" pitchFamily="34" charset="0"/>
              </a:rPr>
              <a:t>Data is aggregated at a time, reducing the CPU compute overhead and providing ultimate peak performance.</a:t>
            </a:r>
            <a:endParaRPr lang="en-US" altLang="zh-CN" sz="1200" dirty="0">
              <a:solidFill>
                <a:prstClr val="black"/>
              </a:solidFill>
              <a:latin typeface="Arial" panose="020B0604020202020204" pitchFamily="34" charset="0"/>
              <a:cs typeface="Arial"/>
            </a:endParaRPr>
          </a:p>
        </p:txBody>
      </p:sp>
      <p:sp>
        <p:nvSpPr>
          <p:cNvPr id="258" name="右箭头 54"/>
          <p:cNvSpPr/>
          <p:nvPr/>
        </p:nvSpPr>
        <p:spPr>
          <a:xfrm>
            <a:off x="5891640" y="3016988"/>
            <a:ext cx="532473" cy="500522"/>
          </a:xfrm>
          <a:prstGeom prst="rightArrow">
            <a:avLst/>
          </a:prstGeom>
          <a:solidFill>
            <a:srgbClr val="A5A5A5"/>
          </a:solidFill>
          <a:ln w="12700" cap="flat" cmpd="sng" algn="ctr">
            <a:solidFill>
              <a:srgbClr val="A5A5A5">
                <a:shade val="50000"/>
              </a:srgbClr>
            </a:solidFill>
            <a:prstDash val="solid"/>
            <a:miter lim="800000"/>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259"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EC Intelligent Aggregation Algorithm </a:t>
            </a:r>
            <a:endParaRPr lang="en-US" altLang="zh-CN" dirty="0"/>
          </a:p>
        </p:txBody>
      </p:sp>
      <p:cxnSp>
        <p:nvCxnSpPr>
          <p:cNvPr id="260" name="直接箭头连接符 259"/>
          <p:cNvCxnSpPr/>
          <p:nvPr/>
        </p:nvCxnSpPr>
        <p:spPr>
          <a:xfrm>
            <a:off x="2264485" y="3319732"/>
            <a:ext cx="306389" cy="1208483"/>
          </a:xfrm>
          <a:prstGeom prst="straightConnector1">
            <a:avLst/>
          </a:prstGeom>
          <a:ln w="12700">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66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134"/>
          <p:cNvSpPr txBox="1"/>
          <p:nvPr/>
        </p:nvSpPr>
        <p:spPr>
          <a:xfrm>
            <a:off x="1422675" y="3014182"/>
            <a:ext cx="9271969" cy="584775"/>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600" dirty="0">
                <a:solidFill>
                  <a:prstClr val="black"/>
                </a:solidFill>
                <a:latin typeface="Arial" panose="020B0604020202020204" pitchFamily="34" charset="0"/>
              </a:rPr>
              <a:t>The Append Only </a:t>
            </a:r>
            <a:r>
              <a:rPr lang="en-US" sz="1600" dirty="0" err="1">
                <a:solidFill>
                  <a:prstClr val="black"/>
                </a:solidFill>
                <a:latin typeface="Arial" panose="020B0604020202020204" pitchFamily="34" charset="0"/>
              </a:rPr>
              <a:t>Plog</a:t>
            </a:r>
            <a:r>
              <a:rPr lang="en-US" sz="1600" dirty="0">
                <a:solidFill>
                  <a:prstClr val="black"/>
                </a:solidFill>
                <a:latin typeface="Arial" panose="020B0604020202020204" pitchFamily="34" charset="0"/>
              </a:rPr>
              <a:t> technology provides the optimal disk flushing performance model for media.</a:t>
            </a:r>
            <a:endParaRPr lang="en-US" altLang="zh-CN" sz="1600" b="1" dirty="0">
              <a:solidFill>
                <a:prstClr val="black"/>
              </a:solidFill>
              <a:latin typeface="Arial" panose="020B0604020202020204" pitchFamily="34" charset="0"/>
              <a:cs typeface="Arial"/>
            </a:endParaRPr>
          </a:p>
        </p:txBody>
      </p:sp>
      <p:graphicFrame>
        <p:nvGraphicFramePr>
          <p:cNvPr id="74" name="表格 142"/>
          <p:cNvGraphicFramePr>
            <a:graphicFrameLocks noGrp="1"/>
          </p:cNvGraphicFramePr>
          <p:nvPr>
            <p:extLst>
              <p:ext uri="{D42A27DB-BD31-4B8C-83A1-F6EECF244321}">
                <p14:modId xmlns:p14="http://schemas.microsoft.com/office/powerpoint/2010/main" val="1579969097"/>
              </p:ext>
            </p:extLst>
          </p:nvPr>
        </p:nvGraphicFramePr>
        <p:xfrm>
          <a:off x="727075" y="1084531"/>
          <a:ext cx="10742613" cy="1615607"/>
        </p:xfrm>
        <a:graphic>
          <a:graphicData uri="http://schemas.openxmlformats.org/drawingml/2006/table">
            <a:tbl>
              <a:tblPr firstRow="1" bandRow="1"/>
              <a:tblGrid>
                <a:gridCol w="1731669">
                  <a:extLst>
                    <a:ext uri="{9D8B030D-6E8A-4147-A177-3AD203B41FA5}">
                      <a16:colId xmlns:a16="http://schemas.microsoft.com/office/drawing/2014/main" val="20000"/>
                    </a:ext>
                  </a:extLst>
                </a:gridCol>
                <a:gridCol w="2385487">
                  <a:extLst>
                    <a:ext uri="{9D8B030D-6E8A-4147-A177-3AD203B41FA5}">
                      <a16:colId xmlns:a16="http://schemas.microsoft.com/office/drawing/2014/main" val="20001"/>
                    </a:ext>
                  </a:extLst>
                </a:gridCol>
                <a:gridCol w="1126631">
                  <a:extLst>
                    <a:ext uri="{9D8B030D-6E8A-4147-A177-3AD203B41FA5}">
                      <a16:colId xmlns:a16="http://schemas.microsoft.com/office/drawing/2014/main" val="20002"/>
                    </a:ext>
                  </a:extLst>
                </a:gridCol>
                <a:gridCol w="1611811">
                  <a:extLst>
                    <a:ext uri="{9D8B030D-6E8A-4147-A177-3AD203B41FA5}">
                      <a16:colId xmlns:a16="http://schemas.microsoft.com/office/drawing/2014/main" val="20005"/>
                    </a:ext>
                  </a:extLst>
                </a:gridCol>
                <a:gridCol w="2498429">
                  <a:extLst>
                    <a:ext uri="{9D8B030D-6E8A-4147-A177-3AD203B41FA5}">
                      <a16:colId xmlns:a16="http://schemas.microsoft.com/office/drawing/2014/main" val="20006"/>
                    </a:ext>
                  </a:extLst>
                </a:gridCol>
                <a:gridCol w="1388586">
                  <a:extLst>
                    <a:ext uri="{9D8B030D-6E8A-4147-A177-3AD203B41FA5}">
                      <a16:colId xmlns:a16="http://schemas.microsoft.com/office/drawing/2014/main" val="20007"/>
                    </a:ext>
                  </a:extLst>
                </a:gridCol>
              </a:tblGrid>
              <a:tr h="391465">
                <a:tc gridSpan="3">
                  <a:txBody>
                    <a:bodyPr/>
                    <a:lstStyle>
                      <a:lvl1pPr marL="0" algn="l" defTabSz="1187798" rtl="0" eaLnBrk="1" latinLnBrk="0" hangingPunct="1">
                        <a:defRPr sz="2338" b="1" kern="1200">
                          <a:solidFill>
                            <a:schemeClr val="tx1"/>
                          </a:solidFill>
                          <a:latin typeface="Arial"/>
                          <a:ea typeface="华文细黑"/>
                          <a:cs typeface="宋体"/>
                        </a:defRPr>
                      </a:lvl1pPr>
                      <a:lvl2pPr marL="593900" algn="l" defTabSz="1187798" rtl="0" eaLnBrk="1" latinLnBrk="0" hangingPunct="1">
                        <a:defRPr sz="2338" b="1" kern="1200">
                          <a:solidFill>
                            <a:schemeClr val="tx1"/>
                          </a:solidFill>
                          <a:latin typeface="Arial"/>
                          <a:ea typeface="华文细黑"/>
                          <a:cs typeface="宋体"/>
                        </a:defRPr>
                      </a:lvl2pPr>
                      <a:lvl3pPr marL="1187798" algn="l" defTabSz="1187798" rtl="0" eaLnBrk="1" latinLnBrk="0" hangingPunct="1">
                        <a:defRPr sz="2338" b="1" kern="1200">
                          <a:solidFill>
                            <a:schemeClr val="tx1"/>
                          </a:solidFill>
                          <a:latin typeface="Arial"/>
                          <a:ea typeface="华文细黑"/>
                          <a:cs typeface="宋体"/>
                        </a:defRPr>
                      </a:lvl3pPr>
                      <a:lvl4pPr marL="1781699" algn="l" defTabSz="1187798" rtl="0" eaLnBrk="1" latinLnBrk="0" hangingPunct="1">
                        <a:defRPr sz="2338" b="1" kern="1200">
                          <a:solidFill>
                            <a:schemeClr val="tx1"/>
                          </a:solidFill>
                          <a:latin typeface="Arial"/>
                          <a:ea typeface="华文细黑"/>
                          <a:cs typeface="宋体"/>
                        </a:defRPr>
                      </a:lvl4pPr>
                      <a:lvl5pPr marL="2375598" algn="l" defTabSz="1187798" rtl="0" eaLnBrk="1" latinLnBrk="0" hangingPunct="1">
                        <a:defRPr sz="2338" b="1" kern="1200">
                          <a:solidFill>
                            <a:schemeClr val="tx1"/>
                          </a:solidFill>
                          <a:latin typeface="Arial"/>
                          <a:ea typeface="华文细黑"/>
                          <a:cs typeface="宋体"/>
                        </a:defRPr>
                      </a:lvl5pPr>
                      <a:lvl6pPr marL="2969497" algn="l" defTabSz="1187798" rtl="0" eaLnBrk="1" latinLnBrk="0" hangingPunct="1">
                        <a:defRPr sz="2338" b="1" kern="1200">
                          <a:solidFill>
                            <a:schemeClr val="tx1"/>
                          </a:solidFill>
                          <a:latin typeface="Arial"/>
                          <a:ea typeface="华文细黑"/>
                          <a:cs typeface="宋体"/>
                        </a:defRPr>
                      </a:lvl6pPr>
                      <a:lvl7pPr marL="3563396" algn="l" defTabSz="1187798" rtl="0" eaLnBrk="1" latinLnBrk="0" hangingPunct="1">
                        <a:defRPr sz="2338" b="1" kern="1200">
                          <a:solidFill>
                            <a:schemeClr val="tx1"/>
                          </a:solidFill>
                          <a:latin typeface="Arial"/>
                          <a:ea typeface="华文细黑"/>
                          <a:cs typeface="宋体"/>
                        </a:defRPr>
                      </a:lvl7pPr>
                      <a:lvl8pPr marL="4157297" algn="l" defTabSz="1187798" rtl="0" eaLnBrk="1" latinLnBrk="0" hangingPunct="1">
                        <a:defRPr sz="2338" b="1" kern="1200">
                          <a:solidFill>
                            <a:schemeClr val="tx1"/>
                          </a:solidFill>
                          <a:latin typeface="Arial"/>
                          <a:ea typeface="华文细黑"/>
                          <a:cs typeface="宋体"/>
                        </a:defRPr>
                      </a:lvl8pPr>
                      <a:lvl9pPr marL="4751195" algn="l" defTabSz="1187798" rtl="0" eaLnBrk="1" latinLnBrk="0" hangingPunct="1">
                        <a:defRPr sz="2338" b="1" kern="1200">
                          <a:solidFill>
                            <a:schemeClr val="tx1"/>
                          </a:solidFill>
                          <a:latin typeface="Arial"/>
                          <a:ea typeface="华文细黑"/>
                          <a:cs typeface="宋体"/>
                        </a:defRPr>
                      </a:lvl9pPr>
                    </a:lstStyle>
                    <a:p>
                      <a:pPr algn="ctr" fontAlgn="ctr"/>
                      <a:r>
                        <a:rPr lang="en-US" sz="1600">
                          <a:latin typeface="Arial" panose="020B0604020202020204" pitchFamily="34" charset="0"/>
                        </a:rPr>
                        <a:t>Random Write (8 KB)</a:t>
                      </a:r>
                      <a:endParaRPr lang="en-US" altLang="zh-CN" sz="1600">
                        <a:latin typeface="Arial" panose="020B0604020202020204" pitchFamily="34" charset="0"/>
                      </a:endParaRPr>
                    </a:p>
                  </a:txBody>
                  <a:tcPr marL="91419" marR="91419"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gridSpan="3">
                  <a:txBody>
                    <a:bodyPr/>
                    <a:lstStyle>
                      <a:lvl1pPr marL="0" algn="l" defTabSz="1187798" rtl="0" eaLnBrk="1" latinLnBrk="0" hangingPunct="1">
                        <a:defRPr sz="2338" b="1" kern="1200">
                          <a:solidFill>
                            <a:schemeClr val="tx1"/>
                          </a:solidFill>
                          <a:latin typeface="Arial"/>
                          <a:ea typeface="华文细黑"/>
                          <a:cs typeface="宋体"/>
                        </a:defRPr>
                      </a:lvl1pPr>
                      <a:lvl2pPr marL="593900" algn="l" defTabSz="1187798" rtl="0" eaLnBrk="1" latinLnBrk="0" hangingPunct="1">
                        <a:defRPr sz="2338" b="1" kern="1200">
                          <a:solidFill>
                            <a:schemeClr val="tx1"/>
                          </a:solidFill>
                          <a:latin typeface="Arial"/>
                          <a:ea typeface="华文细黑"/>
                          <a:cs typeface="宋体"/>
                        </a:defRPr>
                      </a:lvl2pPr>
                      <a:lvl3pPr marL="1187798" algn="l" defTabSz="1187798" rtl="0" eaLnBrk="1" latinLnBrk="0" hangingPunct="1">
                        <a:defRPr sz="2338" b="1" kern="1200">
                          <a:solidFill>
                            <a:schemeClr val="tx1"/>
                          </a:solidFill>
                          <a:latin typeface="Arial"/>
                          <a:ea typeface="华文细黑"/>
                          <a:cs typeface="宋体"/>
                        </a:defRPr>
                      </a:lvl3pPr>
                      <a:lvl4pPr marL="1781699" algn="l" defTabSz="1187798" rtl="0" eaLnBrk="1" latinLnBrk="0" hangingPunct="1">
                        <a:defRPr sz="2338" b="1" kern="1200">
                          <a:solidFill>
                            <a:schemeClr val="tx1"/>
                          </a:solidFill>
                          <a:latin typeface="Arial"/>
                          <a:ea typeface="华文细黑"/>
                          <a:cs typeface="宋体"/>
                        </a:defRPr>
                      </a:lvl4pPr>
                      <a:lvl5pPr marL="2375598" algn="l" defTabSz="1187798" rtl="0" eaLnBrk="1" latinLnBrk="0" hangingPunct="1">
                        <a:defRPr sz="2338" b="1" kern="1200">
                          <a:solidFill>
                            <a:schemeClr val="tx1"/>
                          </a:solidFill>
                          <a:latin typeface="Arial"/>
                          <a:ea typeface="华文细黑"/>
                          <a:cs typeface="宋体"/>
                        </a:defRPr>
                      </a:lvl5pPr>
                      <a:lvl6pPr marL="2969497" algn="l" defTabSz="1187798" rtl="0" eaLnBrk="1" latinLnBrk="0" hangingPunct="1">
                        <a:defRPr sz="2338" b="1" kern="1200">
                          <a:solidFill>
                            <a:schemeClr val="tx1"/>
                          </a:solidFill>
                          <a:latin typeface="Arial"/>
                          <a:ea typeface="华文细黑"/>
                          <a:cs typeface="宋体"/>
                        </a:defRPr>
                      </a:lvl6pPr>
                      <a:lvl7pPr marL="3563396" algn="l" defTabSz="1187798" rtl="0" eaLnBrk="1" latinLnBrk="0" hangingPunct="1">
                        <a:defRPr sz="2338" b="1" kern="1200">
                          <a:solidFill>
                            <a:schemeClr val="tx1"/>
                          </a:solidFill>
                          <a:latin typeface="Arial"/>
                          <a:ea typeface="华文细黑"/>
                          <a:cs typeface="宋体"/>
                        </a:defRPr>
                      </a:lvl7pPr>
                      <a:lvl8pPr marL="4157297" algn="l" defTabSz="1187798" rtl="0" eaLnBrk="1" latinLnBrk="0" hangingPunct="1">
                        <a:defRPr sz="2338" b="1" kern="1200">
                          <a:solidFill>
                            <a:schemeClr val="tx1"/>
                          </a:solidFill>
                          <a:latin typeface="Arial"/>
                          <a:ea typeface="华文细黑"/>
                          <a:cs typeface="宋体"/>
                        </a:defRPr>
                      </a:lvl8pPr>
                      <a:lvl9pPr marL="4751195" algn="l" defTabSz="1187798" rtl="0" eaLnBrk="1" latinLnBrk="0" hangingPunct="1">
                        <a:defRPr sz="2338" b="1" kern="1200">
                          <a:solidFill>
                            <a:schemeClr val="tx1"/>
                          </a:solidFill>
                          <a:latin typeface="Arial"/>
                          <a:ea typeface="华文细黑"/>
                          <a:cs typeface="宋体"/>
                        </a:defRPr>
                      </a:lvl9pPr>
                    </a:lstStyle>
                    <a:p>
                      <a:pPr algn="ctr" fontAlgn="ctr"/>
                      <a:r>
                        <a:rPr lang="en-US" sz="1600">
                          <a:latin typeface="Arial" panose="020B0604020202020204" pitchFamily="34" charset="0"/>
                        </a:rPr>
                        <a:t>Sequential Write (8 KB Aggregation -&gt; Large Size)</a:t>
                      </a:r>
                      <a:endParaRPr lang="en-US" altLang="zh-CN" sz="1600">
                        <a:latin typeface="Arial" panose="020B0604020202020204" pitchFamily="34" charset="0"/>
                      </a:endParaRPr>
                    </a:p>
                  </a:txBody>
                  <a:tcPr marL="91419" marR="91419"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90575">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Disk Type</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Performance</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GC Impact</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Disk Type</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Performance</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400" b="1">
                          <a:solidFill>
                            <a:schemeClr val="tx1"/>
                          </a:solidFill>
                          <a:latin typeface="Arial" panose="020B0604020202020204" pitchFamily="34" charset="0"/>
                        </a:rPr>
                        <a:t>GC Impact</a:t>
                      </a:r>
                      <a:endParaRPr lang="en-US" sz="1400" b="1"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extLst>
                  <a:ext uri="{0D108BD9-81ED-4DB2-BD59-A6C34878D82A}">
                    <a16:rowId xmlns:a16="http://schemas.microsoft.com/office/drawing/2014/main" val="10001"/>
                  </a:ext>
                </a:extLst>
              </a:tr>
              <a:tr h="324736">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HDD</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150 IOPS </a:t>
                      </a:r>
                      <a:r>
                        <a:rPr lang="en-US" sz="1500">
                          <a:solidFill>
                            <a:schemeClr val="tx1"/>
                          </a:solidFill>
                          <a:latin typeface="Arial" panose="020B0604020202020204" pitchFamily="34" charset="0"/>
                        </a:rPr>
                        <a:t>/ 1.2 MB/s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HDD</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5120 IOPS </a:t>
                      </a:r>
                      <a:r>
                        <a:rPr lang="en-US" sz="1500">
                          <a:solidFill>
                            <a:schemeClr val="tx1"/>
                          </a:solidFill>
                          <a:latin typeface="Arial" panose="020B0604020202020204" pitchFamily="34" charset="0"/>
                        </a:rPr>
                        <a:t>/ 40 MB/s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4111">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SSD</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40K IOPS </a:t>
                      </a:r>
                      <a:r>
                        <a:rPr lang="en-US" sz="1500">
                          <a:solidFill>
                            <a:schemeClr val="tx1"/>
                          </a:solidFill>
                          <a:latin typeface="Arial" panose="020B0604020202020204" pitchFamily="34" charset="0"/>
                        </a:rPr>
                        <a:t>/ 312 MB/s</a:t>
                      </a:r>
                      <a:endParaRPr lang="en-US" altLang="zh-CN" sz="15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Bad</a:t>
                      </a:r>
                      <a:endParaRPr lang="en-US" altLang="zh-CN" sz="15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SSD</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153K IOPS  </a:t>
                      </a:r>
                      <a:r>
                        <a:rPr lang="en-US" sz="1500">
                          <a:solidFill>
                            <a:schemeClr val="bg1"/>
                          </a:solidFill>
                          <a:latin typeface="Arial" panose="020B0604020202020204" pitchFamily="34" charset="0"/>
                        </a:rPr>
                        <a:t>/ 1200 MB/s</a:t>
                      </a:r>
                      <a:endParaRPr lang="en-US" altLang="zh-CN" sz="1500" b="0" i="0" u="none" strike="noStrike" kern="1200">
                        <a:solidFill>
                          <a:schemeClr val="bg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bg1"/>
                          </a:solidFill>
                          <a:latin typeface="Arial" panose="020B0604020202020204" pitchFamily="34" charset="0"/>
                        </a:rPr>
                        <a:t>Good</a:t>
                      </a:r>
                      <a:endParaRPr lang="en-US" altLang="zh-CN" sz="1500" b="0" i="0" u="none" strike="noStrike" kern="1200">
                        <a:solidFill>
                          <a:schemeClr val="bg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alpha val="20000"/>
                      </a:srgbClr>
                    </a:solidFill>
                  </a:tcPr>
                </a:tc>
                <a:extLst>
                  <a:ext uri="{0D108BD9-81ED-4DB2-BD59-A6C34878D82A}">
                    <a16:rowId xmlns:a16="http://schemas.microsoft.com/office/drawing/2014/main" val="10003"/>
                  </a:ext>
                </a:extLst>
              </a:tr>
              <a:tr h="284720">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600">
                          <a:solidFill>
                            <a:schemeClr val="tx1"/>
                          </a:solidFill>
                          <a:latin typeface="Arial" panose="020B0604020202020204" pitchFamily="34" charset="0"/>
                        </a:rPr>
                        <a:t>SCM</a:t>
                      </a:r>
                      <a:endParaRPr lang="en-US" sz="1600" b="0" i="0" u="none" strike="noStrike">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200K IOPS </a:t>
                      </a:r>
                      <a:r>
                        <a:rPr lang="en-US" sz="1500">
                          <a:solidFill>
                            <a:schemeClr val="tx1"/>
                          </a:solidFill>
                          <a:latin typeface="Arial" panose="020B0604020202020204" pitchFamily="34" charset="0"/>
                        </a:rPr>
                        <a:t>/ 1562 MB/s</a:t>
                      </a:r>
                      <a:endParaRPr lang="en-US" altLang="zh-CN" sz="1500" b="0" i="0" u="none" strike="noStrike" kern="1200">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a:t>
                      </a:r>
                      <a:endParaRPr lang="en-US" altLang="zh-CN" sz="1500" b="0" i="0" u="none" strike="noStrike" kern="1200">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tx1"/>
                          </a:solidFill>
                          <a:latin typeface="Arial" panose="020B0604020202020204" pitchFamily="34" charset="0"/>
                        </a:rPr>
                        <a:t>SCM</a:t>
                      </a:r>
                      <a:endParaRPr lang="en-US" sz="1500" b="0" i="0" u="none" strike="noStrike" kern="1200">
                        <a:solidFill>
                          <a:schemeClr val="tx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rgbClr val="0070C0"/>
                          </a:solidFill>
                          <a:latin typeface="Arial" panose="020B0604020202020204" pitchFamily="34" charset="0"/>
                        </a:rPr>
                        <a:t>640K IOPS  </a:t>
                      </a:r>
                      <a:r>
                        <a:rPr lang="en-US" sz="1500">
                          <a:solidFill>
                            <a:schemeClr val="bg1"/>
                          </a:solidFill>
                          <a:latin typeface="Arial" panose="020B0604020202020204" pitchFamily="34" charset="0"/>
                        </a:rPr>
                        <a:t>/ 5000 MB/s</a:t>
                      </a:r>
                      <a:endParaRPr lang="en-US" altLang="zh-CN" sz="1500" b="0" i="0" u="none" strike="noStrike" kern="1200">
                        <a:solidFill>
                          <a:schemeClr val="bg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ea typeface="华文细黑"/>
                          <a:cs typeface="宋体"/>
                        </a:defRPr>
                      </a:lvl1pPr>
                      <a:lvl2pPr marL="593900" algn="l" defTabSz="1187798" rtl="0" eaLnBrk="1" latinLnBrk="0" hangingPunct="1">
                        <a:defRPr sz="2338" kern="1200">
                          <a:solidFill>
                            <a:schemeClr val="tx1"/>
                          </a:solidFill>
                          <a:latin typeface="Arial"/>
                          <a:ea typeface="华文细黑"/>
                          <a:cs typeface="宋体"/>
                        </a:defRPr>
                      </a:lvl2pPr>
                      <a:lvl3pPr marL="1187798" algn="l" defTabSz="1187798" rtl="0" eaLnBrk="1" latinLnBrk="0" hangingPunct="1">
                        <a:defRPr sz="2338" kern="1200">
                          <a:solidFill>
                            <a:schemeClr val="tx1"/>
                          </a:solidFill>
                          <a:latin typeface="Arial"/>
                          <a:ea typeface="华文细黑"/>
                          <a:cs typeface="宋体"/>
                        </a:defRPr>
                      </a:lvl3pPr>
                      <a:lvl4pPr marL="1781699" algn="l" defTabSz="1187798" rtl="0" eaLnBrk="1" latinLnBrk="0" hangingPunct="1">
                        <a:defRPr sz="2338" kern="1200">
                          <a:solidFill>
                            <a:schemeClr val="tx1"/>
                          </a:solidFill>
                          <a:latin typeface="Arial"/>
                          <a:ea typeface="华文细黑"/>
                          <a:cs typeface="宋体"/>
                        </a:defRPr>
                      </a:lvl4pPr>
                      <a:lvl5pPr marL="2375598" algn="l" defTabSz="1187798" rtl="0" eaLnBrk="1" latinLnBrk="0" hangingPunct="1">
                        <a:defRPr sz="2338" kern="1200">
                          <a:solidFill>
                            <a:schemeClr val="tx1"/>
                          </a:solidFill>
                          <a:latin typeface="Arial"/>
                          <a:ea typeface="华文细黑"/>
                          <a:cs typeface="宋体"/>
                        </a:defRPr>
                      </a:lvl5pPr>
                      <a:lvl6pPr marL="2969497" algn="l" defTabSz="1187798" rtl="0" eaLnBrk="1" latinLnBrk="0" hangingPunct="1">
                        <a:defRPr sz="2338" kern="1200">
                          <a:solidFill>
                            <a:schemeClr val="tx1"/>
                          </a:solidFill>
                          <a:latin typeface="Arial"/>
                          <a:ea typeface="华文细黑"/>
                          <a:cs typeface="宋体"/>
                        </a:defRPr>
                      </a:lvl6pPr>
                      <a:lvl7pPr marL="3563396" algn="l" defTabSz="1187798" rtl="0" eaLnBrk="1" latinLnBrk="0" hangingPunct="1">
                        <a:defRPr sz="2338" kern="1200">
                          <a:solidFill>
                            <a:schemeClr val="tx1"/>
                          </a:solidFill>
                          <a:latin typeface="Arial"/>
                          <a:ea typeface="华文细黑"/>
                          <a:cs typeface="宋体"/>
                        </a:defRPr>
                      </a:lvl7pPr>
                      <a:lvl8pPr marL="4157297" algn="l" defTabSz="1187798" rtl="0" eaLnBrk="1" latinLnBrk="0" hangingPunct="1">
                        <a:defRPr sz="2338" kern="1200">
                          <a:solidFill>
                            <a:schemeClr val="tx1"/>
                          </a:solidFill>
                          <a:latin typeface="Arial"/>
                          <a:ea typeface="华文细黑"/>
                          <a:cs typeface="宋体"/>
                        </a:defRPr>
                      </a:lvl8pPr>
                      <a:lvl9pPr marL="4751195" algn="l" defTabSz="1187798" rtl="0" eaLnBrk="1" latinLnBrk="0" hangingPunct="1">
                        <a:defRPr sz="2338" kern="1200">
                          <a:solidFill>
                            <a:schemeClr val="tx1"/>
                          </a:solidFill>
                          <a:latin typeface="Arial"/>
                          <a:ea typeface="华文细黑"/>
                          <a:cs typeface="宋体"/>
                        </a:defRPr>
                      </a:lvl9pPr>
                    </a:lstStyle>
                    <a:p>
                      <a:pPr algn="ctr" fontAlgn="ctr"/>
                      <a:r>
                        <a:rPr lang="en-US" sz="1500">
                          <a:solidFill>
                            <a:schemeClr val="bg1"/>
                          </a:solidFill>
                          <a:latin typeface="Arial" panose="020B0604020202020204" pitchFamily="34" charset="0"/>
                        </a:rPr>
                        <a:t>/</a:t>
                      </a:r>
                      <a:endParaRPr lang="en-US" altLang="zh-CN" sz="1500" b="0" i="0" u="none" strike="noStrike" kern="1200">
                        <a:solidFill>
                          <a:schemeClr val="bg1"/>
                        </a:solidFill>
                        <a:latin typeface="Arial" panose="020B0604020202020204" pitchFamily="34" charset="0"/>
                        <a:ea typeface="+mn-ea"/>
                        <a:cs typeface="Arial"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92" name="文本框 134"/>
          <p:cNvSpPr txBox="1"/>
          <p:nvPr/>
        </p:nvSpPr>
        <p:spPr>
          <a:xfrm>
            <a:off x="630335" y="719536"/>
            <a:ext cx="9265686" cy="584775"/>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defTabSz="914400" fontAlgn="ctr"/>
            <a:r>
              <a:rPr lang="en-US" sz="1600">
                <a:solidFill>
                  <a:prstClr val="black"/>
                </a:solidFill>
                <a:latin typeface="Arial" panose="020B0604020202020204" pitchFamily="34" charset="0"/>
              </a:rPr>
              <a:t>Disks and new media have great performance differences in different I/O patterns.</a:t>
            </a:r>
            <a:endParaRPr lang="en-US" altLang="zh-CN" sz="1600">
              <a:solidFill>
                <a:prstClr val="black"/>
              </a:solidFill>
              <a:latin typeface="Arial" panose="020B0604020202020204" pitchFamily="34" charset="0"/>
              <a:cs typeface="Arial"/>
            </a:endParaRPr>
          </a:p>
        </p:txBody>
      </p:sp>
      <p:sp>
        <p:nvSpPr>
          <p:cNvPr id="93" name="等腰三角形 204"/>
          <p:cNvSpPr/>
          <p:nvPr/>
        </p:nvSpPr>
        <p:spPr>
          <a:xfrm rot="10800000">
            <a:off x="4496741" y="2792167"/>
            <a:ext cx="2923009" cy="247235"/>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square" lIns="56459" tIns="28241" rIns="56459" bIns="28241" anchor="ctr">
            <a:noAutofit/>
          </a:bodyPr>
          <a:lstStyle>
            <a:defPPr>
              <a:defRPr lang="zh-CN"/>
            </a:defPPr>
            <a:lvl1pPr marL="0" algn="l" defTabSz="1215991" rtl="0" eaLnBrk="1" latinLnBrk="0" hangingPunct="1">
              <a:defRPr sz="2400" kern="1200">
                <a:solidFill>
                  <a:schemeClr val="tx1"/>
                </a:solidFill>
                <a:latin typeface="Arial"/>
                <a:ea typeface="+mn-ea"/>
                <a:cs typeface="+mn-cs"/>
              </a:defRPr>
            </a:lvl1pPr>
            <a:lvl2pPr marL="607999" algn="l" defTabSz="1215991" rtl="0" eaLnBrk="1" latinLnBrk="0" hangingPunct="1">
              <a:defRPr sz="2400" kern="1200">
                <a:solidFill>
                  <a:schemeClr val="tx1"/>
                </a:solidFill>
                <a:latin typeface="Arial"/>
                <a:ea typeface="+mn-ea"/>
                <a:cs typeface="+mn-cs"/>
              </a:defRPr>
            </a:lvl2pPr>
            <a:lvl3pPr marL="1215991" algn="l" defTabSz="1215991" rtl="0" eaLnBrk="1" latinLnBrk="0" hangingPunct="1">
              <a:defRPr sz="2400" kern="1200">
                <a:solidFill>
                  <a:schemeClr val="tx1"/>
                </a:solidFill>
                <a:latin typeface="Arial"/>
                <a:ea typeface="+mn-ea"/>
                <a:cs typeface="+mn-cs"/>
              </a:defRPr>
            </a:lvl3pPr>
            <a:lvl4pPr marL="1823987" algn="l" defTabSz="1215991" rtl="0" eaLnBrk="1" latinLnBrk="0" hangingPunct="1">
              <a:defRPr sz="2400" kern="1200">
                <a:solidFill>
                  <a:schemeClr val="tx1"/>
                </a:solidFill>
                <a:latin typeface="Arial"/>
                <a:ea typeface="+mn-ea"/>
                <a:cs typeface="+mn-cs"/>
              </a:defRPr>
            </a:lvl4pPr>
            <a:lvl5pPr marL="2431982" algn="l" defTabSz="1215991" rtl="0" eaLnBrk="1" latinLnBrk="0" hangingPunct="1">
              <a:defRPr sz="2400" kern="1200">
                <a:solidFill>
                  <a:schemeClr val="tx1"/>
                </a:solidFill>
                <a:latin typeface="Arial"/>
                <a:ea typeface="+mn-ea"/>
                <a:cs typeface="+mn-cs"/>
              </a:defRPr>
            </a:lvl5pPr>
            <a:lvl6pPr marL="3039980" algn="l" defTabSz="1215991" rtl="0" eaLnBrk="1" latinLnBrk="0" hangingPunct="1">
              <a:defRPr sz="2400" kern="1200">
                <a:solidFill>
                  <a:schemeClr val="tx1"/>
                </a:solidFill>
                <a:latin typeface="Arial"/>
                <a:ea typeface="+mn-ea"/>
                <a:cs typeface="+mn-cs"/>
              </a:defRPr>
            </a:lvl6pPr>
            <a:lvl7pPr marL="3647974" algn="l" defTabSz="1215991" rtl="0" eaLnBrk="1" latinLnBrk="0" hangingPunct="1">
              <a:defRPr sz="2400" kern="1200">
                <a:solidFill>
                  <a:schemeClr val="tx1"/>
                </a:solidFill>
                <a:latin typeface="Arial"/>
                <a:ea typeface="+mn-ea"/>
                <a:cs typeface="+mn-cs"/>
              </a:defRPr>
            </a:lvl7pPr>
            <a:lvl8pPr marL="4255970" algn="l" defTabSz="1215991" rtl="0" eaLnBrk="1" latinLnBrk="0" hangingPunct="1">
              <a:defRPr sz="2400" kern="1200">
                <a:solidFill>
                  <a:schemeClr val="tx1"/>
                </a:solidFill>
                <a:latin typeface="Arial"/>
                <a:ea typeface="+mn-ea"/>
                <a:cs typeface="+mn-cs"/>
              </a:defRPr>
            </a:lvl8pPr>
            <a:lvl9pPr marL="4863967" algn="l" defTabSz="1215991" rtl="0" eaLnBrk="1" latinLnBrk="0" hangingPunct="1">
              <a:defRPr sz="2400" kern="1200">
                <a:solidFill>
                  <a:schemeClr val="tx1"/>
                </a:solidFill>
                <a:latin typeface="Arial"/>
                <a:ea typeface="+mn-ea"/>
                <a:cs typeface="+mn-cs"/>
              </a:defRPr>
            </a:lvl9pPr>
          </a:lstStyle>
          <a:p>
            <a:pPr algn="ctr" defTabSz="564661" eaLnBrk="0" fontAlgn="ctr" hangingPunct="0">
              <a:buSzPct val="60000"/>
            </a:pPr>
            <a:endParaRPr lang="en-US" altLang="zh-CN" sz="500" kern="0">
              <a:solidFill>
                <a:prstClr val="black"/>
              </a:solidFill>
              <a:latin typeface="Arial" panose="020B0604020202020204" pitchFamily="34" charset="0"/>
              <a:ea typeface="微软雅黑" panose="020B0503020204020204" pitchFamily="34" charset="-122"/>
              <a:cs typeface="Times New Roman" pitchFamily="18" charset="0"/>
            </a:endParaRPr>
          </a:p>
        </p:txBody>
      </p:sp>
      <p:sp>
        <p:nvSpPr>
          <p:cNvPr id="94" name="Rectangle 2"/>
          <p:cNvSpPr>
            <a:spLocks noChangeArrowheads="1"/>
          </p:cNvSpPr>
          <p:nvPr/>
        </p:nvSpPr>
        <p:spPr bwMode="auto">
          <a:xfrm>
            <a:off x="625715" y="4761621"/>
            <a:ext cx="1219899" cy="449257"/>
          </a:xfrm>
          <a:prstGeom prst="rect">
            <a:avLst/>
          </a:prstGeom>
          <a:solidFill>
            <a:sysClr val="window" lastClr="FFFFFF">
              <a:lumMod val="50000"/>
            </a:sysClr>
          </a:solidFill>
          <a:ln w="9525">
            <a:no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white"/>
                </a:solidFill>
                <a:latin typeface="Arial" panose="020B0604020202020204" pitchFamily="34" charset="0"/>
              </a:rPr>
              <a:t>Cache Linear space</a:t>
            </a:r>
            <a:endParaRPr lang="en-US" altLang="zh-CN" sz="1200" b="1" kern="0">
              <a:solidFill>
                <a:prstClr val="white"/>
              </a:solidFill>
              <a:latin typeface="Arial" panose="020B0604020202020204" pitchFamily="34" charset="0"/>
              <a:ea typeface="微软雅黑" panose="020B0503020204020204" pitchFamily="34" charset="-122"/>
            </a:endParaRPr>
          </a:p>
        </p:txBody>
      </p:sp>
      <p:grpSp>
        <p:nvGrpSpPr>
          <p:cNvPr id="95" name="组合 94"/>
          <p:cNvGrpSpPr/>
          <p:nvPr/>
        </p:nvGrpSpPr>
        <p:grpSpPr>
          <a:xfrm>
            <a:off x="1932418" y="4841713"/>
            <a:ext cx="4398583" cy="264617"/>
            <a:chOff x="1332484" y="1661224"/>
            <a:chExt cx="3336593" cy="212613"/>
          </a:xfrm>
        </p:grpSpPr>
        <p:sp>
          <p:nvSpPr>
            <p:cNvPr id="96" name="Rectangle 2"/>
            <p:cNvSpPr>
              <a:spLocks noChangeArrowheads="1"/>
            </p:cNvSpPr>
            <p:nvPr/>
          </p:nvSpPr>
          <p:spPr bwMode="auto">
            <a:xfrm>
              <a:off x="3780323" y="1661224"/>
              <a:ext cx="888754" cy="212592"/>
            </a:xfrm>
            <a:prstGeom prst="rect">
              <a:avLst/>
            </a:prstGeom>
            <a:solidFill>
              <a:sysClr val="window" lastClr="FF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01" name="Rectangle 2"/>
            <p:cNvSpPr>
              <a:spLocks noChangeArrowheads="1"/>
            </p:cNvSpPr>
            <p:nvPr/>
          </p:nvSpPr>
          <p:spPr bwMode="auto">
            <a:xfrm>
              <a:off x="1332484" y="1661245"/>
              <a:ext cx="230480" cy="212592"/>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A</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02" name="Rectangle 2"/>
            <p:cNvSpPr>
              <a:spLocks noChangeArrowheads="1"/>
            </p:cNvSpPr>
            <p:nvPr/>
          </p:nvSpPr>
          <p:spPr bwMode="auto">
            <a:xfrm>
              <a:off x="1562964" y="1661245"/>
              <a:ext cx="438132" cy="212592"/>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B</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03" name="Rectangle 2"/>
            <p:cNvSpPr>
              <a:spLocks noChangeArrowheads="1"/>
            </p:cNvSpPr>
            <p:nvPr/>
          </p:nvSpPr>
          <p:spPr bwMode="auto">
            <a:xfrm>
              <a:off x="2001096" y="1661224"/>
              <a:ext cx="219066" cy="212592"/>
            </a:xfrm>
            <a:prstGeom prst="rect">
              <a:avLst/>
            </a:prstGeom>
            <a:solidFill>
              <a:srgbClr val="FFFF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C</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04" name="Rectangle 2"/>
            <p:cNvSpPr>
              <a:spLocks noChangeArrowheads="1"/>
            </p:cNvSpPr>
            <p:nvPr/>
          </p:nvSpPr>
          <p:spPr bwMode="auto">
            <a:xfrm>
              <a:off x="2220164" y="1661224"/>
              <a:ext cx="325756" cy="212592"/>
            </a:xfrm>
            <a:prstGeom prst="rect">
              <a:avLst/>
            </a:prstGeom>
            <a:solidFill>
              <a:srgbClr val="AFDD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D</a:t>
              </a:r>
              <a:endParaRPr lang="en-US" altLang="zh-CN" sz="1200" b="1" kern="0">
                <a:solidFill>
                  <a:prstClr val="black"/>
                </a:solidFill>
                <a:latin typeface="Arial" panose="020B0604020202020204" pitchFamily="34" charset="0"/>
                <a:ea typeface="微软雅黑" panose="020B0503020204020204" pitchFamily="34" charset="-122"/>
              </a:endParaRPr>
            </a:p>
          </p:txBody>
        </p:sp>
      </p:grpSp>
      <p:sp>
        <p:nvSpPr>
          <p:cNvPr id="108" name="TextBox 38"/>
          <p:cNvSpPr txBox="1"/>
          <p:nvPr/>
        </p:nvSpPr>
        <p:spPr>
          <a:xfrm>
            <a:off x="5245995" y="4805396"/>
            <a:ext cx="785994" cy="265344"/>
          </a:xfrm>
          <a:prstGeom prst="rect">
            <a:avLst/>
          </a:prstGeom>
          <a:noFill/>
        </p:spPr>
        <p:txBody>
          <a:bodyPr wrap="square" lIns="68479" tIns="34234" rIns="68479" bIns="34234" rtlCol="0">
            <a:noAutofit/>
          </a:bodyPr>
          <a:lstStyle/>
          <a:p>
            <a:pPr algn="ctr" defTabSz="914400" fontAlgn="ctr">
              <a:spcBef>
                <a:spcPct val="0"/>
              </a:spcBef>
              <a:spcAft>
                <a:spcPct val="0"/>
              </a:spcAft>
              <a:defRPr/>
            </a:pPr>
            <a:r>
              <a:rPr lang="en-US" sz="1275">
                <a:solidFill>
                  <a:prstClr val="black"/>
                </a:solidFill>
                <a:latin typeface="Arial" panose="020B0604020202020204" pitchFamily="34" charset="0"/>
              </a:rPr>
              <a:t>......</a:t>
            </a:r>
          </a:p>
        </p:txBody>
      </p:sp>
      <p:sp>
        <p:nvSpPr>
          <p:cNvPr id="111" name="Rectangle 2"/>
          <p:cNvSpPr>
            <a:spLocks noChangeArrowheads="1"/>
          </p:cNvSpPr>
          <p:nvPr/>
        </p:nvSpPr>
        <p:spPr bwMode="auto">
          <a:xfrm>
            <a:off x="3861034" y="4841739"/>
            <a:ext cx="479859" cy="264591"/>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E</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14" name="Rectangle 2"/>
          <p:cNvSpPr>
            <a:spLocks noChangeArrowheads="1"/>
          </p:cNvSpPr>
          <p:nvPr/>
        </p:nvSpPr>
        <p:spPr bwMode="auto">
          <a:xfrm>
            <a:off x="3544380" y="4841713"/>
            <a:ext cx="303839" cy="269051"/>
          </a:xfrm>
          <a:prstGeom prst="rect">
            <a:avLst/>
          </a:prstGeom>
          <a:solidFill>
            <a:srgbClr val="00B050"/>
          </a:solidFill>
          <a:ln w="9525">
            <a:solidFill>
              <a:srgbClr val="000000"/>
            </a:solidFill>
            <a:miter lim="800000"/>
            <a:headEnd/>
            <a:tailEnd/>
          </a:ln>
          <a:effectLst/>
        </p:spPr>
        <p:txBody>
          <a:bodyPr vert="horz" wrap="non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A'</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35" name="Rectangle 2"/>
          <p:cNvSpPr>
            <a:spLocks noChangeArrowheads="1"/>
          </p:cNvSpPr>
          <p:nvPr/>
        </p:nvSpPr>
        <p:spPr bwMode="auto">
          <a:xfrm>
            <a:off x="4352664" y="4841713"/>
            <a:ext cx="155753" cy="264591"/>
          </a:xfrm>
          <a:prstGeom prst="rect">
            <a:avLst/>
          </a:prstGeom>
          <a:solidFill>
            <a:schemeClr val="tx2">
              <a:lumMod val="85000"/>
            </a:schemeClr>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F</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36" name="Rectangle 2"/>
          <p:cNvSpPr>
            <a:spLocks noChangeArrowheads="1"/>
          </p:cNvSpPr>
          <p:nvPr/>
        </p:nvSpPr>
        <p:spPr bwMode="auto">
          <a:xfrm>
            <a:off x="4520694" y="4841712"/>
            <a:ext cx="577583" cy="26459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B'</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37" name="Rectangle 2"/>
          <p:cNvSpPr>
            <a:spLocks noChangeArrowheads="1"/>
          </p:cNvSpPr>
          <p:nvPr/>
        </p:nvSpPr>
        <p:spPr bwMode="auto">
          <a:xfrm>
            <a:off x="1463464" y="4125289"/>
            <a:ext cx="303839" cy="264591"/>
          </a:xfrm>
          <a:prstGeom prst="rect">
            <a:avLst/>
          </a:prstGeom>
          <a:solidFill>
            <a:srgbClr val="00B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A</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50" name="TextBox 38"/>
          <p:cNvSpPr txBox="1"/>
          <p:nvPr/>
        </p:nvSpPr>
        <p:spPr>
          <a:xfrm>
            <a:off x="2459180" y="4063747"/>
            <a:ext cx="785994" cy="265344"/>
          </a:xfrm>
          <a:prstGeom prst="rect">
            <a:avLst/>
          </a:prstGeom>
          <a:noFill/>
        </p:spPr>
        <p:txBody>
          <a:bodyPr wrap="square" lIns="68479" tIns="34234" rIns="68479" bIns="34234" rtlCol="0">
            <a:noAutofit/>
          </a:bodyPr>
          <a:lstStyle/>
          <a:p>
            <a:pPr algn="ctr" defTabSz="914400" fontAlgn="ctr">
              <a:spcBef>
                <a:spcPct val="0"/>
              </a:spcBef>
              <a:spcAft>
                <a:spcPct val="0"/>
              </a:spcAft>
              <a:defRPr/>
            </a:pPr>
            <a:r>
              <a:rPr lang="en-US" sz="1275">
                <a:solidFill>
                  <a:prstClr val="black"/>
                </a:solidFill>
                <a:latin typeface="Arial" panose="020B0604020202020204" pitchFamily="34" charset="0"/>
              </a:rPr>
              <a:t>......</a:t>
            </a:r>
          </a:p>
        </p:txBody>
      </p:sp>
      <p:sp>
        <p:nvSpPr>
          <p:cNvPr id="151" name="Rectangle 2"/>
          <p:cNvSpPr>
            <a:spLocks noChangeArrowheads="1"/>
          </p:cNvSpPr>
          <p:nvPr/>
        </p:nvSpPr>
        <p:spPr bwMode="auto">
          <a:xfrm>
            <a:off x="3457611" y="4125289"/>
            <a:ext cx="303839" cy="270941"/>
          </a:xfrm>
          <a:prstGeom prst="rect">
            <a:avLst/>
          </a:prstGeom>
          <a:solidFill>
            <a:srgbClr val="00B050"/>
          </a:solidFill>
          <a:ln w="9525">
            <a:solidFill>
              <a:srgbClr val="000000"/>
            </a:solidFill>
            <a:miter lim="800000"/>
            <a:headEnd/>
            <a:tailEnd/>
          </a:ln>
          <a:effectLst/>
        </p:spPr>
        <p:txBody>
          <a:bodyPr vert="horz" wrap="non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A'</a:t>
            </a:r>
            <a:endParaRPr lang="en-US" altLang="zh-CN" sz="1200" b="1" kern="0">
              <a:solidFill>
                <a:prstClr val="black"/>
              </a:solidFill>
              <a:latin typeface="Arial" panose="020B0604020202020204" pitchFamily="34" charset="0"/>
              <a:ea typeface="微软雅黑" panose="020B0503020204020204" pitchFamily="34" charset="-122"/>
            </a:endParaRPr>
          </a:p>
        </p:txBody>
      </p:sp>
      <p:cxnSp>
        <p:nvCxnSpPr>
          <p:cNvPr id="17" name="曲线连接符 16"/>
          <p:cNvCxnSpPr>
            <a:stCxn id="137" idx="2"/>
            <a:endCxn id="151" idx="2"/>
          </p:cNvCxnSpPr>
          <p:nvPr/>
        </p:nvCxnSpPr>
        <p:spPr>
          <a:xfrm rot="16200000" flipH="1">
            <a:off x="2609282" y="3395981"/>
            <a:ext cx="6350" cy="1994147"/>
          </a:xfrm>
          <a:prstGeom prst="curvedConnector3">
            <a:avLst>
              <a:gd name="adj1" fmla="val 37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Rectangle 2"/>
          <p:cNvSpPr>
            <a:spLocks noChangeArrowheads="1"/>
          </p:cNvSpPr>
          <p:nvPr/>
        </p:nvSpPr>
        <p:spPr bwMode="auto">
          <a:xfrm>
            <a:off x="1948651" y="4131639"/>
            <a:ext cx="303839" cy="264591"/>
          </a:xfrm>
          <a:prstGeom prst="rect">
            <a:avLst/>
          </a:prstGeom>
          <a:solidFill>
            <a:srgbClr val="92D05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B</a:t>
            </a:r>
            <a:endParaRPr lang="en-US" altLang="zh-CN" sz="1200" b="1" kern="0">
              <a:solidFill>
                <a:prstClr val="black"/>
              </a:solidFill>
              <a:latin typeface="Arial" panose="020B0604020202020204" pitchFamily="34" charset="0"/>
              <a:ea typeface="微软雅黑" panose="020B0503020204020204" pitchFamily="34" charset="-122"/>
            </a:endParaRPr>
          </a:p>
        </p:txBody>
      </p:sp>
      <p:sp>
        <p:nvSpPr>
          <p:cNvPr id="157" name="TextBox 38"/>
          <p:cNvSpPr txBox="1"/>
          <p:nvPr/>
        </p:nvSpPr>
        <p:spPr>
          <a:xfrm>
            <a:off x="3611165" y="4070747"/>
            <a:ext cx="785994" cy="265344"/>
          </a:xfrm>
          <a:prstGeom prst="rect">
            <a:avLst/>
          </a:prstGeom>
          <a:noFill/>
        </p:spPr>
        <p:txBody>
          <a:bodyPr wrap="square" lIns="68479" tIns="34234" rIns="68479" bIns="34234" rtlCol="0">
            <a:noAutofit/>
          </a:bodyPr>
          <a:lstStyle/>
          <a:p>
            <a:pPr algn="ctr" defTabSz="914400" fontAlgn="ctr">
              <a:spcBef>
                <a:spcPct val="0"/>
              </a:spcBef>
              <a:spcAft>
                <a:spcPct val="0"/>
              </a:spcAft>
              <a:defRPr/>
            </a:pPr>
            <a:r>
              <a:rPr lang="en-US" sz="1275">
                <a:solidFill>
                  <a:prstClr val="black"/>
                </a:solidFill>
                <a:latin typeface="Arial" panose="020B0604020202020204" pitchFamily="34" charset="0"/>
              </a:rPr>
              <a:t>......</a:t>
            </a:r>
          </a:p>
        </p:txBody>
      </p:sp>
      <p:sp>
        <p:nvSpPr>
          <p:cNvPr id="158" name="Rectangle 2"/>
          <p:cNvSpPr>
            <a:spLocks noChangeArrowheads="1"/>
          </p:cNvSpPr>
          <p:nvPr/>
        </p:nvSpPr>
        <p:spPr bwMode="auto">
          <a:xfrm>
            <a:off x="4205809" y="4122399"/>
            <a:ext cx="303839" cy="270941"/>
          </a:xfrm>
          <a:prstGeom prst="rect">
            <a:avLst/>
          </a:prstGeom>
          <a:solidFill>
            <a:srgbClr val="92D050"/>
          </a:solidFill>
          <a:ln w="9525">
            <a:solidFill>
              <a:srgbClr val="000000"/>
            </a:solidFill>
            <a:miter lim="800000"/>
            <a:headEnd/>
            <a:tailEnd/>
          </a:ln>
          <a:effectLst/>
        </p:spPr>
        <p:txBody>
          <a:bodyPr vert="horz" wrap="non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black"/>
                </a:solidFill>
                <a:latin typeface="Arial" panose="020B0604020202020204" pitchFamily="34" charset="0"/>
              </a:rPr>
              <a:t>B'</a:t>
            </a:r>
            <a:endParaRPr lang="en-US" altLang="zh-CN" sz="1200" b="1" kern="0">
              <a:solidFill>
                <a:prstClr val="black"/>
              </a:solidFill>
              <a:latin typeface="Arial" panose="020B0604020202020204" pitchFamily="34" charset="0"/>
              <a:ea typeface="微软雅黑" panose="020B0503020204020204" pitchFamily="34" charset="-122"/>
            </a:endParaRPr>
          </a:p>
        </p:txBody>
      </p:sp>
      <p:cxnSp>
        <p:nvCxnSpPr>
          <p:cNvPr id="159" name="曲线连接符 158"/>
          <p:cNvCxnSpPr>
            <a:stCxn id="156" idx="2"/>
            <a:endCxn id="158" idx="2"/>
          </p:cNvCxnSpPr>
          <p:nvPr/>
        </p:nvCxnSpPr>
        <p:spPr>
          <a:xfrm rot="5400000" flipH="1" flipV="1">
            <a:off x="3227705" y="3266206"/>
            <a:ext cx="2890" cy="2257158"/>
          </a:xfrm>
          <a:prstGeom prst="curvedConnector3">
            <a:avLst>
              <a:gd name="adj1" fmla="val -7910035"/>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TextBox 38"/>
          <p:cNvSpPr txBox="1"/>
          <p:nvPr/>
        </p:nvSpPr>
        <p:spPr>
          <a:xfrm>
            <a:off x="4381546" y="4053282"/>
            <a:ext cx="785994" cy="265344"/>
          </a:xfrm>
          <a:prstGeom prst="rect">
            <a:avLst/>
          </a:prstGeom>
          <a:noFill/>
        </p:spPr>
        <p:txBody>
          <a:bodyPr wrap="square" lIns="68479" tIns="34234" rIns="68479" bIns="34234" rtlCol="0">
            <a:noAutofit/>
          </a:bodyPr>
          <a:lstStyle/>
          <a:p>
            <a:pPr algn="ctr" defTabSz="914400" fontAlgn="ctr">
              <a:spcBef>
                <a:spcPct val="0"/>
              </a:spcBef>
              <a:spcAft>
                <a:spcPct val="0"/>
              </a:spcAft>
              <a:defRPr/>
            </a:pPr>
            <a:r>
              <a:rPr lang="en-US" sz="1275">
                <a:solidFill>
                  <a:prstClr val="black"/>
                </a:solidFill>
                <a:latin typeface="Arial" panose="020B0604020202020204" pitchFamily="34" charset="0"/>
              </a:rPr>
              <a:t>......</a:t>
            </a:r>
          </a:p>
        </p:txBody>
      </p:sp>
      <p:sp>
        <p:nvSpPr>
          <p:cNvPr id="161" name="文本框 134"/>
          <p:cNvSpPr txBox="1"/>
          <p:nvPr/>
        </p:nvSpPr>
        <p:spPr>
          <a:xfrm>
            <a:off x="2183235" y="4259836"/>
            <a:ext cx="1412340" cy="400110"/>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000">
                <a:solidFill>
                  <a:prstClr val="black"/>
                </a:solidFill>
                <a:latin typeface="Arial" panose="020B0604020202020204" pitchFamily="34" charset="0"/>
              </a:rPr>
              <a:t>Logical address overwrite</a:t>
            </a:r>
            <a:endParaRPr lang="en-US" altLang="zh-CN" sz="1000">
              <a:solidFill>
                <a:prstClr val="black"/>
              </a:solidFill>
              <a:latin typeface="Arial" panose="020B0604020202020204" pitchFamily="34" charset="0"/>
              <a:cs typeface="Arial"/>
            </a:endParaRPr>
          </a:p>
        </p:txBody>
      </p:sp>
      <p:grpSp>
        <p:nvGrpSpPr>
          <p:cNvPr id="175" name="Group 4"/>
          <p:cNvGrpSpPr/>
          <p:nvPr/>
        </p:nvGrpSpPr>
        <p:grpSpPr>
          <a:xfrm>
            <a:off x="2104428" y="5750391"/>
            <a:ext cx="5767275" cy="280136"/>
            <a:chOff x="2222665" y="3575443"/>
            <a:chExt cx="6009251" cy="280136"/>
          </a:xfrm>
        </p:grpSpPr>
        <p:sp>
          <p:nvSpPr>
            <p:cNvPr id="178" name="Rectangle 2"/>
            <p:cNvSpPr>
              <a:spLocks noChangeArrowheads="1"/>
            </p:cNvSpPr>
            <p:nvPr/>
          </p:nvSpPr>
          <p:spPr bwMode="auto">
            <a:xfrm>
              <a:off x="2222665" y="3602917"/>
              <a:ext cx="1726544" cy="203036"/>
            </a:xfrm>
            <a:prstGeom prst="rect">
              <a:avLst/>
            </a:prstGeom>
            <a:solidFill>
              <a:srgbClr val="CCFF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pPr>
              <a:endParaRPr lang="en-US" altLang="zh-CN" sz="800" kern="0">
                <a:solidFill>
                  <a:prstClr val="black"/>
                </a:solidFill>
                <a:latin typeface="Arial" panose="020B0604020202020204" pitchFamily="34" charset="0"/>
                <a:ea typeface="微软雅黑" panose="020B0503020204020204" pitchFamily="34" charset="-122"/>
              </a:endParaRPr>
            </a:p>
          </p:txBody>
        </p:sp>
        <p:sp>
          <p:nvSpPr>
            <p:cNvPr id="180" name="Rectangle 2"/>
            <p:cNvSpPr>
              <a:spLocks noChangeArrowheads="1"/>
            </p:cNvSpPr>
            <p:nvPr/>
          </p:nvSpPr>
          <p:spPr bwMode="auto">
            <a:xfrm>
              <a:off x="3995193" y="3602917"/>
              <a:ext cx="1660519" cy="203036"/>
            </a:xfrm>
            <a:prstGeom prst="rect">
              <a:avLst/>
            </a:prstGeom>
            <a:solidFill>
              <a:srgbClr val="FFC000"/>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pPr>
              <a:endParaRPr lang="en-US" altLang="zh-CN" sz="800" kern="0">
                <a:solidFill>
                  <a:prstClr val="black"/>
                </a:solidFill>
                <a:latin typeface="Arial" panose="020B0604020202020204" pitchFamily="34" charset="0"/>
                <a:ea typeface="微软雅黑" panose="020B0503020204020204" pitchFamily="34" charset="-122"/>
              </a:endParaRPr>
            </a:p>
          </p:txBody>
        </p:sp>
        <p:sp>
          <p:nvSpPr>
            <p:cNvPr id="181" name="Rectangle 2"/>
            <p:cNvSpPr>
              <a:spLocks noChangeArrowheads="1"/>
            </p:cNvSpPr>
            <p:nvPr/>
          </p:nvSpPr>
          <p:spPr bwMode="auto">
            <a:xfrm>
              <a:off x="5713656" y="3602917"/>
              <a:ext cx="1563275" cy="203036"/>
            </a:xfrm>
            <a:prstGeom prst="rect">
              <a:avLst/>
            </a:prstGeom>
            <a:solidFill>
              <a:srgbClr val="0BC2FF"/>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pPr>
              <a:endParaRPr lang="en-US" altLang="zh-CN" sz="800" kern="0">
                <a:solidFill>
                  <a:prstClr val="black"/>
                </a:solidFill>
                <a:latin typeface="Arial" panose="020B0604020202020204" pitchFamily="34" charset="0"/>
                <a:ea typeface="微软雅黑" panose="020B0503020204020204" pitchFamily="34" charset="-122"/>
              </a:endParaRPr>
            </a:p>
          </p:txBody>
        </p:sp>
        <p:sp>
          <p:nvSpPr>
            <p:cNvPr id="182" name="Rectangle 2"/>
            <p:cNvSpPr>
              <a:spLocks noChangeArrowheads="1"/>
            </p:cNvSpPr>
            <p:nvPr/>
          </p:nvSpPr>
          <p:spPr bwMode="auto">
            <a:xfrm>
              <a:off x="7325048" y="3602917"/>
              <a:ext cx="906868" cy="203036"/>
            </a:xfrm>
            <a:prstGeom prst="rect">
              <a:avLst/>
            </a:prstGeom>
            <a:solidFill>
              <a:schemeClr val="tx2"/>
            </a:solidFill>
            <a:ln w="9525">
              <a:solidFill>
                <a:srgbClr val="000000"/>
              </a:solid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pPr>
              <a:endParaRPr lang="en-US" altLang="zh-CN" sz="800" kern="0">
                <a:solidFill>
                  <a:prstClr val="black"/>
                </a:solidFill>
                <a:latin typeface="Arial" panose="020B0604020202020204" pitchFamily="34" charset="0"/>
                <a:ea typeface="微软雅黑" panose="020B0503020204020204" pitchFamily="34" charset="-122"/>
              </a:endParaRPr>
            </a:p>
          </p:txBody>
        </p:sp>
        <p:sp>
          <p:nvSpPr>
            <p:cNvPr id="184" name="TextBox 38"/>
            <p:cNvSpPr txBox="1"/>
            <p:nvPr/>
          </p:nvSpPr>
          <p:spPr>
            <a:xfrm>
              <a:off x="7296380" y="3575443"/>
              <a:ext cx="785994" cy="253803"/>
            </a:xfrm>
            <a:prstGeom prst="rect">
              <a:avLst/>
            </a:prstGeom>
            <a:noFill/>
          </p:spPr>
          <p:txBody>
            <a:bodyPr wrap="square" lIns="68479" tIns="34234" rIns="68479" bIns="34234" rtlCol="0">
              <a:noAutofit/>
            </a:bodyPr>
            <a:lstStyle/>
            <a:p>
              <a:pPr algn="ctr" defTabSz="914400" fontAlgn="ctr">
                <a:spcBef>
                  <a:spcPct val="0"/>
                </a:spcBef>
                <a:spcAft>
                  <a:spcPct val="0"/>
                </a:spcAft>
                <a:defRPr/>
              </a:pPr>
              <a:r>
                <a:rPr lang="en-US" sz="1200">
                  <a:solidFill>
                    <a:prstClr val="black"/>
                  </a:solidFill>
                  <a:latin typeface="Arial" panose="020B0604020202020204" pitchFamily="34" charset="0"/>
                </a:rPr>
                <a:t>......</a:t>
              </a:r>
            </a:p>
          </p:txBody>
        </p:sp>
        <p:sp>
          <p:nvSpPr>
            <p:cNvPr id="187" name="矩形 186"/>
            <p:cNvSpPr/>
            <p:nvPr/>
          </p:nvSpPr>
          <p:spPr>
            <a:xfrm>
              <a:off x="2644290" y="3578580"/>
              <a:ext cx="645055" cy="276999"/>
            </a:xfrm>
            <a:prstGeom prst="rect">
              <a:avLst/>
            </a:prstGeom>
            <a:noFill/>
          </p:spPr>
          <p:txBody>
            <a:bodyPr wrap="square">
              <a:noAutofit/>
            </a:bodyPr>
            <a:lstStyle/>
            <a:p>
              <a:pPr fontAlgn="ctr"/>
              <a:r>
                <a:rPr lang="en-US" sz="1200" err="1">
                  <a:solidFill>
                    <a:srgbClr val="666666"/>
                  </a:solidFill>
                  <a:latin typeface="Arial" panose="020B0604020202020204" pitchFamily="34" charset="0"/>
                </a:rPr>
                <a:t>Plog</a:t>
              </a:r>
              <a:r>
                <a:rPr lang="en-US" sz="1200">
                  <a:solidFill>
                    <a:srgbClr val="666666"/>
                  </a:solidFill>
                  <a:latin typeface="Arial" panose="020B0604020202020204" pitchFamily="34" charset="0"/>
                </a:rPr>
                <a:t> 1</a:t>
              </a:r>
              <a:endParaRPr lang="en-US" sz="1200">
                <a:solidFill>
                  <a:srgbClr val="666666"/>
                </a:solidFill>
                <a:latin typeface="Arial" panose="020B0604020202020204" pitchFamily="34" charset="0"/>
                <a:ea typeface="微软雅黑" panose="020B0503020204020204" pitchFamily="34" charset="-122"/>
              </a:endParaRPr>
            </a:p>
          </p:txBody>
        </p:sp>
      </p:grpSp>
      <p:sp>
        <p:nvSpPr>
          <p:cNvPr id="188" name="Rectangle 2"/>
          <p:cNvSpPr>
            <a:spLocks noChangeArrowheads="1"/>
          </p:cNvSpPr>
          <p:nvPr/>
        </p:nvSpPr>
        <p:spPr bwMode="auto">
          <a:xfrm>
            <a:off x="625714" y="5673348"/>
            <a:ext cx="1219900" cy="449257"/>
          </a:xfrm>
          <a:prstGeom prst="rect">
            <a:avLst/>
          </a:prstGeom>
          <a:solidFill>
            <a:sysClr val="window" lastClr="FFFFFF">
              <a:lumMod val="50000"/>
            </a:sysClr>
          </a:solidFill>
          <a:ln w="9525">
            <a:noFill/>
            <a:miter lim="800000"/>
            <a:headEnd/>
            <a:tailEnd/>
          </a:ln>
          <a:effectLst/>
        </p:spPr>
        <p:txBody>
          <a:bodyPr vert="horz" wrap="square" lIns="79149" tIns="39576" rIns="79149" bIns="39576" numCol="1" anchor="t" anchorCtr="0" compatLnSpc="1">
            <a:prstTxWarp prst="textNoShape">
              <a:avLst/>
            </a:prstTxWarp>
            <a:noAutofit/>
          </a:bodyPr>
          <a:lstStyle/>
          <a:p>
            <a:pPr algn="ctr" defTabSz="914400" fontAlgn="ctr">
              <a:spcBef>
                <a:spcPct val="0"/>
              </a:spcBef>
              <a:spcAft>
                <a:spcPct val="0"/>
              </a:spcAft>
              <a:defRPr/>
            </a:pPr>
            <a:r>
              <a:rPr lang="en-US" sz="1200" b="1">
                <a:solidFill>
                  <a:prstClr val="white"/>
                </a:solidFill>
                <a:latin typeface="Arial" panose="020B0604020202020204" pitchFamily="34" charset="0"/>
              </a:rPr>
              <a:t>Physic address space</a:t>
            </a:r>
            <a:endParaRPr lang="en-US" altLang="zh-CN" sz="1200" b="1" kern="0">
              <a:solidFill>
                <a:prstClr val="white"/>
              </a:solidFill>
              <a:latin typeface="Arial" panose="020B0604020202020204" pitchFamily="34" charset="0"/>
              <a:ea typeface="微软雅黑" panose="020B0503020204020204" pitchFamily="34" charset="-122"/>
            </a:endParaRPr>
          </a:p>
        </p:txBody>
      </p:sp>
      <p:sp>
        <p:nvSpPr>
          <p:cNvPr id="189" name="矩形 188"/>
          <p:cNvSpPr/>
          <p:nvPr/>
        </p:nvSpPr>
        <p:spPr>
          <a:xfrm>
            <a:off x="4166607" y="5743278"/>
            <a:ext cx="619080" cy="276999"/>
          </a:xfrm>
          <a:prstGeom prst="rect">
            <a:avLst/>
          </a:prstGeom>
          <a:noFill/>
        </p:spPr>
        <p:txBody>
          <a:bodyPr wrap="square">
            <a:noAutofit/>
          </a:bodyPr>
          <a:lstStyle/>
          <a:p>
            <a:pPr fontAlgn="ctr"/>
            <a:r>
              <a:rPr lang="en-US" sz="1200" err="1">
                <a:solidFill>
                  <a:srgbClr val="666666"/>
                </a:solidFill>
                <a:latin typeface="Arial" panose="020B0604020202020204" pitchFamily="34" charset="0"/>
              </a:rPr>
              <a:t>Plog</a:t>
            </a:r>
            <a:r>
              <a:rPr lang="en-US" sz="1200">
                <a:solidFill>
                  <a:srgbClr val="666666"/>
                </a:solidFill>
                <a:latin typeface="Arial" panose="020B0604020202020204" pitchFamily="34" charset="0"/>
              </a:rPr>
              <a:t> 2</a:t>
            </a:r>
            <a:endParaRPr lang="en-US" sz="1200">
              <a:solidFill>
                <a:srgbClr val="666666"/>
              </a:solidFill>
              <a:latin typeface="Arial" panose="020B0604020202020204" pitchFamily="34" charset="0"/>
              <a:ea typeface="微软雅黑" panose="020B0503020204020204" pitchFamily="34" charset="-122"/>
            </a:endParaRPr>
          </a:p>
        </p:txBody>
      </p:sp>
      <p:sp>
        <p:nvSpPr>
          <p:cNvPr id="190" name="矩形 189"/>
          <p:cNvSpPr/>
          <p:nvPr/>
        </p:nvSpPr>
        <p:spPr>
          <a:xfrm>
            <a:off x="5749120" y="5751027"/>
            <a:ext cx="619080" cy="276999"/>
          </a:xfrm>
          <a:prstGeom prst="rect">
            <a:avLst/>
          </a:prstGeom>
          <a:noFill/>
        </p:spPr>
        <p:txBody>
          <a:bodyPr wrap="square">
            <a:noAutofit/>
          </a:bodyPr>
          <a:lstStyle/>
          <a:p>
            <a:pPr fontAlgn="ctr"/>
            <a:r>
              <a:rPr lang="en-US" sz="1200" err="1">
                <a:solidFill>
                  <a:srgbClr val="666666"/>
                </a:solidFill>
                <a:latin typeface="Arial" panose="020B0604020202020204" pitchFamily="34" charset="0"/>
              </a:rPr>
              <a:t>Plog</a:t>
            </a:r>
            <a:r>
              <a:rPr lang="en-US" sz="1200">
                <a:solidFill>
                  <a:srgbClr val="666666"/>
                </a:solidFill>
                <a:latin typeface="Arial" panose="020B0604020202020204" pitchFamily="34" charset="0"/>
              </a:rPr>
              <a:t> 3</a:t>
            </a:r>
            <a:endParaRPr lang="en-US" sz="1200">
              <a:solidFill>
                <a:srgbClr val="666666"/>
              </a:solidFill>
              <a:latin typeface="Arial" panose="020B0604020202020204" pitchFamily="34" charset="0"/>
              <a:ea typeface="微软雅黑" panose="020B0503020204020204" pitchFamily="34" charset="-122"/>
            </a:endParaRPr>
          </a:p>
        </p:txBody>
      </p:sp>
      <p:cxnSp>
        <p:nvCxnSpPr>
          <p:cNvPr id="191" name="直接箭头连接符 190"/>
          <p:cNvCxnSpPr>
            <a:stCxn id="137" idx="2"/>
            <a:endCxn id="101" idx="0"/>
          </p:cNvCxnSpPr>
          <p:nvPr/>
        </p:nvCxnSpPr>
        <p:spPr>
          <a:xfrm>
            <a:off x="1615384" y="4389880"/>
            <a:ext cx="468953" cy="451859"/>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156" idx="2"/>
            <a:endCxn id="102" idx="0"/>
          </p:cNvCxnSpPr>
          <p:nvPr/>
        </p:nvCxnSpPr>
        <p:spPr>
          <a:xfrm>
            <a:off x="2100571" y="4396230"/>
            <a:ext cx="424477" cy="445509"/>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a:stCxn id="151" idx="2"/>
            <a:endCxn id="114" idx="0"/>
          </p:cNvCxnSpPr>
          <p:nvPr/>
        </p:nvCxnSpPr>
        <p:spPr>
          <a:xfrm>
            <a:off x="3609531" y="4396230"/>
            <a:ext cx="86769" cy="44548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4" name="直接箭头连接符 193"/>
          <p:cNvCxnSpPr>
            <a:stCxn id="158" idx="2"/>
            <a:endCxn id="136" idx="0"/>
          </p:cNvCxnSpPr>
          <p:nvPr/>
        </p:nvCxnSpPr>
        <p:spPr>
          <a:xfrm>
            <a:off x="4357729" y="4393340"/>
            <a:ext cx="451757" cy="448372"/>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p:nvPr/>
        </p:nvCxnSpPr>
        <p:spPr>
          <a:xfrm>
            <a:off x="1943389" y="5106330"/>
            <a:ext cx="161039" cy="662295"/>
          </a:xfrm>
          <a:prstGeom prst="straightConnector1">
            <a:avLst/>
          </a:prstGeom>
          <a:solidFill>
            <a:srgbClr val="0070C0"/>
          </a:solidFill>
          <a:ln w="19050">
            <a:solidFill>
              <a:srgbClr val="0070C0"/>
            </a:solidFill>
            <a:prstDash val="dash"/>
            <a:miter lim="800000"/>
            <a:headEnd/>
            <a:tailEnd/>
          </a:ln>
          <a:effectLst/>
        </p:spPr>
      </p:cxnSp>
      <p:cxnSp>
        <p:nvCxnSpPr>
          <p:cNvPr id="196" name="直接箭头连接符 195"/>
          <p:cNvCxnSpPr/>
          <p:nvPr/>
        </p:nvCxnSpPr>
        <p:spPr>
          <a:xfrm>
            <a:off x="3532074" y="5106330"/>
            <a:ext cx="215379" cy="662295"/>
          </a:xfrm>
          <a:prstGeom prst="straightConnector1">
            <a:avLst/>
          </a:prstGeom>
          <a:solidFill>
            <a:srgbClr val="0070C0"/>
          </a:solidFill>
          <a:ln w="19050">
            <a:solidFill>
              <a:srgbClr val="0070C0"/>
            </a:solidFill>
            <a:prstDash val="dash"/>
            <a:miter lim="800000"/>
            <a:headEnd/>
            <a:tailEnd/>
          </a:ln>
          <a:effectLst/>
        </p:spPr>
      </p:cxnSp>
      <p:cxnSp>
        <p:nvCxnSpPr>
          <p:cNvPr id="197" name="直接箭头连接符 196"/>
          <p:cNvCxnSpPr/>
          <p:nvPr/>
        </p:nvCxnSpPr>
        <p:spPr>
          <a:xfrm>
            <a:off x="3567156" y="5106303"/>
            <a:ext cx="248332" cy="662322"/>
          </a:xfrm>
          <a:prstGeom prst="straightConnector1">
            <a:avLst/>
          </a:prstGeom>
          <a:solidFill>
            <a:srgbClr val="0070C0"/>
          </a:solidFill>
          <a:ln w="19050">
            <a:solidFill>
              <a:srgbClr val="0070C0"/>
            </a:solidFill>
            <a:prstDash val="dash"/>
            <a:miter lim="800000"/>
            <a:headEnd/>
            <a:tailEnd/>
          </a:ln>
          <a:effectLst/>
        </p:spPr>
      </p:cxnSp>
      <p:cxnSp>
        <p:nvCxnSpPr>
          <p:cNvPr id="198" name="直接箭头连接符 197"/>
          <p:cNvCxnSpPr/>
          <p:nvPr/>
        </p:nvCxnSpPr>
        <p:spPr>
          <a:xfrm>
            <a:off x="5088713" y="5083589"/>
            <a:ext cx="318438" cy="685036"/>
          </a:xfrm>
          <a:prstGeom prst="straightConnector1">
            <a:avLst/>
          </a:prstGeom>
          <a:solidFill>
            <a:srgbClr val="0070C0"/>
          </a:solidFill>
          <a:ln w="19050">
            <a:solidFill>
              <a:srgbClr val="0070C0"/>
            </a:solidFill>
            <a:prstDash val="dash"/>
            <a:miter lim="800000"/>
            <a:headEnd/>
            <a:tailEnd/>
          </a:ln>
          <a:effectLst/>
        </p:spPr>
      </p:cxnSp>
      <p:cxnSp>
        <p:nvCxnSpPr>
          <p:cNvPr id="200" name="直接连接符 199"/>
          <p:cNvCxnSpPr/>
          <p:nvPr/>
        </p:nvCxnSpPr>
        <p:spPr bwMode="auto">
          <a:xfrm flipV="1">
            <a:off x="630335" y="5380847"/>
            <a:ext cx="7502422" cy="47339"/>
          </a:xfrm>
          <a:prstGeom prst="line">
            <a:avLst/>
          </a:prstGeom>
          <a:noFill/>
          <a:ln w="28575" cap="flat" cmpd="sng" algn="ctr">
            <a:solidFill>
              <a:sysClr val="windowText" lastClr="000000">
                <a:shade val="95000"/>
                <a:satMod val="105000"/>
              </a:sysClr>
            </a:solidFill>
            <a:prstDash val="sysDash"/>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1" name="TextBox 19"/>
          <p:cNvSpPr txBox="1"/>
          <p:nvPr/>
        </p:nvSpPr>
        <p:spPr>
          <a:xfrm>
            <a:off x="818807" y="5202744"/>
            <a:ext cx="847179" cy="461552"/>
          </a:xfrm>
          <a:prstGeom prst="rect">
            <a:avLst/>
          </a:prstGeom>
          <a:noFill/>
        </p:spPr>
        <p:txBody>
          <a:bodyPr wrap="square" lIns="68479" tIns="34234" rIns="68479" bIns="34234" rtlCol="0">
            <a:noAutofit/>
          </a:bodyPr>
          <a:lstStyle/>
          <a:p>
            <a:pPr algn="ctr" defTabSz="914400" fontAlgn="ctr">
              <a:spcBef>
                <a:spcPct val="0"/>
              </a:spcBef>
              <a:spcAft>
                <a:spcPct val="0"/>
              </a:spcAft>
              <a:defRPr/>
            </a:pPr>
            <a:r>
              <a:rPr lang="en-US" sz="1275" b="1">
                <a:solidFill>
                  <a:prstClr val="black"/>
                </a:solidFill>
                <a:latin typeface="Arial" panose="020B0604020202020204" pitchFamily="34" charset="0"/>
              </a:rPr>
              <a:t>Data Write</a:t>
            </a:r>
          </a:p>
        </p:txBody>
      </p:sp>
      <p:sp>
        <p:nvSpPr>
          <p:cNvPr id="235" name="文本框 134"/>
          <p:cNvSpPr txBox="1"/>
          <p:nvPr/>
        </p:nvSpPr>
        <p:spPr>
          <a:xfrm>
            <a:off x="534297" y="3422929"/>
            <a:ext cx="6467055" cy="692497"/>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marL="285750" indent="-285750" defTabSz="914400" fontAlgn="ctr">
              <a:buFont typeface="Arial" panose="020B0604020202020204" pitchFamily="34" charset="0"/>
              <a:buChar char="•"/>
            </a:pPr>
            <a:r>
              <a:rPr lang="en-US" sz="1300" dirty="0" err="1">
                <a:solidFill>
                  <a:srgbClr val="1D1D1A"/>
                </a:solidFill>
                <a:latin typeface="Arial" panose="020B0604020202020204" pitchFamily="34" charset="0"/>
              </a:rPr>
              <a:t>Plog</a:t>
            </a:r>
            <a:r>
              <a:rPr lang="en-US" sz="1300" dirty="0">
                <a:solidFill>
                  <a:srgbClr val="1D1D1A"/>
                </a:solidFill>
                <a:latin typeface="Arial" panose="020B0604020202020204" pitchFamily="34" charset="0"/>
              </a:rPr>
              <a:t> is a set of physical addresses that are managed based on a fixed size. The upper layer accesses the </a:t>
            </a:r>
            <a:r>
              <a:rPr lang="en-US" sz="1300" dirty="0" err="1">
                <a:solidFill>
                  <a:srgbClr val="1D1D1A"/>
                </a:solidFill>
                <a:latin typeface="Arial" panose="020B0604020202020204" pitchFamily="34" charset="0"/>
              </a:rPr>
              <a:t>Plog</a:t>
            </a:r>
            <a:r>
              <a:rPr lang="en-US" sz="1300" dirty="0">
                <a:solidFill>
                  <a:srgbClr val="1D1D1A"/>
                </a:solidFill>
                <a:latin typeface="Arial" panose="020B0604020202020204" pitchFamily="34" charset="0"/>
              </a:rPr>
              <a:t> by using </a:t>
            </a:r>
            <a:r>
              <a:rPr lang="en-US" sz="1300" dirty="0" err="1">
                <a:solidFill>
                  <a:srgbClr val="1D1D1A"/>
                </a:solidFill>
                <a:latin typeface="Arial" panose="020B0604020202020204" pitchFamily="34" charset="0"/>
              </a:rPr>
              <a:t>Plog</a:t>
            </a:r>
            <a:r>
              <a:rPr lang="en-US" sz="1300" dirty="0">
                <a:solidFill>
                  <a:srgbClr val="1D1D1A"/>
                </a:solidFill>
                <a:latin typeface="Arial" panose="020B0604020202020204" pitchFamily="34" charset="0"/>
              </a:rPr>
              <a:t> ID and offset.</a:t>
            </a:r>
            <a:endParaRPr lang="en-US" altLang="zh-CN" sz="1300" dirty="0">
              <a:solidFill>
                <a:srgbClr val="1D1D1A"/>
              </a:solidFill>
              <a:latin typeface="Arial" panose="020B0604020202020204" pitchFamily="34" charset="0"/>
              <a:cs typeface="Arial"/>
            </a:endParaRPr>
          </a:p>
          <a:p>
            <a:pPr marL="285750" indent="-285750" defTabSz="914400" fontAlgn="ctr">
              <a:buFont typeface="Arial" panose="020B0604020202020204" pitchFamily="34" charset="0"/>
              <a:buChar char="•"/>
            </a:pPr>
            <a:r>
              <a:rPr lang="en-US" sz="1300" dirty="0" err="1">
                <a:solidFill>
                  <a:srgbClr val="1D1D1A"/>
                </a:solidFill>
                <a:latin typeface="Arial" panose="020B0604020202020204" pitchFamily="34" charset="0"/>
              </a:rPr>
              <a:t>Plog</a:t>
            </a:r>
            <a:r>
              <a:rPr lang="en-US" sz="1300" dirty="0">
                <a:solidFill>
                  <a:srgbClr val="1D1D1A"/>
                </a:solidFill>
                <a:latin typeface="Arial" panose="020B0604020202020204" pitchFamily="34" charset="0"/>
              </a:rPr>
              <a:t> is append-only and cannot be overwritten.</a:t>
            </a:r>
            <a:endParaRPr lang="en-US" altLang="zh-CN" sz="1300" dirty="0">
              <a:solidFill>
                <a:srgbClr val="1D1D1A"/>
              </a:solidFill>
              <a:latin typeface="Arial" panose="020B0604020202020204" pitchFamily="34" charset="0"/>
              <a:cs typeface="Arial"/>
            </a:endParaRPr>
          </a:p>
        </p:txBody>
      </p:sp>
      <p:cxnSp>
        <p:nvCxnSpPr>
          <p:cNvPr id="236" name="直接箭头连接符 235"/>
          <p:cNvCxnSpPr>
            <a:stCxn id="102" idx="2"/>
          </p:cNvCxnSpPr>
          <p:nvPr/>
        </p:nvCxnSpPr>
        <p:spPr>
          <a:xfrm flipH="1">
            <a:off x="2461380" y="5106330"/>
            <a:ext cx="63668" cy="66997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7" name="文本框 134"/>
          <p:cNvSpPr txBox="1"/>
          <p:nvPr/>
        </p:nvSpPr>
        <p:spPr>
          <a:xfrm>
            <a:off x="2476544" y="5463038"/>
            <a:ext cx="1284590" cy="246221"/>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defTabSz="914400" fontAlgn="ctr"/>
            <a:r>
              <a:rPr lang="en-US" sz="1000" err="1">
                <a:solidFill>
                  <a:prstClr val="black"/>
                </a:solidFill>
                <a:latin typeface="Arial" panose="020B0604020202020204" pitchFamily="34" charset="0"/>
              </a:rPr>
              <a:t>Plog</a:t>
            </a:r>
            <a:r>
              <a:rPr lang="en-US" sz="1000">
                <a:solidFill>
                  <a:prstClr val="black"/>
                </a:solidFill>
                <a:latin typeface="Arial" panose="020B0604020202020204" pitchFamily="34" charset="0"/>
              </a:rPr>
              <a:t> ID + offset</a:t>
            </a:r>
          </a:p>
        </p:txBody>
      </p:sp>
      <p:sp>
        <p:nvSpPr>
          <p:cNvPr id="238" name="文本框 237"/>
          <p:cNvSpPr txBox="1"/>
          <p:nvPr/>
        </p:nvSpPr>
        <p:spPr>
          <a:xfrm>
            <a:off x="8321229" y="3938448"/>
            <a:ext cx="3373322" cy="2056737"/>
          </a:xfrm>
          <a:prstGeom prst="wedgeRectCallout">
            <a:avLst>
              <a:gd name="adj1" fmla="val -70969"/>
              <a:gd name="adj2" fmla="val 20873"/>
            </a:avLst>
          </a:prstGeom>
          <a:noFill/>
          <a:ln>
            <a:solidFill>
              <a:srgbClr val="00B0F0"/>
            </a:solidFill>
          </a:ln>
        </p:spPr>
        <p:txBody>
          <a:bodyPr wrap="square" rtlCol="0" anchor="ctr">
            <a:noAutofit/>
          </a:bodyPr>
          <a:lstStyle/>
          <a:p>
            <a:pPr defTabSz="1219444" fontAlgn="ctr">
              <a:spcBef>
                <a:spcPts val="600"/>
              </a:spcBef>
            </a:pPr>
            <a:r>
              <a:rPr lang="en-US" sz="1400" dirty="0" err="1">
                <a:solidFill>
                  <a:srgbClr val="1D1D1A"/>
                </a:solidFill>
                <a:latin typeface="Arial" panose="020B0604020202020204" pitchFamily="34" charset="0"/>
              </a:rPr>
              <a:t>Plog</a:t>
            </a:r>
            <a:r>
              <a:rPr lang="en-US" sz="1400" dirty="0">
                <a:solidFill>
                  <a:srgbClr val="1D1D1A"/>
                </a:solidFill>
                <a:latin typeface="Arial" panose="020B0604020202020204" pitchFamily="34" charset="0"/>
              </a:rPr>
              <a:t> has the following performance advantages:</a:t>
            </a:r>
            <a:endParaRPr lang="en-US" altLang="zh-CN" sz="1400" b="1" dirty="0">
              <a:solidFill>
                <a:srgbClr val="1D1D1A"/>
              </a:solidFill>
              <a:latin typeface="Arial" panose="020B0604020202020204" pitchFamily="34" charset="0"/>
              <a:ea typeface="微软雅黑" panose="020B0503020204020204" pitchFamily="34" charset="-122"/>
              <a:cs typeface="Calibri" panose="020F0502020204030204" pitchFamily="34" charset="0"/>
            </a:endParaRPr>
          </a:p>
          <a:p>
            <a:pPr marL="171450" indent="-171450" defTabSz="1219444" fontAlgn="ctr">
              <a:spcBef>
                <a:spcPts val="600"/>
              </a:spcBef>
              <a:buFont typeface="Arial" panose="020B0604020202020204" pitchFamily="34" charset="0"/>
              <a:buChar char="•"/>
            </a:pPr>
            <a:r>
              <a:rPr lang="en-US" sz="1200" dirty="0">
                <a:latin typeface="Arial" panose="020B0604020202020204" pitchFamily="34" charset="0"/>
              </a:rPr>
              <a:t>Provides a medium-friendly large-block sequential write model with optimal performance.</a:t>
            </a:r>
            <a:endParaRPr lang="en-US" altLang="zh-CN" sz="1200" b="1" dirty="0">
              <a:solidFill>
                <a:srgbClr val="0070C0"/>
              </a:solidFill>
              <a:latin typeface="Arial" panose="020B0604020202020204" pitchFamily="34" charset="0"/>
              <a:ea typeface="微软雅黑" panose="020B0503020204020204" pitchFamily="34" charset="-122"/>
              <a:cs typeface="Calibri" panose="020F0502020204030204" pitchFamily="34" charset="0"/>
            </a:endParaRPr>
          </a:p>
          <a:p>
            <a:pPr marL="171450" indent="-171450" defTabSz="1219444" fontAlgn="ctr">
              <a:spcBef>
                <a:spcPts val="600"/>
              </a:spcBef>
              <a:buFont typeface="Arial" panose="020B0604020202020204" pitchFamily="34" charset="0"/>
              <a:buChar char="•"/>
            </a:pPr>
            <a:r>
              <a:rPr lang="en-US" sz="1200" dirty="0">
                <a:latin typeface="Arial" panose="020B0604020202020204" pitchFamily="34" charset="0"/>
              </a:rPr>
              <a:t>Reduces SSD global collection pressure by sequential appending.</a:t>
            </a:r>
            <a:endParaRPr lang="en-US" altLang="zh-CN" sz="1200" b="1" dirty="0">
              <a:solidFill>
                <a:srgbClr val="0070C0"/>
              </a:solidFill>
              <a:latin typeface="Arial" panose="020B0604020202020204" pitchFamily="34" charset="0"/>
              <a:ea typeface="微软雅黑" panose="020B0503020204020204" pitchFamily="34" charset="-122"/>
              <a:cs typeface="Calibri" panose="020F0502020204030204" pitchFamily="34" charset="0"/>
            </a:endParaRPr>
          </a:p>
          <a:p>
            <a:pPr marL="171450" indent="-171450" defTabSz="1219444" fontAlgn="ctr">
              <a:spcBef>
                <a:spcPts val="600"/>
              </a:spcBef>
              <a:buFont typeface="Arial" panose="020B0604020202020204" pitchFamily="34" charset="0"/>
              <a:buChar char="•"/>
            </a:pPr>
            <a:r>
              <a:rPr lang="en-US" sz="1200" dirty="0">
                <a:latin typeface="Arial" panose="020B0604020202020204" pitchFamily="34" charset="0"/>
              </a:rPr>
              <a:t>Provides a basis for implementing the EC intelligent aggregation algorithm.</a:t>
            </a:r>
            <a:endParaRPr lang="en-US" altLang="zh-CN" sz="1200" dirty="0">
              <a:solidFill>
                <a:srgbClr val="1D1D1A"/>
              </a:solidFill>
              <a:latin typeface="Arial" panose="020B0604020202020204" pitchFamily="34" charset="0"/>
              <a:ea typeface="微软雅黑" panose="020B0503020204020204" pitchFamily="34" charset="-122"/>
              <a:cs typeface="Calibri" panose="020F0502020204030204" pitchFamily="34" charset="0"/>
            </a:endParaRPr>
          </a:p>
        </p:txBody>
      </p:sp>
      <p:sp>
        <p:nvSpPr>
          <p:cNvPr id="241" name="文本框 134"/>
          <p:cNvSpPr txBox="1"/>
          <p:nvPr/>
        </p:nvSpPr>
        <p:spPr>
          <a:xfrm>
            <a:off x="3666067" y="5398351"/>
            <a:ext cx="1671348" cy="400110"/>
          </a:xfrm>
          <a:prstGeom prst="rect">
            <a:avLst/>
          </a:prstGeom>
        </p:spPr>
        <p:txBody>
          <a:bodyPr wrap="square">
            <a:noAutofit/>
          </a:bodyPr>
          <a:lstStyle>
            <a:defPPr>
              <a:defRPr lang="zh-CN"/>
            </a:defPPr>
            <a:lvl1pPr>
              <a:defRPr>
                <a:latin typeface="Arial" pitchFamily="34" charset="-122"/>
                <a:ea typeface="微软雅黑" pitchFamily="34" charset="-122"/>
              </a:defRPr>
            </a:lvl1pPr>
          </a:lstStyle>
          <a:p>
            <a:pPr algn="ctr" defTabSz="914400" fontAlgn="ctr"/>
            <a:r>
              <a:rPr lang="en-US" sz="1000">
                <a:solidFill>
                  <a:prstClr val="black"/>
                </a:solidFill>
                <a:latin typeface="Arial" panose="020B0604020202020204" pitchFamily="34" charset="0"/>
              </a:rPr>
              <a:t>Write new </a:t>
            </a:r>
            <a:r>
              <a:rPr lang="en-US" sz="1000" err="1">
                <a:solidFill>
                  <a:prstClr val="black"/>
                </a:solidFill>
                <a:latin typeface="Arial" panose="020B0604020202020204" pitchFamily="34" charset="0"/>
              </a:rPr>
              <a:t>Plogs</a:t>
            </a:r>
            <a:r>
              <a:rPr lang="en-US" sz="1000">
                <a:solidFill>
                  <a:prstClr val="black"/>
                </a:solidFill>
                <a:latin typeface="Arial" panose="020B0604020202020204" pitchFamily="34" charset="0"/>
              </a:rPr>
              <a:t> in appending mode.</a:t>
            </a:r>
          </a:p>
        </p:txBody>
      </p:sp>
      <p:sp>
        <p:nvSpPr>
          <p:cNvPr id="61" name="标题 1"/>
          <p:cNvSpPr txBox="1">
            <a:spLocks/>
          </p:cNvSpPr>
          <p:nvPr/>
        </p:nvSpPr>
        <p:spPr>
          <a:xfrm>
            <a:off x="707062" y="127447"/>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Append Only </a:t>
            </a:r>
            <a:r>
              <a:rPr lang="en-US" dirty="0" err="1"/>
              <a:t>Plog</a:t>
            </a:r>
            <a:endParaRPr lang="en-US" dirty="0"/>
          </a:p>
        </p:txBody>
      </p:sp>
    </p:spTree>
    <p:extLst>
      <p:ext uri="{BB962C8B-B14F-4D97-AF65-F5344CB8AC3E}">
        <p14:creationId xmlns:p14="http://schemas.microsoft.com/office/powerpoint/2010/main" val="150275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err="1"/>
              <a:t>RoCE+AI</a:t>
            </a:r>
            <a:r>
              <a:rPr lang="en-US" dirty="0"/>
              <a:t> Fabric Network Provides Ultra-Low Latency</a:t>
            </a:r>
            <a:endParaRPr lang="en-US" altLang="zh-CN" dirty="0"/>
          </a:p>
        </p:txBody>
      </p:sp>
      <p:sp>
        <p:nvSpPr>
          <p:cNvPr id="114" name="云形 74"/>
          <p:cNvSpPr/>
          <p:nvPr/>
        </p:nvSpPr>
        <p:spPr bwMode="auto">
          <a:xfrm>
            <a:off x="1856593" y="5253222"/>
            <a:ext cx="2546502" cy="448904"/>
          </a:xfrm>
          <a:prstGeom prst="cloud">
            <a:avLst/>
          </a:prstGeom>
          <a:noFill/>
          <a:ln w="19050" cap="flat" cmpd="sng" algn="ctr">
            <a:solidFill>
              <a:srgbClr val="0070C0"/>
            </a:solidFill>
            <a:prstDash val="solid"/>
            <a:miter lim="800000"/>
          </a:ln>
          <a:effectLst/>
        </p:spPr>
        <p:txBody>
          <a:bodyPr wrap="square" lIns="68544" tIns="34267" rIns="68544" bIns="34267" anchor="ctr">
            <a:noAutofit/>
          </a:bodyPr>
          <a:lstStyle/>
          <a:p>
            <a:pPr algn="ctr" defTabSz="910958" fontAlgn="ctr">
              <a:defRPr/>
            </a:pPr>
            <a:r>
              <a:rPr lang="en-US" sz="1100">
                <a:solidFill>
                  <a:srgbClr val="1D1D1A"/>
                </a:solidFill>
                <a:latin typeface="Arial" panose="020B0604020202020204" pitchFamily="34" charset="0"/>
              </a:rPr>
              <a:t>100 </a:t>
            </a:r>
            <a:r>
              <a:rPr lang="en-US" sz="1100" err="1">
                <a:solidFill>
                  <a:srgbClr val="1D1D1A"/>
                </a:solidFill>
                <a:latin typeface="Arial" panose="020B0604020202020204" pitchFamily="34" charset="0"/>
              </a:rPr>
              <a:t>Gbit</a:t>
            </a:r>
            <a:r>
              <a:rPr lang="en-US" sz="1100">
                <a:solidFill>
                  <a:srgbClr val="1D1D1A"/>
                </a:solidFill>
                <a:latin typeface="Arial" panose="020B0604020202020204" pitchFamily="34" charset="0"/>
              </a:rPr>
              <a:t>/s </a:t>
            </a:r>
            <a:r>
              <a:rPr lang="en-US" sz="1100" err="1">
                <a:solidFill>
                  <a:srgbClr val="1D1D1A"/>
                </a:solidFill>
                <a:latin typeface="Arial" panose="020B0604020202020204" pitchFamily="34" charset="0"/>
              </a:rPr>
              <a:t>RoCE</a:t>
            </a:r>
            <a:r>
              <a:rPr lang="en-US" sz="1100">
                <a:solidFill>
                  <a:srgbClr val="1D1D1A"/>
                </a:solidFill>
                <a:latin typeface="Arial" panose="020B0604020202020204" pitchFamily="34" charset="0"/>
              </a:rPr>
              <a:t> + AI Fabric</a:t>
            </a:r>
            <a:endParaRPr lang="en-US" altLang="zh-CN" sz="1100" kern="0">
              <a:solidFill>
                <a:srgbClr val="1D1D1A"/>
              </a:solidFill>
              <a:latin typeface="Arial" panose="020B0604020202020204" pitchFamily="34" charset="0"/>
              <a:cs typeface="Times New Roman" pitchFamily="18" charset="0"/>
            </a:endParaRPr>
          </a:p>
        </p:txBody>
      </p:sp>
      <p:sp>
        <p:nvSpPr>
          <p:cNvPr id="115" name="云形 100"/>
          <p:cNvSpPr/>
          <p:nvPr/>
        </p:nvSpPr>
        <p:spPr bwMode="auto">
          <a:xfrm>
            <a:off x="1659719" y="1963752"/>
            <a:ext cx="2377098" cy="485451"/>
          </a:xfrm>
          <a:prstGeom prst="cloud">
            <a:avLst/>
          </a:prstGeom>
          <a:noFill/>
          <a:ln w="19050" cap="flat" cmpd="sng" algn="ctr">
            <a:solidFill>
              <a:srgbClr val="0070C0"/>
            </a:solidFill>
            <a:prstDash val="solid"/>
            <a:miter lim="800000"/>
          </a:ln>
          <a:effectLst/>
        </p:spPr>
        <p:txBody>
          <a:bodyPr wrap="square" lIns="68544" tIns="34267" rIns="68544" bIns="34267" anchor="ctr">
            <a:noAutofit/>
          </a:bodyPr>
          <a:lstStyle/>
          <a:p>
            <a:pPr algn="ctr" defTabSz="910958" fontAlgn="ctr">
              <a:defRPr/>
            </a:pPr>
            <a:r>
              <a:rPr lang="en-US" sz="1100">
                <a:solidFill>
                  <a:srgbClr val="1D1D1A"/>
                </a:solidFill>
                <a:latin typeface="Arial" panose="020B0604020202020204" pitchFamily="34" charset="0"/>
              </a:rPr>
              <a:t>25 </a:t>
            </a:r>
            <a:r>
              <a:rPr lang="en-US" sz="1100" err="1">
                <a:solidFill>
                  <a:srgbClr val="1D1D1A"/>
                </a:solidFill>
                <a:latin typeface="Arial" panose="020B0604020202020204" pitchFamily="34" charset="0"/>
              </a:rPr>
              <a:t>Gbit</a:t>
            </a:r>
            <a:r>
              <a:rPr lang="en-US" sz="1100">
                <a:solidFill>
                  <a:srgbClr val="1D1D1A"/>
                </a:solidFill>
                <a:latin typeface="Arial" panose="020B0604020202020204" pitchFamily="34" charset="0"/>
              </a:rPr>
              <a:t>/s TCP/IP</a:t>
            </a:r>
            <a:br>
              <a:rPr lang="en-US" sz="1100">
                <a:solidFill>
                  <a:srgbClr val="1D1D1A"/>
                </a:solidFill>
                <a:latin typeface="Arial" panose="020B0604020202020204" pitchFamily="34" charset="0"/>
              </a:rPr>
            </a:br>
            <a:r>
              <a:rPr lang="en-US" sz="1100">
                <a:solidFill>
                  <a:srgbClr val="1D1D1A"/>
                </a:solidFill>
                <a:latin typeface="Arial" panose="020B0604020202020204" pitchFamily="34" charset="0"/>
              </a:rPr>
              <a:t>100 </a:t>
            </a:r>
            <a:r>
              <a:rPr lang="en-US" sz="1100" err="1">
                <a:solidFill>
                  <a:srgbClr val="1D1D1A"/>
                </a:solidFill>
                <a:latin typeface="Arial" panose="020B0604020202020204" pitchFamily="34" charset="0"/>
              </a:rPr>
              <a:t>Gbit</a:t>
            </a:r>
            <a:r>
              <a:rPr lang="en-US" sz="1100">
                <a:solidFill>
                  <a:srgbClr val="1D1D1A"/>
                </a:solidFill>
                <a:latin typeface="Arial" panose="020B0604020202020204" pitchFamily="34" charset="0"/>
              </a:rPr>
              <a:t>/s </a:t>
            </a:r>
            <a:r>
              <a:rPr lang="en-US" sz="1100" err="1">
                <a:solidFill>
                  <a:srgbClr val="1D1D1A"/>
                </a:solidFill>
                <a:latin typeface="Arial" panose="020B0604020202020204" pitchFamily="34" charset="0"/>
              </a:rPr>
              <a:t>RoCE</a:t>
            </a:r>
            <a:endParaRPr lang="en-US" altLang="zh-CN" sz="1100" kern="0">
              <a:solidFill>
                <a:srgbClr val="1D1D1A"/>
              </a:solidFill>
              <a:latin typeface="Arial" panose="020B0604020202020204" pitchFamily="34" charset="0"/>
              <a:cs typeface="Times New Roman" pitchFamily="18" charset="0"/>
            </a:endParaRPr>
          </a:p>
        </p:txBody>
      </p:sp>
      <p:sp>
        <p:nvSpPr>
          <p:cNvPr id="117" name="文本框 188"/>
          <p:cNvSpPr txBox="1"/>
          <p:nvPr/>
        </p:nvSpPr>
        <p:spPr>
          <a:xfrm>
            <a:off x="157772" y="3698431"/>
            <a:ext cx="675433" cy="438535"/>
          </a:xfrm>
          <a:prstGeom prst="rect">
            <a:avLst/>
          </a:prstGeom>
          <a:noFill/>
          <a:ln>
            <a:noFill/>
          </a:ln>
        </p:spPr>
        <p:txBody>
          <a:bodyPr wrap="square" lIns="68544" tIns="34267" rIns="68544" bIns="34267" rtlCol="0">
            <a:noAutofit/>
          </a:bodyPr>
          <a:lstStyle/>
          <a:p>
            <a:pPr algn="ctr" defTabSz="910958" fontAlgn="ctr">
              <a:defRPr/>
            </a:pPr>
            <a:r>
              <a:rPr lang="en-US" sz="1200">
                <a:solidFill>
                  <a:srgbClr val="1D1D1A"/>
                </a:solidFill>
                <a:latin typeface="Arial" panose="020B0604020202020204" pitchFamily="34" charset="0"/>
              </a:rPr>
              <a:t>Storage</a:t>
            </a:r>
          </a:p>
          <a:p>
            <a:pPr algn="ctr" defTabSz="910958" fontAlgn="ctr">
              <a:defRPr/>
            </a:pPr>
            <a:r>
              <a:rPr lang="en-US" sz="1200">
                <a:solidFill>
                  <a:srgbClr val="1D1D1A"/>
                </a:solidFill>
                <a:latin typeface="Arial" panose="020B0604020202020204" pitchFamily="34" charset="0"/>
              </a:rPr>
              <a:t>nodes</a:t>
            </a:r>
            <a:endParaRPr lang="en-US" altLang="zh-CN" sz="1200" kern="0">
              <a:solidFill>
                <a:srgbClr val="1D1D1A"/>
              </a:solidFill>
              <a:latin typeface="Arial" panose="020B0604020202020204" pitchFamily="34" charset="0"/>
              <a:ea typeface="宋体"/>
              <a:cs typeface="Times New Roman" pitchFamily="18" charset="0"/>
            </a:endParaRPr>
          </a:p>
        </p:txBody>
      </p:sp>
      <p:cxnSp>
        <p:nvCxnSpPr>
          <p:cNvPr id="123" name="直接连接符 215"/>
          <p:cNvCxnSpPr>
            <a:stCxn id="320" idx="0"/>
          </p:cNvCxnSpPr>
          <p:nvPr/>
        </p:nvCxnSpPr>
        <p:spPr>
          <a:xfrm>
            <a:off x="1868209" y="1637109"/>
            <a:ext cx="449875" cy="390497"/>
          </a:xfrm>
          <a:prstGeom prst="line">
            <a:avLst/>
          </a:prstGeom>
          <a:noFill/>
          <a:ln w="15875" cap="flat" cmpd="sng" algn="ctr">
            <a:solidFill>
              <a:srgbClr val="0070C0"/>
            </a:solidFill>
            <a:prstDash val="solid"/>
            <a:miter lim="800000"/>
          </a:ln>
          <a:effectLst/>
        </p:spPr>
      </p:cxnSp>
      <p:cxnSp>
        <p:nvCxnSpPr>
          <p:cNvPr id="124" name="直接连接符 216"/>
          <p:cNvCxnSpPr>
            <a:stCxn id="115" idx="1"/>
            <a:endCxn id="157" idx="0"/>
          </p:cNvCxnSpPr>
          <p:nvPr/>
        </p:nvCxnSpPr>
        <p:spPr>
          <a:xfrm flipH="1">
            <a:off x="2635336" y="2448686"/>
            <a:ext cx="212932" cy="475891"/>
          </a:xfrm>
          <a:prstGeom prst="line">
            <a:avLst/>
          </a:prstGeom>
          <a:noFill/>
          <a:ln w="15875" cap="flat" cmpd="sng" algn="ctr">
            <a:solidFill>
              <a:srgbClr val="0070C0"/>
            </a:solidFill>
            <a:prstDash val="solid"/>
            <a:miter lim="800000"/>
          </a:ln>
          <a:effectLst/>
        </p:spPr>
      </p:cxnSp>
      <p:sp>
        <p:nvSpPr>
          <p:cNvPr id="135" name="圆角矩形 101"/>
          <p:cNvSpPr/>
          <p:nvPr/>
        </p:nvSpPr>
        <p:spPr>
          <a:xfrm>
            <a:off x="845085" y="2839699"/>
            <a:ext cx="1141136" cy="1953213"/>
          </a:xfrm>
          <a:prstGeom prst="roundRect">
            <a:avLst>
              <a:gd name="adj" fmla="val 7061"/>
            </a:avLst>
          </a:prstGeom>
          <a:noFill/>
          <a:ln w="12700" cap="flat" cmpd="sng" algn="ctr">
            <a:solidFill>
              <a:srgbClr val="0070C0"/>
            </a:solidFill>
            <a:prstDash val="dash"/>
            <a:miter lim="800000"/>
          </a:ln>
          <a:effectLst/>
        </p:spPr>
        <p:txBody>
          <a:bodyPr wrap="square" lIns="68544" tIns="34267" rIns="68544" bIns="34267" rtlCol="0" anchor="ctr">
            <a:noAutofit/>
          </a:bodyPr>
          <a:lstStyle/>
          <a:p>
            <a:pPr algn="ctr" defTabSz="910958" fontAlgn="ctr">
              <a:defRPr/>
            </a:pPr>
            <a:endParaRPr lang="en-US" altLang="zh-CN" sz="900" kern="0">
              <a:solidFill>
                <a:srgbClr val="1D1D1A"/>
              </a:solidFill>
              <a:latin typeface="Arial" panose="020B0604020202020204" pitchFamily="34" charset="0"/>
              <a:cs typeface="Times New Roman" pitchFamily="18" charset="0"/>
            </a:endParaRPr>
          </a:p>
        </p:txBody>
      </p:sp>
      <p:sp>
        <p:nvSpPr>
          <p:cNvPr id="144" name="圆角矩形 103"/>
          <p:cNvSpPr/>
          <p:nvPr/>
        </p:nvSpPr>
        <p:spPr bwMode="auto">
          <a:xfrm>
            <a:off x="958047" y="3397044"/>
            <a:ext cx="916501" cy="596728"/>
          </a:xfrm>
          <a:prstGeom prst="roundRect">
            <a:avLst/>
          </a:prstGeom>
          <a:solidFill>
            <a:srgbClr val="FFFFFF">
              <a:lumMod val="40000"/>
              <a:lumOff val="60000"/>
            </a:srgbClr>
          </a:solidFill>
          <a:ln w="12700">
            <a:solidFill>
              <a:srgbClr val="0070C0"/>
            </a:solidFill>
          </a:ln>
          <a:effectLst/>
        </p:spPr>
        <p:txBody>
          <a:bodyPr wrap="square" lIns="68557" tIns="34276" rIns="68557" bIns="34276" anchor="ctr">
            <a:noAutofit/>
          </a:bodyPr>
          <a:lstStyle/>
          <a:p>
            <a:pPr algn="ctr" defTabSz="910958" fontAlgn="ctr">
              <a:buClr>
                <a:srgbClr val="CC9900"/>
              </a:buClr>
              <a:defRPr/>
            </a:pPr>
            <a:r>
              <a:rPr lang="en-US" sz="1200">
                <a:solidFill>
                  <a:srgbClr val="1D1D1A"/>
                </a:solidFill>
                <a:latin typeface="Arial" panose="020B0604020202020204" pitchFamily="34" charset="0"/>
              </a:rPr>
              <a:t>Storage Controller</a:t>
            </a:r>
            <a:endParaRPr lang="en-US" altLang="zh-CN" sz="1200" kern="0">
              <a:solidFill>
                <a:srgbClr val="1D1D1A"/>
              </a:solidFill>
              <a:latin typeface="Arial" panose="020B0604020202020204" pitchFamily="34" charset="0"/>
              <a:ea typeface="宋体"/>
              <a:cs typeface="Times New Roman" pitchFamily="18" charset="0"/>
            </a:endParaRPr>
          </a:p>
        </p:txBody>
      </p:sp>
      <p:sp>
        <p:nvSpPr>
          <p:cNvPr id="145" name="圆角矩形 104"/>
          <p:cNvSpPr/>
          <p:nvPr/>
        </p:nvSpPr>
        <p:spPr bwMode="auto">
          <a:xfrm>
            <a:off x="2177085" y="3384518"/>
            <a:ext cx="916501" cy="596728"/>
          </a:xfrm>
          <a:prstGeom prst="roundRect">
            <a:avLst/>
          </a:prstGeom>
          <a:solidFill>
            <a:srgbClr val="FFFFFF">
              <a:lumMod val="40000"/>
              <a:lumOff val="60000"/>
            </a:srgbClr>
          </a:solidFill>
          <a:ln w="12700">
            <a:solidFill>
              <a:srgbClr val="0070C0"/>
            </a:solidFill>
          </a:ln>
          <a:effectLst/>
        </p:spPr>
        <p:txBody>
          <a:bodyPr wrap="square" lIns="68557" tIns="34276" rIns="68557" bIns="34276" anchor="ctr">
            <a:noAutofit/>
          </a:bodyPr>
          <a:lstStyle/>
          <a:p>
            <a:pPr algn="ctr" defTabSz="910958" fontAlgn="ctr">
              <a:buClr>
                <a:srgbClr val="CC9900"/>
              </a:buClr>
              <a:defRPr/>
            </a:pPr>
            <a:r>
              <a:rPr lang="en-US" sz="1200">
                <a:solidFill>
                  <a:srgbClr val="1D1D1A"/>
                </a:solidFill>
                <a:latin typeface="Arial" panose="020B0604020202020204" pitchFamily="34" charset="0"/>
              </a:rPr>
              <a:t>Storage Controller</a:t>
            </a:r>
          </a:p>
        </p:txBody>
      </p:sp>
      <p:sp>
        <p:nvSpPr>
          <p:cNvPr id="154" name="圆角矩形 106"/>
          <p:cNvSpPr/>
          <p:nvPr/>
        </p:nvSpPr>
        <p:spPr bwMode="auto">
          <a:xfrm>
            <a:off x="3422514" y="3409570"/>
            <a:ext cx="916501" cy="596728"/>
          </a:xfrm>
          <a:prstGeom prst="roundRect">
            <a:avLst/>
          </a:prstGeom>
          <a:solidFill>
            <a:srgbClr val="FFFFFF">
              <a:lumMod val="40000"/>
              <a:lumOff val="60000"/>
            </a:srgbClr>
          </a:solidFill>
          <a:ln w="12700">
            <a:solidFill>
              <a:srgbClr val="0070C0"/>
            </a:solidFill>
          </a:ln>
          <a:effectLst/>
        </p:spPr>
        <p:txBody>
          <a:bodyPr wrap="square" lIns="68557" tIns="34276" rIns="68557" bIns="34276" anchor="ctr">
            <a:noAutofit/>
          </a:bodyPr>
          <a:lstStyle/>
          <a:p>
            <a:pPr algn="ctr" defTabSz="910958" fontAlgn="ctr">
              <a:buClr>
                <a:srgbClr val="CC9900"/>
              </a:buClr>
              <a:defRPr/>
            </a:pPr>
            <a:r>
              <a:rPr lang="en-US" sz="1200">
                <a:solidFill>
                  <a:srgbClr val="1D1D1A"/>
                </a:solidFill>
                <a:latin typeface="Arial" panose="020B0604020202020204" pitchFamily="34" charset="0"/>
              </a:rPr>
              <a:t>Storage Controller</a:t>
            </a:r>
          </a:p>
        </p:txBody>
      </p:sp>
      <p:sp>
        <p:nvSpPr>
          <p:cNvPr id="155" name="圆角矩形 107"/>
          <p:cNvSpPr/>
          <p:nvPr/>
        </p:nvSpPr>
        <p:spPr bwMode="auto">
          <a:xfrm>
            <a:off x="4629023" y="3397044"/>
            <a:ext cx="916501" cy="596728"/>
          </a:xfrm>
          <a:prstGeom prst="roundRect">
            <a:avLst/>
          </a:prstGeom>
          <a:solidFill>
            <a:srgbClr val="FFFFFF">
              <a:lumMod val="40000"/>
              <a:lumOff val="60000"/>
            </a:srgbClr>
          </a:solidFill>
          <a:ln w="12700">
            <a:solidFill>
              <a:srgbClr val="0070C0"/>
            </a:solidFill>
          </a:ln>
          <a:effectLst/>
        </p:spPr>
        <p:txBody>
          <a:bodyPr wrap="square" lIns="68557" tIns="34276" rIns="68557" bIns="34276" anchor="ctr">
            <a:noAutofit/>
          </a:bodyPr>
          <a:lstStyle/>
          <a:p>
            <a:pPr algn="ctr" defTabSz="910958" fontAlgn="ctr">
              <a:buClr>
                <a:srgbClr val="CC9900"/>
              </a:buClr>
              <a:defRPr/>
            </a:pPr>
            <a:r>
              <a:rPr lang="en-US" sz="1200">
                <a:solidFill>
                  <a:srgbClr val="1D1D1A"/>
                </a:solidFill>
                <a:latin typeface="Arial" panose="020B0604020202020204" pitchFamily="34" charset="0"/>
              </a:rPr>
              <a:t>Storage Controller</a:t>
            </a:r>
          </a:p>
        </p:txBody>
      </p:sp>
      <p:sp>
        <p:nvSpPr>
          <p:cNvPr id="156" name="圆角矩形 109"/>
          <p:cNvSpPr/>
          <p:nvPr/>
        </p:nvSpPr>
        <p:spPr bwMode="auto">
          <a:xfrm>
            <a:off x="958047" y="2924577"/>
            <a:ext cx="916501" cy="202409"/>
          </a:xfrm>
          <a:prstGeom prst="roundRect">
            <a:avLst/>
          </a:prstGeom>
          <a:noFill/>
          <a:ln>
            <a:solidFill>
              <a:srgbClr val="0070C0"/>
            </a:solidFill>
          </a:ln>
          <a:effectLst/>
        </p:spPr>
        <p:txBody>
          <a:bodyPr wrap="square" lIns="68557" tIns="34276" rIns="68557" bIns="34276" anchor="ctr">
            <a:noAutofit/>
          </a:bodyPr>
          <a:lstStyle/>
          <a:p>
            <a:pPr algn="ctr" defTabSz="910958" fontAlgn="ctr">
              <a:buClr>
                <a:srgbClr val="CC9900"/>
              </a:buClr>
              <a:defRPr/>
            </a:pPr>
            <a:r>
              <a:rPr lang="en-US" sz="800">
                <a:solidFill>
                  <a:srgbClr val="1D1D1A"/>
                </a:solidFill>
                <a:latin typeface="Arial" panose="020B0604020202020204" pitchFamily="34" charset="0"/>
              </a:rPr>
              <a:t>Front-end NIC</a:t>
            </a:r>
            <a:endParaRPr lang="en-US" altLang="zh-CN" sz="800" kern="0">
              <a:solidFill>
                <a:srgbClr val="1D1D1A"/>
              </a:solidFill>
              <a:latin typeface="Arial" panose="020B0604020202020204" pitchFamily="34" charset="0"/>
              <a:ea typeface="宋体"/>
              <a:cs typeface="Times New Roman" pitchFamily="18" charset="0"/>
            </a:endParaRPr>
          </a:p>
        </p:txBody>
      </p:sp>
      <p:sp>
        <p:nvSpPr>
          <p:cNvPr id="157" name="圆角矩形 110"/>
          <p:cNvSpPr/>
          <p:nvPr/>
        </p:nvSpPr>
        <p:spPr bwMode="auto">
          <a:xfrm>
            <a:off x="2177085" y="2924577"/>
            <a:ext cx="916501" cy="202409"/>
          </a:xfrm>
          <a:prstGeom prst="roundRect">
            <a:avLst/>
          </a:prstGeom>
          <a:noFill/>
          <a:ln>
            <a:solidFill>
              <a:srgbClr val="0070C0"/>
            </a:solidFill>
          </a:ln>
          <a:effectLst/>
        </p:spPr>
        <p:txBody>
          <a:bodyPr wrap="square" lIns="68557" tIns="34276" rIns="68557" bIns="34276" anchor="ctr">
            <a:noAutofit/>
          </a:bodyPr>
          <a:lstStyle/>
          <a:p>
            <a:pPr algn="ctr" defTabSz="910958" fontAlgn="ctr">
              <a:buClr>
                <a:srgbClr val="CC9900"/>
              </a:buClr>
              <a:defRPr/>
            </a:pPr>
            <a:r>
              <a:rPr lang="en-US" sz="800">
                <a:solidFill>
                  <a:srgbClr val="1D1D1A"/>
                </a:solidFill>
                <a:latin typeface="Arial" panose="020B0604020202020204" pitchFamily="34" charset="0"/>
              </a:rPr>
              <a:t>Front-end NIC</a:t>
            </a:r>
            <a:endParaRPr lang="en-US" altLang="zh-CN" sz="800" kern="0">
              <a:solidFill>
                <a:srgbClr val="1D1D1A"/>
              </a:solidFill>
              <a:latin typeface="Arial" panose="020B0604020202020204" pitchFamily="34" charset="0"/>
              <a:ea typeface="宋体"/>
              <a:cs typeface="Times New Roman" pitchFamily="18" charset="0"/>
            </a:endParaRPr>
          </a:p>
        </p:txBody>
      </p:sp>
      <p:sp>
        <p:nvSpPr>
          <p:cNvPr id="158" name="圆角矩形 112"/>
          <p:cNvSpPr/>
          <p:nvPr/>
        </p:nvSpPr>
        <p:spPr bwMode="auto">
          <a:xfrm>
            <a:off x="3422514" y="2924577"/>
            <a:ext cx="916501" cy="202409"/>
          </a:xfrm>
          <a:prstGeom prst="roundRect">
            <a:avLst/>
          </a:prstGeom>
          <a:noFill/>
          <a:ln>
            <a:solidFill>
              <a:srgbClr val="0070C0"/>
            </a:solidFill>
          </a:ln>
          <a:effectLst/>
        </p:spPr>
        <p:txBody>
          <a:bodyPr wrap="square" lIns="68557" tIns="34276" rIns="68557" bIns="34276" anchor="ctr">
            <a:noAutofit/>
          </a:bodyPr>
          <a:lstStyle/>
          <a:p>
            <a:pPr algn="ctr" defTabSz="910958" fontAlgn="ctr">
              <a:buClr>
                <a:srgbClr val="CC9900"/>
              </a:buClr>
              <a:defRPr/>
            </a:pPr>
            <a:r>
              <a:rPr lang="en-US" sz="800">
                <a:solidFill>
                  <a:srgbClr val="1D1D1A"/>
                </a:solidFill>
                <a:latin typeface="Arial" panose="020B0604020202020204" pitchFamily="34" charset="0"/>
              </a:rPr>
              <a:t>Front-end NIC</a:t>
            </a:r>
            <a:endParaRPr lang="en-US" altLang="zh-CN" sz="800" kern="0">
              <a:solidFill>
                <a:srgbClr val="1D1D1A"/>
              </a:solidFill>
              <a:latin typeface="Arial" panose="020B0604020202020204" pitchFamily="34" charset="0"/>
              <a:ea typeface="宋体"/>
              <a:cs typeface="Times New Roman" pitchFamily="18" charset="0"/>
            </a:endParaRPr>
          </a:p>
        </p:txBody>
      </p:sp>
      <p:sp>
        <p:nvSpPr>
          <p:cNvPr id="159" name="圆角矩形 113"/>
          <p:cNvSpPr/>
          <p:nvPr/>
        </p:nvSpPr>
        <p:spPr bwMode="auto">
          <a:xfrm>
            <a:off x="4629023" y="2924577"/>
            <a:ext cx="916501" cy="202409"/>
          </a:xfrm>
          <a:prstGeom prst="roundRect">
            <a:avLst/>
          </a:prstGeom>
          <a:noFill/>
          <a:ln>
            <a:solidFill>
              <a:srgbClr val="0070C0"/>
            </a:solidFill>
          </a:ln>
          <a:effectLst/>
        </p:spPr>
        <p:txBody>
          <a:bodyPr wrap="square" lIns="68557" tIns="34276" rIns="68557" bIns="34276" anchor="ctr">
            <a:noAutofit/>
          </a:bodyPr>
          <a:lstStyle/>
          <a:p>
            <a:pPr algn="ctr" defTabSz="910958" fontAlgn="ctr">
              <a:buClr>
                <a:srgbClr val="CC9900"/>
              </a:buClr>
              <a:defRPr/>
            </a:pPr>
            <a:r>
              <a:rPr lang="en-US" sz="800">
                <a:solidFill>
                  <a:srgbClr val="1D1D1A"/>
                </a:solidFill>
                <a:latin typeface="Arial" panose="020B0604020202020204" pitchFamily="34" charset="0"/>
              </a:rPr>
              <a:t>Front-end NIC</a:t>
            </a:r>
            <a:endParaRPr lang="en-US" altLang="zh-CN" sz="800" kern="0">
              <a:solidFill>
                <a:srgbClr val="1D1D1A"/>
              </a:solidFill>
              <a:latin typeface="Arial" panose="020B0604020202020204" pitchFamily="34" charset="0"/>
              <a:ea typeface="宋体"/>
              <a:cs typeface="Times New Roman" pitchFamily="18" charset="0"/>
            </a:endParaRPr>
          </a:p>
        </p:txBody>
      </p:sp>
      <p:sp>
        <p:nvSpPr>
          <p:cNvPr id="160" name="圆角矩形 115"/>
          <p:cNvSpPr/>
          <p:nvPr/>
        </p:nvSpPr>
        <p:spPr bwMode="auto">
          <a:xfrm>
            <a:off x="1348126" y="4479602"/>
            <a:ext cx="601578" cy="230478"/>
          </a:xfrm>
          <a:prstGeom prst="roundRect">
            <a:avLst/>
          </a:prstGeom>
          <a:noFill/>
          <a:ln>
            <a:solidFill>
              <a:srgbClr val="0070C0"/>
            </a:solidFill>
          </a:ln>
          <a:effectLst/>
        </p:spPr>
        <p:txBody>
          <a:bodyPr wrap="square" lIns="68557" tIns="34276" rIns="68557" bIns="34276" anchor="ctr">
            <a:noAutofit/>
          </a:bodyPr>
          <a:lstStyle/>
          <a:p>
            <a:pPr algn="ctr" defTabSz="910958" fontAlgn="ctr">
              <a:buClr>
                <a:srgbClr val="CC9900"/>
              </a:buClr>
              <a:defRPr/>
            </a:pPr>
            <a:r>
              <a:rPr lang="en-US" sz="800">
                <a:solidFill>
                  <a:srgbClr val="1D1D1A"/>
                </a:solidFill>
                <a:latin typeface="Arial" panose="020B0604020202020204" pitchFamily="34" charset="0"/>
              </a:rPr>
              <a:t>Back-end NIC</a:t>
            </a:r>
            <a:endParaRPr lang="en-US" altLang="zh-CN" sz="800" kern="0">
              <a:solidFill>
                <a:srgbClr val="1D1D1A"/>
              </a:solidFill>
              <a:latin typeface="Arial" panose="020B0604020202020204" pitchFamily="34" charset="0"/>
              <a:ea typeface="宋体"/>
              <a:cs typeface="Times New Roman" pitchFamily="18" charset="0"/>
            </a:endParaRPr>
          </a:p>
        </p:txBody>
      </p:sp>
      <p:cxnSp>
        <p:nvCxnSpPr>
          <p:cNvPr id="192" name="直接连接符 136"/>
          <p:cNvCxnSpPr>
            <a:stCxn id="156" idx="2"/>
            <a:endCxn id="144" idx="0"/>
          </p:cNvCxnSpPr>
          <p:nvPr/>
        </p:nvCxnSpPr>
        <p:spPr>
          <a:xfrm>
            <a:off x="1416298" y="3126986"/>
            <a:ext cx="0" cy="270058"/>
          </a:xfrm>
          <a:prstGeom prst="line">
            <a:avLst/>
          </a:prstGeom>
          <a:noFill/>
          <a:ln w="6350" cap="flat" cmpd="sng" algn="ctr">
            <a:solidFill>
              <a:srgbClr val="0070C0"/>
            </a:solidFill>
            <a:prstDash val="solid"/>
            <a:miter lim="800000"/>
          </a:ln>
          <a:effectLst/>
        </p:spPr>
      </p:cxnSp>
      <p:grpSp>
        <p:nvGrpSpPr>
          <p:cNvPr id="254" name="Group 1446"/>
          <p:cNvGrpSpPr/>
          <p:nvPr/>
        </p:nvGrpSpPr>
        <p:grpSpPr>
          <a:xfrm>
            <a:off x="3182992" y="1175374"/>
            <a:ext cx="1750104" cy="258994"/>
            <a:chOff x="2140260" y="2024056"/>
            <a:chExt cx="1589999" cy="326192"/>
          </a:xfrm>
        </p:grpSpPr>
        <p:sp>
          <p:nvSpPr>
            <p:cNvPr id="336" name="Rectangle 1447"/>
            <p:cNvSpPr/>
            <p:nvPr/>
          </p:nvSpPr>
          <p:spPr>
            <a:xfrm>
              <a:off x="2140260" y="2024056"/>
              <a:ext cx="1589999" cy="326192"/>
            </a:xfrm>
            <a:prstGeom prst="rect">
              <a:avLst/>
            </a:prstGeom>
            <a:noFill/>
            <a:ln w="25400" cap="flat" cmpd="sng" algn="ctr">
              <a:solidFill>
                <a:srgbClr val="00B0F0"/>
              </a:solidFill>
              <a:prstDash val="solid"/>
            </a:ln>
            <a:effectLst/>
          </p:spPr>
          <p:txBody>
            <a:bodyPr wrap="square" rtlCol="0" anchor="ctr">
              <a:noAutofit/>
            </a:bodyPr>
            <a:lstStyle/>
            <a:p>
              <a:pPr algn="ctr" defTabSz="1219272" fontAlgn="ctr">
                <a:defRPr/>
              </a:pPr>
              <a:endParaRPr lang="en-US" sz="2400" kern="0">
                <a:solidFill>
                  <a:prstClr val="white"/>
                </a:solidFill>
                <a:latin typeface="Arial" panose="020B0604020202020204" pitchFamily="34" charset="0"/>
                <a:ea typeface="微软雅黑"/>
              </a:endParaRPr>
            </a:p>
          </p:txBody>
        </p:sp>
        <p:cxnSp>
          <p:nvCxnSpPr>
            <p:cNvPr id="337" name="Straight Connector 1448"/>
            <p:cNvCxnSpPr/>
            <p:nvPr/>
          </p:nvCxnSpPr>
          <p:spPr>
            <a:xfrm>
              <a:off x="2283248" y="2269375"/>
              <a:ext cx="1285466" cy="0"/>
            </a:xfrm>
            <a:prstGeom prst="line">
              <a:avLst/>
            </a:prstGeom>
            <a:noFill/>
            <a:ln w="6350" cap="flat" cmpd="sng" algn="ctr">
              <a:solidFill>
                <a:srgbClr val="00B0F0"/>
              </a:solidFill>
              <a:prstDash val="solid"/>
              <a:miter lim="800000"/>
            </a:ln>
            <a:effectLst/>
          </p:spPr>
        </p:cxnSp>
        <p:cxnSp>
          <p:nvCxnSpPr>
            <p:cNvPr id="338" name="Straight Connector 1449"/>
            <p:cNvCxnSpPr/>
            <p:nvPr/>
          </p:nvCxnSpPr>
          <p:spPr>
            <a:xfrm>
              <a:off x="2283248" y="2195352"/>
              <a:ext cx="947424" cy="0"/>
            </a:xfrm>
            <a:prstGeom prst="line">
              <a:avLst/>
            </a:prstGeom>
            <a:noFill/>
            <a:ln w="6350" cap="flat" cmpd="sng" algn="ctr">
              <a:solidFill>
                <a:srgbClr val="00B0F0"/>
              </a:solidFill>
              <a:prstDash val="solid"/>
              <a:miter lim="800000"/>
            </a:ln>
            <a:effectLst/>
          </p:spPr>
        </p:cxnSp>
        <p:sp>
          <p:nvSpPr>
            <p:cNvPr id="339" name="矩形 2"/>
            <p:cNvSpPr/>
            <p:nvPr/>
          </p:nvSpPr>
          <p:spPr>
            <a:xfrm>
              <a:off x="3340254" y="2111540"/>
              <a:ext cx="188545" cy="111332"/>
            </a:xfrm>
            <a:prstGeom prst="rect">
              <a:avLst/>
            </a:prstGeom>
            <a:noFill/>
            <a:ln w="6350" cap="flat" cmpd="sng" algn="ctr">
              <a:solidFill>
                <a:srgbClr val="00B0F0"/>
              </a:solidFill>
              <a:prstDash val="solid"/>
            </a:ln>
            <a:effectLst/>
          </p:spPr>
          <p:txBody>
            <a:bodyPr wrap="square" rtlCol="0" anchor="ctr">
              <a:noAutofit/>
            </a:bodyPr>
            <a:lstStyle/>
            <a:p>
              <a:pPr algn="ctr" defTabSz="1219272" fontAlgn="ctr">
                <a:defRPr/>
              </a:pPr>
              <a:endParaRPr lang="en-US" sz="2400" kern="0">
                <a:solidFill>
                  <a:prstClr val="white"/>
                </a:solidFill>
                <a:latin typeface="Arial" panose="020B0604020202020204" pitchFamily="34" charset="0"/>
                <a:ea typeface="微软雅黑"/>
              </a:endParaRPr>
            </a:p>
          </p:txBody>
        </p:sp>
        <p:cxnSp>
          <p:nvCxnSpPr>
            <p:cNvPr id="340" name="Straight Connector 1451"/>
            <p:cNvCxnSpPr/>
            <p:nvPr/>
          </p:nvCxnSpPr>
          <p:spPr>
            <a:xfrm>
              <a:off x="2276954" y="2115523"/>
              <a:ext cx="947424" cy="0"/>
            </a:xfrm>
            <a:prstGeom prst="line">
              <a:avLst/>
            </a:prstGeom>
            <a:noFill/>
            <a:ln w="6350" cap="flat" cmpd="sng" algn="ctr">
              <a:solidFill>
                <a:srgbClr val="00B0F0"/>
              </a:solidFill>
              <a:prstDash val="solid"/>
              <a:miter lim="800000"/>
            </a:ln>
            <a:effectLst/>
          </p:spPr>
        </p:cxnSp>
      </p:grpSp>
      <p:grpSp>
        <p:nvGrpSpPr>
          <p:cNvPr id="255" name="Group 1440"/>
          <p:cNvGrpSpPr/>
          <p:nvPr/>
        </p:nvGrpSpPr>
        <p:grpSpPr>
          <a:xfrm>
            <a:off x="1193416" y="1170172"/>
            <a:ext cx="1798177" cy="258994"/>
            <a:chOff x="2140260" y="2024056"/>
            <a:chExt cx="1589999" cy="326192"/>
          </a:xfrm>
        </p:grpSpPr>
        <p:sp>
          <p:nvSpPr>
            <p:cNvPr id="331" name="Rectangle 1441"/>
            <p:cNvSpPr/>
            <p:nvPr/>
          </p:nvSpPr>
          <p:spPr>
            <a:xfrm>
              <a:off x="2140260" y="2024056"/>
              <a:ext cx="1589999" cy="326192"/>
            </a:xfrm>
            <a:prstGeom prst="rect">
              <a:avLst/>
            </a:prstGeom>
            <a:noFill/>
            <a:ln w="25400" cap="flat" cmpd="sng" algn="ctr">
              <a:solidFill>
                <a:srgbClr val="00B0F0"/>
              </a:solidFill>
              <a:prstDash val="solid"/>
            </a:ln>
            <a:effectLst/>
          </p:spPr>
          <p:txBody>
            <a:bodyPr wrap="square" rtlCol="0" anchor="ctr">
              <a:noAutofit/>
            </a:bodyPr>
            <a:lstStyle/>
            <a:p>
              <a:pPr algn="ctr" defTabSz="1219272" fontAlgn="ctr">
                <a:defRPr/>
              </a:pPr>
              <a:endParaRPr lang="en-US" sz="2400" kern="0">
                <a:solidFill>
                  <a:prstClr val="white"/>
                </a:solidFill>
                <a:latin typeface="Arial" panose="020B0604020202020204" pitchFamily="34" charset="0"/>
                <a:ea typeface="微软雅黑"/>
              </a:endParaRPr>
            </a:p>
          </p:txBody>
        </p:sp>
        <p:cxnSp>
          <p:nvCxnSpPr>
            <p:cNvPr id="332" name="Straight Connector 1442"/>
            <p:cNvCxnSpPr/>
            <p:nvPr/>
          </p:nvCxnSpPr>
          <p:spPr>
            <a:xfrm>
              <a:off x="2283248" y="2269375"/>
              <a:ext cx="1285466" cy="0"/>
            </a:xfrm>
            <a:prstGeom prst="line">
              <a:avLst/>
            </a:prstGeom>
            <a:noFill/>
            <a:ln w="6350" cap="flat" cmpd="sng" algn="ctr">
              <a:solidFill>
                <a:srgbClr val="00B0F0"/>
              </a:solidFill>
              <a:prstDash val="solid"/>
              <a:miter lim="800000"/>
            </a:ln>
            <a:effectLst/>
          </p:spPr>
        </p:cxnSp>
        <p:cxnSp>
          <p:nvCxnSpPr>
            <p:cNvPr id="333" name="Straight Connector 1443"/>
            <p:cNvCxnSpPr/>
            <p:nvPr/>
          </p:nvCxnSpPr>
          <p:spPr>
            <a:xfrm>
              <a:off x="2283248" y="2195352"/>
              <a:ext cx="947424" cy="0"/>
            </a:xfrm>
            <a:prstGeom prst="line">
              <a:avLst/>
            </a:prstGeom>
            <a:noFill/>
            <a:ln w="6350" cap="flat" cmpd="sng" algn="ctr">
              <a:solidFill>
                <a:srgbClr val="00B0F0"/>
              </a:solidFill>
              <a:prstDash val="solid"/>
              <a:miter lim="800000"/>
            </a:ln>
            <a:effectLst/>
          </p:spPr>
        </p:cxnSp>
        <p:sp>
          <p:nvSpPr>
            <p:cNvPr id="334" name="矩形 2"/>
            <p:cNvSpPr/>
            <p:nvPr/>
          </p:nvSpPr>
          <p:spPr>
            <a:xfrm>
              <a:off x="3340254" y="2111540"/>
              <a:ext cx="188545" cy="111332"/>
            </a:xfrm>
            <a:prstGeom prst="rect">
              <a:avLst/>
            </a:prstGeom>
            <a:noFill/>
            <a:ln w="6350" cap="flat" cmpd="sng" algn="ctr">
              <a:solidFill>
                <a:srgbClr val="00B0F0"/>
              </a:solidFill>
              <a:prstDash val="solid"/>
            </a:ln>
            <a:effectLst/>
          </p:spPr>
          <p:txBody>
            <a:bodyPr wrap="square" rtlCol="0" anchor="ctr">
              <a:noAutofit/>
            </a:bodyPr>
            <a:lstStyle/>
            <a:p>
              <a:pPr algn="ctr" defTabSz="1219272" fontAlgn="ctr">
                <a:defRPr/>
              </a:pPr>
              <a:endParaRPr lang="en-US" sz="2400" kern="0">
                <a:solidFill>
                  <a:prstClr val="white"/>
                </a:solidFill>
                <a:latin typeface="Arial" panose="020B0604020202020204" pitchFamily="34" charset="0"/>
                <a:ea typeface="微软雅黑"/>
              </a:endParaRPr>
            </a:p>
          </p:txBody>
        </p:sp>
        <p:cxnSp>
          <p:nvCxnSpPr>
            <p:cNvPr id="335" name="Straight Connector 1445"/>
            <p:cNvCxnSpPr/>
            <p:nvPr/>
          </p:nvCxnSpPr>
          <p:spPr>
            <a:xfrm>
              <a:off x="2276954" y="2115523"/>
              <a:ext cx="947424" cy="0"/>
            </a:xfrm>
            <a:prstGeom prst="line">
              <a:avLst/>
            </a:prstGeom>
            <a:noFill/>
            <a:ln w="6350" cap="flat" cmpd="sng" algn="ctr">
              <a:solidFill>
                <a:srgbClr val="00B0F0"/>
              </a:solidFill>
              <a:prstDash val="solid"/>
              <a:miter lim="800000"/>
            </a:ln>
            <a:effectLst/>
          </p:spPr>
        </p:cxnSp>
      </p:grpSp>
      <p:grpSp>
        <p:nvGrpSpPr>
          <p:cNvPr id="256" name="Group 1357"/>
          <p:cNvGrpSpPr/>
          <p:nvPr/>
        </p:nvGrpSpPr>
        <p:grpSpPr>
          <a:xfrm rot="10800000">
            <a:off x="1698890" y="1394302"/>
            <a:ext cx="338638" cy="242807"/>
            <a:chOff x="4777975" y="1174384"/>
            <a:chExt cx="280043" cy="356738"/>
          </a:xfrm>
        </p:grpSpPr>
        <p:sp>
          <p:nvSpPr>
            <p:cNvPr id="320" name="Rectangle 1360"/>
            <p:cNvSpPr/>
            <p:nvPr/>
          </p:nvSpPr>
          <p:spPr>
            <a:xfrm>
              <a:off x="4777975" y="1174384"/>
              <a:ext cx="280043" cy="356738"/>
            </a:xfrm>
            <a:prstGeom prst="rect">
              <a:avLst/>
            </a:prstGeom>
            <a:solidFill>
              <a:srgbClr val="FFFFFF"/>
            </a:solidFill>
            <a:ln w="6350" cap="flat" cmpd="sng" algn="ctr">
              <a:solidFill>
                <a:srgbClr val="00B0F0"/>
              </a:solidFill>
              <a:prstDash val="solid"/>
              <a:miter lim="800000"/>
            </a:ln>
            <a:effectLst/>
          </p:spPr>
          <p:txBody>
            <a:bodyPr wrap="square" rtlCol="0" anchor="ctr">
              <a:noAutofit/>
            </a:bodyPr>
            <a:lstStyle/>
            <a:p>
              <a:pPr algn="ctr" defTabSz="914400" fontAlgn="ctr">
                <a:defRPr/>
              </a:pPr>
              <a:endParaRPr lang="en-US" kern="0">
                <a:solidFill>
                  <a:srgbClr val="666666"/>
                </a:solidFill>
                <a:latin typeface="Arial" panose="020B0604020202020204" pitchFamily="34" charset="0"/>
              </a:endParaRPr>
            </a:p>
          </p:txBody>
        </p:sp>
        <p:grpSp>
          <p:nvGrpSpPr>
            <p:cNvPr id="321" name="Group 1358"/>
            <p:cNvGrpSpPr/>
            <p:nvPr/>
          </p:nvGrpSpPr>
          <p:grpSpPr>
            <a:xfrm rot="5400000">
              <a:off x="4882557" y="1284183"/>
              <a:ext cx="166971" cy="49489"/>
              <a:chOff x="1849115" y="4715405"/>
              <a:chExt cx="2024228" cy="450055"/>
            </a:xfrm>
            <a:solidFill>
              <a:srgbClr val="33CCFF"/>
            </a:solidFill>
          </p:grpSpPr>
          <p:sp>
            <p:nvSpPr>
              <p:cNvPr id="327" name="Rectangle 1365"/>
              <p:cNvSpPr/>
              <p:nvPr/>
            </p:nvSpPr>
            <p:spPr bwMode="auto">
              <a:xfrm>
                <a:off x="1849115" y="4715405"/>
                <a:ext cx="1152128"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28" name="Rectangle 1366"/>
              <p:cNvSpPr/>
              <p:nvPr/>
            </p:nvSpPr>
            <p:spPr bwMode="auto">
              <a:xfrm>
                <a:off x="30082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29" name="Rectangle 1367"/>
              <p:cNvSpPr/>
              <p:nvPr/>
            </p:nvSpPr>
            <p:spPr bwMode="auto">
              <a:xfrm>
                <a:off x="32989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30" name="Rectangle 1368"/>
              <p:cNvSpPr/>
              <p:nvPr/>
            </p:nvSpPr>
            <p:spPr bwMode="auto">
              <a:xfrm>
                <a:off x="35896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grpSp>
        <p:grpSp>
          <p:nvGrpSpPr>
            <p:cNvPr id="322" name="Group 1359"/>
            <p:cNvGrpSpPr/>
            <p:nvPr/>
          </p:nvGrpSpPr>
          <p:grpSpPr>
            <a:xfrm rot="16200000">
              <a:off x="4794432" y="1284183"/>
              <a:ext cx="166971" cy="49489"/>
              <a:chOff x="1849115" y="4715405"/>
              <a:chExt cx="2024228" cy="450055"/>
            </a:xfrm>
            <a:solidFill>
              <a:srgbClr val="92D050"/>
            </a:solidFill>
          </p:grpSpPr>
          <p:sp>
            <p:nvSpPr>
              <p:cNvPr id="323" name="Rectangle 1361"/>
              <p:cNvSpPr/>
              <p:nvPr/>
            </p:nvSpPr>
            <p:spPr bwMode="auto">
              <a:xfrm>
                <a:off x="1849115" y="4715405"/>
                <a:ext cx="1152128"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24" name="Rectangle 1362"/>
              <p:cNvSpPr/>
              <p:nvPr/>
            </p:nvSpPr>
            <p:spPr bwMode="auto">
              <a:xfrm>
                <a:off x="30082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25" name="Rectangle 1363"/>
              <p:cNvSpPr/>
              <p:nvPr/>
            </p:nvSpPr>
            <p:spPr bwMode="auto">
              <a:xfrm>
                <a:off x="32989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26" name="Rectangle 1364"/>
              <p:cNvSpPr/>
              <p:nvPr/>
            </p:nvSpPr>
            <p:spPr bwMode="auto">
              <a:xfrm>
                <a:off x="35896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grpSp>
      </p:grpSp>
      <p:grpSp>
        <p:nvGrpSpPr>
          <p:cNvPr id="257" name="Group 1369"/>
          <p:cNvGrpSpPr/>
          <p:nvPr/>
        </p:nvGrpSpPr>
        <p:grpSpPr>
          <a:xfrm rot="10800000">
            <a:off x="2284449" y="1394302"/>
            <a:ext cx="338638" cy="242807"/>
            <a:chOff x="4777975" y="1174384"/>
            <a:chExt cx="280043" cy="356738"/>
          </a:xfrm>
        </p:grpSpPr>
        <p:sp>
          <p:nvSpPr>
            <p:cNvPr id="309" name="Rectangle 1372"/>
            <p:cNvSpPr/>
            <p:nvPr/>
          </p:nvSpPr>
          <p:spPr>
            <a:xfrm>
              <a:off x="4777975" y="1174384"/>
              <a:ext cx="280043" cy="356738"/>
            </a:xfrm>
            <a:prstGeom prst="rect">
              <a:avLst/>
            </a:prstGeom>
            <a:solidFill>
              <a:srgbClr val="FFFFFF"/>
            </a:solidFill>
            <a:ln w="6350" cap="flat" cmpd="sng" algn="ctr">
              <a:solidFill>
                <a:srgbClr val="00B0F0"/>
              </a:solidFill>
              <a:prstDash val="solid"/>
              <a:miter lim="800000"/>
            </a:ln>
            <a:effectLst/>
          </p:spPr>
          <p:txBody>
            <a:bodyPr wrap="square" rtlCol="0" anchor="ctr">
              <a:noAutofit/>
            </a:bodyPr>
            <a:lstStyle/>
            <a:p>
              <a:pPr algn="ctr" defTabSz="914400" fontAlgn="ctr">
                <a:defRPr/>
              </a:pPr>
              <a:endParaRPr lang="en-US" kern="0">
                <a:solidFill>
                  <a:srgbClr val="666666"/>
                </a:solidFill>
                <a:latin typeface="Arial" panose="020B0604020202020204" pitchFamily="34" charset="0"/>
              </a:endParaRPr>
            </a:p>
          </p:txBody>
        </p:sp>
        <p:grpSp>
          <p:nvGrpSpPr>
            <p:cNvPr id="310" name="Group 1370"/>
            <p:cNvGrpSpPr/>
            <p:nvPr/>
          </p:nvGrpSpPr>
          <p:grpSpPr>
            <a:xfrm rot="5400000">
              <a:off x="4882557" y="1284183"/>
              <a:ext cx="166971" cy="49489"/>
              <a:chOff x="1849115" y="4715405"/>
              <a:chExt cx="2024228" cy="450055"/>
            </a:xfrm>
            <a:solidFill>
              <a:srgbClr val="33CCFF"/>
            </a:solidFill>
          </p:grpSpPr>
          <p:sp>
            <p:nvSpPr>
              <p:cNvPr id="316" name="Rectangle 1377"/>
              <p:cNvSpPr/>
              <p:nvPr/>
            </p:nvSpPr>
            <p:spPr bwMode="auto">
              <a:xfrm>
                <a:off x="1849115" y="4715405"/>
                <a:ext cx="1152128"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17" name="Rectangle 1378"/>
              <p:cNvSpPr/>
              <p:nvPr/>
            </p:nvSpPr>
            <p:spPr bwMode="auto">
              <a:xfrm>
                <a:off x="30082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18" name="Rectangle 1379"/>
              <p:cNvSpPr/>
              <p:nvPr/>
            </p:nvSpPr>
            <p:spPr bwMode="auto">
              <a:xfrm>
                <a:off x="32989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19" name="Rectangle 1380"/>
              <p:cNvSpPr/>
              <p:nvPr/>
            </p:nvSpPr>
            <p:spPr bwMode="auto">
              <a:xfrm>
                <a:off x="35896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grpSp>
        <p:grpSp>
          <p:nvGrpSpPr>
            <p:cNvPr id="311" name="Group 1371"/>
            <p:cNvGrpSpPr/>
            <p:nvPr/>
          </p:nvGrpSpPr>
          <p:grpSpPr>
            <a:xfrm rot="16200000">
              <a:off x="4794432" y="1284183"/>
              <a:ext cx="166971" cy="49489"/>
              <a:chOff x="1849115" y="4715405"/>
              <a:chExt cx="2024228" cy="450055"/>
            </a:xfrm>
            <a:solidFill>
              <a:srgbClr val="92D050"/>
            </a:solidFill>
          </p:grpSpPr>
          <p:sp>
            <p:nvSpPr>
              <p:cNvPr id="312" name="Rectangle 1373"/>
              <p:cNvSpPr/>
              <p:nvPr/>
            </p:nvSpPr>
            <p:spPr bwMode="auto">
              <a:xfrm>
                <a:off x="1849115" y="4715405"/>
                <a:ext cx="1152128"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13" name="Rectangle 1374"/>
              <p:cNvSpPr/>
              <p:nvPr/>
            </p:nvSpPr>
            <p:spPr bwMode="auto">
              <a:xfrm>
                <a:off x="30082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14" name="Rectangle 1375"/>
              <p:cNvSpPr/>
              <p:nvPr/>
            </p:nvSpPr>
            <p:spPr bwMode="auto">
              <a:xfrm>
                <a:off x="32989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15" name="Rectangle 1376"/>
              <p:cNvSpPr/>
              <p:nvPr/>
            </p:nvSpPr>
            <p:spPr bwMode="auto">
              <a:xfrm>
                <a:off x="35896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grpSp>
      </p:grpSp>
      <p:grpSp>
        <p:nvGrpSpPr>
          <p:cNvPr id="258" name="Group 1381"/>
          <p:cNvGrpSpPr/>
          <p:nvPr/>
        </p:nvGrpSpPr>
        <p:grpSpPr>
          <a:xfrm rot="10800000">
            <a:off x="3485835" y="1400780"/>
            <a:ext cx="338638" cy="242807"/>
            <a:chOff x="4777975" y="1174384"/>
            <a:chExt cx="280043" cy="356738"/>
          </a:xfrm>
        </p:grpSpPr>
        <p:sp>
          <p:nvSpPr>
            <p:cNvPr id="298" name="Rectangle 1384"/>
            <p:cNvSpPr/>
            <p:nvPr/>
          </p:nvSpPr>
          <p:spPr>
            <a:xfrm>
              <a:off x="4777975" y="1174384"/>
              <a:ext cx="280043" cy="356738"/>
            </a:xfrm>
            <a:prstGeom prst="rect">
              <a:avLst/>
            </a:prstGeom>
            <a:solidFill>
              <a:srgbClr val="FFFFFF"/>
            </a:solidFill>
            <a:ln w="6350" cap="flat" cmpd="sng" algn="ctr">
              <a:solidFill>
                <a:srgbClr val="00B0F0"/>
              </a:solidFill>
              <a:prstDash val="solid"/>
              <a:miter lim="800000"/>
            </a:ln>
            <a:effectLst/>
          </p:spPr>
          <p:txBody>
            <a:bodyPr wrap="square" rtlCol="0" anchor="ctr">
              <a:noAutofit/>
            </a:bodyPr>
            <a:lstStyle/>
            <a:p>
              <a:pPr algn="ctr" defTabSz="914400" fontAlgn="ctr">
                <a:defRPr/>
              </a:pPr>
              <a:endParaRPr lang="en-US" kern="0">
                <a:solidFill>
                  <a:srgbClr val="666666"/>
                </a:solidFill>
                <a:latin typeface="Arial" panose="020B0604020202020204" pitchFamily="34" charset="0"/>
              </a:endParaRPr>
            </a:p>
          </p:txBody>
        </p:sp>
        <p:grpSp>
          <p:nvGrpSpPr>
            <p:cNvPr id="299" name="Group 1382"/>
            <p:cNvGrpSpPr/>
            <p:nvPr/>
          </p:nvGrpSpPr>
          <p:grpSpPr>
            <a:xfrm rot="5400000">
              <a:off x="4882557" y="1284183"/>
              <a:ext cx="166971" cy="49489"/>
              <a:chOff x="1849115" y="4715405"/>
              <a:chExt cx="2024228" cy="450055"/>
            </a:xfrm>
            <a:solidFill>
              <a:srgbClr val="33CCFF"/>
            </a:solidFill>
          </p:grpSpPr>
          <p:sp>
            <p:nvSpPr>
              <p:cNvPr id="305" name="Rectangle 1389"/>
              <p:cNvSpPr/>
              <p:nvPr/>
            </p:nvSpPr>
            <p:spPr bwMode="auto">
              <a:xfrm>
                <a:off x="1849115" y="4715405"/>
                <a:ext cx="1152128"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06" name="Rectangle 1390"/>
              <p:cNvSpPr/>
              <p:nvPr/>
            </p:nvSpPr>
            <p:spPr bwMode="auto">
              <a:xfrm>
                <a:off x="30082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07" name="Rectangle 1391"/>
              <p:cNvSpPr/>
              <p:nvPr/>
            </p:nvSpPr>
            <p:spPr bwMode="auto">
              <a:xfrm>
                <a:off x="32989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08" name="Rectangle 1392"/>
              <p:cNvSpPr/>
              <p:nvPr/>
            </p:nvSpPr>
            <p:spPr bwMode="auto">
              <a:xfrm>
                <a:off x="35896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grpSp>
        <p:grpSp>
          <p:nvGrpSpPr>
            <p:cNvPr id="300" name="Group 1383"/>
            <p:cNvGrpSpPr/>
            <p:nvPr/>
          </p:nvGrpSpPr>
          <p:grpSpPr>
            <a:xfrm rot="16200000">
              <a:off x="4794432" y="1284183"/>
              <a:ext cx="166971" cy="49489"/>
              <a:chOff x="1849115" y="4715405"/>
              <a:chExt cx="2024228" cy="450055"/>
            </a:xfrm>
            <a:solidFill>
              <a:srgbClr val="92D050"/>
            </a:solidFill>
          </p:grpSpPr>
          <p:sp>
            <p:nvSpPr>
              <p:cNvPr id="301" name="Rectangle 1385"/>
              <p:cNvSpPr/>
              <p:nvPr/>
            </p:nvSpPr>
            <p:spPr bwMode="auto">
              <a:xfrm>
                <a:off x="1849115" y="4715405"/>
                <a:ext cx="1152128"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02" name="Rectangle 1386"/>
              <p:cNvSpPr/>
              <p:nvPr/>
            </p:nvSpPr>
            <p:spPr bwMode="auto">
              <a:xfrm>
                <a:off x="30082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03" name="Rectangle 1387"/>
              <p:cNvSpPr/>
              <p:nvPr/>
            </p:nvSpPr>
            <p:spPr bwMode="auto">
              <a:xfrm>
                <a:off x="32989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304" name="Rectangle 1388"/>
              <p:cNvSpPr/>
              <p:nvPr/>
            </p:nvSpPr>
            <p:spPr bwMode="auto">
              <a:xfrm>
                <a:off x="35896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grpSp>
      </p:grpSp>
      <p:grpSp>
        <p:nvGrpSpPr>
          <p:cNvPr id="259" name="Group 1393"/>
          <p:cNvGrpSpPr/>
          <p:nvPr/>
        </p:nvGrpSpPr>
        <p:grpSpPr>
          <a:xfrm rot="10800000">
            <a:off x="4071394" y="1400780"/>
            <a:ext cx="338638" cy="242807"/>
            <a:chOff x="4777975" y="1174384"/>
            <a:chExt cx="280043" cy="356738"/>
          </a:xfrm>
        </p:grpSpPr>
        <p:sp>
          <p:nvSpPr>
            <p:cNvPr id="287" name="Rectangle 1396"/>
            <p:cNvSpPr/>
            <p:nvPr/>
          </p:nvSpPr>
          <p:spPr>
            <a:xfrm>
              <a:off x="4777975" y="1174384"/>
              <a:ext cx="280043" cy="356738"/>
            </a:xfrm>
            <a:prstGeom prst="rect">
              <a:avLst/>
            </a:prstGeom>
            <a:solidFill>
              <a:srgbClr val="FFFFFF"/>
            </a:solidFill>
            <a:ln w="6350" cap="flat" cmpd="sng" algn="ctr">
              <a:solidFill>
                <a:srgbClr val="00B0F0"/>
              </a:solidFill>
              <a:prstDash val="solid"/>
              <a:miter lim="800000"/>
            </a:ln>
            <a:effectLst/>
          </p:spPr>
          <p:txBody>
            <a:bodyPr wrap="square" rtlCol="0" anchor="ctr">
              <a:noAutofit/>
            </a:bodyPr>
            <a:lstStyle/>
            <a:p>
              <a:pPr algn="ctr" defTabSz="914400" fontAlgn="ctr">
                <a:defRPr/>
              </a:pPr>
              <a:endParaRPr lang="en-US" kern="0">
                <a:solidFill>
                  <a:srgbClr val="666666"/>
                </a:solidFill>
                <a:latin typeface="Arial" panose="020B0604020202020204" pitchFamily="34" charset="0"/>
              </a:endParaRPr>
            </a:p>
          </p:txBody>
        </p:sp>
        <p:grpSp>
          <p:nvGrpSpPr>
            <p:cNvPr id="288" name="Group 1394"/>
            <p:cNvGrpSpPr/>
            <p:nvPr/>
          </p:nvGrpSpPr>
          <p:grpSpPr>
            <a:xfrm rot="5400000">
              <a:off x="4882557" y="1284183"/>
              <a:ext cx="166971" cy="49489"/>
              <a:chOff x="1849115" y="4715405"/>
              <a:chExt cx="2024228" cy="450055"/>
            </a:xfrm>
            <a:solidFill>
              <a:srgbClr val="33CCFF"/>
            </a:solidFill>
          </p:grpSpPr>
          <p:sp>
            <p:nvSpPr>
              <p:cNvPr id="294" name="Rectangle 1401"/>
              <p:cNvSpPr/>
              <p:nvPr/>
            </p:nvSpPr>
            <p:spPr bwMode="auto">
              <a:xfrm>
                <a:off x="1849115" y="4715405"/>
                <a:ext cx="1152128"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295" name="Rectangle 1402"/>
              <p:cNvSpPr/>
              <p:nvPr/>
            </p:nvSpPr>
            <p:spPr bwMode="auto">
              <a:xfrm>
                <a:off x="30082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296" name="Rectangle 1403"/>
              <p:cNvSpPr/>
              <p:nvPr/>
            </p:nvSpPr>
            <p:spPr bwMode="auto">
              <a:xfrm>
                <a:off x="32989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297" name="Rectangle 1404"/>
              <p:cNvSpPr/>
              <p:nvPr/>
            </p:nvSpPr>
            <p:spPr bwMode="auto">
              <a:xfrm>
                <a:off x="35896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grpSp>
        <p:grpSp>
          <p:nvGrpSpPr>
            <p:cNvPr id="289" name="Group 1395"/>
            <p:cNvGrpSpPr/>
            <p:nvPr/>
          </p:nvGrpSpPr>
          <p:grpSpPr>
            <a:xfrm rot="16200000">
              <a:off x="4794432" y="1284183"/>
              <a:ext cx="166971" cy="49489"/>
              <a:chOff x="1849115" y="4715405"/>
              <a:chExt cx="2024228" cy="450055"/>
            </a:xfrm>
            <a:solidFill>
              <a:srgbClr val="92D050"/>
            </a:solidFill>
          </p:grpSpPr>
          <p:sp>
            <p:nvSpPr>
              <p:cNvPr id="290" name="Rectangle 1397"/>
              <p:cNvSpPr/>
              <p:nvPr/>
            </p:nvSpPr>
            <p:spPr bwMode="auto">
              <a:xfrm>
                <a:off x="1849115" y="4715405"/>
                <a:ext cx="1152128"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291" name="Rectangle 1398"/>
              <p:cNvSpPr/>
              <p:nvPr/>
            </p:nvSpPr>
            <p:spPr bwMode="auto">
              <a:xfrm>
                <a:off x="30082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292" name="Rectangle 1399"/>
              <p:cNvSpPr/>
              <p:nvPr/>
            </p:nvSpPr>
            <p:spPr bwMode="auto">
              <a:xfrm>
                <a:off x="32989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sp>
            <p:nvSpPr>
              <p:cNvPr id="293" name="Rectangle 1400"/>
              <p:cNvSpPr/>
              <p:nvPr/>
            </p:nvSpPr>
            <p:spPr bwMode="auto">
              <a:xfrm>
                <a:off x="3589607" y="4715405"/>
                <a:ext cx="283736" cy="450055"/>
              </a:xfrm>
              <a:prstGeom prst="rect">
                <a:avLst/>
              </a:prstGeom>
              <a:grpFill/>
              <a:ln>
                <a:solidFill>
                  <a:srgbClr val="FFFFFF"/>
                </a:solid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sz="1000" kern="0">
                  <a:solidFill>
                    <a:srgbClr val="1D1D1A"/>
                  </a:solidFill>
                  <a:latin typeface="Arial" panose="020B0604020202020204" pitchFamily="34" charset="0"/>
                  <a:ea typeface="宋体" charset="-122"/>
                </a:endParaRPr>
              </a:p>
            </p:txBody>
          </p:sp>
        </p:grpSp>
      </p:grpSp>
      <p:sp>
        <p:nvSpPr>
          <p:cNvPr id="260" name="TextBox 2529"/>
          <p:cNvSpPr txBox="1"/>
          <p:nvPr/>
        </p:nvSpPr>
        <p:spPr>
          <a:xfrm>
            <a:off x="162451" y="1163469"/>
            <a:ext cx="849913" cy="461665"/>
          </a:xfrm>
          <a:prstGeom prst="rect">
            <a:avLst/>
          </a:prstGeom>
          <a:noFill/>
        </p:spPr>
        <p:txBody>
          <a:bodyPr wrap="square" rtlCol="0">
            <a:noAutofit/>
          </a:bodyPr>
          <a:lstStyle/>
          <a:p>
            <a:pPr algn="ctr" defTabSz="914400" fontAlgn="ctr">
              <a:defRPr/>
            </a:pPr>
            <a:r>
              <a:rPr lang="en-US" sz="1200">
                <a:solidFill>
                  <a:srgbClr val="1D1D1A"/>
                </a:solidFill>
                <a:latin typeface="Arial" panose="020B0604020202020204" pitchFamily="34" charset="0"/>
              </a:rPr>
              <a:t>Compute </a:t>
            </a:r>
          </a:p>
          <a:p>
            <a:pPr algn="ctr" defTabSz="914400" fontAlgn="ctr">
              <a:defRPr/>
            </a:pPr>
            <a:r>
              <a:rPr lang="en-US" sz="1200">
                <a:solidFill>
                  <a:srgbClr val="1D1D1A"/>
                </a:solidFill>
                <a:latin typeface="Arial" panose="020B0604020202020204" pitchFamily="34" charset="0"/>
              </a:rPr>
              <a:t>nodes</a:t>
            </a:r>
            <a:endParaRPr lang="en-US" sz="1200" kern="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261" name="直接连接符 215"/>
          <p:cNvCxnSpPr>
            <a:stCxn id="298" idx="0"/>
          </p:cNvCxnSpPr>
          <p:nvPr/>
        </p:nvCxnSpPr>
        <p:spPr>
          <a:xfrm flipH="1">
            <a:off x="3340378" y="1643587"/>
            <a:ext cx="314776" cy="306984"/>
          </a:xfrm>
          <a:prstGeom prst="line">
            <a:avLst/>
          </a:prstGeom>
          <a:noFill/>
          <a:ln w="15875" cap="flat" cmpd="sng" algn="ctr">
            <a:solidFill>
              <a:srgbClr val="0070C0"/>
            </a:solidFill>
            <a:prstDash val="solid"/>
            <a:miter lim="800000"/>
          </a:ln>
          <a:effectLst/>
        </p:spPr>
      </p:cxnSp>
      <p:cxnSp>
        <p:nvCxnSpPr>
          <p:cNvPr id="262" name="直接连接符 215"/>
          <p:cNvCxnSpPr>
            <a:stCxn id="287" idx="0"/>
          </p:cNvCxnSpPr>
          <p:nvPr/>
        </p:nvCxnSpPr>
        <p:spPr>
          <a:xfrm flipH="1">
            <a:off x="3707704" y="1643587"/>
            <a:ext cx="533009" cy="358936"/>
          </a:xfrm>
          <a:prstGeom prst="line">
            <a:avLst/>
          </a:prstGeom>
          <a:noFill/>
          <a:ln w="15875" cap="flat" cmpd="sng" algn="ctr">
            <a:solidFill>
              <a:srgbClr val="0070C0"/>
            </a:solidFill>
            <a:prstDash val="solid"/>
            <a:miter lim="800000"/>
          </a:ln>
          <a:effectLst/>
        </p:spPr>
      </p:cxnSp>
      <p:cxnSp>
        <p:nvCxnSpPr>
          <p:cNvPr id="263" name="直接连接符 215"/>
          <p:cNvCxnSpPr>
            <a:endCxn id="156" idx="0"/>
          </p:cNvCxnSpPr>
          <p:nvPr/>
        </p:nvCxnSpPr>
        <p:spPr>
          <a:xfrm flipH="1">
            <a:off x="1416298" y="2379389"/>
            <a:ext cx="1067221" cy="545188"/>
          </a:xfrm>
          <a:prstGeom prst="line">
            <a:avLst/>
          </a:prstGeom>
          <a:noFill/>
          <a:ln w="15875" cap="flat" cmpd="sng" algn="ctr">
            <a:solidFill>
              <a:srgbClr val="0070C0"/>
            </a:solidFill>
            <a:prstDash val="solid"/>
            <a:miter lim="800000"/>
          </a:ln>
          <a:effectLst/>
        </p:spPr>
      </p:cxnSp>
      <p:cxnSp>
        <p:nvCxnSpPr>
          <p:cNvPr id="264" name="直接连接符 215"/>
          <p:cNvCxnSpPr>
            <a:stCxn id="309" idx="0"/>
          </p:cNvCxnSpPr>
          <p:nvPr/>
        </p:nvCxnSpPr>
        <p:spPr>
          <a:xfrm>
            <a:off x="2453768" y="1637109"/>
            <a:ext cx="305003" cy="313462"/>
          </a:xfrm>
          <a:prstGeom prst="line">
            <a:avLst/>
          </a:prstGeom>
          <a:noFill/>
          <a:ln w="15875" cap="flat" cmpd="sng" algn="ctr">
            <a:solidFill>
              <a:srgbClr val="0070C0"/>
            </a:solidFill>
            <a:prstDash val="solid"/>
            <a:miter lim="800000"/>
          </a:ln>
          <a:effectLst/>
        </p:spPr>
      </p:cxnSp>
      <p:cxnSp>
        <p:nvCxnSpPr>
          <p:cNvPr id="265" name="直接连接符 216"/>
          <p:cNvCxnSpPr>
            <a:endCxn id="158" idx="0"/>
          </p:cNvCxnSpPr>
          <p:nvPr/>
        </p:nvCxnSpPr>
        <p:spPr>
          <a:xfrm>
            <a:off x="3509281" y="2426687"/>
            <a:ext cx="371484" cy="497890"/>
          </a:xfrm>
          <a:prstGeom prst="line">
            <a:avLst/>
          </a:prstGeom>
          <a:noFill/>
          <a:ln w="15875" cap="flat" cmpd="sng" algn="ctr">
            <a:solidFill>
              <a:srgbClr val="0070C0"/>
            </a:solidFill>
            <a:prstDash val="solid"/>
            <a:miter lim="800000"/>
          </a:ln>
          <a:effectLst/>
        </p:spPr>
      </p:cxnSp>
      <p:cxnSp>
        <p:nvCxnSpPr>
          <p:cNvPr id="266" name="直接连接符 215"/>
          <p:cNvCxnSpPr>
            <a:endCxn id="159" idx="0"/>
          </p:cNvCxnSpPr>
          <p:nvPr/>
        </p:nvCxnSpPr>
        <p:spPr>
          <a:xfrm>
            <a:off x="3861790" y="2329616"/>
            <a:ext cx="1225484" cy="594961"/>
          </a:xfrm>
          <a:prstGeom prst="line">
            <a:avLst/>
          </a:prstGeom>
          <a:noFill/>
          <a:ln w="15875" cap="flat" cmpd="sng" algn="ctr">
            <a:solidFill>
              <a:srgbClr val="0070C0"/>
            </a:solidFill>
            <a:prstDash val="solid"/>
            <a:miter lim="800000"/>
          </a:ln>
          <a:effectLst/>
        </p:spPr>
      </p:cxnSp>
      <p:cxnSp>
        <p:nvCxnSpPr>
          <p:cNvPr id="267" name="直接连接符 216"/>
          <p:cNvCxnSpPr>
            <a:stCxn id="160" idx="2"/>
          </p:cNvCxnSpPr>
          <p:nvPr/>
        </p:nvCxnSpPr>
        <p:spPr>
          <a:xfrm>
            <a:off x="1648915" y="4710080"/>
            <a:ext cx="654909" cy="564985"/>
          </a:xfrm>
          <a:prstGeom prst="line">
            <a:avLst/>
          </a:prstGeom>
          <a:noFill/>
          <a:ln w="15875" cap="flat" cmpd="sng" algn="ctr">
            <a:solidFill>
              <a:srgbClr val="0070C0"/>
            </a:solidFill>
            <a:prstDash val="solid"/>
            <a:miter lim="800000"/>
          </a:ln>
          <a:effectLst/>
        </p:spPr>
      </p:cxnSp>
      <p:cxnSp>
        <p:nvCxnSpPr>
          <p:cNvPr id="268" name="直接连接符 215"/>
          <p:cNvCxnSpPr>
            <a:stCxn id="369" idx="2"/>
          </p:cNvCxnSpPr>
          <p:nvPr/>
        </p:nvCxnSpPr>
        <p:spPr>
          <a:xfrm flipH="1">
            <a:off x="2833296" y="4698636"/>
            <a:ext cx="33017" cy="554586"/>
          </a:xfrm>
          <a:prstGeom prst="line">
            <a:avLst/>
          </a:prstGeom>
          <a:noFill/>
          <a:ln w="15875" cap="flat" cmpd="sng" algn="ctr">
            <a:solidFill>
              <a:srgbClr val="0070C0"/>
            </a:solidFill>
            <a:prstDash val="solid"/>
            <a:miter lim="800000"/>
          </a:ln>
          <a:effectLst/>
        </p:spPr>
      </p:cxnSp>
      <p:cxnSp>
        <p:nvCxnSpPr>
          <p:cNvPr id="270" name="直接连接符 215"/>
          <p:cNvCxnSpPr>
            <a:stCxn id="383" idx="2"/>
          </p:cNvCxnSpPr>
          <p:nvPr/>
        </p:nvCxnSpPr>
        <p:spPr>
          <a:xfrm flipH="1">
            <a:off x="4093952" y="4688303"/>
            <a:ext cx="1204622" cy="636308"/>
          </a:xfrm>
          <a:prstGeom prst="line">
            <a:avLst/>
          </a:prstGeom>
          <a:noFill/>
          <a:ln w="15875" cap="flat" cmpd="sng" algn="ctr">
            <a:solidFill>
              <a:srgbClr val="0070C0"/>
            </a:solidFill>
            <a:prstDash val="solid"/>
            <a:miter lim="800000"/>
          </a:ln>
          <a:effectLst/>
        </p:spPr>
      </p:cxnSp>
      <p:cxnSp>
        <p:nvCxnSpPr>
          <p:cNvPr id="272" name="直接连接符 215"/>
          <p:cNvCxnSpPr>
            <a:stCxn id="374" idx="2"/>
          </p:cNvCxnSpPr>
          <p:nvPr/>
        </p:nvCxnSpPr>
        <p:spPr>
          <a:xfrm flipH="1">
            <a:off x="3655155" y="4710592"/>
            <a:ext cx="438797" cy="542630"/>
          </a:xfrm>
          <a:prstGeom prst="line">
            <a:avLst/>
          </a:prstGeom>
          <a:noFill/>
          <a:ln w="15875" cap="flat" cmpd="sng" algn="ctr">
            <a:solidFill>
              <a:srgbClr val="0070C0"/>
            </a:solidFill>
            <a:prstDash val="solid"/>
            <a:miter lim="800000"/>
          </a:ln>
          <a:effectLst/>
        </p:spPr>
      </p:cxnSp>
      <p:cxnSp>
        <p:nvCxnSpPr>
          <p:cNvPr id="341" name="直接连接符 136"/>
          <p:cNvCxnSpPr>
            <a:stCxn id="157" idx="2"/>
            <a:endCxn id="145" idx="0"/>
          </p:cNvCxnSpPr>
          <p:nvPr/>
        </p:nvCxnSpPr>
        <p:spPr>
          <a:xfrm>
            <a:off x="2635336" y="3126986"/>
            <a:ext cx="0" cy="257532"/>
          </a:xfrm>
          <a:prstGeom prst="line">
            <a:avLst/>
          </a:prstGeom>
          <a:noFill/>
          <a:ln w="6350" cap="flat" cmpd="sng" algn="ctr">
            <a:solidFill>
              <a:srgbClr val="0070C0"/>
            </a:solidFill>
            <a:prstDash val="solid"/>
            <a:miter lim="800000"/>
          </a:ln>
          <a:effectLst/>
        </p:spPr>
      </p:cxnSp>
      <p:cxnSp>
        <p:nvCxnSpPr>
          <p:cNvPr id="342" name="直接连接符 136"/>
          <p:cNvCxnSpPr>
            <a:stCxn id="158" idx="2"/>
            <a:endCxn id="154" idx="0"/>
          </p:cNvCxnSpPr>
          <p:nvPr/>
        </p:nvCxnSpPr>
        <p:spPr>
          <a:xfrm>
            <a:off x="3880765" y="3126986"/>
            <a:ext cx="0" cy="282584"/>
          </a:xfrm>
          <a:prstGeom prst="line">
            <a:avLst/>
          </a:prstGeom>
          <a:noFill/>
          <a:ln w="6350" cap="flat" cmpd="sng" algn="ctr">
            <a:solidFill>
              <a:srgbClr val="0070C0"/>
            </a:solidFill>
            <a:prstDash val="solid"/>
            <a:miter lim="800000"/>
          </a:ln>
          <a:effectLst/>
        </p:spPr>
      </p:cxnSp>
      <p:cxnSp>
        <p:nvCxnSpPr>
          <p:cNvPr id="343" name="直接连接符 136"/>
          <p:cNvCxnSpPr>
            <a:stCxn id="159" idx="2"/>
            <a:endCxn id="155" idx="0"/>
          </p:cNvCxnSpPr>
          <p:nvPr/>
        </p:nvCxnSpPr>
        <p:spPr>
          <a:xfrm>
            <a:off x="5087274" y="3126986"/>
            <a:ext cx="0" cy="270058"/>
          </a:xfrm>
          <a:prstGeom prst="line">
            <a:avLst/>
          </a:prstGeom>
          <a:noFill/>
          <a:ln w="6350" cap="flat" cmpd="sng" algn="ctr">
            <a:solidFill>
              <a:srgbClr val="0070C0"/>
            </a:solidFill>
            <a:prstDash val="solid"/>
            <a:miter lim="800000"/>
          </a:ln>
          <a:effectLst/>
        </p:spPr>
      </p:cxnSp>
      <p:sp>
        <p:nvSpPr>
          <p:cNvPr id="345" name="圆角矩形 101"/>
          <p:cNvSpPr/>
          <p:nvPr/>
        </p:nvSpPr>
        <p:spPr>
          <a:xfrm>
            <a:off x="2062561" y="2839699"/>
            <a:ext cx="1141136" cy="1953213"/>
          </a:xfrm>
          <a:prstGeom prst="roundRect">
            <a:avLst>
              <a:gd name="adj" fmla="val 7061"/>
            </a:avLst>
          </a:prstGeom>
          <a:noFill/>
          <a:ln w="12700" cap="flat" cmpd="sng" algn="ctr">
            <a:solidFill>
              <a:srgbClr val="0070C0"/>
            </a:solidFill>
            <a:prstDash val="dash"/>
            <a:miter lim="800000"/>
          </a:ln>
          <a:effectLst/>
        </p:spPr>
        <p:txBody>
          <a:bodyPr wrap="square" lIns="68544" tIns="34267" rIns="68544" bIns="34267" rtlCol="0" anchor="ctr">
            <a:noAutofit/>
          </a:bodyPr>
          <a:lstStyle/>
          <a:p>
            <a:pPr algn="ctr" defTabSz="910958" fontAlgn="ctr">
              <a:defRPr/>
            </a:pPr>
            <a:endParaRPr lang="en-US" altLang="zh-CN" sz="900" kern="0">
              <a:solidFill>
                <a:srgbClr val="1D1D1A"/>
              </a:solidFill>
              <a:latin typeface="Arial" panose="020B0604020202020204" pitchFamily="34" charset="0"/>
              <a:cs typeface="Times New Roman" pitchFamily="18" charset="0"/>
            </a:endParaRPr>
          </a:p>
        </p:txBody>
      </p:sp>
      <p:sp>
        <p:nvSpPr>
          <p:cNvPr id="346" name="圆角矩形 101"/>
          <p:cNvSpPr/>
          <p:nvPr/>
        </p:nvSpPr>
        <p:spPr>
          <a:xfrm>
            <a:off x="3291545" y="2841148"/>
            <a:ext cx="1141136" cy="1953213"/>
          </a:xfrm>
          <a:prstGeom prst="roundRect">
            <a:avLst>
              <a:gd name="adj" fmla="val 7061"/>
            </a:avLst>
          </a:prstGeom>
          <a:noFill/>
          <a:ln w="12700" cap="flat" cmpd="sng" algn="ctr">
            <a:solidFill>
              <a:srgbClr val="0070C0"/>
            </a:solidFill>
            <a:prstDash val="dash"/>
            <a:miter lim="800000"/>
          </a:ln>
          <a:effectLst/>
        </p:spPr>
        <p:txBody>
          <a:bodyPr wrap="square" lIns="68544" tIns="34267" rIns="68544" bIns="34267" rtlCol="0" anchor="ctr">
            <a:noAutofit/>
          </a:bodyPr>
          <a:lstStyle/>
          <a:p>
            <a:pPr algn="ctr" defTabSz="910958" fontAlgn="ctr">
              <a:defRPr/>
            </a:pPr>
            <a:endParaRPr lang="en-US" altLang="zh-CN" sz="900" kern="0">
              <a:solidFill>
                <a:srgbClr val="1D1D1A"/>
              </a:solidFill>
              <a:latin typeface="Arial" panose="020B0604020202020204" pitchFamily="34" charset="0"/>
              <a:cs typeface="Times New Roman" pitchFamily="18" charset="0"/>
            </a:endParaRPr>
          </a:p>
        </p:txBody>
      </p:sp>
      <p:sp>
        <p:nvSpPr>
          <p:cNvPr id="347" name="圆角矩形 101"/>
          <p:cNvSpPr/>
          <p:nvPr/>
        </p:nvSpPr>
        <p:spPr>
          <a:xfrm>
            <a:off x="4507376" y="2839698"/>
            <a:ext cx="1141136" cy="1953213"/>
          </a:xfrm>
          <a:prstGeom prst="roundRect">
            <a:avLst>
              <a:gd name="adj" fmla="val 7061"/>
            </a:avLst>
          </a:prstGeom>
          <a:noFill/>
          <a:ln w="12700" cap="flat" cmpd="sng" algn="ctr">
            <a:solidFill>
              <a:srgbClr val="0070C0"/>
            </a:solidFill>
            <a:prstDash val="dash"/>
            <a:miter lim="800000"/>
          </a:ln>
          <a:effectLst/>
        </p:spPr>
        <p:txBody>
          <a:bodyPr wrap="square" lIns="68544" tIns="34267" rIns="68544" bIns="34267" rtlCol="0" anchor="ctr">
            <a:noAutofit/>
          </a:bodyPr>
          <a:lstStyle/>
          <a:p>
            <a:pPr algn="ctr" defTabSz="910958" fontAlgn="ctr">
              <a:defRPr/>
            </a:pPr>
            <a:endParaRPr lang="en-US" altLang="zh-CN" sz="900" kern="0">
              <a:solidFill>
                <a:srgbClr val="1D1D1A"/>
              </a:solidFill>
              <a:latin typeface="Arial" panose="020B0604020202020204" pitchFamily="34" charset="0"/>
              <a:cs typeface="Times New Roman" pitchFamily="18" charset="0"/>
            </a:endParaRPr>
          </a:p>
        </p:txBody>
      </p:sp>
      <p:sp>
        <p:nvSpPr>
          <p:cNvPr id="348" name="Left-Right Arrow 1480"/>
          <p:cNvSpPr/>
          <p:nvPr/>
        </p:nvSpPr>
        <p:spPr>
          <a:xfrm rot="5400000">
            <a:off x="3799823" y="3107281"/>
            <a:ext cx="4589033" cy="600657"/>
          </a:xfrm>
          <a:prstGeom prst="leftRightArrow">
            <a:avLst/>
          </a:prstGeom>
          <a:pattFill prst="trellis">
            <a:fgClr>
              <a:srgbClr val="FFFFFF"/>
            </a:fgClr>
            <a:bgClr>
              <a:schemeClr val="bg1"/>
            </a:bgClr>
          </a:pattFill>
          <a:ln>
            <a:noFill/>
          </a:ln>
          <a:effectLst/>
        </p:spPr>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pPr>
            <a:endParaRPr lang="en-US" sz="1000">
              <a:solidFill>
                <a:srgbClr val="1D1D1A"/>
              </a:solidFill>
              <a:latin typeface="Arial" panose="020B0604020202020204" pitchFamily="34" charset="0"/>
              <a:ea typeface="宋体" charset="-122"/>
            </a:endParaRPr>
          </a:p>
        </p:txBody>
      </p:sp>
      <p:cxnSp>
        <p:nvCxnSpPr>
          <p:cNvPr id="349" name="直接箭头连接符 348"/>
          <p:cNvCxnSpPr/>
          <p:nvPr/>
        </p:nvCxnSpPr>
        <p:spPr>
          <a:xfrm flipH="1">
            <a:off x="6576109" y="1477766"/>
            <a:ext cx="0" cy="13633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0" name="直接箭头连接符 349"/>
          <p:cNvCxnSpPr/>
          <p:nvPr/>
        </p:nvCxnSpPr>
        <p:spPr>
          <a:xfrm>
            <a:off x="6580832" y="2858042"/>
            <a:ext cx="0" cy="16881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1" name="直接箭头连接符 350"/>
          <p:cNvCxnSpPr/>
          <p:nvPr/>
        </p:nvCxnSpPr>
        <p:spPr>
          <a:xfrm>
            <a:off x="6580832" y="4558741"/>
            <a:ext cx="0" cy="1129584"/>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2" name="直接连接符 351"/>
          <p:cNvCxnSpPr/>
          <p:nvPr/>
        </p:nvCxnSpPr>
        <p:spPr>
          <a:xfrm>
            <a:off x="6280351" y="2858042"/>
            <a:ext cx="544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直接连接符 353"/>
          <p:cNvCxnSpPr/>
          <p:nvPr/>
        </p:nvCxnSpPr>
        <p:spPr>
          <a:xfrm>
            <a:off x="6313437" y="4558741"/>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355" name="文本框 354"/>
          <p:cNvSpPr txBox="1"/>
          <p:nvPr/>
        </p:nvSpPr>
        <p:spPr>
          <a:xfrm>
            <a:off x="6187333" y="1169989"/>
            <a:ext cx="762371" cy="307777"/>
          </a:xfrm>
          <a:prstGeom prst="rect">
            <a:avLst/>
          </a:prstGeom>
          <a:noFill/>
        </p:spPr>
        <p:txBody>
          <a:bodyPr wrap="square" rtlCol="0">
            <a:noAutofit/>
          </a:bodyPr>
          <a:lstStyle/>
          <a:p>
            <a:pPr algn="ctr" fontAlgn="ctr"/>
            <a:r>
              <a:rPr lang="en-US" sz="1400">
                <a:solidFill>
                  <a:srgbClr val="1D1D1A"/>
                </a:solidFill>
                <a:latin typeface="Arial" panose="020B0604020202020204" pitchFamily="34" charset="0"/>
              </a:rPr>
              <a:t>write</a:t>
            </a:r>
            <a:endParaRPr lang="en-US" altLang="zh-CN" sz="1400">
              <a:solidFill>
                <a:srgbClr val="1D1D1A"/>
              </a:solidFill>
              <a:latin typeface="Arial" panose="020B0604020202020204" pitchFamily="34" charset="0"/>
              <a:ea typeface="宋体" panose="02010600030101010101" pitchFamily="2" charset="-122"/>
            </a:endParaRPr>
          </a:p>
        </p:txBody>
      </p:sp>
      <p:cxnSp>
        <p:nvCxnSpPr>
          <p:cNvPr id="356" name="直接箭头连接符 355"/>
          <p:cNvCxnSpPr/>
          <p:nvPr/>
        </p:nvCxnSpPr>
        <p:spPr>
          <a:xfrm>
            <a:off x="7440709" y="1490263"/>
            <a:ext cx="0" cy="1349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7" name="直接箭头连接符 356"/>
          <p:cNvCxnSpPr/>
          <p:nvPr/>
        </p:nvCxnSpPr>
        <p:spPr>
          <a:xfrm>
            <a:off x="7440709" y="2858042"/>
            <a:ext cx="0" cy="17006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8" name="直接箭头连接符 357"/>
          <p:cNvCxnSpPr/>
          <p:nvPr/>
        </p:nvCxnSpPr>
        <p:spPr>
          <a:xfrm>
            <a:off x="7440709" y="4561707"/>
            <a:ext cx="0" cy="11045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9" name="直接连接符 358"/>
          <p:cNvCxnSpPr/>
          <p:nvPr/>
        </p:nvCxnSpPr>
        <p:spPr>
          <a:xfrm>
            <a:off x="7134102" y="2858873"/>
            <a:ext cx="544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7184259" y="4561707"/>
            <a:ext cx="544828" cy="0"/>
          </a:xfrm>
          <a:prstGeom prst="line">
            <a:avLst/>
          </a:prstGeom>
        </p:spPr>
        <p:style>
          <a:lnRef idx="1">
            <a:schemeClr val="accent1"/>
          </a:lnRef>
          <a:fillRef idx="0">
            <a:schemeClr val="accent1"/>
          </a:fillRef>
          <a:effectRef idx="0">
            <a:schemeClr val="accent1"/>
          </a:effectRef>
          <a:fontRef idx="minor">
            <a:schemeClr val="tx1"/>
          </a:fontRef>
        </p:style>
      </p:cxnSp>
      <p:sp>
        <p:nvSpPr>
          <p:cNvPr id="361" name="文本框 360"/>
          <p:cNvSpPr txBox="1"/>
          <p:nvPr/>
        </p:nvSpPr>
        <p:spPr>
          <a:xfrm>
            <a:off x="7220611" y="1030190"/>
            <a:ext cx="1024851" cy="528350"/>
          </a:xfrm>
          <a:prstGeom prst="rect">
            <a:avLst/>
          </a:prstGeom>
          <a:noFill/>
        </p:spPr>
        <p:txBody>
          <a:bodyPr wrap="square" rtlCol="0">
            <a:noAutofit/>
          </a:bodyPr>
          <a:lstStyle/>
          <a:p>
            <a:pPr fontAlgn="ctr">
              <a:lnSpc>
                <a:spcPts val="3440"/>
              </a:lnSpc>
            </a:pPr>
            <a:r>
              <a:rPr lang="en-US" sz="1400">
                <a:solidFill>
                  <a:srgbClr val="1D1D1A"/>
                </a:solidFill>
                <a:latin typeface="Arial" panose="020B0604020202020204" pitchFamily="34" charset="0"/>
              </a:rPr>
              <a:t>read</a:t>
            </a:r>
            <a:endParaRPr lang="en-US" altLang="zh-CN" sz="1400">
              <a:solidFill>
                <a:srgbClr val="1D1D1A"/>
              </a:solidFill>
              <a:latin typeface="Arial" panose="020B0604020202020204" pitchFamily="34" charset="0"/>
              <a:ea typeface="宋体" panose="02010600030101010101" pitchFamily="2" charset="-122"/>
            </a:endParaRPr>
          </a:p>
        </p:txBody>
      </p:sp>
      <p:sp>
        <p:nvSpPr>
          <p:cNvPr id="364" name="文本框 363"/>
          <p:cNvSpPr txBox="1"/>
          <p:nvPr/>
        </p:nvSpPr>
        <p:spPr>
          <a:xfrm>
            <a:off x="8267650" y="1262609"/>
            <a:ext cx="3436529" cy="1380511"/>
          </a:xfrm>
          <a:prstGeom prst="wedgeRectCallout">
            <a:avLst>
              <a:gd name="adj1" fmla="val -72063"/>
              <a:gd name="adj2" fmla="val 13473"/>
            </a:avLst>
          </a:prstGeom>
          <a:noFill/>
          <a:ln>
            <a:solidFill>
              <a:srgbClr val="00B0F0"/>
            </a:solidFill>
          </a:ln>
        </p:spPr>
        <p:txBody>
          <a:bodyPr wrap="square" rtlCol="0" anchor="ctr">
            <a:noAutofit/>
          </a:bodyPr>
          <a:lstStyle/>
          <a:p>
            <a:pPr defTabSz="1219444" fontAlgn="ctr"/>
            <a:r>
              <a:rPr lang="en-US" sz="1200" b="1">
                <a:solidFill>
                  <a:srgbClr val="666666">
                    <a:lumMod val="75000"/>
                  </a:srgbClr>
                </a:solidFill>
                <a:latin typeface="Arial" panose="020B0604020202020204" pitchFamily="34" charset="0"/>
              </a:rPr>
              <a:t>Front-end service network</a:t>
            </a:r>
          </a:p>
          <a:p>
            <a:pPr marL="171450" indent="-171450" defTabSz="1219444" fontAlgn="ctr">
              <a:buFont typeface="Arial" panose="020B0604020202020204" pitchFamily="34" charset="0"/>
              <a:buChar char="•"/>
            </a:pPr>
            <a:r>
              <a:rPr lang="en-US" sz="1200">
                <a:solidFill>
                  <a:srgbClr val="666666">
                    <a:lumMod val="75000"/>
                  </a:srgbClr>
                </a:solidFill>
                <a:latin typeface="Arial" panose="020B0604020202020204" pitchFamily="34" charset="0"/>
              </a:rPr>
              <a:t>Block/NAS private client: </a:t>
            </a:r>
            <a:r>
              <a:rPr lang="en-US" sz="1200" err="1">
                <a:solidFill>
                  <a:srgbClr val="666666">
                    <a:lumMod val="75000"/>
                  </a:srgbClr>
                </a:solidFill>
                <a:latin typeface="Arial" panose="020B0604020202020204" pitchFamily="34" charset="0"/>
              </a:rPr>
              <a:t>RoCE</a:t>
            </a:r>
            <a:endParaRPr lang="en-US" altLang="zh-CN" sz="1200">
              <a:solidFill>
                <a:srgbClr val="666666">
                  <a:lumMod val="75000"/>
                </a:srgbClr>
              </a:solidFill>
              <a:latin typeface="Arial" panose="020B0604020202020204" pitchFamily="34" charset="0"/>
              <a:ea typeface="微软雅黑" panose="020B0503020204020204" pitchFamily="34" charset="-122"/>
              <a:cs typeface="Calibri" panose="020F0502020204030204" pitchFamily="34" charset="0"/>
            </a:endParaRPr>
          </a:p>
          <a:p>
            <a:pPr marL="171450" indent="-171450" defTabSz="1219444" fontAlgn="ctr">
              <a:buFont typeface="Arial" panose="020B0604020202020204" pitchFamily="34" charset="0"/>
              <a:buChar char="•"/>
            </a:pPr>
            <a:r>
              <a:rPr lang="en-US" sz="1200">
                <a:solidFill>
                  <a:srgbClr val="666666">
                    <a:lumMod val="75000"/>
                  </a:srgbClr>
                </a:solidFill>
                <a:latin typeface="Arial" panose="020B0604020202020204" pitchFamily="34" charset="0"/>
              </a:rPr>
              <a:t>Standard object protocol: S3</a:t>
            </a:r>
          </a:p>
          <a:p>
            <a:pPr marL="171450" indent="-171450" defTabSz="1219444" fontAlgn="ctr">
              <a:buFont typeface="Arial" panose="020B0604020202020204" pitchFamily="34" charset="0"/>
              <a:buChar char="•"/>
            </a:pPr>
            <a:r>
              <a:rPr lang="en-US" sz="1200">
                <a:solidFill>
                  <a:srgbClr val="666666">
                    <a:lumMod val="75000"/>
                  </a:srgbClr>
                </a:solidFill>
                <a:latin typeface="Arial" panose="020B0604020202020204" pitchFamily="34" charset="0"/>
              </a:rPr>
              <a:t>Standard HDFS protocol: HDFS</a:t>
            </a:r>
          </a:p>
          <a:p>
            <a:pPr marL="171450" indent="-171450" defTabSz="1219444" fontAlgn="ctr">
              <a:buFont typeface="Arial" panose="020B0604020202020204" pitchFamily="34" charset="0"/>
              <a:buChar char="•"/>
            </a:pPr>
            <a:r>
              <a:rPr lang="en-US" sz="1200">
                <a:solidFill>
                  <a:srgbClr val="666666">
                    <a:lumMod val="75000"/>
                  </a:srgbClr>
                </a:solidFill>
                <a:latin typeface="Arial" panose="020B0604020202020204" pitchFamily="34" charset="0"/>
              </a:rPr>
              <a:t>Standard block protocol: iSCSI</a:t>
            </a:r>
          </a:p>
          <a:p>
            <a:pPr marL="171450" indent="-171450" defTabSz="1219444" fontAlgn="ctr">
              <a:buFont typeface="Arial" panose="020B0604020202020204" pitchFamily="34" charset="0"/>
              <a:buChar char="•"/>
            </a:pPr>
            <a:r>
              <a:rPr lang="en-US" sz="1200">
                <a:solidFill>
                  <a:srgbClr val="666666">
                    <a:lumMod val="75000"/>
                  </a:srgbClr>
                </a:solidFill>
                <a:latin typeface="Arial" panose="020B0604020202020204" pitchFamily="34" charset="0"/>
              </a:rPr>
              <a:t>Standard file protocol: NAS/SMB</a:t>
            </a:r>
          </a:p>
        </p:txBody>
      </p:sp>
      <p:sp>
        <p:nvSpPr>
          <p:cNvPr id="365" name="文本框 364"/>
          <p:cNvSpPr txBox="1"/>
          <p:nvPr/>
        </p:nvSpPr>
        <p:spPr>
          <a:xfrm>
            <a:off x="8267650" y="3241056"/>
            <a:ext cx="3436529" cy="2683449"/>
          </a:xfrm>
          <a:prstGeom prst="wedgeRectCallout">
            <a:avLst>
              <a:gd name="adj1" fmla="val -72536"/>
              <a:gd name="adj2" fmla="val 17941"/>
            </a:avLst>
          </a:prstGeom>
          <a:noFill/>
          <a:ln>
            <a:solidFill>
              <a:srgbClr val="00B0F0"/>
            </a:solidFill>
          </a:ln>
        </p:spPr>
        <p:txBody>
          <a:bodyPr wrap="square" rtlCol="0" anchor="ctr">
            <a:noAutofit/>
          </a:bodyPr>
          <a:lstStyle/>
          <a:p>
            <a:pPr defTabSz="1219444" fontAlgn="ctr"/>
            <a:r>
              <a:rPr lang="en-US" sz="1200" b="1" dirty="0">
                <a:solidFill>
                  <a:srgbClr val="666666">
                    <a:lumMod val="75000"/>
                  </a:srgbClr>
                </a:solidFill>
                <a:latin typeface="Arial" panose="020B0604020202020204" pitchFamily="34" charset="0"/>
              </a:rPr>
              <a:t>Back-end storage network</a:t>
            </a:r>
          </a:p>
          <a:p>
            <a:pPr marL="171450" indent="-171450" defTabSz="1219444" fontAlgn="ctr">
              <a:buFont typeface="Arial" panose="020B0604020202020204" pitchFamily="34" charset="0"/>
              <a:buChar char="•"/>
            </a:pPr>
            <a:r>
              <a:rPr lang="en-US" sz="1200" dirty="0">
                <a:solidFill>
                  <a:srgbClr val="666666">
                    <a:lumMod val="75000"/>
                  </a:srgbClr>
                </a:solidFill>
                <a:latin typeface="Arial" panose="020B0604020202020204" pitchFamily="34" charset="0"/>
              </a:rPr>
              <a:t>Block/NAS/Object/HDFS: </a:t>
            </a:r>
            <a:r>
              <a:rPr lang="en-US" sz="1200" dirty="0" err="1">
                <a:solidFill>
                  <a:srgbClr val="666666">
                    <a:lumMod val="75000"/>
                  </a:srgbClr>
                </a:solidFill>
                <a:latin typeface="Arial" panose="020B0604020202020204" pitchFamily="34" charset="0"/>
              </a:rPr>
              <a:t>RoCE</a:t>
            </a:r>
            <a:endParaRPr lang="en-US" altLang="zh-CN" sz="1200" dirty="0">
              <a:solidFill>
                <a:srgbClr val="666666">
                  <a:lumMod val="75000"/>
                </a:srgbClr>
              </a:solidFill>
              <a:latin typeface="Arial" panose="020B0604020202020204" pitchFamily="34" charset="0"/>
              <a:ea typeface="微软雅黑" panose="020B0503020204020204" pitchFamily="34" charset="-122"/>
              <a:cs typeface="Calibri" panose="020F0502020204030204" pitchFamily="34" charset="0"/>
            </a:endParaRPr>
          </a:p>
          <a:p>
            <a:pPr marL="171450" indent="-171450" defTabSz="1219444" fontAlgn="ctr">
              <a:buFont typeface="Arial" panose="020B0604020202020204" pitchFamily="34" charset="0"/>
              <a:buChar char="•"/>
            </a:pPr>
            <a:r>
              <a:rPr lang="en-US" sz="1200" dirty="0">
                <a:solidFill>
                  <a:srgbClr val="666666">
                    <a:lumMod val="75000"/>
                  </a:srgbClr>
                </a:solidFill>
                <a:latin typeface="Arial" panose="020B0604020202020204" pitchFamily="34" charset="0"/>
              </a:rPr>
              <a:t>AI fabric intelligent flow control: Precisely locates congested flows and implements backpressure suppression without affecting normal flows. The waterline is dynamically set to ensure the highest performance without packet loss. The switch and NIC collaborate to schedule the maximum quota for congestion prevention. The fluctuation rate of the network latency is controlled within 5% without packet loss. The latency is controlled within 30 µs.</a:t>
            </a:r>
            <a:endParaRPr lang="en-US" altLang="zh-CN" sz="1200" dirty="0">
              <a:solidFill>
                <a:srgbClr val="666666">
                  <a:lumMod val="75000"/>
                </a:srgbClr>
              </a:solidFill>
              <a:latin typeface="Arial" panose="020B0604020202020204" pitchFamily="34" charset="0"/>
              <a:ea typeface="微软雅黑" panose="020B0503020204020204" pitchFamily="34" charset="-122"/>
              <a:cs typeface="Calibri" panose="020F0502020204030204" pitchFamily="34" charset="0"/>
            </a:endParaRPr>
          </a:p>
          <a:p>
            <a:pPr marL="171450" indent="-171450" defTabSz="1219444" fontAlgn="ctr">
              <a:buFont typeface="Arial" panose="020B0604020202020204" pitchFamily="34" charset="0"/>
              <a:buChar char="•"/>
            </a:pPr>
            <a:r>
              <a:rPr lang="en-US" sz="1200" dirty="0">
                <a:solidFill>
                  <a:srgbClr val="666666">
                    <a:lumMod val="75000"/>
                  </a:srgbClr>
                </a:solidFill>
                <a:latin typeface="Arial" panose="020B0604020202020204" pitchFamily="34" charset="0"/>
              </a:rPr>
              <a:t>Binding links doubles the network bandwidth.</a:t>
            </a:r>
            <a:endParaRPr lang="en-US" altLang="zh-CN" sz="1200" dirty="0">
              <a:solidFill>
                <a:srgbClr val="666666">
                  <a:lumMod val="75000"/>
                </a:srgbClr>
              </a:solidFill>
              <a:latin typeface="Arial" panose="020B0604020202020204" pitchFamily="34" charset="0"/>
              <a:ea typeface="微软雅黑" panose="020B0503020204020204" pitchFamily="34" charset="-122"/>
              <a:cs typeface="Calibri" panose="020F0502020204030204" pitchFamily="34" charset="0"/>
            </a:endParaRPr>
          </a:p>
        </p:txBody>
      </p:sp>
      <p:grpSp>
        <p:nvGrpSpPr>
          <p:cNvPr id="42" name="组合 41"/>
          <p:cNvGrpSpPr/>
          <p:nvPr/>
        </p:nvGrpSpPr>
        <p:grpSpPr>
          <a:xfrm>
            <a:off x="802775" y="4364487"/>
            <a:ext cx="585417" cy="360500"/>
            <a:chOff x="368543" y="5268739"/>
            <a:chExt cx="987040" cy="360500"/>
          </a:xfrm>
        </p:grpSpPr>
        <p:sp>
          <p:nvSpPr>
            <p:cNvPr id="366" name="流程图: 磁盘 365"/>
            <p:cNvSpPr/>
            <p:nvPr/>
          </p:nvSpPr>
          <p:spPr>
            <a:xfrm>
              <a:off x="516085" y="5268739"/>
              <a:ext cx="691915" cy="360500"/>
            </a:xfrm>
            <a:prstGeom prst="flowChartMagneticDisk">
              <a:avLst/>
            </a:prstGeom>
            <a:ln>
              <a:solidFill>
                <a:srgbClr val="0070C0"/>
              </a:solidFill>
            </a:ln>
          </p:spPr>
          <p:txBody>
            <a:bodyPr wrap="square" lIns="0" tIns="0" rIns="0" bIns="0" rtlCol="0" anchor="ctr">
              <a:noAutofit/>
            </a:bodyPr>
            <a:lstStyle/>
            <a:p>
              <a:pPr algn="ctr" fontAlgn="ctr"/>
              <a:endParaRPr lang="en-US" altLang="zh-CN" sz="600">
                <a:solidFill>
                  <a:srgbClr val="000000"/>
                </a:solidFill>
                <a:latin typeface="Arial" panose="020B0604020202020204" pitchFamily="34" charset="0"/>
                <a:ea typeface="微软雅黑" panose="020B0503020204020204" pitchFamily="34" charset="-122"/>
              </a:endParaRPr>
            </a:p>
          </p:txBody>
        </p:sp>
        <p:sp>
          <p:nvSpPr>
            <p:cNvPr id="367" name="文本框 366"/>
            <p:cNvSpPr txBox="1"/>
            <p:nvPr/>
          </p:nvSpPr>
          <p:spPr>
            <a:xfrm>
              <a:off x="368543" y="5416657"/>
              <a:ext cx="987040" cy="200055"/>
            </a:xfrm>
            <a:prstGeom prst="rect">
              <a:avLst/>
            </a:prstGeom>
            <a:noFill/>
          </p:spPr>
          <p:txBody>
            <a:bodyPr wrap="square" rtlCol="0">
              <a:noAutofit/>
            </a:bodyPr>
            <a:lstStyle/>
            <a:p>
              <a:pPr algn="ctr" fontAlgn="ctr"/>
              <a:r>
                <a:rPr lang="en-US" sz="600">
                  <a:solidFill>
                    <a:srgbClr val="000000"/>
                  </a:solidFill>
                  <a:latin typeface="Arial" panose="020B0604020202020204" pitchFamily="34" charset="0"/>
                </a:rPr>
                <a:t>SSD/HDD</a:t>
              </a:r>
              <a:endParaRPr lang="en-US" altLang="zh-CN" sz="600">
                <a:solidFill>
                  <a:srgbClr val="000000"/>
                </a:solidFill>
                <a:latin typeface="Arial" panose="020B0604020202020204" pitchFamily="34" charset="0"/>
                <a:ea typeface="微软雅黑" panose="020B0503020204020204" pitchFamily="34" charset="-122"/>
              </a:endParaRPr>
            </a:p>
          </p:txBody>
        </p:sp>
      </p:grpSp>
      <p:cxnSp>
        <p:nvCxnSpPr>
          <p:cNvPr id="368" name="直接连接符 136"/>
          <p:cNvCxnSpPr>
            <a:endCxn id="366" idx="1"/>
          </p:cNvCxnSpPr>
          <p:nvPr/>
        </p:nvCxnSpPr>
        <p:spPr>
          <a:xfrm flipH="1">
            <a:off x="1095472" y="3993772"/>
            <a:ext cx="0" cy="370715"/>
          </a:xfrm>
          <a:prstGeom prst="line">
            <a:avLst/>
          </a:prstGeom>
          <a:noFill/>
          <a:ln w="6350" cap="flat" cmpd="sng" algn="ctr">
            <a:solidFill>
              <a:srgbClr val="0070C0"/>
            </a:solidFill>
            <a:prstDash val="solid"/>
            <a:miter lim="800000"/>
          </a:ln>
          <a:effectLst/>
        </p:spPr>
      </p:cxnSp>
      <p:sp>
        <p:nvSpPr>
          <p:cNvPr id="369" name="圆角矩形 115"/>
          <p:cNvSpPr/>
          <p:nvPr/>
        </p:nvSpPr>
        <p:spPr bwMode="auto">
          <a:xfrm>
            <a:off x="2565524" y="4468158"/>
            <a:ext cx="601578" cy="230478"/>
          </a:xfrm>
          <a:prstGeom prst="roundRect">
            <a:avLst/>
          </a:prstGeom>
          <a:noFill/>
          <a:ln>
            <a:solidFill>
              <a:srgbClr val="0070C0"/>
            </a:solidFill>
          </a:ln>
          <a:effectLst/>
        </p:spPr>
        <p:txBody>
          <a:bodyPr wrap="square" lIns="68557" tIns="34276" rIns="68557" bIns="34276" anchor="ctr">
            <a:noAutofit/>
          </a:bodyPr>
          <a:lstStyle/>
          <a:p>
            <a:pPr algn="ctr" defTabSz="910958" fontAlgn="ctr">
              <a:buClr>
                <a:srgbClr val="CC9900"/>
              </a:buClr>
              <a:defRPr/>
            </a:pPr>
            <a:r>
              <a:rPr lang="en-US" sz="800">
                <a:solidFill>
                  <a:srgbClr val="1D1D1A"/>
                </a:solidFill>
                <a:latin typeface="Arial" panose="020B0604020202020204" pitchFamily="34" charset="0"/>
              </a:rPr>
              <a:t>Back-end NIC</a:t>
            </a:r>
            <a:endParaRPr lang="en-US" altLang="zh-CN" sz="800" kern="0">
              <a:solidFill>
                <a:srgbClr val="1D1D1A"/>
              </a:solidFill>
              <a:latin typeface="Arial" panose="020B0604020202020204" pitchFamily="34" charset="0"/>
              <a:ea typeface="宋体"/>
              <a:cs typeface="Times New Roman" pitchFamily="18" charset="0"/>
            </a:endParaRPr>
          </a:p>
        </p:txBody>
      </p:sp>
      <p:grpSp>
        <p:nvGrpSpPr>
          <p:cNvPr id="370" name="组合 369"/>
          <p:cNvGrpSpPr/>
          <p:nvPr/>
        </p:nvGrpSpPr>
        <p:grpSpPr>
          <a:xfrm>
            <a:off x="2030112" y="4353043"/>
            <a:ext cx="585417" cy="360500"/>
            <a:chOff x="385301" y="5268739"/>
            <a:chExt cx="987040" cy="360500"/>
          </a:xfrm>
        </p:grpSpPr>
        <p:sp>
          <p:nvSpPr>
            <p:cNvPr id="371" name="流程图: 磁盘 370"/>
            <p:cNvSpPr/>
            <p:nvPr/>
          </p:nvSpPr>
          <p:spPr>
            <a:xfrm>
              <a:off x="516085" y="5268739"/>
              <a:ext cx="691915" cy="360500"/>
            </a:xfrm>
            <a:prstGeom prst="flowChartMagneticDisk">
              <a:avLst/>
            </a:prstGeom>
            <a:ln>
              <a:solidFill>
                <a:srgbClr val="0070C0"/>
              </a:solidFill>
            </a:ln>
          </p:spPr>
          <p:txBody>
            <a:bodyPr wrap="square" lIns="0" tIns="0" rIns="0" bIns="0" rtlCol="0" anchor="ctr">
              <a:noAutofit/>
            </a:bodyPr>
            <a:lstStyle/>
            <a:p>
              <a:pPr algn="ctr" fontAlgn="ctr"/>
              <a:endParaRPr lang="en-US" altLang="zh-CN" sz="600">
                <a:solidFill>
                  <a:srgbClr val="000000"/>
                </a:solidFill>
                <a:latin typeface="Arial" panose="020B0604020202020204" pitchFamily="34" charset="0"/>
                <a:ea typeface="微软雅黑" panose="020B0503020204020204" pitchFamily="34" charset="-122"/>
              </a:endParaRPr>
            </a:p>
          </p:txBody>
        </p:sp>
        <p:sp>
          <p:nvSpPr>
            <p:cNvPr id="372" name="文本框 371"/>
            <p:cNvSpPr txBox="1"/>
            <p:nvPr/>
          </p:nvSpPr>
          <p:spPr>
            <a:xfrm>
              <a:off x="385301" y="5416657"/>
              <a:ext cx="987040" cy="200055"/>
            </a:xfrm>
            <a:prstGeom prst="rect">
              <a:avLst/>
            </a:prstGeom>
            <a:noFill/>
          </p:spPr>
          <p:txBody>
            <a:bodyPr wrap="square" rtlCol="0">
              <a:noAutofit/>
            </a:bodyPr>
            <a:lstStyle/>
            <a:p>
              <a:pPr algn="ctr" fontAlgn="ctr"/>
              <a:r>
                <a:rPr lang="en-US" sz="600">
                  <a:solidFill>
                    <a:srgbClr val="000000"/>
                  </a:solidFill>
                  <a:latin typeface="Arial" panose="020B0604020202020204" pitchFamily="34" charset="0"/>
                </a:rPr>
                <a:t>SSD/HDD</a:t>
              </a:r>
              <a:endParaRPr lang="en-US" altLang="zh-CN" sz="600">
                <a:solidFill>
                  <a:srgbClr val="000000"/>
                </a:solidFill>
                <a:latin typeface="Arial" panose="020B0604020202020204" pitchFamily="34" charset="0"/>
                <a:ea typeface="微软雅黑" panose="020B0503020204020204" pitchFamily="34" charset="-122"/>
              </a:endParaRPr>
            </a:p>
          </p:txBody>
        </p:sp>
      </p:grpSp>
      <p:cxnSp>
        <p:nvCxnSpPr>
          <p:cNvPr id="373" name="直接连接符 136"/>
          <p:cNvCxnSpPr>
            <a:endCxn id="371" idx="1"/>
          </p:cNvCxnSpPr>
          <p:nvPr/>
        </p:nvCxnSpPr>
        <p:spPr>
          <a:xfrm flipH="1">
            <a:off x="2312870" y="3982328"/>
            <a:ext cx="0" cy="370715"/>
          </a:xfrm>
          <a:prstGeom prst="line">
            <a:avLst/>
          </a:prstGeom>
          <a:noFill/>
          <a:ln w="6350" cap="flat" cmpd="sng" algn="ctr">
            <a:solidFill>
              <a:srgbClr val="0070C0"/>
            </a:solidFill>
            <a:prstDash val="solid"/>
            <a:miter lim="800000"/>
          </a:ln>
          <a:effectLst/>
        </p:spPr>
      </p:cxnSp>
      <p:sp>
        <p:nvSpPr>
          <p:cNvPr id="374" name="圆角矩形 115"/>
          <p:cNvSpPr/>
          <p:nvPr/>
        </p:nvSpPr>
        <p:spPr bwMode="auto">
          <a:xfrm>
            <a:off x="3793163" y="4480114"/>
            <a:ext cx="601578" cy="230478"/>
          </a:xfrm>
          <a:prstGeom prst="roundRect">
            <a:avLst/>
          </a:prstGeom>
          <a:noFill/>
          <a:ln>
            <a:solidFill>
              <a:srgbClr val="0070C0"/>
            </a:solidFill>
          </a:ln>
          <a:effectLst/>
        </p:spPr>
        <p:txBody>
          <a:bodyPr wrap="square" lIns="68557" tIns="34276" rIns="68557" bIns="34276" anchor="ctr">
            <a:noAutofit/>
          </a:bodyPr>
          <a:lstStyle/>
          <a:p>
            <a:pPr algn="ctr" defTabSz="910958" fontAlgn="ctr">
              <a:buClr>
                <a:srgbClr val="CC9900"/>
              </a:buClr>
              <a:defRPr/>
            </a:pPr>
            <a:r>
              <a:rPr lang="en-US" sz="800">
                <a:solidFill>
                  <a:srgbClr val="1D1D1A"/>
                </a:solidFill>
                <a:latin typeface="Arial" panose="020B0604020202020204" pitchFamily="34" charset="0"/>
              </a:rPr>
              <a:t>Back-end NIC</a:t>
            </a:r>
            <a:endParaRPr lang="en-US" altLang="zh-CN" sz="800" kern="0">
              <a:solidFill>
                <a:srgbClr val="1D1D1A"/>
              </a:solidFill>
              <a:latin typeface="Arial" panose="020B0604020202020204" pitchFamily="34" charset="0"/>
              <a:ea typeface="宋体"/>
              <a:cs typeface="Times New Roman" pitchFamily="18" charset="0"/>
            </a:endParaRPr>
          </a:p>
        </p:txBody>
      </p:sp>
      <p:grpSp>
        <p:nvGrpSpPr>
          <p:cNvPr id="375" name="组合 374"/>
          <p:cNvGrpSpPr/>
          <p:nvPr/>
        </p:nvGrpSpPr>
        <p:grpSpPr>
          <a:xfrm>
            <a:off x="3247812" y="4364999"/>
            <a:ext cx="585417" cy="360500"/>
            <a:chOff x="368543" y="5268739"/>
            <a:chExt cx="987040" cy="360500"/>
          </a:xfrm>
        </p:grpSpPr>
        <p:sp>
          <p:nvSpPr>
            <p:cNvPr id="376" name="流程图: 磁盘 375"/>
            <p:cNvSpPr/>
            <p:nvPr/>
          </p:nvSpPr>
          <p:spPr>
            <a:xfrm>
              <a:off x="516085" y="5268739"/>
              <a:ext cx="691915" cy="360500"/>
            </a:xfrm>
            <a:prstGeom prst="flowChartMagneticDisk">
              <a:avLst/>
            </a:prstGeom>
            <a:ln>
              <a:solidFill>
                <a:srgbClr val="0070C0"/>
              </a:solidFill>
            </a:ln>
          </p:spPr>
          <p:txBody>
            <a:bodyPr wrap="square" lIns="0" tIns="0" rIns="0" bIns="0" rtlCol="0" anchor="ctr">
              <a:noAutofit/>
            </a:bodyPr>
            <a:lstStyle/>
            <a:p>
              <a:pPr algn="ctr" fontAlgn="ctr"/>
              <a:endParaRPr lang="en-US" altLang="zh-CN" sz="600">
                <a:solidFill>
                  <a:srgbClr val="000000"/>
                </a:solidFill>
                <a:latin typeface="Arial" panose="020B0604020202020204" pitchFamily="34" charset="0"/>
                <a:ea typeface="微软雅黑" panose="020B0503020204020204" pitchFamily="34" charset="-122"/>
              </a:endParaRPr>
            </a:p>
          </p:txBody>
        </p:sp>
        <p:sp>
          <p:nvSpPr>
            <p:cNvPr id="377" name="文本框 376"/>
            <p:cNvSpPr txBox="1"/>
            <p:nvPr/>
          </p:nvSpPr>
          <p:spPr>
            <a:xfrm>
              <a:off x="368543" y="5416657"/>
              <a:ext cx="987040" cy="200055"/>
            </a:xfrm>
            <a:prstGeom prst="rect">
              <a:avLst/>
            </a:prstGeom>
            <a:noFill/>
          </p:spPr>
          <p:txBody>
            <a:bodyPr wrap="square" rtlCol="0">
              <a:noAutofit/>
            </a:bodyPr>
            <a:lstStyle/>
            <a:p>
              <a:pPr algn="ctr" fontAlgn="ctr"/>
              <a:r>
                <a:rPr lang="en-US" sz="600">
                  <a:solidFill>
                    <a:srgbClr val="000000"/>
                  </a:solidFill>
                  <a:latin typeface="Arial" panose="020B0604020202020204" pitchFamily="34" charset="0"/>
                </a:rPr>
                <a:t>SSD/HDD</a:t>
              </a:r>
              <a:endParaRPr lang="en-US" altLang="zh-CN" sz="600">
                <a:solidFill>
                  <a:srgbClr val="000000"/>
                </a:solidFill>
                <a:latin typeface="Arial" panose="020B0604020202020204" pitchFamily="34" charset="0"/>
                <a:ea typeface="微软雅黑" panose="020B0503020204020204" pitchFamily="34" charset="-122"/>
              </a:endParaRPr>
            </a:p>
          </p:txBody>
        </p:sp>
      </p:grpSp>
      <p:cxnSp>
        <p:nvCxnSpPr>
          <p:cNvPr id="378" name="直接连接符 136"/>
          <p:cNvCxnSpPr>
            <a:endCxn id="376" idx="1"/>
          </p:cNvCxnSpPr>
          <p:nvPr/>
        </p:nvCxnSpPr>
        <p:spPr>
          <a:xfrm flipH="1">
            <a:off x="3540509" y="3994284"/>
            <a:ext cx="0" cy="370715"/>
          </a:xfrm>
          <a:prstGeom prst="line">
            <a:avLst/>
          </a:prstGeom>
          <a:noFill/>
          <a:ln w="6350" cap="flat" cmpd="sng" algn="ctr">
            <a:solidFill>
              <a:srgbClr val="0070C0"/>
            </a:solidFill>
            <a:prstDash val="solid"/>
            <a:miter lim="800000"/>
          </a:ln>
          <a:effectLst/>
        </p:spPr>
      </p:cxnSp>
      <p:cxnSp>
        <p:nvCxnSpPr>
          <p:cNvPr id="379" name="直接连接符 136"/>
          <p:cNvCxnSpPr>
            <a:endCxn id="374" idx="0"/>
          </p:cNvCxnSpPr>
          <p:nvPr/>
        </p:nvCxnSpPr>
        <p:spPr>
          <a:xfrm flipH="1">
            <a:off x="4093952" y="3994284"/>
            <a:ext cx="0" cy="485830"/>
          </a:xfrm>
          <a:prstGeom prst="line">
            <a:avLst/>
          </a:prstGeom>
          <a:noFill/>
          <a:ln w="6350" cap="flat" cmpd="sng" algn="ctr">
            <a:solidFill>
              <a:srgbClr val="0070C0"/>
            </a:solidFill>
            <a:prstDash val="solid"/>
            <a:miter lim="800000"/>
          </a:ln>
          <a:effectLst/>
        </p:spPr>
      </p:cxnSp>
      <p:cxnSp>
        <p:nvCxnSpPr>
          <p:cNvPr id="380" name="直接连接符 136"/>
          <p:cNvCxnSpPr>
            <a:endCxn id="160" idx="0"/>
          </p:cNvCxnSpPr>
          <p:nvPr/>
        </p:nvCxnSpPr>
        <p:spPr>
          <a:xfrm flipH="1">
            <a:off x="1648915" y="3981246"/>
            <a:ext cx="0" cy="498356"/>
          </a:xfrm>
          <a:prstGeom prst="line">
            <a:avLst/>
          </a:prstGeom>
          <a:noFill/>
          <a:ln w="6350" cap="flat" cmpd="sng" algn="ctr">
            <a:solidFill>
              <a:srgbClr val="0070C0"/>
            </a:solidFill>
            <a:prstDash val="solid"/>
            <a:miter lim="800000"/>
          </a:ln>
          <a:effectLst/>
        </p:spPr>
      </p:cxnSp>
      <p:cxnSp>
        <p:nvCxnSpPr>
          <p:cNvPr id="381" name="直接连接符 136"/>
          <p:cNvCxnSpPr>
            <a:endCxn id="369" idx="0"/>
          </p:cNvCxnSpPr>
          <p:nvPr/>
        </p:nvCxnSpPr>
        <p:spPr>
          <a:xfrm flipH="1">
            <a:off x="2866313" y="3993772"/>
            <a:ext cx="0" cy="474386"/>
          </a:xfrm>
          <a:prstGeom prst="line">
            <a:avLst/>
          </a:prstGeom>
          <a:noFill/>
          <a:ln w="6350" cap="flat" cmpd="sng" algn="ctr">
            <a:solidFill>
              <a:srgbClr val="0070C0"/>
            </a:solidFill>
            <a:prstDash val="solid"/>
            <a:miter lim="800000"/>
          </a:ln>
          <a:effectLst/>
        </p:spPr>
      </p:cxnSp>
      <p:cxnSp>
        <p:nvCxnSpPr>
          <p:cNvPr id="382" name="直接连接符 136"/>
          <p:cNvCxnSpPr/>
          <p:nvPr/>
        </p:nvCxnSpPr>
        <p:spPr>
          <a:xfrm flipH="1">
            <a:off x="5312771" y="3994284"/>
            <a:ext cx="0" cy="485830"/>
          </a:xfrm>
          <a:prstGeom prst="line">
            <a:avLst/>
          </a:prstGeom>
          <a:noFill/>
          <a:ln w="6350" cap="flat" cmpd="sng" algn="ctr">
            <a:solidFill>
              <a:srgbClr val="0070C0"/>
            </a:solidFill>
            <a:prstDash val="solid"/>
            <a:miter lim="800000"/>
          </a:ln>
          <a:effectLst/>
        </p:spPr>
      </p:cxnSp>
      <p:sp>
        <p:nvSpPr>
          <p:cNvPr id="383" name="圆角矩形 115"/>
          <p:cNvSpPr/>
          <p:nvPr/>
        </p:nvSpPr>
        <p:spPr bwMode="auto">
          <a:xfrm>
            <a:off x="4997785" y="4457825"/>
            <a:ext cx="601578" cy="230478"/>
          </a:xfrm>
          <a:prstGeom prst="roundRect">
            <a:avLst/>
          </a:prstGeom>
          <a:noFill/>
          <a:ln>
            <a:solidFill>
              <a:srgbClr val="0070C0"/>
            </a:solidFill>
          </a:ln>
          <a:effectLst/>
        </p:spPr>
        <p:txBody>
          <a:bodyPr wrap="square" lIns="68557" tIns="34276" rIns="68557" bIns="34276" anchor="ctr">
            <a:noAutofit/>
          </a:bodyPr>
          <a:lstStyle/>
          <a:p>
            <a:pPr algn="ctr" defTabSz="910958" fontAlgn="ctr">
              <a:buClr>
                <a:srgbClr val="CC9900"/>
              </a:buClr>
              <a:defRPr/>
            </a:pPr>
            <a:r>
              <a:rPr lang="en-US" sz="800">
                <a:solidFill>
                  <a:srgbClr val="1D1D1A"/>
                </a:solidFill>
                <a:latin typeface="Arial" panose="020B0604020202020204" pitchFamily="34" charset="0"/>
              </a:rPr>
              <a:t>Back-end NIC</a:t>
            </a:r>
            <a:endParaRPr lang="en-US" altLang="zh-CN" sz="800" kern="0">
              <a:solidFill>
                <a:srgbClr val="1D1D1A"/>
              </a:solidFill>
              <a:latin typeface="Arial" panose="020B0604020202020204" pitchFamily="34" charset="0"/>
              <a:ea typeface="宋体"/>
              <a:cs typeface="Times New Roman" pitchFamily="18" charset="0"/>
            </a:endParaRPr>
          </a:p>
        </p:txBody>
      </p:sp>
      <p:grpSp>
        <p:nvGrpSpPr>
          <p:cNvPr id="384" name="组合 383"/>
          <p:cNvGrpSpPr/>
          <p:nvPr/>
        </p:nvGrpSpPr>
        <p:grpSpPr>
          <a:xfrm>
            <a:off x="4452434" y="4342710"/>
            <a:ext cx="585417" cy="360500"/>
            <a:chOff x="368543" y="5268739"/>
            <a:chExt cx="987040" cy="360500"/>
          </a:xfrm>
        </p:grpSpPr>
        <p:sp>
          <p:nvSpPr>
            <p:cNvPr id="385" name="流程图: 磁盘 384"/>
            <p:cNvSpPr/>
            <p:nvPr/>
          </p:nvSpPr>
          <p:spPr>
            <a:xfrm>
              <a:off x="516085" y="5268739"/>
              <a:ext cx="691915" cy="360500"/>
            </a:xfrm>
            <a:prstGeom prst="flowChartMagneticDisk">
              <a:avLst/>
            </a:prstGeom>
            <a:ln>
              <a:solidFill>
                <a:srgbClr val="0070C0"/>
              </a:solidFill>
            </a:ln>
          </p:spPr>
          <p:txBody>
            <a:bodyPr wrap="square" lIns="0" tIns="0" rIns="0" bIns="0" rtlCol="0" anchor="ctr">
              <a:noAutofit/>
            </a:bodyPr>
            <a:lstStyle/>
            <a:p>
              <a:pPr algn="ctr" fontAlgn="ctr"/>
              <a:endParaRPr lang="en-US" altLang="zh-CN" sz="600">
                <a:solidFill>
                  <a:srgbClr val="000000"/>
                </a:solidFill>
                <a:latin typeface="Arial" panose="020B0604020202020204" pitchFamily="34" charset="0"/>
                <a:ea typeface="微软雅黑" panose="020B0503020204020204" pitchFamily="34" charset="-122"/>
              </a:endParaRPr>
            </a:p>
          </p:txBody>
        </p:sp>
        <p:sp>
          <p:nvSpPr>
            <p:cNvPr id="386" name="文本框 385"/>
            <p:cNvSpPr txBox="1"/>
            <p:nvPr/>
          </p:nvSpPr>
          <p:spPr>
            <a:xfrm>
              <a:off x="368543" y="5416657"/>
              <a:ext cx="987040" cy="200055"/>
            </a:xfrm>
            <a:prstGeom prst="rect">
              <a:avLst/>
            </a:prstGeom>
            <a:noFill/>
          </p:spPr>
          <p:txBody>
            <a:bodyPr wrap="square" rtlCol="0">
              <a:noAutofit/>
            </a:bodyPr>
            <a:lstStyle/>
            <a:p>
              <a:pPr algn="ctr" fontAlgn="ctr"/>
              <a:r>
                <a:rPr lang="en-US" sz="600">
                  <a:solidFill>
                    <a:srgbClr val="000000"/>
                  </a:solidFill>
                  <a:latin typeface="Arial" panose="020B0604020202020204" pitchFamily="34" charset="0"/>
                </a:rPr>
                <a:t>SSD/HDD</a:t>
              </a:r>
              <a:endParaRPr lang="en-US" altLang="zh-CN" sz="600">
                <a:solidFill>
                  <a:srgbClr val="000000"/>
                </a:solidFill>
                <a:latin typeface="Arial" panose="020B0604020202020204" pitchFamily="34" charset="0"/>
                <a:ea typeface="微软雅黑" panose="020B0503020204020204" pitchFamily="34" charset="-122"/>
              </a:endParaRPr>
            </a:p>
          </p:txBody>
        </p:sp>
      </p:grpSp>
      <p:cxnSp>
        <p:nvCxnSpPr>
          <p:cNvPr id="387" name="直接连接符 136"/>
          <p:cNvCxnSpPr/>
          <p:nvPr/>
        </p:nvCxnSpPr>
        <p:spPr>
          <a:xfrm flipH="1">
            <a:off x="4755284" y="3994284"/>
            <a:ext cx="0" cy="370715"/>
          </a:xfrm>
          <a:prstGeom prst="line">
            <a:avLst/>
          </a:prstGeom>
          <a:noFill/>
          <a:ln w="6350" cap="flat" cmpd="sng" algn="ctr">
            <a:solidFill>
              <a:srgbClr val="0070C0"/>
            </a:solidFill>
            <a:prstDash val="solid"/>
            <a:miter lim="800000"/>
          </a:ln>
          <a:effectLst/>
        </p:spPr>
      </p:cxnSp>
    </p:spTree>
    <p:extLst>
      <p:ext uri="{BB962C8B-B14F-4D97-AF65-F5344CB8AC3E}">
        <p14:creationId xmlns:p14="http://schemas.microsoft.com/office/powerpoint/2010/main" val="1985388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4356" y="6235311"/>
            <a:ext cx="11832544" cy="6226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263085" y="5094304"/>
            <a:ext cx="9431465" cy="1435789"/>
          </a:xfrm>
          <a:prstGeom prst="rect">
            <a:avLst/>
          </a:prstGeom>
          <a:solidFill>
            <a:schemeClr val="accent4">
              <a:lumMod val="20000"/>
              <a:lumOff val="80000"/>
            </a:schemeClr>
          </a:solidFill>
          <a:ln w="0"/>
        </p:spPr>
        <p:style>
          <a:lnRef idx="3">
            <a:schemeClr val="lt1"/>
          </a:lnRef>
          <a:fillRef idx="1">
            <a:schemeClr val="accent3"/>
          </a:fillRef>
          <a:effectRef idx="1">
            <a:schemeClr val="accent3"/>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2" name="椭圆 1"/>
          <p:cNvSpPr/>
          <p:nvPr/>
        </p:nvSpPr>
        <p:spPr>
          <a:xfrm>
            <a:off x="3014162" y="1435821"/>
            <a:ext cx="4051256" cy="30553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FFFFFF"/>
                </a:solidFill>
                <a:latin typeface="Arial" panose="020B0604020202020204" pitchFamily="34" charset="0"/>
              </a:rPr>
              <a:t>DHT algorithm</a:t>
            </a:r>
            <a:endParaRPr lang="en-US" sz="1400">
              <a:solidFill>
                <a:srgbClr val="FFFFFF"/>
              </a:solidFill>
              <a:latin typeface="Arial" panose="020B0604020202020204" pitchFamily="34" charset="0"/>
              <a:ea typeface="微软雅黑" panose="020B0503020204020204" pitchFamily="34" charset="-122"/>
            </a:endParaRPr>
          </a:p>
        </p:txBody>
      </p:sp>
      <p:sp>
        <p:nvSpPr>
          <p:cNvPr id="5" name="文本框 4"/>
          <p:cNvSpPr txBox="1"/>
          <p:nvPr/>
        </p:nvSpPr>
        <p:spPr>
          <a:xfrm>
            <a:off x="2775351" y="3633413"/>
            <a:ext cx="2034591" cy="184666"/>
          </a:xfrm>
          <a:prstGeom prst="rect">
            <a:avLst/>
          </a:prstGeom>
          <a:noFill/>
        </p:spPr>
        <p:txBody>
          <a:bodyPr wrap="square" lIns="0" tIns="0" rIns="0" bIns="0" rtlCol="0">
            <a:noAutofit/>
          </a:bodyPr>
          <a:lstStyle/>
          <a:p>
            <a:pPr fontAlgn="ctr"/>
            <a:r>
              <a:rPr lang="en-US" sz="1200">
                <a:solidFill>
                  <a:srgbClr val="1D1D1A"/>
                </a:solidFill>
                <a:latin typeface="Arial" panose="020B0604020202020204" pitchFamily="34" charset="0"/>
              </a:rPr>
              <a:t>Logical space of LUN1 LBA</a:t>
            </a:r>
            <a:endParaRPr lang="en-US" altLang="zh-CN" sz="1200">
              <a:solidFill>
                <a:srgbClr val="1D1D1A"/>
              </a:solidFill>
              <a:latin typeface="Arial" panose="020B0604020202020204" pitchFamily="34" charset="0"/>
              <a:ea typeface="微软雅黑" panose="020B0503020204020204" pitchFamily="34" charset="-122"/>
            </a:endParaRPr>
          </a:p>
        </p:txBody>
      </p:sp>
      <p:grpSp>
        <p:nvGrpSpPr>
          <p:cNvPr id="6" name="组合 5"/>
          <p:cNvGrpSpPr/>
          <p:nvPr/>
        </p:nvGrpSpPr>
        <p:grpSpPr>
          <a:xfrm>
            <a:off x="2753471" y="3933852"/>
            <a:ext cx="2449563" cy="362092"/>
            <a:chOff x="2753473" y="3355916"/>
            <a:chExt cx="2010087" cy="362092"/>
          </a:xfrm>
        </p:grpSpPr>
        <p:sp>
          <p:nvSpPr>
            <p:cNvPr id="4" name="矩形 3"/>
            <p:cNvSpPr/>
            <p:nvPr/>
          </p:nvSpPr>
          <p:spPr>
            <a:xfrm>
              <a:off x="2753473" y="3355916"/>
              <a:ext cx="2010087" cy="362092"/>
            </a:xfrm>
            <a:prstGeom prst="rect">
              <a:avLst/>
            </a:prstGeom>
            <a:noFill/>
            <a:ln w="0"/>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fontAlgn="ctr"/>
              <a:endParaRPr lang="en-US" altLang="zh-CN" sz="1400">
                <a:solidFill>
                  <a:srgbClr val="1D1D1A"/>
                </a:solidFill>
                <a:latin typeface="Arial" panose="020B0604020202020204" pitchFamily="34" charset="0"/>
                <a:ea typeface="微软雅黑" panose="020B0503020204020204" pitchFamily="34" charset="-122"/>
              </a:endParaRPr>
            </a:p>
          </p:txBody>
        </p:sp>
        <p:sp>
          <p:nvSpPr>
            <p:cNvPr id="7" name="矩形 6"/>
            <p:cNvSpPr/>
            <p:nvPr/>
          </p:nvSpPr>
          <p:spPr>
            <a:xfrm>
              <a:off x="3566758" y="3355916"/>
              <a:ext cx="277112" cy="36209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9" name="矩形 8"/>
            <p:cNvSpPr/>
            <p:nvPr/>
          </p:nvSpPr>
          <p:spPr>
            <a:xfrm>
              <a:off x="4292807" y="3355916"/>
              <a:ext cx="277112" cy="3620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10" name="矩形 9"/>
            <p:cNvSpPr/>
            <p:nvPr/>
          </p:nvSpPr>
          <p:spPr>
            <a:xfrm>
              <a:off x="2969700" y="3355916"/>
              <a:ext cx="277112" cy="3620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grpSp>
      <p:sp>
        <p:nvSpPr>
          <p:cNvPr id="11" name="文本框 10"/>
          <p:cNvSpPr txBox="1"/>
          <p:nvPr/>
        </p:nvSpPr>
        <p:spPr>
          <a:xfrm>
            <a:off x="6485656" y="3013503"/>
            <a:ext cx="1213202" cy="184666"/>
          </a:xfrm>
          <a:prstGeom prst="rect">
            <a:avLst/>
          </a:prstGeom>
          <a:noFill/>
        </p:spPr>
        <p:txBody>
          <a:bodyPr wrap="square" lIns="0" tIns="0" rIns="0" bIns="0" rtlCol="0">
            <a:noAutofit/>
          </a:bodyPr>
          <a:lstStyle>
            <a:defPPr>
              <a:defRPr lang="en-US"/>
            </a:defPPr>
          </a:lstStyle>
          <a:p>
            <a:pPr algn="r" fontAlgn="ctr"/>
            <a:r>
              <a:rPr lang="en-US" sz="1200">
                <a:solidFill>
                  <a:srgbClr val="1D1D1A"/>
                </a:solidFill>
                <a:latin typeface="Arial" panose="020B0604020202020204" pitchFamily="34" charset="0"/>
              </a:rPr>
              <a:t>Grain (e.g. 8 KB)</a:t>
            </a:r>
            <a:endParaRPr lang="en-US" altLang="zh-CN" sz="1200">
              <a:solidFill>
                <a:srgbClr val="1D1D1A"/>
              </a:solidFill>
              <a:latin typeface="Arial" panose="020B0604020202020204" pitchFamily="34" charset="0"/>
              <a:ea typeface="微软雅黑" panose="020B0503020204020204" pitchFamily="34" charset="-122"/>
            </a:endParaRPr>
          </a:p>
        </p:txBody>
      </p:sp>
      <p:cxnSp>
        <p:nvCxnSpPr>
          <p:cNvPr id="13" name="直接箭头连接符 12"/>
          <p:cNvCxnSpPr>
            <a:stCxn id="11" idx="1"/>
          </p:cNvCxnSpPr>
          <p:nvPr/>
        </p:nvCxnSpPr>
        <p:spPr>
          <a:xfrm flipH="1">
            <a:off x="5953910" y="3105836"/>
            <a:ext cx="531746" cy="712243"/>
          </a:xfrm>
          <a:prstGeom prst="straightConnector1">
            <a:avLst/>
          </a:prstGeom>
          <a:ln>
            <a:solidFill>
              <a:srgbClr val="15151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0" idx="2"/>
            <a:endCxn id="34" idx="0"/>
          </p:cNvCxnSpPr>
          <p:nvPr/>
        </p:nvCxnSpPr>
        <p:spPr>
          <a:xfrm flipH="1">
            <a:off x="2831872" y="4295944"/>
            <a:ext cx="353950" cy="931687"/>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77" idx="2"/>
            <a:endCxn id="78" idx="0"/>
          </p:cNvCxnSpPr>
          <p:nvPr/>
        </p:nvCxnSpPr>
        <p:spPr>
          <a:xfrm flipH="1">
            <a:off x="3660368" y="4291896"/>
            <a:ext cx="2184189" cy="935410"/>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7" idx="2"/>
            <a:endCxn id="36" idx="0"/>
          </p:cNvCxnSpPr>
          <p:nvPr/>
        </p:nvCxnSpPr>
        <p:spPr>
          <a:xfrm flipH="1">
            <a:off x="3108984" y="4295944"/>
            <a:ext cx="804434" cy="931687"/>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9" idx="2"/>
            <a:endCxn id="35" idx="0"/>
          </p:cNvCxnSpPr>
          <p:nvPr/>
        </p:nvCxnSpPr>
        <p:spPr>
          <a:xfrm flipH="1">
            <a:off x="3386096" y="4295944"/>
            <a:ext cx="1412111" cy="931687"/>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2263086" y="2876983"/>
            <a:ext cx="9431465" cy="2036275"/>
          </a:xfrm>
          <a:prstGeom prst="rect">
            <a:avLst/>
          </a:prstGeom>
          <a:noFill/>
          <a:ln w="0">
            <a:prstDash val="solid"/>
          </a:ln>
        </p:spPr>
        <p:style>
          <a:lnRef idx="3">
            <a:schemeClr val="lt1"/>
          </a:lnRef>
          <a:fillRef idx="1">
            <a:schemeClr val="accent3"/>
          </a:fillRef>
          <a:effectRef idx="1">
            <a:schemeClr val="accent3"/>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8" name="文本框 57"/>
          <p:cNvSpPr txBox="1"/>
          <p:nvPr/>
        </p:nvSpPr>
        <p:spPr>
          <a:xfrm>
            <a:off x="802138" y="3736909"/>
            <a:ext cx="1353361" cy="276999"/>
          </a:xfrm>
          <a:prstGeom prst="rect">
            <a:avLst/>
          </a:prstGeom>
          <a:noFill/>
        </p:spPr>
        <p:txBody>
          <a:bodyPr wrap="square" lIns="0" tIns="0" rIns="0" bIns="0" rtlCol="0">
            <a:noAutofit/>
          </a:bodyPr>
          <a:lstStyle/>
          <a:p>
            <a:pPr fontAlgn="ctr"/>
            <a:r>
              <a:rPr lang="en-US">
                <a:solidFill>
                  <a:srgbClr val="C8102E"/>
                </a:solidFill>
                <a:latin typeface="Arial" panose="020B0604020202020204" pitchFamily="34" charset="0"/>
              </a:rPr>
              <a:t>Index Layer</a:t>
            </a:r>
            <a:endParaRPr lang="en-US" altLang="zh-CN">
              <a:solidFill>
                <a:srgbClr val="C8102E"/>
              </a:solidFill>
              <a:latin typeface="Arial" panose="020B0604020202020204" pitchFamily="34" charset="0"/>
              <a:ea typeface="微软雅黑" panose="020B0503020204020204" pitchFamily="34" charset="-122"/>
            </a:endParaRPr>
          </a:p>
        </p:txBody>
      </p:sp>
      <p:sp>
        <p:nvSpPr>
          <p:cNvPr id="33" name="标题 1"/>
          <p:cNvSpPr txBox="1">
            <a:spLocks/>
          </p:cNvSpPr>
          <p:nvPr/>
        </p:nvSpPr>
        <p:spPr>
          <a:xfrm>
            <a:off x="707062" y="135730"/>
            <a:ext cx="10884821"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Block: DHT Algorithm + EC Aggregation Ensure Balancing and Ultimate Performance</a:t>
            </a:r>
            <a:endParaRPr lang="en-US" altLang="zh-CN" dirty="0"/>
          </a:p>
        </p:txBody>
      </p:sp>
      <p:graphicFrame>
        <p:nvGraphicFramePr>
          <p:cNvPr id="3" name="表格 2"/>
          <p:cNvGraphicFramePr>
            <a:graphicFrameLocks noGrp="1"/>
          </p:cNvGraphicFramePr>
          <p:nvPr>
            <p:extLst>
              <p:ext uri="{D42A27DB-BD31-4B8C-83A1-F6EECF244321}">
                <p14:modId xmlns:p14="http://schemas.microsoft.com/office/powerpoint/2010/main" val="3335117030"/>
              </p:ext>
            </p:extLst>
          </p:nvPr>
        </p:nvGraphicFramePr>
        <p:xfrm>
          <a:off x="9135859" y="3782389"/>
          <a:ext cx="2456024" cy="1066800"/>
        </p:xfrm>
        <a:graphic>
          <a:graphicData uri="http://schemas.openxmlformats.org/drawingml/2006/table">
            <a:tbl>
              <a:tblPr firstRow="1" bandRow="1">
                <a:tableStyleId>{72833802-FEF1-4C79-8D5D-14CF1EAF98D9}</a:tableStyleId>
              </a:tblPr>
              <a:tblGrid>
                <a:gridCol w="1241891">
                  <a:extLst>
                    <a:ext uri="{9D8B030D-6E8A-4147-A177-3AD203B41FA5}">
                      <a16:colId xmlns:a16="http://schemas.microsoft.com/office/drawing/2014/main" val="20000"/>
                    </a:ext>
                  </a:extLst>
                </a:gridCol>
                <a:gridCol w="1214133">
                  <a:extLst>
                    <a:ext uri="{9D8B030D-6E8A-4147-A177-3AD203B41FA5}">
                      <a16:colId xmlns:a16="http://schemas.microsoft.com/office/drawing/2014/main" val="20001"/>
                    </a:ext>
                  </a:extLst>
                </a:gridCol>
              </a:tblGrid>
              <a:tr h="161551">
                <a:tc gridSpan="2">
                  <a:txBody>
                    <a:bodyPr/>
                    <a:lstStyle/>
                    <a:p>
                      <a:pPr algn="ctr" fontAlgn="ctr"/>
                      <a:r>
                        <a:rPr lang="en-US" sz="800">
                          <a:solidFill>
                            <a:schemeClr val="bg2"/>
                          </a:solidFill>
                          <a:latin typeface="Arial" panose="020B0604020202020204" pitchFamily="34" charset="0"/>
                        </a:rPr>
                        <a:t>Mapping Between LBAs and Grains of LUNs</a:t>
                      </a:r>
                      <a:endParaRPr lang="en-US" sz="800" b="0">
                        <a:solidFill>
                          <a:schemeClr val="bg2"/>
                        </a:solidFill>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US" sz="1000" b="0">
                        <a:latin typeface="Arial"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algn="ctr" fontAlgn="ctr"/>
                      <a:r>
                        <a:rPr lang="en-US" sz="800">
                          <a:latin typeface="Arial" panose="020B0604020202020204" pitchFamily="34" charset="0"/>
                        </a:rPr>
                        <a:t>LUN1-LBA1</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800">
                          <a:latin typeface="Arial" panose="020B0604020202020204" pitchFamily="34" charset="0"/>
                        </a:rPr>
                        <a:t>Grain1</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ctr" fontAlgn="ctr"/>
                      <a:r>
                        <a:rPr lang="en-US" sz="800">
                          <a:latin typeface="Arial" panose="020B0604020202020204" pitchFamily="34" charset="0"/>
                        </a:rPr>
                        <a:t>LUN1-LBA2</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a:latin typeface="Arial" panose="020B0604020202020204" pitchFamily="34" charset="0"/>
                        </a:rPr>
                        <a:t>Grain2</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ctr"/>
                      <a:r>
                        <a:rPr lang="en-US" sz="800">
                          <a:latin typeface="Arial" panose="020B0604020202020204" pitchFamily="34" charset="0"/>
                        </a:rPr>
                        <a:t>LUN1-LBA3</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a:latin typeface="Arial" panose="020B0604020202020204" pitchFamily="34" charset="0"/>
                        </a:rPr>
                        <a:t>Grain3</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fontAlgn="ctr"/>
                      <a:r>
                        <a:rPr lang="en-US" sz="800">
                          <a:latin typeface="Arial" panose="020B0604020202020204" pitchFamily="34" charset="0"/>
                        </a:rPr>
                        <a:t>LUN2-LBA4</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a:latin typeface="Arial" panose="020B0604020202020204" pitchFamily="34" charset="0"/>
                        </a:rPr>
                        <a:t>Grain4</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39" name="表格 38"/>
          <p:cNvGraphicFramePr>
            <a:graphicFrameLocks noGrp="1"/>
          </p:cNvGraphicFramePr>
          <p:nvPr>
            <p:extLst>
              <p:ext uri="{D42A27DB-BD31-4B8C-83A1-F6EECF244321}">
                <p14:modId xmlns:p14="http://schemas.microsoft.com/office/powerpoint/2010/main" val="3778079942"/>
              </p:ext>
            </p:extLst>
          </p:nvPr>
        </p:nvGraphicFramePr>
        <p:xfrm>
          <a:off x="9602650" y="5172442"/>
          <a:ext cx="1989233" cy="1188720"/>
        </p:xfrm>
        <a:graphic>
          <a:graphicData uri="http://schemas.openxmlformats.org/drawingml/2006/table">
            <a:tbl>
              <a:tblPr firstRow="1" bandRow="1">
                <a:tableStyleId>{72833802-FEF1-4C79-8D5D-14CF1EAF98D9}</a:tableStyleId>
              </a:tblPr>
              <a:tblGrid>
                <a:gridCol w="1005858">
                  <a:extLst>
                    <a:ext uri="{9D8B030D-6E8A-4147-A177-3AD203B41FA5}">
                      <a16:colId xmlns:a16="http://schemas.microsoft.com/office/drawing/2014/main" val="20000"/>
                    </a:ext>
                  </a:extLst>
                </a:gridCol>
                <a:gridCol w="983375">
                  <a:extLst>
                    <a:ext uri="{9D8B030D-6E8A-4147-A177-3AD203B41FA5}">
                      <a16:colId xmlns:a16="http://schemas.microsoft.com/office/drawing/2014/main" val="20001"/>
                    </a:ext>
                  </a:extLst>
                </a:gridCol>
              </a:tblGrid>
              <a:tr h="152947">
                <a:tc gridSpan="2">
                  <a:txBody>
                    <a:bodyPr/>
                    <a:lstStyle/>
                    <a:p>
                      <a:pPr algn="ctr" fontAlgn="ctr"/>
                      <a:r>
                        <a:rPr lang="en-US" sz="800">
                          <a:solidFill>
                            <a:schemeClr val="bg2"/>
                          </a:solidFill>
                          <a:latin typeface="Arial" panose="020B0604020202020204" pitchFamily="34" charset="0"/>
                        </a:rPr>
                        <a:t>Mapping Between LBAs and Grains of LUNs</a:t>
                      </a:r>
                      <a:endParaRPr lang="en-US" sz="800" b="0">
                        <a:solidFill>
                          <a:schemeClr val="bg2"/>
                        </a:solidFill>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US" sz="1000" b="0">
                        <a:latin typeface="Arial"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52947">
                <a:tc>
                  <a:txBody>
                    <a:bodyPr/>
                    <a:lstStyle/>
                    <a:p>
                      <a:pPr algn="ctr" fontAlgn="ctr"/>
                      <a:r>
                        <a:rPr lang="en-US" sz="800">
                          <a:latin typeface="Arial" panose="020B0604020202020204" pitchFamily="34" charset="0"/>
                        </a:rPr>
                        <a:t>Grain1</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l" fontAlgn="ctr"/>
                      <a:r>
                        <a:rPr lang="en-US" sz="800">
                          <a:latin typeface="Arial" panose="020B0604020202020204" pitchFamily="34" charset="0"/>
                        </a:rPr>
                        <a:t>Four grains form an EC stripe and are stored in the partition.</a:t>
                      </a:r>
                      <a:endParaRPr lang="en-US" sz="800" b="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2947">
                <a:tc>
                  <a:txBody>
                    <a:bodyPr/>
                    <a:lstStyle/>
                    <a:p>
                      <a:pPr algn="ctr" fontAlgn="ctr"/>
                      <a:r>
                        <a:rPr lang="en-US" sz="800">
                          <a:latin typeface="Arial" panose="020B0604020202020204" pitchFamily="34" charset="0"/>
                        </a:rPr>
                        <a:t>Grain2</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sz="1000" b="0">
                        <a:latin typeface="Arial"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52947">
                <a:tc>
                  <a:txBody>
                    <a:bodyPr/>
                    <a:lstStyle/>
                    <a:p>
                      <a:pPr algn="ctr" fontAlgn="ctr"/>
                      <a:r>
                        <a:rPr lang="en-US" sz="800">
                          <a:latin typeface="Arial" panose="020B0604020202020204" pitchFamily="34" charset="0"/>
                        </a:rPr>
                        <a:t>Grain3</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sz="1000" b="0">
                        <a:latin typeface="Arial"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52947">
                <a:tc>
                  <a:txBody>
                    <a:bodyPr/>
                    <a:lstStyle/>
                    <a:p>
                      <a:pPr algn="ctr" fontAlgn="ctr"/>
                      <a:r>
                        <a:rPr lang="en-US" sz="800">
                          <a:latin typeface="Arial" panose="020B0604020202020204" pitchFamily="34" charset="0"/>
                        </a:rPr>
                        <a:t>Grain4</a:t>
                      </a:r>
                      <a:endParaRPr lang="en-US" sz="800" b="0">
                        <a:latin typeface="Arial" panose="020B0604020202020204" pitchFamily="34" charset="0"/>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sz="1000" b="0">
                        <a:latin typeface="Arial"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0" name="文本框 39"/>
          <p:cNvSpPr txBox="1"/>
          <p:nvPr/>
        </p:nvSpPr>
        <p:spPr>
          <a:xfrm>
            <a:off x="194356" y="5658897"/>
            <a:ext cx="2035246" cy="276999"/>
          </a:xfrm>
          <a:prstGeom prst="rect">
            <a:avLst/>
          </a:prstGeom>
          <a:noFill/>
        </p:spPr>
        <p:txBody>
          <a:bodyPr wrap="square" lIns="0" tIns="0" rIns="0" bIns="0" rtlCol="0">
            <a:noAutofit/>
          </a:bodyPr>
          <a:lstStyle/>
          <a:p>
            <a:pPr fontAlgn="ctr"/>
            <a:r>
              <a:rPr lang="en-US">
                <a:solidFill>
                  <a:srgbClr val="C8102E"/>
                </a:solidFill>
                <a:latin typeface="Arial" panose="020B0604020202020204" pitchFamily="34" charset="0"/>
              </a:rPr>
              <a:t>Persistency Layer</a:t>
            </a:r>
            <a:endParaRPr lang="en-US" altLang="zh-CN">
              <a:solidFill>
                <a:srgbClr val="C8102E"/>
              </a:solidFill>
              <a:latin typeface="Arial" panose="020B0604020202020204" pitchFamily="34" charset="0"/>
              <a:ea typeface="微软雅黑" panose="020B0503020204020204" pitchFamily="34" charset="-122"/>
            </a:endParaRPr>
          </a:p>
        </p:txBody>
      </p:sp>
      <p:sp>
        <p:nvSpPr>
          <p:cNvPr id="46" name="矩形 45"/>
          <p:cNvSpPr/>
          <p:nvPr/>
        </p:nvSpPr>
        <p:spPr>
          <a:xfrm>
            <a:off x="2263086" y="1261229"/>
            <a:ext cx="9431465" cy="1449417"/>
          </a:xfrm>
          <a:prstGeom prst="rect">
            <a:avLst/>
          </a:prstGeom>
          <a:noFill/>
          <a:ln w="0">
            <a:prstDash val="solid"/>
          </a:ln>
        </p:spPr>
        <p:style>
          <a:lnRef idx="3">
            <a:schemeClr val="lt1"/>
          </a:lnRef>
          <a:fillRef idx="1">
            <a:schemeClr val="accent3"/>
          </a:fillRef>
          <a:effectRef idx="1">
            <a:schemeClr val="accent3"/>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cxnSp>
        <p:nvCxnSpPr>
          <p:cNvPr id="47" name="直接箭头连接符 46"/>
          <p:cNvCxnSpPr/>
          <p:nvPr/>
        </p:nvCxnSpPr>
        <p:spPr>
          <a:xfrm>
            <a:off x="5039790" y="1019303"/>
            <a:ext cx="0" cy="450172"/>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952024" y="1450162"/>
            <a:ext cx="3639858" cy="276999"/>
          </a:xfrm>
          <a:prstGeom prst="rect">
            <a:avLst/>
          </a:prstGeom>
          <a:noFill/>
        </p:spPr>
        <p:txBody>
          <a:bodyPr wrap="square" lIns="0" tIns="0" rIns="0" bIns="0" rtlCol="0">
            <a:noAutofit/>
          </a:bodyPr>
          <a:lstStyle>
            <a:defPPr>
              <a:defRPr lang="en-US"/>
            </a:defPPr>
          </a:lstStyle>
          <a:p>
            <a:pPr fontAlgn="ctr"/>
            <a:r>
              <a:rPr lang="en-US">
                <a:solidFill>
                  <a:srgbClr val="1D1D1A"/>
                </a:solidFill>
                <a:latin typeface="Arial" panose="020B0604020202020204" pitchFamily="34" charset="0"/>
              </a:rPr>
              <a:t>DHT algorithm: (LBA/64 MB)%</a:t>
            </a:r>
            <a:endParaRPr lang="en-US" altLang="zh-CN" sz="1200" b="1" i="1">
              <a:solidFill>
                <a:srgbClr val="1D1D1A"/>
              </a:solidFill>
              <a:latin typeface="Arial" panose="020B0604020202020204" pitchFamily="34" charset="0"/>
              <a:ea typeface="微软雅黑" panose="020B0503020204020204" pitchFamily="34" charset="-122"/>
            </a:endParaRPr>
          </a:p>
        </p:txBody>
      </p:sp>
      <p:sp>
        <p:nvSpPr>
          <p:cNvPr id="52" name="文本框 51"/>
          <p:cNvSpPr txBox="1"/>
          <p:nvPr/>
        </p:nvSpPr>
        <p:spPr>
          <a:xfrm>
            <a:off x="5039790" y="1019303"/>
            <a:ext cx="415653" cy="276999"/>
          </a:xfrm>
          <a:prstGeom prst="rect">
            <a:avLst/>
          </a:prstGeom>
          <a:noFill/>
        </p:spPr>
        <p:txBody>
          <a:bodyPr wrap="square" lIns="0" tIns="0" rIns="0" bIns="0" rtlCol="0">
            <a:noAutofit/>
          </a:bodyPr>
          <a:lstStyle>
            <a:defPPr>
              <a:defRPr lang="en-US"/>
            </a:defPPr>
          </a:lstStyle>
          <a:p>
            <a:pPr algn="ctr" fontAlgn="ctr"/>
            <a:r>
              <a:rPr lang="en-US">
                <a:solidFill>
                  <a:srgbClr val="1D1D1A"/>
                </a:solidFill>
                <a:latin typeface="Arial" panose="020B0604020202020204" pitchFamily="34" charset="0"/>
              </a:rPr>
              <a:t>I/O</a:t>
            </a:r>
            <a:endParaRPr lang="en-US" altLang="zh-CN">
              <a:solidFill>
                <a:srgbClr val="1D1D1A"/>
              </a:solidFill>
              <a:latin typeface="Arial" panose="020B0604020202020204" pitchFamily="34" charset="0"/>
              <a:ea typeface="微软雅黑" panose="020B0503020204020204" pitchFamily="34" charset="-122"/>
            </a:endParaRPr>
          </a:p>
        </p:txBody>
      </p:sp>
      <p:cxnSp>
        <p:nvCxnSpPr>
          <p:cNvPr id="53" name="直接箭头连接符 52"/>
          <p:cNvCxnSpPr>
            <a:stCxn id="2" idx="3"/>
            <a:endCxn id="146" idx="0"/>
          </p:cNvCxnSpPr>
          <p:nvPr/>
        </p:nvCxnSpPr>
        <p:spPr>
          <a:xfrm flipH="1">
            <a:off x="3128862" y="1696615"/>
            <a:ext cx="478593" cy="220735"/>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594800" y="1877200"/>
            <a:ext cx="1681324" cy="276999"/>
          </a:xfrm>
          <a:prstGeom prst="rect">
            <a:avLst/>
          </a:prstGeom>
          <a:noFill/>
        </p:spPr>
        <p:txBody>
          <a:bodyPr wrap="square" lIns="0" tIns="0" rIns="0" bIns="0" rtlCol="0">
            <a:noAutofit/>
          </a:bodyPr>
          <a:lstStyle/>
          <a:p>
            <a:pPr fontAlgn="ctr"/>
            <a:r>
              <a:rPr lang="en-US">
                <a:solidFill>
                  <a:srgbClr val="C8102E"/>
                </a:solidFill>
                <a:latin typeface="Arial" panose="020B0604020202020204" pitchFamily="34" charset="0"/>
              </a:rPr>
              <a:t>Service Layer</a:t>
            </a:r>
            <a:endParaRPr lang="en-US" altLang="zh-CN">
              <a:solidFill>
                <a:srgbClr val="C8102E"/>
              </a:solidFill>
              <a:latin typeface="Arial" panose="020B0604020202020204" pitchFamily="34" charset="0"/>
              <a:ea typeface="微软雅黑" panose="020B0503020204020204" pitchFamily="34" charset="-122"/>
            </a:endParaRPr>
          </a:p>
        </p:txBody>
      </p:sp>
      <p:sp>
        <p:nvSpPr>
          <p:cNvPr id="60" name="文本框 59"/>
          <p:cNvSpPr txBox="1"/>
          <p:nvPr/>
        </p:nvSpPr>
        <p:spPr>
          <a:xfrm>
            <a:off x="7994404" y="2076269"/>
            <a:ext cx="3700145" cy="553998"/>
          </a:xfrm>
          <a:prstGeom prst="rect">
            <a:avLst/>
          </a:prstGeom>
          <a:noFill/>
        </p:spPr>
        <p:txBody>
          <a:bodyPr wrap="square" lIns="0" tIns="0" rIns="0" bIns="0" rtlCol="0">
            <a:noAutofit/>
          </a:bodyPr>
          <a:lstStyle/>
          <a:p>
            <a:pPr marL="171450" indent="-171450" fontAlgn="ctr">
              <a:buFont typeface="Arial" panose="020B0604020202020204" pitchFamily="34" charset="0"/>
              <a:buChar char="•"/>
            </a:pPr>
            <a:r>
              <a:rPr lang="en-US" sz="1000">
                <a:solidFill>
                  <a:srgbClr val="1D1D1A"/>
                </a:solidFill>
                <a:latin typeface="Arial" panose="020B0604020202020204" pitchFamily="34" charset="0"/>
              </a:rPr>
              <a:t>The storage node receives I/O data and distributes the data blocks of 64 MB to the storage node using the DHT algorithm.</a:t>
            </a:r>
            <a:endParaRPr lang="en-US" altLang="zh-CN" sz="1000">
              <a:solidFill>
                <a:srgbClr val="1D1D1A"/>
              </a:solidFill>
              <a:latin typeface="Arial" panose="020B0604020202020204" pitchFamily="34" charset="0"/>
              <a:ea typeface="Microsoft YaHei" panose="020B0503020204020204" pitchFamily="34" charset="-122"/>
            </a:endParaRPr>
          </a:p>
        </p:txBody>
      </p:sp>
      <p:sp>
        <p:nvSpPr>
          <p:cNvPr id="61" name="文本框 60"/>
          <p:cNvSpPr txBox="1"/>
          <p:nvPr/>
        </p:nvSpPr>
        <p:spPr>
          <a:xfrm>
            <a:off x="7994403" y="2944075"/>
            <a:ext cx="3544927" cy="923330"/>
          </a:xfrm>
          <a:prstGeom prst="rect">
            <a:avLst/>
          </a:prstGeom>
          <a:noFill/>
        </p:spPr>
        <p:txBody>
          <a:bodyPr wrap="square" lIns="0" tIns="0" rIns="0" bIns="0" rtlCol="0">
            <a:noAutofit/>
          </a:bodyPr>
          <a:lstStyle/>
          <a:p>
            <a:pPr marL="171450" indent="-171450" fontAlgn="ctr">
              <a:buFont typeface="Arial" panose="020B0604020202020204" pitchFamily="34" charset="0"/>
              <a:buChar char="•"/>
            </a:pPr>
            <a:r>
              <a:rPr lang="en-US" sz="1000" dirty="0">
                <a:solidFill>
                  <a:srgbClr val="1D1D1A"/>
                </a:solidFill>
                <a:latin typeface="Arial" panose="020B0604020202020204" pitchFamily="34" charset="0"/>
              </a:rPr>
              <a:t>After receiving the data, the storage system divides the data into 8 KB data blocks of the same length, compresses the deduplicated data at the granularity of 8 KB, and aggregates the data.</a:t>
            </a:r>
            <a:endParaRPr lang="en-US" altLang="zh-CN" sz="1000" dirty="0">
              <a:solidFill>
                <a:srgbClr val="1D1D1A"/>
              </a:solidFill>
              <a:latin typeface="Arial" panose="020B0604020202020204" pitchFamily="34" charset="0"/>
              <a:ea typeface="Microsoft YaHei" panose="020B0503020204020204" pitchFamily="34" charset="-122"/>
            </a:endParaRPr>
          </a:p>
          <a:p>
            <a:pPr marL="171450" indent="-171450" fontAlgn="ctr">
              <a:buFont typeface="Arial" panose="020B0604020202020204" pitchFamily="34" charset="0"/>
              <a:buChar char="•"/>
            </a:pPr>
            <a:r>
              <a:rPr lang="en-US" sz="1000" dirty="0">
                <a:solidFill>
                  <a:srgbClr val="1D1D1A"/>
                </a:solidFill>
                <a:latin typeface="Arial" panose="020B0604020202020204" pitchFamily="34" charset="0"/>
              </a:rPr>
              <a:t>The aggregated data is stored to the storage pool.</a:t>
            </a:r>
            <a:endParaRPr lang="en-US" altLang="zh-CN" sz="1000" dirty="0">
              <a:solidFill>
                <a:srgbClr val="1D1D1A"/>
              </a:solidFill>
              <a:latin typeface="Arial" panose="020B0604020202020204" pitchFamily="34" charset="0"/>
              <a:ea typeface="Microsoft YaHei" panose="020B0503020204020204" pitchFamily="34" charset="-122"/>
            </a:endParaRPr>
          </a:p>
        </p:txBody>
      </p:sp>
      <p:sp>
        <p:nvSpPr>
          <p:cNvPr id="77" name="矩形 76"/>
          <p:cNvSpPr/>
          <p:nvPr/>
        </p:nvSpPr>
        <p:spPr>
          <a:xfrm>
            <a:off x="5706001" y="3929804"/>
            <a:ext cx="277112" cy="3620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grpSp>
        <p:nvGrpSpPr>
          <p:cNvPr id="83" name="组合 82"/>
          <p:cNvGrpSpPr/>
          <p:nvPr/>
        </p:nvGrpSpPr>
        <p:grpSpPr>
          <a:xfrm>
            <a:off x="2693316" y="5227306"/>
            <a:ext cx="1105608" cy="362417"/>
            <a:chOff x="3105560" y="5947071"/>
            <a:chExt cx="1105608" cy="362417"/>
          </a:xfrm>
        </p:grpSpPr>
        <p:sp>
          <p:nvSpPr>
            <p:cNvPr id="34" name="矩形 33"/>
            <p:cNvSpPr/>
            <p:nvPr/>
          </p:nvSpPr>
          <p:spPr>
            <a:xfrm>
              <a:off x="3105560" y="5947396"/>
              <a:ext cx="277112" cy="36209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5" name="矩形 34"/>
            <p:cNvSpPr/>
            <p:nvPr/>
          </p:nvSpPr>
          <p:spPr>
            <a:xfrm>
              <a:off x="3659784" y="5947396"/>
              <a:ext cx="277112" cy="36209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6" name="矩形 35"/>
            <p:cNvSpPr/>
            <p:nvPr/>
          </p:nvSpPr>
          <p:spPr>
            <a:xfrm>
              <a:off x="3382672" y="5947396"/>
              <a:ext cx="277112" cy="3620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78" name="矩形 77"/>
            <p:cNvSpPr/>
            <p:nvPr/>
          </p:nvSpPr>
          <p:spPr>
            <a:xfrm>
              <a:off x="3934056" y="5947071"/>
              <a:ext cx="277112" cy="3620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grpSp>
      <p:sp>
        <p:nvSpPr>
          <p:cNvPr id="93" name="左大括号 92"/>
          <p:cNvSpPr/>
          <p:nvPr/>
        </p:nvSpPr>
        <p:spPr>
          <a:xfrm rot="5400000">
            <a:off x="3144081" y="4987273"/>
            <a:ext cx="145743" cy="1461556"/>
          </a:xfrm>
          <a:prstGeom prst="leftBrace">
            <a:avLst>
              <a:gd name="adj1" fmla="val 8333"/>
              <a:gd name="adj2" fmla="val 48912"/>
            </a:avLst>
          </a:prstGeom>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fontAlgn="ctr"/>
            <a:endParaRPr lang="en-US">
              <a:solidFill>
                <a:srgbClr val="1D1D1A"/>
              </a:solidFill>
              <a:latin typeface="Arial" panose="020B0604020202020204" pitchFamily="34" charset="0"/>
            </a:endParaRPr>
          </a:p>
        </p:txBody>
      </p:sp>
      <p:sp>
        <p:nvSpPr>
          <p:cNvPr id="96" name="矩形 95"/>
          <p:cNvSpPr/>
          <p:nvPr/>
        </p:nvSpPr>
        <p:spPr>
          <a:xfrm>
            <a:off x="5376645" y="3929804"/>
            <a:ext cx="2456659" cy="362092"/>
          </a:xfrm>
          <a:prstGeom prst="rect">
            <a:avLst/>
          </a:prstGeom>
          <a:noFill/>
          <a:ln w="0"/>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fontAlgn="ctr"/>
            <a:endParaRPr lang="en-US" altLang="zh-CN" sz="1400">
              <a:solidFill>
                <a:srgbClr val="1D1D1A"/>
              </a:solidFill>
              <a:latin typeface="Arial" panose="020B0604020202020204" pitchFamily="34" charset="0"/>
              <a:ea typeface="微软雅黑" panose="020B0503020204020204" pitchFamily="34" charset="-122"/>
            </a:endParaRPr>
          </a:p>
        </p:txBody>
      </p:sp>
      <p:grpSp>
        <p:nvGrpSpPr>
          <p:cNvPr id="111" name="组合 110"/>
          <p:cNvGrpSpPr/>
          <p:nvPr/>
        </p:nvGrpSpPr>
        <p:grpSpPr>
          <a:xfrm>
            <a:off x="2403753" y="5875088"/>
            <a:ext cx="1606992" cy="361768"/>
            <a:chOff x="2355682" y="5929053"/>
            <a:chExt cx="1882471" cy="198842"/>
          </a:xfrm>
        </p:grpSpPr>
        <p:sp>
          <p:nvSpPr>
            <p:cNvPr id="105" name="Rectangle 39"/>
            <p:cNvSpPr>
              <a:spLocks noChangeArrowheads="1"/>
            </p:cNvSpPr>
            <p:nvPr/>
          </p:nvSpPr>
          <p:spPr bwMode="auto">
            <a:xfrm>
              <a:off x="2355682" y="5929902"/>
              <a:ext cx="210857" cy="197993"/>
            </a:xfrm>
            <a:prstGeom prst="rect">
              <a:avLst/>
            </a:prstGeom>
            <a:noFill/>
            <a:ln w="12700">
              <a:solidFill>
                <a:srgbClr val="006CB4"/>
              </a:solidFill>
              <a:prstDash val="solid"/>
              <a:miter lim="800000"/>
              <a:headEnd/>
              <a:tailEnd/>
            </a:ln>
            <a:effectLst/>
          </p:spPr>
          <p:txBody>
            <a:bodyPr vert="horz" wrap="non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D1</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6" name="Rectangle 38"/>
            <p:cNvSpPr>
              <a:spLocks noChangeArrowheads="1"/>
            </p:cNvSpPr>
            <p:nvPr/>
          </p:nvSpPr>
          <p:spPr bwMode="auto">
            <a:xfrm>
              <a:off x="2699087" y="5929902"/>
              <a:ext cx="213227" cy="197993"/>
            </a:xfrm>
            <a:prstGeom prst="rect">
              <a:avLst/>
            </a:prstGeom>
            <a:noFill/>
            <a:ln w="12700">
              <a:solidFill>
                <a:srgbClr val="006CB4"/>
              </a:solidFill>
              <a:prstDash val="solid"/>
              <a:miter lim="800000"/>
              <a:headEnd/>
              <a:tailEnd/>
            </a:ln>
            <a:effectLst/>
          </p:spPr>
          <p:txBody>
            <a:bodyPr vert="horz" wrap="non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D2</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7" name="Rectangle 37"/>
            <p:cNvSpPr>
              <a:spLocks noChangeArrowheads="1"/>
            </p:cNvSpPr>
            <p:nvPr/>
          </p:nvSpPr>
          <p:spPr bwMode="auto">
            <a:xfrm>
              <a:off x="3042348" y="5929902"/>
              <a:ext cx="212755" cy="197993"/>
            </a:xfrm>
            <a:prstGeom prst="rect">
              <a:avLst/>
            </a:prstGeom>
            <a:noFill/>
            <a:ln w="12700">
              <a:solidFill>
                <a:srgbClr val="006CB4"/>
              </a:solidFill>
              <a:prstDash val="solid"/>
              <a:miter lim="800000"/>
              <a:headEnd/>
              <a:tailEnd/>
            </a:ln>
            <a:effectLst/>
          </p:spPr>
          <p:txBody>
            <a:bodyPr vert="horz" wrap="non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D3</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Rectangle 36"/>
            <p:cNvSpPr>
              <a:spLocks noChangeArrowheads="1"/>
            </p:cNvSpPr>
            <p:nvPr/>
          </p:nvSpPr>
          <p:spPr bwMode="auto">
            <a:xfrm>
              <a:off x="3384989" y="5929902"/>
              <a:ext cx="212755" cy="197993"/>
            </a:xfrm>
            <a:prstGeom prst="rect">
              <a:avLst/>
            </a:prstGeom>
            <a:noFill/>
            <a:ln w="12700">
              <a:solidFill>
                <a:srgbClr val="006CB4"/>
              </a:solidFill>
              <a:prstDash val="solid"/>
              <a:miter lim="800000"/>
              <a:headEnd/>
              <a:tailEnd/>
            </a:ln>
            <a:effectLst/>
          </p:spPr>
          <p:txBody>
            <a:bodyPr vert="horz" wrap="non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D4</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9" name="Rectangle 35"/>
            <p:cNvSpPr>
              <a:spLocks noChangeArrowheads="1"/>
            </p:cNvSpPr>
            <p:nvPr/>
          </p:nvSpPr>
          <p:spPr bwMode="auto">
            <a:xfrm>
              <a:off x="3683127" y="5929902"/>
              <a:ext cx="210857" cy="197993"/>
            </a:xfrm>
            <a:prstGeom prst="rect">
              <a:avLst/>
            </a:prstGeom>
            <a:noFill/>
            <a:ln w="12700">
              <a:solidFill>
                <a:srgbClr val="006CB4"/>
              </a:solidFill>
              <a:prstDash val="solid"/>
              <a:miter lim="800000"/>
              <a:headEnd/>
              <a:tailEnd/>
            </a:ln>
            <a:effectLst/>
          </p:spPr>
          <p:txBody>
            <a:bodyPr vert="horz" wrap="non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b="1">
                  <a:solidFill>
                    <a:prstClr val="black">
                      <a:lumMod val="75000"/>
                      <a:lumOff val="25000"/>
                    </a:prstClr>
                  </a:solidFill>
                  <a:latin typeface="Arial" panose="020B0604020202020204" pitchFamily="34" charset="0"/>
                </a:rPr>
                <a:t>P1</a:t>
              </a:r>
              <a:endParaRPr lang="en-US" altLang="zh-CN" sz="800" b="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10" name="Rectangle 34"/>
            <p:cNvSpPr>
              <a:spLocks noChangeArrowheads="1"/>
            </p:cNvSpPr>
            <p:nvPr/>
          </p:nvSpPr>
          <p:spPr bwMode="auto">
            <a:xfrm>
              <a:off x="4027296" y="5929053"/>
              <a:ext cx="210857" cy="197993"/>
            </a:xfrm>
            <a:prstGeom prst="rect">
              <a:avLst/>
            </a:prstGeom>
            <a:noFill/>
            <a:ln w="12700">
              <a:solidFill>
                <a:srgbClr val="006CB4"/>
              </a:solidFill>
              <a:prstDash val="solid"/>
              <a:miter lim="800000"/>
              <a:headEnd/>
              <a:tailEnd/>
            </a:ln>
            <a:effectLst/>
          </p:spPr>
          <p:txBody>
            <a:bodyPr vert="horz" wrap="non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b="1">
                  <a:solidFill>
                    <a:prstClr val="black">
                      <a:lumMod val="75000"/>
                      <a:lumOff val="25000"/>
                    </a:prstClr>
                  </a:solidFill>
                  <a:latin typeface="Arial" panose="020B0604020202020204" pitchFamily="34" charset="0"/>
                </a:rPr>
                <a:t>P2</a:t>
              </a:r>
              <a:endParaRPr lang="en-US" altLang="zh-CN" sz="800" b="1">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8" name="组合 137"/>
          <p:cNvGrpSpPr/>
          <p:nvPr/>
        </p:nvGrpSpPr>
        <p:grpSpPr>
          <a:xfrm>
            <a:off x="4199393" y="5214676"/>
            <a:ext cx="4936465" cy="1065568"/>
            <a:chOff x="4199393" y="5087676"/>
            <a:chExt cx="4936465" cy="1065568"/>
          </a:xfrm>
        </p:grpSpPr>
        <p:sp>
          <p:nvSpPr>
            <p:cNvPr id="122" name="矩形 121"/>
            <p:cNvSpPr/>
            <p:nvPr/>
          </p:nvSpPr>
          <p:spPr bwMode="auto">
            <a:xfrm>
              <a:off x="8543399" y="5096757"/>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15" name="矩形 114"/>
            <p:cNvSpPr/>
            <p:nvPr/>
          </p:nvSpPr>
          <p:spPr bwMode="auto">
            <a:xfrm>
              <a:off x="4894466" y="5096757"/>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16" name="矩形 115"/>
            <p:cNvSpPr/>
            <p:nvPr/>
          </p:nvSpPr>
          <p:spPr bwMode="auto">
            <a:xfrm>
              <a:off x="5600850" y="5103766"/>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17" name="矩形 116"/>
            <p:cNvSpPr/>
            <p:nvPr/>
          </p:nvSpPr>
          <p:spPr bwMode="auto">
            <a:xfrm>
              <a:off x="6353002" y="5100306"/>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18" name="矩形 117"/>
            <p:cNvSpPr/>
            <p:nvPr/>
          </p:nvSpPr>
          <p:spPr bwMode="auto">
            <a:xfrm>
              <a:off x="7064334" y="5100306"/>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19" name="矩形 118"/>
            <p:cNvSpPr/>
            <p:nvPr/>
          </p:nvSpPr>
          <p:spPr bwMode="auto">
            <a:xfrm>
              <a:off x="7763970" y="5087676"/>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67" name="矩形 66"/>
            <p:cNvSpPr/>
            <p:nvPr/>
          </p:nvSpPr>
          <p:spPr bwMode="auto">
            <a:xfrm>
              <a:off x="4199393" y="5098116"/>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69" name="矩形 68"/>
            <p:cNvSpPr/>
            <p:nvPr/>
          </p:nvSpPr>
          <p:spPr>
            <a:xfrm>
              <a:off x="4286575" y="5203914"/>
              <a:ext cx="3960000" cy="180000"/>
            </a:xfrm>
            <a:prstGeom prst="rect">
              <a:avLst/>
            </a:prstGeom>
            <a:solidFill>
              <a:sysClr val="window" lastClr="FFFFFF"/>
            </a:solidFill>
            <a:ln w="6350" cap="flat" cmpd="sng" algn="ctr">
              <a:solidFill>
                <a:srgbClr val="5AA2AE"/>
              </a:solidFill>
              <a:prstDash val="solid"/>
              <a:miter lim="800000"/>
            </a:ln>
            <a:effectLst/>
          </p:spPr>
          <p:txBody>
            <a:bodyPr wrap="square" rtlCol="0" anchor="ctr">
              <a:noAutofit/>
            </a:bodyPr>
            <a:lstStyle/>
            <a:p>
              <a:pPr algn="ctr" defTabSz="914400" fontAlgn="ctr">
                <a:defRPr/>
              </a:pPr>
              <a:r>
                <a:rPr lang="en-US" sz="1000">
                  <a:solidFill>
                    <a:prstClr val="black"/>
                  </a:solidFill>
                  <a:latin typeface="Arial" panose="020B0604020202020204" pitchFamily="34" charset="0"/>
                </a:rPr>
                <a:t>Partition ID</a:t>
              </a:r>
              <a:endParaRPr lang="en-US" altLang="zh-CN" sz="1000" kern="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20" name="矩形 119"/>
            <p:cNvSpPr/>
            <p:nvPr/>
          </p:nvSpPr>
          <p:spPr>
            <a:xfrm>
              <a:off x="4980400" y="5525851"/>
              <a:ext cx="3960000" cy="180000"/>
            </a:xfrm>
            <a:prstGeom prst="rect">
              <a:avLst/>
            </a:prstGeom>
            <a:solidFill>
              <a:sysClr val="window" lastClr="FFFFFF"/>
            </a:solidFill>
            <a:ln w="6350" cap="flat" cmpd="sng" algn="ctr">
              <a:solidFill>
                <a:srgbClr val="5AA2AE"/>
              </a:solidFill>
              <a:prstDash val="solid"/>
              <a:miter lim="800000"/>
            </a:ln>
            <a:effectLst/>
          </p:spPr>
          <p:txBody>
            <a:bodyPr wrap="square" rtlCol="0" anchor="ctr">
              <a:noAutofit/>
            </a:bodyPr>
            <a:lstStyle/>
            <a:p>
              <a:pPr algn="ctr" defTabSz="914400" fontAlgn="ctr">
                <a:defRPr/>
              </a:pPr>
              <a:r>
                <a:rPr lang="en-US" sz="1000">
                  <a:solidFill>
                    <a:prstClr val="black"/>
                  </a:solidFill>
                  <a:latin typeface="Arial" panose="020B0604020202020204" pitchFamily="34" charset="0"/>
                </a:rPr>
                <a:t>Partition ID</a:t>
              </a:r>
              <a:endParaRPr lang="en-US" altLang="zh-CN" sz="1000" kern="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21" name="矩形 120"/>
            <p:cNvSpPr/>
            <p:nvPr/>
          </p:nvSpPr>
          <p:spPr>
            <a:xfrm>
              <a:off x="4282564" y="5837518"/>
              <a:ext cx="3960000" cy="180000"/>
            </a:xfrm>
            <a:prstGeom prst="rect">
              <a:avLst/>
            </a:prstGeom>
            <a:solidFill>
              <a:sysClr val="window" lastClr="FFFFFF"/>
            </a:solidFill>
            <a:ln w="6350" cap="flat" cmpd="sng" algn="ctr">
              <a:solidFill>
                <a:srgbClr val="5AA2AE"/>
              </a:solidFill>
              <a:prstDash val="solid"/>
              <a:miter lim="800000"/>
            </a:ln>
            <a:effectLst/>
          </p:spPr>
          <p:txBody>
            <a:bodyPr wrap="square" rtlCol="0" anchor="ctr">
              <a:noAutofit/>
            </a:bodyPr>
            <a:lstStyle/>
            <a:p>
              <a:pPr algn="ctr" defTabSz="914400" fontAlgn="ctr">
                <a:defRPr/>
              </a:pPr>
              <a:endParaRPr lang="en-US" altLang="zh-CN" sz="1000" kern="0">
                <a:solidFill>
                  <a:prstClr val="black"/>
                </a:solidFill>
                <a:latin typeface="Arial" panose="020B0604020202020204" pitchFamily="34" charset="0"/>
                <a:ea typeface="宋体" panose="02010600030101010101" pitchFamily="2" charset="-122"/>
                <a:cs typeface="Arial" panose="020B0604020202020204" pitchFamily="34" charset="0"/>
              </a:endParaRPr>
            </a:p>
          </p:txBody>
        </p:sp>
        <p:grpSp>
          <p:nvGrpSpPr>
            <p:cNvPr id="131" name="组合 130"/>
            <p:cNvGrpSpPr/>
            <p:nvPr/>
          </p:nvGrpSpPr>
          <p:grpSpPr>
            <a:xfrm>
              <a:off x="4439795" y="5859821"/>
              <a:ext cx="3774655" cy="132892"/>
              <a:chOff x="4439795" y="6677158"/>
              <a:chExt cx="3774655" cy="132892"/>
            </a:xfrm>
          </p:grpSpPr>
          <p:grpSp>
            <p:nvGrpSpPr>
              <p:cNvPr id="124" name="组合 123"/>
              <p:cNvGrpSpPr/>
              <p:nvPr/>
            </p:nvGrpSpPr>
            <p:grpSpPr>
              <a:xfrm>
                <a:off x="4439795" y="6681004"/>
                <a:ext cx="902354" cy="129046"/>
                <a:chOff x="4439795" y="6681004"/>
                <a:chExt cx="902354" cy="129046"/>
              </a:xfrm>
            </p:grpSpPr>
            <p:sp>
              <p:nvSpPr>
                <p:cNvPr id="112" name="Rectangle 39"/>
                <p:cNvSpPr>
                  <a:spLocks noChangeArrowheads="1"/>
                </p:cNvSpPr>
                <p:nvPr/>
              </p:nvSpPr>
              <p:spPr bwMode="auto">
                <a:xfrm>
                  <a:off x="4439795" y="6681004"/>
                  <a:ext cx="302453" cy="129046"/>
                </a:xfrm>
                <a:prstGeom prst="rect">
                  <a:avLst/>
                </a:prstGeom>
                <a:noFill/>
                <a:ln w="12700">
                  <a:solidFill>
                    <a:srgbClr val="006CB4"/>
                  </a:solidFill>
                  <a:prstDash val="solid"/>
                  <a:miter lim="800000"/>
                  <a:headEnd/>
                  <a:tailEnd/>
                </a:ln>
                <a:effectLst/>
              </p:spPr>
              <p:txBody>
                <a:bodyPr vert="horz" wrap="squar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D1</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3" name="Rectangle 39"/>
                <p:cNvSpPr>
                  <a:spLocks noChangeArrowheads="1"/>
                </p:cNvSpPr>
                <p:nvPr/>
              </p:nvSpPr>
              <p:spPr bwMode="auto">
                <a:xfrm>
                  <a:off x="5039696" y="6681004"/>
                  <a:ext cx="302453" cy="129046"/>
                </a:xfrm>
                <a:prstGeom prst="rect">
                  <a:avLst/>
                </a:prstGeom>
                <a:noFill/>
                <a:ln w="12700">
                  <a:solidFill>
                    <a:srgbClr val="006CB4"/>
                  </a:solidFill>
                  <a:prstDash val="solid"/>
                  <a:miter lim="800000"/>
                  <a:headEnd/>
                  <a:tailEnd/>
                </a:ln>
                <a:effectLst/>
              </p:spPr>
              <p:txBody>
                <a:bodyPr vert="horz" wrap="squar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D2</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25" name="组合 124"/>
              <p:cNvGrpSpPr/>
              <p:nvPr/>
            </p:nvGrpSpPr>
            <p:grpSpPr>
              <a:xfrm>
                <a:off x="5770919" y="6677158"/>
                <a:ext cx="1082821" cy="129046"/>
                <a:chOff x="4704494" y="6681004"/>
                <a:chExt cx="1082821" cy="129046"/>
              </a:xfrm>
            </p:grpSpPr>
            <p:sp>
              <p:nvSpPr>
                <p:cNvPr id="126" name="Rectangle 39"/>
                <p:cNvSpPr>
                  <a:spLocks noChangeArrowheads="1"/>
                </p:cNvSpPr>
                <p:nvPr/>
              </p:nvSpPr>
              <p:spPr bwMode="auto">
                <a:xfrm>
                  <a:off x="4704494" y="6681004"/>
                  <a:ext cx="302453" cy="129046"/>
                </a:xfrm>
                <a:prstGeom prst="rect">
                  <a:avLst/>
                </a:prstGeom>
                <a:noFill/>
                <a:ln w="12700">
                  <a:solidFill>
                    <a:srgbClr val="006CB4"/>
                  </a:solidFill>
                  <a:prstDash val="solid"/>
                  <a:miter lim="800000"/>
                  <a:headEnd/>
                  <a:tailEnd/>
                </a:ln>
                <a:effectLst/>
              </p:spPr>
              <p:txBody>
                <a:bodyPr vert="horz" wrap="squar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D3</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7" name="Rectangle 39"/>
                <p:cNvSpPr>
                  <a:spLocks noChangeArrowheads="1"/>
                </p:cNvSpPr>
                <p:nvPr/>
              </p:nvSpPr>
              <p:spPr bwMode="auto">
                <a:xfrm>
                  <a:off x="5484862" y="6681004"/>
                  <a:ext cx="302453" cy="129046"/>
                </a:xfrm>
                <a:prstGeom prst="rect">
                  <a:avLst/>
                </a:prstGeom>
                <a:noFill/>
                <a:ln w="12700">
                  <a:solidFill>
                    <a:srgbClr val="006CB4"/>
                  </a:solidFill>
                  <a:prstDash val="solid"/>
                  <a:miter lim="800000"/>
                  <a:headEnd/>
                  <a:tailEnd/>
                </a:ln>
                <a:effectLst/>
              </p:spPr>
              <p:txBody>
                <a:bodyPr vert="horz" wrap="squar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D4</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28" name="组合 127"/>
              <p:cNvGrpSpPr/>
              <p:nvPr/>
            </p:nvGrpSpPr>
            <p:grpSpPr>
              <a:xfrm>
                <a:off x="7179759" y="6677158"/>
                <a:ext cx="1034691" cy="129046"/>
                <a:chOff x="5029347" y="6681004"/>
                <a:chExt cx="1034691" cy="129046"/>
              </a:xfrm>
            </p:grpSpPr>
            <p:sp>
              <p:nvSpPr>
                <p:cNvPr id="129" name="Rectangle 39"/>
                <p:cNvSpPr>
                  <a:spLocks noChangeArrowheads="1"/>
                </p:cNvSpPr>
                <p:nvPr/>
              </p:nvSpPr>
              <p:spPr bwMode="auto">
                <a:xfrm>
                  <a:off x="5029347" y="6681004"/>
                  <a:ext cx="302453" cy="129046"/>
                </a:xfrm>
                <a:prstGeom prst="rect">
                  <a:avLst/>
                </a:prstGeom>
                <a:noFill/>
                <a:ln w="12700">
                  <a:solidFill>
                    <a:srgbClr val="006CB4"/>
                  </a:solidFill>
                  <a:prstDash val="solid"/>
                  <a:miter lim="800000"/>
                  <a:headEnd/>
                  <a:tailEnd/>
                </a:ln>
                <a:effectLst/>
              </p:spPr>
              <p:txBody>
                <a:bodyPr vert="horz" wrap="squar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P1</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30" name="Rectangle 39"/>
                <p:cNvSpPr>
                  <a:spLocks noChangeArrowheads="1"/>
                </p:cNvSpPr>
                <p:nvPr/>
              </p:nvSpPr>
              <p:spPr bwMode="auto">
                <a:xfrm>
                  <a:off x="5761585" y="6681004"/>
                  <a:ext cx="302453" cy="129046"/>
                </a:xfrm>
                <a:prstGeom prst="rect">
                  <a:avLst/>
                </a:prstGeom>
                <a:noFill/>
                <a:ln w="12700">
                  <a:solidFill>
                    <a:srgbClr val="006CB4"/>
                  </a:solidFill>
                  <a:prstDash val="solid"/>
                  <a:miter lim="800000"/>
                  <a:headEnd/>
                  <a:tailEnd/>
                </a:ln>
                <a:effectLst/>
              </p:spPr>
              <p:txBody>
                <a:bodyPr vert="horz" wrap="square" lIns="79218" tIns="39609" rIns="79218" bIns="39609" numCol="1" anchor="ctr" anchorCtr="0" compatLnSpc="1">
                  <a:prstTxWarp prst="textNoShape">
                    <a:avLst/>
                  </a:prstTxWarp>
                  <a:noAutofit/>
                </a:bodyPr>
                <a:lstStyle/>
                <a:p>
                  <a:pPr algn="ctr" defTabSz="914583" fontAlgn="ctr">
                    <a:spcBef>
                      <a:spcPct val="0"/>
                    </a:spcBef>
                    <a:spcAft>
                      <a:spcPct val="0"/>
                    </a:spcAft>
                  </a:pPr>
                  <a:r>
                    <a:rPr lang="en-US" sz="800">
                      <a:solidFill>
                        <a:prstClr val="black">
                          <a:lumMod val="75000"/>
                          <a:lumOff val="25000"/>
                        </a:prstClr>
                      </a:solidFill>
                      <a:latin typeface="Arial" panose="020B0604020202020204" pitchFamily="34" charset="0"/>
                    </a:rPr>
                    <a:t>P2</a:t>
                  </a:r>
                  <a:endParaRPr lang="en-US" altLang="zh-CN" sz="8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136" name="组合 135"/>
          <p:cNvGrpSpPr/>
          <p:nvPr/>
        </p:nvGrpSpPr>
        <p:grpSpPr>
          <a:xfrm>
            <a:off x="4196449" y="6251937"/>
            <a:ext cx="5235063" cy="258252"/>
            <a:chOff x="4196449" y="6521987"/>
            <a:chExt cx="5235063" cy="258252"/>
          </a:xfrm>
        </p:grpSpPr>
        <p:sp>
          <p:nvSpPr>
            <p:cNvPr id="62" name="文本框 61"/>
            <p:cNvSpPr txBox="1"/>
            <p:nvPr/>
          </p:nvSpPr>
          <p:spPr>
            <a:xfrm>
              <a:off x="4863077" y="6525229"/>
              <a:ext cx="934908"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Node-2</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3" name="文本框 72"/>
            <p:cNvSpPr txBox="1"/>
            <p:nvPr/>
          </p:nvSpPr>
          <p:spPr>
            <a:xfrm>
              <a:off x="5597073" y="6525829"/>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Node-3</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4" name="文本框 73"/>
            <p:cNvSpPr txBox="1"/>
            <p:nvPr/>
          </p:nvSpPr>
          <p:spPr>
            <a:xfrm>
              <a:off x="7770538" y="6525829"/>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Node-6</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32" name="文本框 131"/>
            <p:cNvSpPr txBox="1"/>
            <p:nvPr/>
          </p:nvSpPr>
          <p:spPr>
            <a:xfrm>
              <a:off x="8521556" y="6521987"/>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Node-7</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33" name="文本框 132"/>
            <p:cNvSpPr txBox="1"/>
            <p:nvPr/>
          </p:nvSpPr>
          <p:spPr>
            <a:xfrm>
              <a:off x="7092257" y="6522560"/>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Node-5</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34" name="文本框 133"/>
            <p:cNvSpPr txBox="1"/>
            <p:nvPr/>
          </p:nvSpPr>
          <p:spPr>
            <a:xfrm>
              <a:off x="6365303" y="6525753"/>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Node-4</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35" name="文本框 134"/>
            <p:cNvSpPr txBox="1"/>
            <p:nvPr/>
          </p:nvSpPr>
          <p:spPr>
            <a:xfrm>
              <a:off x="4196449" y="6534018"/>
              <a:ext cx="934908"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Node-1</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69" name="组合 168"/>
          <p:cNvGrpSpPr/>
          <p:nvPr/>
        </p:nvGrpSpPr>
        <p:grpSpPr>
          <a:xfrm>
            <a:off x="2832632" y="1912542"/>
            <a:ext cx="5245621" cy="768342"/>
            <a:chOff x="5938421" y="1002561"/>
            <a:chExt cx="5245621" cy="768342"/>
          </a:xfrm>
        </p:grpSpPr>
        <p:grpSp>
          <p:nvGrpSpPr>
            <p:cNvPr id="160" name="组合 159"/>
            <p:cNvGrpSpPr/>
            <p:nvPr/>
          </p:nvGrpSpPr>
          <p:grpSpPr>
            <a:xfrm>
              <a:off x="5938421" y="1002561"/>
              <a:ext cx="4936465" cy="490725"/>
              <a:chOff x="4351793" y="6178539"/>
              <a:chExt cx="4936465" cy="1065568"/>
            </a:xfrm>
          </p:grpSpPr>
          <p:sp>
            <p:nvSpPr>
              <p:cNvPr id="140" name="矩形 139"/>
              <p:cNvSpPr/>
              <p:nvPr/>
            </p:nvSpPr>
            <p:spPr bwMode="auto">
              <a:xfrm>
                <a:off x="8695799" y="6187620"/>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41" name="矩形 140"/>
              <p:cNvSpPr/>
              <p:nvPr/>
            </p:nvSpPr>
            <p:spPr bwMode="auto">
              <a:xfrm>
                <a:off x="5046866" y="6187620"/>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42" name="矩形 141"/>
              <p:cNvSpPr/>
              <p:nvPr/>
            </p:nvSpPr>
            <p:spPr bwMode="auto">
              <a:xfrm>
                <a:off x="5753250" y="6194629"/>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43" name="矩形 142"/>
              <p:cNvSpPr/>
              <p:nvPr/>
            </p:nvSpPr>
            <p:spPr bwMode="auto">
              <a:xfrm>
                <a:off x="6505402" y="6191169"/>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44" name="矩形 143"/>
              <p:cNvSpPr/>
              <p:nvPr/>
            </p:nvSpPr>
            <p:spPr bwMode="auto">
              <a:xfrm>
                <a:off x="7216734" y="6191169"/>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45" name="矩形 144"/>
              <p:cNvSpPr/>
              <p:nvPr/>
            </p:nvSpPr>
            <p:spPr bwMode="auto">
              <a:xfrm>
                <a:off x="7916370" y="6178539"/>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sp>
            <p:nvSpPr>
              <p:cNvPr id="146" name="矩形 145"/>
              <p:cNvSpPr/>
              <p:nvPr/>
            </p:nvSpPr>
            <p:spPr bwMode="auto">
              <a:xfrm>
                <a:off x="4351793" y="6188979"/>
                <a:ext cx="592459" cy="1049478"/>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algn="ctr" defTabSz="801688" fontAlgn="ctr">
                  <a:spcBef>
                    <a:spcPct val="0"/>
                  </a:spcBef>
                  <a:spcAft>
                    <a:spcPct val="0"/>
                  </a:spcAft>
                  <a:defRPr/>
                </a:pPr>
                <a:endParaRPr lang="en-US" sz="1000" kern="0">
                  <a:solidFill>
                    <a:prstClr val="white"/>
                  </a:solidFill>
                  <a:latin typeface="Arial" panose="020B0604020202020204" pitchFamily="34" charset="0"/>
                  <a:cs typeface="Arial" panose="020B0604020202020204" pitchFamily="34" charset="0"/>
                </a:endParaRPr>
              </a:p>
            </p:txBody>
          </p:sp>
        </p:grpSp>
        <p:grpSp>
          <p:nvGrpSpPr>
            <p:cNvPr id="161" name="组合 160"/>
            <p:cNvGrpSpPr/>
            <p:nvPr/>
          </p:nvGrpSpPr>
          <p:grpSpPr>
            <a:xfrm>
              <a:off x="5948979" y="1512651"/>
              <a:ext cx="5235063" cy="258252"/>
              <a:chOff x="4196449" y="6521987"/>
              <a:chExt cx="5235063" cy="258252"/>
            </a:xfrm>
          </p:grpSpPr>
          <p:sp>
            <p:nvSpPr>
              <p:cNvPr id="162" name="文本框 161"/>
              <p:cNvSpPr txBox="1"/>
              <p:nvPr/>
            </p:nvSpPr>
            <p:spPr>
              <a:xfrm>
                <a:off x="4863077" y="6525229"/>
                <a:ext cx="934908"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Node-2</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3" name="文本框 162"/>
              <p:cNvSpPr txBox="1"/>
              <p:nvPr/>
            </p:nvSpPr>
            <p:spPr>
              <a:xfrm>
                <a:off x="5597073" y="6525829"/>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Node-3</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4" name="文本框 163"/>
              <p:cNvSpPr txBox="1"/>
              <p:nvPr/>
            </p:nvSpPr>
            <p:spPr>
              <a:xfrm>
                <a:off x="7770538" y="6525829"/>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Node-6</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5" name="文本框 164"/>
              <p:cNvSpPr txBox="1"/>
              <p:nvPr/>
            </p:nvSpPr>
            <p:spPr>
              <a:xfrm>
                <a:off x="8521556" y="6521987"/>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Node-7</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6" name="文本框 165"/>
              <p:cNvSpPr txBox="1"/>
              <p:nvPr/>
            </p:nvSpPr>
            <p:spPr>
              <a:xfrm>
                <a:off x="7092257" y="6522560"/>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Node-5</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7" name="文本框 166"/>
              <p:cNvSpPr txBox="1"/>
              <p:nvPr/>
            </p:nvSpPr>
            <p:spPr>
              <a:xfrm>
                <a:off x="6365303" y="6525753"/>
                <a:ext cx="909956"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Node-4</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8" name="文本框 167"/>
              <p:cNvSpPr txBox="1"/>
              <p:nvPr/>
            </p:nvSpPr>
            <p:spPr>
              <a:xfrm>
                <a:off x="4196449" y="6534018"/>
                <a:ext cx="934908" cy="246221"/>
              </a:xfrm>
              <a:prstGeom prst="rect">
                <a:avLst/>
              </a:prstGeom>
              <a:noFill/>
            </p:spPr>
            <p:txBody>
              <a:bodyPr wrap="square" rtlCol="0">
                <a:noAutofit/>
              </a:bodyPr>
              <a:lstStyle/>
              <a:p>
                <a:pPr defTabSz="914400" fontAlgn="ctr">
                  <a:spcBef>
                    <a:spcPct val="0"/>
                  </a:spcBef>
                  <a:spcAft>
                    <a:spcPct val="0"/>
                  </a:spcAft>
                  <a:buClr>
                    <a:srgbClr val="5F5F5F"/>
                  </a:buClr>
                  <a:buSzPct val="80000"/>
                  <a:defRPr/>
                </a:pPr>
                <a:r>
                  <a:rPr lang="en-US" sz="1000">
                    <a:solidFill>
                      <a:srgbClr val="080808"/>
                    </a:solidFill>
                    <a:latin typeface="Arial" panose="020B0604020202020204" pitchFamily="34" charset="0"/>
                  </a:rPr>
                  <a:t>Node-1</a:t>
                </a:r>
                <a:endParaRPr lang="en-US" altLang="zh-CN" sz="1000" kern="0">
                  <a:solidFill>
                    <a:srgbClr val="080808"/>
                  </a:solidFill>
                  <a:latin typeface="Arial" panose="020B0604020202020204" pitchFamily="34" charset="0"/>
                  <a:ea typeface="Microsoft YaHei" panose="020B0503020204020204" pitchFamily="34" charset="-122"/>
                  <a:cs typeface="Arial" panose="020B0604020202020204" pitchFamily="34" charset="0"/>
                </a:endParaRPr>
              </a:p>
            </p:txBody>
          </p:sp>
        </p:grpSp>
      </p:grpSp>
      <p:cxnSp>
        <p:nvCxnSpPr>
          <p:cNvPr id="175" name="直接箭头连接符 174"/>
          <p:cNvCxnSpPr>
            <a:endCxn id="141" idx="0"/>
          </p:cNvCxnSpPr>
          <p:nvPr/>
        </p:nvCxnSpPr>
        <p:spPr>
          <a:xfrm flipH="1">
            <a:off x="3823935" y="1691761"/>
            <a:ext cx="275700" cy="224963"/>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a:endCxn id="142" idx="0"/>
          </p:cNvCxnSpPr>
          <p:nvPr/>
        </p:nvCxnSpPr>
        <p:spPr>
          <a:xfrm flipH="1">
            <a:off x="4530319" y="1764567"/>
            <a:ext cx="99039" cy="155385"/>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sp>
        <p:nvSpPr>
          <p:cNvPr id="184" name="文本框 183"/>
          <p:cNvSpPr txBox="1"/>
          <p:nvPr/>
        </p:nvSpPr>
        <p:spPr>
          <a:xfrm>
            <a:off x="4796452" y="1632582"/>
            <a:ext cx="1284673" cy="276999"/>
          </a:xfrm>
          <a:prstGeom prst="rect">
            <a:avLst/>
          </a:prstGeom>
          <a:noFill/>
        </p:spPr>
        <p:txBody>
          <a:bodyPr wrap="square" lIns="0" tIns="0" rIns="0" bIns="0" rtlCol="0">
            <a:noAutofit/>
          </a:bodyPr>
          <a:lstStyle>
            <a:defPPr>
              <a:defRPr lang="en-US"/>
            </a:defPPr>
          </a:lstStyle>
          <a:p>
            <a:pPr fontAlgn="ctr"/>
            <a:r>
              <a:rPr lang="en-US">
                <a:solidFill>
                  <a:srgbClr val="1D1D1A"/>
                </a:solidFill>
                <a:latin typeface="Arial" panose="020B0604020202020204" pitchFamily="34" charset="0"/>
              </a:rPr>
              <a:t>......</a:t>
            </a:r>
            <a:endParaRPr lang="en-US" altLang="zh-CN">
              <a:solidFill>
                <a:srgbClr val="1D1D1A"/>
              </a:solidFill>
              <a:latin typeface="Arial" panose="020B0604020202020204" pitchFamily="34" charset="0"/>
              <a:ea typeface="微软雅黑" panose="020B0503020204020204" pitchFamily="34" charset="-122"/>
            </a:endParaRPr>
          </a:p>
        </p:txBody>
      </p:sp>
      <p:cxnSp>
        <p:nvCxnSpPr>
          <p:cNvPr id="185" name="直接箭头连接符 184"/>
          <p:cNvCxnSpPr>
            <a:endCxn id="144" idx="0"/>
          </p:cNvCxnSpPr>
          <p:nvPr/>
        </p:nvCxnSpPr>
        <p:spPr>
          <a:xfrm>
            <a:off x="5922000" y="1711769"/>
            <a:ext cx="71803" cy="206589"/>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a:stCxn id="2" idx="5"/>
            <a:endCxn id="145" idx="0"/>
          </p:cNvCxnSpPr>
          <p:nvPr/>
        </p:nvCxnSpPr>
        <p:spPr>
          <a:xfrm>
            <a:off x="6472125" y="1696615"/>
            <a:ext cx="221314" cy="215927"/>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endCxn id="140" idx="0"/>
          </p:cNvCxnSpPr>
          <p:nvPr/>
        </p:nvCxnSpPr>
        <p:spPr>
          <a:xfrm>
            <a:off x="6853741" y="1652372"/>
            <a:ext cx="619127" cy="264352"/>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2729052" y="1977141"/>
            <a:ext cx="809838" cy="400110"/>
          </a:xfrm>
          <a:prstGeom prst="rect">
            <a:avLst/>
          </a:prstGeom>
        </p:spPr>
        <p:txBody>
          <a:bodyPr wrap="square">
            <a:noAutofit/>
          </a:bodyPr>
          <a:lstStyle/>
          <a:p>
            <a:pPr algn="ctr" fontAlgn="ctr"/>
            <a:r>
              <a:rPr lang="en-US" sz="800">
                <a:solidFill>
                  <a:srgbClr val="1D1D1A"/>
                </a:solidFill>
                <a:latin typeface="Arial" panose="020B0604020202020204" pitchFamily="34" charset="0"/>
              </a:rPr>
              <a:t>Granularity</a:t>
            </a:r>
            <a:endParaRPr lang="en-US" altLang="zh-CN" sz="800">
              <a:solidFill>
                <a:srgbClr val="1D1D1A"/>
              </a:solidFill>
              <a:latin typeface="Arial" panose="020B0604020202020204" pitchFamily="34" charset="0"/>
              <a:ea typeface="微软雅黑" panose="020B0503020204020204" pitchFamily="34" charset="-122"/>
            </a:endParaRPr>
          </a:p>
          <a:p>
            <a:pPr algn="ctr" fontAlgn="ctr"/>
            <a:r>
              <a:rPr lang="en-US" sz="800">
                <a:solidFill>
                  <a:srgbClr val="1D1D1A"/>
                </a:solidFill>
                <a:latin typeface="Arial" panose="020B0604020202020204" pitchFamily="34" charset="0"/>
              </a:rPr>
              <a:t>(64 MB)</a:t>
            </a:r>
          </a:p>
        </p:txBody>
      </p:sp>
      <p:cxnSp>
        <p:nvCxnSpPr>
          <p:cNvPr id="196" name="直接箭头连接符 195"/>
          <p:cNvCxnSpPr>
            <a:stCxn id="141" idx="2"/>
            <a:endCxn id="10" idx="0"/>
          </p:cNvCxnSpPr>
          <p:nvPr/>
        </p:nvCxnSpPr>
        <p:spPr>
          <a:xfrm flipH="1">
            <a:off x="3185822" y="2400039"/>
            <a:ext cx="638113" cy="1533813"/>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a:stCxn id="141" idx="2"/>
            <a:endCxn id="7" idx="0"/>
          </p:cNvCxnSpPr>
          <p:nvPr/>
        </p:nvCxnSpPr>
        <p:spPr>
          <a:xfrm>
            <a:off x="3823935" y="2400039"/>
            <a:ext cx="89483" cy="1533813"/>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141" idx="2"/>
            <a:endCxn id="9" idx="0"/>
          </p:cNvCxnSpPr>
          <p:nvPr/>
        </p:nvCxnSpPr>
        <p:spPr>
          <a:xfrm>
            <a:off x="3823935" y="2400039"/>
            <a:ext cx="974272" cy="1533813"/>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a:stCxn id="141" idx="2"/>
            <a:endCxn id="77" idx="0"/>
          </p:cNvCxnSpPr>
          <p:nvPr/>
        </p:nvCxnSpPr>
        <p:spPr>
          <a:xfrm>
            <a:off x="3823935" y="2400039"/>
            <a:ext cx="2020622" cy="1529765"/>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sp>
        <p:nvSpPr>
          <p:cNvPr id="235" name="文本框 234"/>
          <p:cNvSpPr txBox="1"/>
          <p:nvPr/>
        </p:nvSpPr>
        <p:spPr>
          <a:xfrm>
            <a:off x="5376644" y="3617115"/>
            <a:ext cx="2034591" cy="184666"/>
          </a:xfrm>
          <a:prstGeom prst="rect">
            <a:avLst/>
          </a:prstGeom>
          <a:noFill/>
        </p:spPr>
        <p:txBody>
          <a:bodyPr wrap="square" lIns="0" tIns="0" rIns="0" bIns="0" rtlCol="0">
            <a:noAutofit/>
          </a:bodyPr>
          <a:lstStyle/>
          <a:p>
            <a:pPr fontAlgn="ctr"/>
            <a:r>
              <a:rPr lang="en-US" sz="1200">
                <a:solidFill>
                  <a:srgbClr val="1D1D1A"/>
                </a:solidFill>
                <a:latin typeface="Arial" panose="020B0604020202020204" pitchFamily="34" charset="0"/>
              </a:rPr>
              <a:t>Logical space of LUN2 LBA</a:t>
            </a:r>
            <a:endParaRPr lang="en-US" altLang="zh-CN" sz="1200">
              <a:solidFill>
                <a:srgbClr val="1D1D1A"/>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700217491"/>
      </p:ext>
    </p:extLst>
  </p:cSld>
  <p:clrMapOvr>
    <a:masterClrMapping/>
  </p:clrMapOvr>
  <p:transition advClick="0" advTm="8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30840" y="3428999"/>
            <a:ext cx="8665923"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868078" y="-4258990"/>
            <a:ext cx="15406146" cy="15406146"/>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7" name="Oval 4"/>
          <p:cNvSpPr>
            <a:spLocks noChangeArrowheads="1"/>
          </p:cNvSpPr>
          <p:nvPr/>
        </p:nvSpPr>
        <p:spPr bwMode="gray">
          <a:xfrm>
            <a:off x="-3532257" y="-2139800"/>
            <a:ext cx="11086666" cy="11086666"/>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8" name="Oval 4"/>
          <p:cNvSpPr>
            <a:spLocks noChangeArrowheads="1"/>
          </p:cNvSpPr>
          <p:nvPr/>
        </p:nvSpPr>
        <p:spPr bwMode="gray">
          <a:xfrm>
            <a:off x="-1407936" y="-72190"/>
            <a:ext cx="7002379" cy="7002379"/>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9" name="Oval 4"/>
          <p:cNvSpPr>
            <a:spLocks noChangeArrowheads="1"/>
          </p:cNvSpPr>
          <p:nvPr/>
        </p:nvSpPr>
        <p:spPr bwMode="gray">
          <a:xfrm>
            <a:off x="-112092" y="1223655"/>
            <a:ext cx="4410691" cy="4410691"/>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0" name="Oval 4"/>
          <p:cNvSpPr>
            <a:spLocks noChangeArrowheads="1"/>
          </p:cNvSpPr>
          <p:nvPr/>
        </p:nvSpPr>
        <p:spPr bwMode="gray">
          <a:xfrm>
            <a:off x="653427" y="1989174"/>
            <a:ext cx="2879653" cy="2879653"/>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4" name="矩形 23"/>
          <p:cNvSpPr/>
          <p:nvPr/>
        </p:nvSpPr>
        <p:spPr>
          <a:xfrm>
            <a:off x="4439929" y="3572008"/>
            <a:ext cx="2135511"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Efficiency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25" name="矩形 24"/>
          <p:cNvSpPr/>
          <p:nvPr/>
        </p:nvSpPr>
        <p:spPr>
          <a:xfrm>
            <a:off x="5214531" y="2606308"/>
            <a:ext cx="2374325"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Performance</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26" name="Oval 14"/>
          <p:cNvSpPr>
            <a:spLocks noChangeArrowheads="1"/>
          </p:cNvSpPr>
          <p:nvPr/>
        </p:nvSpPr>
        <p:spPr bwMode="auto">
          <a:xfrm>
            <a:off x="5424659" y="3362766"/>
            <a:ext cx="125971" cy="138568"/>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8" name="Oval 14"/>
          <p:cNvSpPr>
            <a:spLocks noChangeArrowheads="1"/>
          </p:cNvSpPr>
          <p:nvPr/>
        </p:nvSpPr>
        <p:spPr bwMode="auto">
          <a:xfrm>
            <a:off x="9256407" y="3366583"/>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0" name="Oval 15"/>
          <p:cNvSpPr>
            <a:spLocks noChangeArrowheads="1"/>
          </p:cNvSpPr>
          <p:nvPr/>
        </p:nvSpPr>
        <p:spPr bwMode="auto">
          <a:xfrm>
            <a:off x="4411421" y="3329700"/>
            <a:ext cx="179958" cy="179958"/>
          </a:xfrm>
          <a:prstGeom prst="ellipse">
            <a:avLst/>
          </a:prstGeom>
          <a:solidFill>
            <a:srgbClr val="0070C0"/>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1" name="矩形 30"/>
          <p:cNvSpPr/>
          <p:nvPr/>
        </p:nvSpPr>
        <p:spPr>
          <a:xfrm>
            <a:off x="3367920" y="2757956"/>
            <a:ext cx="2332432" cy="477054"/>
          </a:xfrm>
          <a:prstGeom prst="rect">
            <a:avLst/>
          </a:prstGeom>
        </p:spPr>
        <p:txBody>
          <a:bodyPr wrap="square">
            <a:noAutofit/>
          </a:bodyPr>
          <a:lstStyle/>
          <a:p>
            <a:pPr algn="ctr" fontAlgn="ctr">
              <a:lnSpc>
                <a:spcPts val="2999"/>
              </a:lnSpc>
              <a:spcBef>
                <a:spcPct val="0"/>
              </a:spcBef>
            </a:pPr>
            <a:r>
              <a:rPr lang="en-US" sz="2000" b="1">
                <a:solidFill>
                  <a:srgbClr val="0070C0"/>
                </a:solidFill>
                <a:latin typeface="Arial" panose="020B0604020202020204" pitchFamily="34" charset="0"/>
              </a:rPr>
              <a:t>Overview</a:t>
            </a:r>
            <a:endParaRPr lang="en-US" altLang="zh-CN" sz="2000" b="1">
              <a:solidFill>
                <a:srgbClr val="0070C0"/>
              </a:solidFill>
              <a:latin typeface="Arial" panose="020B0604020202020204" pitchFamily="34" charset="0"/>
              <a:ea typeface="微软雅黑" pitchFamily="34" charset="-122"/>
              <a:cs typeface="Arial" pitchFamily="34" charset="0"/>
            </a:endParaRPr>
          </a:p>
        </p:txBody>
      </p:sp>
      <p:sp>
        <p:nvSpPr>
          <p:cNvPr id="21" name="Oval 14"/>
          <p:cNvSpPr>
            <a:spLocks noChangeArrowheads="1"/>
          </p:cNvSpPr>
          <p:nvPr/>
        </p:nvSpPr>
        <p:spPr bwMode="auto">
          <a:xfrm>
            <a:off x="6302416" y="336601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2" name="矩形 21"/>
          <p:cNvSpPr/>
          <p:nvPr/>
        </p:nvSpPr>
        <p:spPr>
          <a:xfrm>
            <a:off x="7918697" y="3572008"/>
            <a:ext cx="2879542" cy="400110"/>
          </a:xfrm>
          <a:prstGeom prst="rect">
            <a:avLst/>
          </a:prstGeom>
        </p:spPr>
        <p:txBody>
          <a:bodyPr wrap="square">
            <a:noAutofit/>
          </a:bodyPr>
          <a:lstStyle/>
          <a:p>
            <a:pPr algn="ctr" fontAlgn="ctr">
              <a:spcBef>
                <a:spcPct val="0"/>
              </a:spcBef>
            </a:pPr>
            <a:r>
              <a:rPr lang="en-US" sz="2000" dirty="0">
                <a:solidFill>
                  <a:srgbClr val="1D1D1A">
                    <a:lumMod val="65000"/>
                    <a:lumOff val="35000"/>
                  </a:srgbClr>
                </a:solidFill>
                <a:latin typeface="Arial" panose="020B0604020202020204" pitchFamily="34" charset="0"/>
              </a:rPr>
              <a:t>Hardware</a:t>
            </a:r>
            <a:endParaRPr lang="en-US" altLang="zh-CN" sz="2000" dirty="0">
              <a:solidFill>
                <a:srgbClr val="1D1D1A">
                  <a:lumMod val="65000"/>
                  <a:lumOff val="35000"/>
                </a:srgbClr>
              </a:solidFill>
              <a:latin typeface="Arial" panose="020B0604020202020204" pitchFamily="34" charset="0"/>
              <a:ea typeface="微软雅黑" pitchFamily="34" charset="-122"/>
              <a:cs typeface="Arial" pitchFamily="34" charset="0"/>
            </a:endParaRPr>
          </a:p>
        </p:txBody>
      </p:sp>
      <p:grpSp>
        <p:nvGrpSpPr>
          <p:cNvPr id="6" name="组合 5"/>
          <p:cNvGrpSpPr/>
          <p:nvPr/>
        </p:nvGrpSpPr>
        <p:grpSpPr>
          <a:xfrm>
            <a:off x="874381" y="2548401"/>
            <a:ext cx="2421503" cy="1114707"/>
            <a:chOff x="823470" y="2562916"/>
            <a:chExt cx="2421503" cy="1114707"/>
          </a:xfrm>
        </p:grpSpPr>
        <p:sp>
          <p:nvSpPr>
            <p:cNvPr id="4" name="加号 3"/>
            <p:cNvSpPr/>
            <p:nvPr/>
          </p:nvSpPr>
          <p:spPr>
            <a:xfrm>
              <a:off x="1800253" y="3255977"/>
              <a:ext cx="421646" cy="421646"/>
            </a:xfrm>
            <a:prstGeom prst="mathPlu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7" name="矩形 26"/>
            <p:cNvSpPr/>
            <p:nvPr/>
          </p:nvSpPr>
          <p:spPr>
            <a:xfrm>
              <a:off x="823470" y="2562916"/>
              <a:ext cx="2421503" cy="584775"/>
            </a:xfrm>
            <a:prstGeom prst="rect">
              <a:avLst/>
            </a:prstGeom>
          </p:spPr>
          <p:txBody>
            <a:bodyPr wrap="square">
              <a:noAutofit/>
            </a:bodyPr>
            <a:lstStyle/>
            <a:p>
              <a:pPr algn="ctr" fontAlgn="ctr">
                <a:spcBef>
                  <a:spcPct val="0"/>
                </a:spcBef>
              </a:pPr>
              <a:r>
                <a:rPr lang="en-US" sz="2000" err="1">
                  <a:solidFill>
                    <a:schemeClr val="bg2"/>
                  </a:solidFill>
                  <a:latin typeface="Arial" panose="020B0604020202020204" pitchFamily="34" charset="0"/>
                </a:rPr>
                <a:t>OceanStor</a:t>
              </a:r>
              <a:r>
                <a:rPr lang="en-US" sz="2000">
                  <a:solidFill>
                    <a:schemeClr val="bg2"/>
                  </a:solidFill>
                  <a:latin typeface="Arial" panose="020B0604020202020204" pitchFamily="34" charset="0"/>
                </a:rPr>
                <a:t> 100D</a:t>
              </a:r>
            </a:p>
            <a:p>
              <a:pPr algn="ctr" fontAlgn="ctr">
                <a:spcBef>
                  <a:spcPct val="0"/>
                </a:spcBef>
              </a:pPr>
              <a:r>
                <a:rPr lang="en-US" sz="1200" err="1">
                  <a:solidFill>
                    <a:schemeClr val="bg2"/>
                  </a:solidFill>
                  <a:latin typeface="Arial" panose="020B0604020202020204" pitchFamily="34" charset="0"/>
                </a:rPr>
                <a:t>Block+File+Object+HDFS</a:t>
              </a:r>
              <a:endParaRPr lang="en-US" altLang="zh-CN" sz="1200">
                <a:solidFill>
                  <a:schemeClr val="bg2"/>
                </a:solidFill>
                <a:latin typeface="Arial" panose="020B0604020202020204" pitchFamily="34" charset="0"/>
                <a:ea typeface="微软雅黑" pitchFamily="34" charset="-122"/>
                <a:cs typeface="Arial" pitchFamily="34" charset="0"/>
              </a:endParaRPr>
            </a:p>
          </p:txBody>
        </p:sp>
      </p:grpSp>
      <p:sp>
        <p:nvSpPr>
          <p:cNvPr id="23" name="矩形 22"/>
          <p:cNvSpPr/>
          <p:nvPr/>
        </p:nvSpPr>
        <p:spPr>
          <a:xfrm>
            <a:off x="7280673" y="2622796"/>
            <a:ext cx="1819420"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Usability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2" name="Oval 14"/>
          <p:cNvSpPr>
            <a:spLocks noChangeArrowheads="1"/>
          </p:cNvSpPr>
          <p:nvPr/>
        </p:nvSpPr>
        <p:spPr bwMode="auto">
          <a:xfrm>
            <a:off x="8173180" y="3373561"/>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3" name="矩形 32"/>
          <p:cNvSpPr/>
          <p:nvPr/>
        </p:nvSpPr>
        <p:spPr>
          <a:xfrm>
            <a:off x="6237357" y="3578986"/>
            <a:ext cx="2160167"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Reliability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4" name="Oval 14"/>
          <p:cNvSpPr>
            <a:spLocks noChangeArrowheads="1"/>
          </p:cNvSpPr>
          <p:nvPr/>
        </p:nvSpPr>
        <p:spPr bwMode="auto">
          <a:xfrm>
            <a:off x="7208943" y="336756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5" name="矩形 34"/>
          <p:cNvSpPr/>
          <p:nvPr/>
        </p:nvSpPr>
        <p:spPr>
          <a:xfrm>
            <a:off x="848180" y="3787236"/>
            <a:ext cx="2421503" cy="400110"/>
          </a:xfrm>
          <a:prstGeom prst="rect">
            <a:avLst/>
          </a:prstGeom>
        </p:spPr>
        <p:txBody>
          <a:bodyPr wrap="square">
            <a:noAutofit/>
          </a:bodyPr>
          <a:lstStyle/>
          <a:p>
            <a:pPr algn="ctr" fontAlgn="ctr">
              <a:spcBef>
                <a:spcPct val="0"/>
              </a:spcBef>
            </a:pPr>
            <a:r>
              <a:rPr lang="en-US" sz="2000">
                <a:solidFill>
                  <a:schemeClr val="bg2"/>
                </a:solidFill>
                <a:latin typeface="Arial" panose="020B0604020202020204" pitchFamily="34" charset="0"/>
              </a:rPr>
              <a:t>Ecosystem</a:t>
            </a:r>
          </a:p>
        </p:txBody>
      </p:sp>
      <p:sp>
        <p:nvSpPr>
          <p:cNvPr id="36" name="Oval 14"/>
          <p:cNvSpPr>
            <a:spLocks noChangeArrowheads="1"/>
          </p:cNvSpPr>
          <p:nvPr/>
        </p:nvSpPr>
        <p:spPr bwMode="auto">
          <a:xfrm>
            <a:off x="10343437" y="3365082"/>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7" name="矩形 36"/>
          <p:cNvSpPr/>
          <p:nvPr/>
        </p:nvSpPr>
        <p:spPr>
          <a:xfrm>
            <a:off x="8940016" y="2606308"/>
            <a:ext cx="2879542" cy="707886"/>
          </a:xfrm>
          <a:prstGeom prst="rect">
            <a:avLst/>
          </a:prstGeom>
        </p:spPr>
        <p:txBody>
          <a:bodyPr wrap="square">
            <a:noAutofit/>
          </a:bodyPr>
          <a:lstStyle/>
          <a:p>
            <a:pPr algn="ctr" fontAlgn="ctr">
              <a:spcBef>
                <a:spcPct val="0"/>
              </a:spcBef>
            </a:pPr>
            <a:r>
              <a:rPr lang="en-US" sz="2000">
                <a:solidFill>
                  <a:srgbClr val="1D1D1A">
                    <a:lumMod val="65000"/>
                    <a:lumOff val="35000"/>
                  </a:srgbClr>
                </a:solidFill>
                <a:latin typeface="Arial" panose="020B0604020202020204" pitchFamily="34" charset="0"/>
              </a:rPr>
              <a:t>Scenario and Ecosystem</a:t>
            </a:r>
            <a:endParaRPr lang="en-US" altLang="zh-CN" sz="2000">
              <a:solidFill>
                <a:srgbClr val="1D1D1A">
                  <a:lumMod val="65000"/>
                  <a:lumOff val="35000"/>
                </a:srgbClr>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3929031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021e943f-4947-4d75-a069-a0814b2fd2d2"/>
          <p:cNvSpPr txBox="1">
            <a:spLocks noChangeArrowheads="1"/>
          </p:cNvSpPr>
          <p:nvPr/>
        </p:nvSpPr>
        <p:spPr>
          <a:xfrm>
            <a:off x="626798" y="548217"/>
            <a:ext cx="11328400" cy="1007534"/>
          </a:xfrm>
          <a:prstGeom prst="rect">
            <a:avLst/>
          </a:prstGeom>
        </p:spPr>
        <p:txBody>
          <a:bodyPr wrap="square">
            <a:noAutofit/>
          </a:bodyPr>
          <a:lstStyle/>
          <a:p>
            <a:pPr marL="457200" indent="-457200" eaLnBrk="0" fontAlgn="ctr" hangingPunct="0">
              <a:lnSpc>
                <a:spcPct val="140000"/>
              </a:lnSpc>
              <a:buClr>
                <a:srgbClr val="777777"/>
              </a:buClr>
              <a:buSzPct val="60000"/>
              <a:defRPr/>
            </a:pPr>
            <a:endParaRPr lang="en-US" altLang="zh-CN" sz="2666" kern="0">
              <a:solidFill>
                <a:srgbClr val="1D1D1A"/>
              </a:solidFill>
              <a:latin typeface="Arial" panose="020B0604020202020204" pitchFamily="34" charset="0"/>
              <a:ea typeface="微软雅黑" panose="020B0503020204020204" pitchFamily="34" charset="-122"/>
            </a:endParaRPr>
          </a:p>
        </p:txBody>
      </p:sp>
      <p:sp>
        <p:nvSpPr>
          <p:cNvPr id="99" name="矩形 98"/>
          <p:cNvSpPr/>
          <p:nvPr/>
        </p:nvSpPr>
        <p:spPr bwMode="auto">
          <a:xfrm>
            <a:off x="1325955" y="1597003"/>
            <a:ext cx="3150498" cy="371333"/>
          </a:xfrm>
          <a:prstGeom prst="rect">
            <a:avLst/>
          </a:prstGeom>
          <a:solidFill>
            <a:srgbClr val="00B0F0"/>
          </a:solidFill>
          <a:ln w="0" cap="flat" cmpd="sng" algn="ctr">
            <a:solidFill>
              <a:srgbClr val="4F81BD"/>
            </a:solidFill>
            <a:prstDash val="solid"/>
            <a:tailEnd type="arrow"/>
          </a:ln>
          <a:effectLst/>
        </p:spPr>
        <p:txBody>
          <a:bodyPr wrap="square" lIns="87042" tIns="43520" rIns="87042" bIns="43520" anchor="ctr">
            <a:noAutofit/>
          </a:bodyPr>
          <a:lstStyle/>
          <a:p>
            <a:pPr algn="ctr" eaLnBrk="0" fontAlgn="ctr" hangingPunct="0">
              <a:defRPr/>
            </a:pPr>
            <a:r>
              <a:rPr lang="en-US" sz="1270">
                <a:solidFill>
                  <a:srgbClr val="FFFFFF"/>
                </a:solidFill>
                <a:latin typeface="Arial" panose="020B0604020202020204" pitchFamily="34" charset="0"/>
              </a:rPr>
              <a:t>A, AA, AB, ABA, ABB, ............, ZZZ</a:t>
            </a:r>
            <a:endParaRPr lang="en-US" altLang="zh-CN" sz="1270" ker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39" name="肘形连接符 119"/>
          <p:cNvCxnSpPr>
            <a:cxnSpLocks noChangeShapeType="1"/>
          </p:cNvCxnSpPr>
          <p:nvPr/>
        </p:nvCxnSpPr>
        <p:spPr bwMode="auto">
          <a:xfrm flipV="1">
            <a:off x="1582530" y="3366650"/>
            <a:ext cx="0" cy="46481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140" name="肘形连接符 119"/>
          <p:cNvCxnSpPr>
            <a:cxnSpLocks noChangeShapeType="1"/>
          </p:cNvCxnSpPr>
          <p:nvPr/>
        </p:nvCxnSpPr>
        <p:spPr bwMode="auto">
          <a:xfrm flipV="1">
            <a:off x="2847529" y="3366650"/>
            <a:ext cx="0" cy="46481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141" name="肘形连接符 119"/>
          <p:cNvCxnSpPr>
            <a:cxnSpLocks noChangeShapeType="1"/>
          </p:cNvCxnSpPr>
          <p:nvPr/>
        </p:nvCxnSpPr>
        <p:spPr bwMode="auto">
          <a:xfrm flipV="1">
            <a:off x="4112528" y="3366650"/>
            <a:ext cx="0" cy="46481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68" name="肘形连接符 119"/>
          <p:cNvCxnSpPr>
            <a:cxnSpLocks noChangeShapeType="1"/>
          </p:cNvCxnSpPr>
          <p:nvPr/>
        </p:nvCxnSpPr>
        <p:spPr bwMode="auto">
          <a:xfrm flipV="1">
            <a:off x="4433036" y="3348742"/>
            <a:ext cx="0" cy="482726"/>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sp>
        <p:nvSpPr>
          <p:cNvPr id="271" name="文本框 270"/>
          <p:cNvSpPr txBox="1"/>
          <p:nvPr/>
        </p:nvSpPr>
        <p:spPr>
          <a:xfrm>
            <a:off x="1713086" y="3912102"/>
            <a:ext cx="1051624" cy="307706"/>
          </a:xfrm>
          <a:prstGeom prst="rect">
            <a:avLst/>
          </a:prstGeom>
          <a:noFill/>
        </p:spPr>
        <p:txBody>
          <a:bodyPr wrap="square" rtlCol="0">
            <a:noAutofit/>
          </a:bodyPr>
          <a:lstStyle/>
          <a:p>
            <a:pPr algn="ctr" fontAlgn="ctr"/>
            <a:r>
              <a:rPr lang="en-US" sz="1400">
                <a:solidFill>
                  <a:srgbClr val="1D1D1A"/>
                </a:solidFill>
                <a:latin typeface="Arial" panose="020B0604020202020204" pitchFamily="34" charset="0"/>
              </a:rPr>
              <a:t>Node 2</a:t>
            </a:r>
          </a:p>
        </p:txBody>
      </p:sp>
      <p:sp>
        <p:nvSpPr>
          <p:cNvPr id="272" name="文本框 271"/>
          <p:cNvSpPr txBox="1"/>
          <p:nvPr/>
        </p:nvSpPr>
        <p:spPr>
          <a:xfrm>
            <a:off x="2969328" y="3915893"/>
            <a:ext cx="1051624" cy="307706"/>
          </a:xfrm>
          <a:prstGeom prst="rect">
            <a:avLst/>
          </a:prstGeom>
          <a:noFill/>
        </p:spPr>
        <p:txBody>
          <a:bodyPr wrap="square" rtlCol="0">
            <a:noAutofit/>
          </a:bodyPr>
          <a:lstStyle/>
          <a:p>
            <a:pPr algn="ctr" fontAlgn="ctr"/>
            <a:r>
              <a:rPr lang="en-US" sz="1400">
                <a:solidFill>
                  <a:srgbClr val="1D1D1A"/>
                </a:solidFill>
                <a:latin typeface="Arial" panose="020B0604020202020204" pitchFamily="34" charset="0"/>
              </a:rPr>
              <a:t>Node 3</a:t>
            </a:r>
          </a:p>
        </p:txBody>
      </p:sp>
      <p:sp>
        <p:nvSpPr>
          <p:cNvPr id="273" name="文本框 272"/>
          <p:cNvSpPr txBox="1"/>
          <p:nvPr/>
        </p:nvSpPr>
        <p:spPr>
          <a:xfrm>
            <a:off x="4504069" y="3912441"/>
            <a:ext cx="1051624" cy="307706"/>
          </a:xfrm>
          <a:prstGeom prst="rect">
            <a:avLst/>
          </a:prstGeom>
          <a:noFill/>
        </p:spPr>
        <p:txBody>
          <a:bodyPr wrap="square" rtlCol="0">
            <a:noAutofit/>
          </a:bodyPr>
          <a:lstStyle/>
          <a:p>
            <a:pPr algn="ctr" fontAlgn="ctr"/>
            <a:r>
              <a:rPr lang="en-US" sz="1400">
                <a:solidFill>
                  <a:srgbClr val="1D1D1A"/>
                </a:solidFill>
                <a:latin typeface="Arial" panose="020B0604020202020204" pitchFamily="34" charset="0"/>
              </a:rPr>
              <a:t>Node n</a:t>
            </a:r>
          </a:p>
        </p:txBody>
      </p:sp>
      <p:cxnSp>
        <p:nvCxnSpPr>
          <p:cNvPr id="281" name="直接箭头连接符 280"/>
          <p:cNvCxnSpPr/>
          <p:nvPr/>
        </p:nvCxnSpPr>
        <p:spPr bwMode="auto">
          <a:xfrm flipH="1">
            <a:off x="984352" y="1917997"/>
            <a:ext cx="806300" cy="1460393"/>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300" name="文本框 299"/>
          <p:cNvSpPr txBox="1"/>
          <p:nvPr/>
        </p:nvSpPr>
        <p:spPr>
          <a:xfrm>
            <a:off x="317531" y="3912102"/>
            <a:ext cx="1254885" cy="307706"/>
          </a:xfrm>
          <a:prstGeom prst="rect">
            <a:avLst/>
          </a:prstGeom>
          <a:noFill/>
        </p:spPr>
        <p:txBody>
          <a:bodyPr wrap="square" rtlCol="0">
            <a:noAutofit/>
          </a:bodyPr>
          <a:lstStyle/>
          <a:p>
            <a:pPr algn="ctr" fontAlgn="ctr"/>
            <a:r>
              <a:rPr lang="en-US" sz="1400">
                <a:solidFill>
                  <a:srgbClr val="1D1D1A"/>
                </a:solidFill>
                <a:latin typeface="Arial" panose="020B0604020202020204" pitchFamily="34" charset="0"/>
              </a:rPr>
              <a:t>Node 1</a:t>
            </a:r>
          </a:p>
        </p:txBody>
      </p:sp>
      <p:sp>
        <p:nvSpPr>
          <p:cNvPr id="301" name="文本框 300"/>
          <p:cNvSpPr txBox="1"/>
          <p:nvPr/>
        </p:nvSpPr>
        <p:spPr>
          <a:xfrm>
            <a:off x="4009349" y="3363233"/>
            <a:ext cx="525773" cy="369247"/>
          </a:xfrm>
          <a:prstGeom prst="rect">
            <a:avLst/>
          </a:prstGeom>
          <a:noFill/>
        </p:spPr>
        <p:txBody>
          <a:bodyPr wrap="square" rtlCol="0">
            <a:noAutofit/>
          </a:bodyPr>
          <a:lstStyle/>
          <a:p>
            <a:pPr algn="ctr" fontAlgn="ctr"/>
            <a:r>
              <a:rPr lang="en-US">
                <a:solidFill>
                  <a:srgbClr val="1D1D1A"/>
                </a:solidFill>
                <a:latin typeface="Arial" panose="020B0604020202020204" pitchFamily="34" charset="0"/>
              </a:rPr>
              <a:t>…</a:t>
            </a:r>
          </a:p>
        </p:txBody>
      </p:sp>
      <p:sp>
        <p:nvSpPr>
          <p:cNvPr id="303" name="文本框 302"/>
          <p:cNvSpPr txBox="1"/>
          <p:nvPr/>
        </p:nvSpPr>
        <p:spPr>
          <a:xfrm>
            <a:off x="410560" y="1038561"/>
            <a:ext cx="5030355" cy="400017"/>
          </a:xfrm>
          <a:prstGeom prst="rect">
            <a:avLst/>
          </a:prstGeom>
          <a:noFill/>
        </p:spPr>
        <p:txBody>
          <a:bodyPr wrap="square" rtlCol="0">
            <a:noAutofit/>
          </a:bodyPr>
          <a:lstStyle/>
          <a:p>
            <a:pPr algn="ctr" fontAlgn="ctr"/>
            <a:r>
              <a:rPr lang="en-US" sz="2000">
                <a:solidFill>
                  <a:srgbClr val="1D1D1A"/>
                </a:solidFill>
                <a:latin typeface="Arial" panose="020B0604020202020204" pitchFamily="34" charset="0"/>
              </a:rPr>
              <a:t>Range</a:t>
            </a:r>
            <a:endParaRPr lang="en-US" sz="2000" b="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321" name="文本框 320"/>
          <p:cNvSpPr txBox="1"/>
          <p:nvPr/>
        </p:nvSpPr>
        <p:spPr>
          <a:xfrm>
            <a:off x="447192" y="4709971"/>
            <a:ext cx="5395929" cy="784830"/>
          </a:xfrm>
          <a:prstGeom prst="rect">
            <a:avLst/>
          </a:prstGeom>
          <a:noFill/>
        </p:spPr>
        <p:txBody>
          <a:bodyPr wrap="square" rtlCol="0">
            <a:noAutofit/>
          </a:bodyPr>
          <a:lstStyle/>
          <a:p>
            <a:pPr marL="228600" indent="-228600" fontAlgn="ctr"/>
            <a:r>
              <a:rPr lang="en-US" sz="1500" dirty="0">
                <a:solidFill>
                  <a:srgbClr val="1D1D1A"/>
                </a:solidFill>
                <a:latin typeface="Arial" panose="020B0604020202020204" pitchFamily="34" charset="0"/>
              </a:rPr>
              <a:t>1. Metadata is evenly distributed in lexicographic order + range partitioning mode. Metadata is cached to SSDs.</a:t>
            </a:r>
            <a:endParaRPr lang="en-US" sz="15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矩形 5"/>
          <p:cNvSpPr/>
          <p:nvPr/>
        </p:nvSpPr>
        <p:spPr>
          <a:xfrm>
            <a:off x="1493372" y="1655572"/>
            <a:ext cx="575931" cy="233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414" name="矩形 413"/>
          <p:cNvSpPr/>
          <p:nvPr/>
        </p:nvSpPr>
        <p:spPr>
          <a:xfrm>
            <a:off x="2156736" y="1652307"/>
            <a:ext cx="575931" cy="233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15" name="直接箭头连接符 414"/>
          <p:cNvCxnSpPr/>
          <p:nvPr/>
        </p:nvCxnSpPr>
        <p:spPr bwMode="auto">
          <a:xfrm flipH="1">
            <a:off x="2218492" y="1911170"/>
            <a:ext cx="281242" cy="1441140"/>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416" name="矩形 415"/>
          <p:cNvSpPr/>
          <p:nvPr/>
        </p:nvSpPr>
        <p:spPr>
          <a:xfrm>
            <a:off x="2820099" y="1653806"/>
            <a:ext cx="575931" cy="233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17" name="直接箭头连接符 416"/>
          <p:cNvCxnSpPr/>
          <p:nvPr/>
        </p:nvCxnSpPr>
        <p:spPr bwMode="auto">
          <a:xfrm>
            <a:off x="3154754" y="1902478"/>
            <a:ext cx="311827" cy="1495164"/>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418" name="矩形 417"/>
          <p:cNvSpPr/>
          <p:nvPr/>
        </p:nvSpPr>
        <p:spPr>
          <a:xfrm>
            <a:off x="3710715" y="1665093"/>
            <a:ext cx="575931" cy="233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19" name="直接箭头连接符 418"/>
          <p:cNvCxnSpPr/>
          <p:nvPr/>
        </p:nvCxnSpPr>
        <p:spPr bwMode="auto">
          <a:xfrm>
            <a:off x="4045369" y="1913764"/>
            <a:ext cx="1011868" cy="1494826"/>
          </a:xfrm>
          <a:prstGeom prst="straightConnector1">
            <a:avLst/>
          </a:prstGeom>
          <a:noFill/>
          <a:ln w="38100" cap="flat" cmpd="sng" algn="ctr">
            <a:solidFill>
              <a:schemeClr val="bg1">
                <a:lumMod val="75000"/>
              </a:schemeClr>
            </a:solidFill>
            <a:prstDash val="solid"/>
            <a:round/>
            <a:headEnd type="none" w="med" len="med"/>
            <a:tailEnd type="triangle"/>
          </a:ln>
          <a:effectLst/>
        </p:spPr>
      </p:cxnSp>
      <p:sp>
        <p:nvSpPr>
          <p:cNvPr id="304" name="文本框 303"/>
          <p:cNvSpPr txBox="1"/>
          <p:nvPr/>
        </p:nvSpPr>
        <p:spPr>
          <a:xfrm>
            <a:off x="410560" y="5388045"/>
            <a:ext cx="5072800" cy="784830"/>
          </a:xfrm>
          <a:prstGeom prst="rect">
            <a:avLst/>
          </a:prstGeom>
          <a:solidFill>
            <a:srgbClr val="00B0F0"/>
          </a:solidFill>
        </p:spPr>
        <p:txBody>
          <a:bodyPr wrap="square" rtlCol="0">
            <a:noAutofit/>
          </a:bodyPr>
          <a:lstStyle/>
          <a:p>
            <a:pPr marL="285750" indent="-285750" fontAlgn="ctr">
              <a:buFont typeface="Arial" panose="020B0604020202020204" pitchFamily="34" charset="0"/>
              <a:buChar char="•"/>
            </a:pPr>
            <a:r>
              <a:rPr lang="en-US" sz="1500" dirty="0">
                <a:solidFill>
                  <a:srgbClr val="FFFFFF"/>
                </a:solidFill>
                <a:latin typeface="Arial" panose="020B0604020202020204" pitchFamily="34" charset="0"/>
              </a:rPr>
              <a:t>You can locate the node where the metadata index resides based on the bucket name and prefix to quickly search for and traverse metadata.</a:t>
            </a:r>
            <a:endParaRPr lang="en-US" sz="150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310" name="Picture 3"/>
          <p:cNvPicPr>
            <a:picLocks noChangeAspect="1" noChangeArrowheads="1"/>
          </p:cNvPicPr>
          <p:nvPr/>
        </p:nvPicPr>
        <p:blipFill>
          <a:blip r:embed="rId3" cstate="print">
            <a:grayscl/>
          </a:blip>
          <a:srcRect/>
          <a:stretch>
            <a:fillRect/>
          </a:stretch>
        </p:blipFill>
        <p:spPr bwMode="auto">
          <a:xfrm>
            <a:off x="619895" y="3497981"/>
            <a:ext cx="765739" cy="232764"/>
          </a:xfrm>
          <a:prstGeom prst="rect">
            <a:avLst/>
          </a:prstGeom>
          <a:solidFill>
            <a:srgbClr val="FFFFFF"/>
          </a:solidFill>
          <a:ln w="9525">
            <a:noFill/>
            <a:miter lim="800000"/>
            <a:headEnd/>
            <a:tailEnd/>
          </a:ln>
        </p:spPr>
      </p:pic>
      <p:pic>
        <p:nvPicPr>
          <p:cNvPr id="311" name="Picture 3"/>
          <p:cNvPicPr>
            <a:picLocks noChangeAspect="1" noChangeArrowheads="1"/>
          </p:cNvPicPr>
          <p:nvPr/>
        </p:nvPicPr>
        <p:blipFill>
          <a:blip r:embed="rId3" cstate="print">
            <a:grayscl/>
          </a:blip>
          <a:srcRect/>
          <a:stretch>
            <a:fillRect/>
          </a:stretch>
        </p:blipFill>
        <p:spPr bwMode="auto">
          <a:xfrm>
            <a:off x="1897741" y="3498427"/>
            <a:ext cx="765739" cy="232764"/>
          </a:xfrm>
          <a:prstGeom prst="rect">
            <a:avLst/>
          </a:prstGeom>
          <a:solidFill>
            <a:srgbClr val="FFFFFF"/>
          </a:solidFill>
          <a:ln w="9525">
            <a:noFill/>
            <a:miter lim="800000"/>
            <a:headEnd/>
            <a:tailEnd/>
          </a:ln>
        </p:spPr>
      </p:pic>
      <p:pic>
        <p:nvPicPr>
          <p:cNvPr id="312" name="Picture 3"/>
          <p:cNvPicPr>
            <a:picLocks noChangeAspect="1" noChangeArrowheads="1"/>
          </p:cNvPicPr>
          <p:nvPr/>
        </p:nvPicPr>
        <p:blipFill>
          <a:blip r:embed="rId3" cstate="print">
            <a:grayscl/>
          </a:blip>
          <a:srcRect/>
          <a:stretch>
            <a:fillRect/>
          </a:stretch>
        </p:blipFill>
        <p:spPr bwMode="auto">
          <a:xfrm>
            <a:off x="3163475" y="3498427"/>
            <a:ext cx="765739" cy="232764"/>
          </a:xfrm>
          <a:prstGeom prst="rect">
            <a:avLst/>
          </a:prstGeom>
          <a:solidFill>
            <a:srgbClr val="FFFFFF"/>
          </a:solidFill>
          <a:ln w="9525">
            <a:noFill/>
            <a:miter lim="800000"/>
            <a:headEnd/>
            <a:tailEnd/>
          </a:ln>
        </p:spPr>
      </p:pic>
      <p:pic>
        <p:nvPicPr>
          <p:cNvPr id="313" name="Picture 3"/>
          <p:cNvPicPr>
            <a:picLocks noChangeAspect="1" noChangeArrowheads="1"/>
          </p:cNvPicPr>
          <p:nvPr/>
        </p:nvPicPr>
        <p:blipFill>
          <a:blip r:embed="rId3" cstate="print">
            <a:grayscl/>
          </a:blip>
          <a:srcRect/>
          <a:stretch>
            <a:fillRect/>
          </a:stretch>
        </p:blipFill>
        <p:spPr bwMode="auto">
          <a:xfrm>
            <a:off x="4675176" y="3497981"/>
            <a:ext cx="765739" cy="232764"/>
          </a:xfrm>
          <a:prstGeom prst="rect">
            <a:avLst/>
          </a:prstGeom>
          <a:solidFill>
            <a:srgbClr val="FFFFFF"/>
          </a:solidFill>
          <a:ln w="9525">
            <a:noFill/>
            <a:miter lim="800000"/>
            <a:headEnd/>
            <a:tailEnd/>
          </a:ln>
        </p:spPr>
      </p:pic>
      <p:sp>
        <p:nvSpPr>
          <p:cNvPr id="164" name="矩形 163"/>
          <p:cNvSpPr/>
          <p:nvPr/>
        </p:nvSpPr>
        <p:spPr bwMode="auto">
          <a:xfrm>
            <a:off x="7031718" y="1632633"/>
            <a:ext cx="3150498" cy="371333"/>
          </a:xfrm>
          <a:prstGeom prst="rect">
            <a:avLst/>
          </a:prstGeom>
          <a:solidFill>
            <a:srgbClr val="00B0F0"/>
          </a:solidFill>
          <a:ln w="0" cap="flat" cmpd="sng" algn="ctr">
            <a:solidFill>
              <a:srgbClr val="4F81BD"/>
            </a:solidFill>
            <a:prstDash val="solid"/>
            <a:tailEnd type="arrow"/>
          </a:ln>
          <a:effectLst/>
        </p:spPr>
        <p:txBody>
          <a:bodyPr wrap="square" lIns="87042" tIns="43520" rIns="87042" bIns="43520" anchor="ctr">
            <a:noAutofit/>
          </a:bodyPr>
          <a:lstStyle/>
          <a:p>
            <a:pPr algn="ctr" eaLnBrk="0" fontAlgn="ctr" hangingPunct="0">
              <a:defRPr/>
            </a:pPr>
            <a:r>
              <a:rPr lang="en-US" sz="1270">
                <a:solidFill>
                  <a:srgbClr val="FFFFFF"/>
                </a:solidFill>
                <a:latin typeface="Arial" panose="020B0604020202020204" pitchFamily="34" charset="0"/>
              </a:rPr>
              <a:t>A, AA, AB, ABA, ABB, ............, ZZZ</a:t>
            </a:r>
            <a:endParaRPr lang="en-US" altLang="zh-CN" sz="1270" kern="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5" name="直接箭头连接符 164"/>
          <p:cNvCxnSpPr>
            <a:stCxn id="164" idx="2"/>
            <a:endCxn id="168" idx="2"/>
          </p:cNvCxnSpPr>
          <p:nvPr/>
        </p:nvCxnSpPr>
        <p:spPr bwMode="auto">
          <a:xfrm>
            <a:off x="8606967" y="2003966"/>
            <a:ext cx="372430" cy="404630"/>
          </a:xfrm>
          <a:prstGeom prst="straightConnector1">
            <a:avLst/>
          </a:prstGeom>
          <a:noFill/>
          <a:ln w="38100" cap="flat" cmpd="sng" algn="ctr">
            <a:solidFill>
              <a:schemeClr val="bg1">
                <a:lumMod val="75000"/>
              </a:schemeClr>
            </a:solidFill>
            <a:prstDash val="solid"/>
            <a:round/>
            <a:headEnd type="none" w="med" len="med"/>
            <a:tailEnd type="triangle"/>
          </a:ln>
          <a:effectLst/>
        </p:spPr>
      </p:cxnSp>
      <p:grpSp>
        <p:nvGrpSpPr>
          <p:cNvPr id="167" name="组合 166"/>
          <p:cNvGrpSpPr/>
          <p:nvPr/>
        </p:nvGrpSpPr>
        <p:grpSpPr>
          <a:xfrm>
            <a:off x="8420299" y="2362342"/>
            <a:ext cx="1161653" cy="636577"/>
            <a:chOff x="1577920" y="2041122"/>
            <a:chExt cx="1161922" cy="636724"/>
          </a:xfrm>
        </p:grpSpPr>
        <p:sp>
          <p:nvSpPr>
            <p:cNvPr id="168" name="椭圆 167"/>
            <p:cNvSpPr/>
            <p:nvPr/>
          </p:nvSpPr>
          <p:spPr>
            <a:xfrm>
              <a:off x="2137147" y="2041122"/>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9" name="椭圆 168"/>
            <p:cNvSpPr/>
            <p:nvPr/>
          </p:nvSpPr>
          <p:spPr>
            <a:xfrm>
              <a:off x="2013390" y="2189153"/>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0" name="椭圆 169"/>
            <p:cNvSpPr/>
            <p:nvPr/>
          </p:nvSpPr>
          <p:spPr>
            <a:xfrm>
              <a:off x="2277480" y="2193522"/>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1" name="椭圆 170"/>
            <p:cNvSpPr/>
            <p:nvPr/>
          </p:nvSpPr>
          <p:spPr>
            <a:xfrm>
              <a:off x="1866454" y="2328503"/>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2" name="椭圆 171"/>
            <p:cNvSpPr/>
            <p:nvPr/>
          </p:nvSpPr>
          <p:spPr>
            <a:xfrm>
              <a:off x="2137147" y="2328503"/>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3" name="椭圆 172"/>
            <p:cNvSpPr/>
            <p:nvPr/>
          </p:nvSpPr>
          <p:spPr>
            <a:xfrm>
              <a:off x="2393481" y="2328503"/>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4" name="椭圆 173"/>
            <p:cNvSpPr/>
            <p:nvPr/>
          </p:nvSpPr>
          <p:spPr>
            <a:xfrm>
              <a:off x="1719518" y="2448150"/>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5" name="椭圆 174"/>
            <p:cNvSpPr/>
            <p:nvPr/>
          </p:nvSpPr>
          <p:spPr>
            <a:xfrm>
              <a:off x="1990211" y="2448150"/>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6" name="椭圆 175"/>
            <p:cNvSpPr/>
            <p:nvPr/>
          </p:nvSpPr>
          <p:spPr>
            <a:xfrm>
              <a:off x="2246545" y="2448150"/>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77" name="椭圆 176"/>
            <p:cNvSpPr/>
            <p:nvPr/>
          </p:nvSpPr>
          <p:spPr>
            <a:xfrm>
              <a:off x="2518403" y="2448150"/>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78" name="直接连接符 177"/>
            <p:cNvCxnSpPr>
              <a:stCxn id="168" idx="4"/>
            </p:cNvCxnSpPr>
            <p:nvPr/>
          </p:nvCxnSpPr>
          <p:spPr>
            <a:xfrm flipH="1">
              <a:off x="2109292" y="2133650"/>
              <a:ext cx="89734" cy="766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68" idx="4"/>
              <a:endCxn id="170" idx="1"/>
            </p:cNvCxnSpPr>
            <p:nvPr/>
          </p:nvCxnSpPr>
          <p:spPr>
            <a:xfrm>
              <a:off x="2199026" y="2133650"/>
              <a:ext cx="96578" cy="7342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0" name="直接连接符 179"/>
            <p:cNvCxnSpPr>
              <a:stCxn id="169" idx="3"/>
              <a:endCxn id="171" idx="7"/>
            </p:cNvCxnSpPr>
            <p:nvPr/>
          </p:nvCxnSpPr>
          <p:spPr>
            <a:xfrm flipH="1">
              <a:off x="1972087" y="2268131"/>
              <a:ext cx="59427" cy="7392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1" name="直接连接符 180"/>
            <p:cNvCxnSpPr>
              <a:stCxn id="169" idx="5"/>
              <a:endCxn id="172" idx="1"/>
            </p:cNvCxnSpPr>
            <p:nvPr/>
          </p:nvCxnSpPr>
          <p:spPr>
            <a:xfrm>
              <a:off x="2119023" y="2268131"/>
              <a:ext cx="36248" cy="7392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170" idx="3"/>
              <a:endCxn id="172" idx="7"/>
            </p:cNvCxnSpPr>
            <p:nvPr/>
          </p:nvCxnSpPr>
          <p:spPr>
            <a:xfrm flipH="1">
              <a:off x="2242780" y="2272500"/>
              <a:ext cx="52824" cy="695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170" idx="5"/>
              <a:endCxn id="173" idx="0"/>
            </p:cNvCxnSpPr>
            <p:nvPr/>
          </p:nvCxnSpPr>
          <p:spPr>
            <a:xfrm>
              <a:off x="2383113" y="2272500"/>
              <a:ext cx="72247" cy="560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4" name="直接连接符 183"/>
            <p:cNvCxnSpPr>
              <a:stCxn id="171" idx="3"/>
              <a:endCxn id="174" idx="7"/>
            </p:cNvCxnSpPr>
            <p:nvPr/>
          </p:nvCxnSpPr>
          <p:spPr>
            <a:xfrm flipH="1">
              <a:off x="1825151" y="2407481"/>
              <a:ext cx="59427" cy="542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175" idx="1"/>
              <a:endCxn id="171" idx="5"/>
            </p:cNvCxnSpPr>
            <p:nvPr/>
          </p:nvCxnSpPr>
          <p:spPr>
            <a:xfrm flipH="1" flipV="1">
              <a:off x="1972087" y="2407481"/>
              <a:ext cx="36248" cy="542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172" idx="3"/>
              <a:endCxn id="175" idx="7"/>
            </p:cNvCxnSpPr>
            <p:nvPr/>
          </p:nvCxnSpPr>
          <p:spPr>
            <a:xfrm flipH="1">
              <a:off x="2095844" y="2407481"/>
              <a:ext cx="59427" cy="542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176" idx="0"/>
              <a:endCxn id="172" idx="5"/>
            </p:cNvCxnSpPr>
            <p:nvPr/>
          </p:nvCxnSpPr>
          <p:spPr>
            <a:xfrm flipH="1" flipV="1">
              <a:off x="2242780" y="2407481"/>
              <a:ext cx="65644" cy="406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173" idx="3"/>
              <a:endCxn id="176" idx="7"/>
            </p:cNvCxnSpPr>
            <p:nvPr/>
          </p:nvCxnSpPr>
          <p:spPr>
            <a:xfrm flipH="1">
              <a:off x="2352178" y="2407481"/>
              <a:ext cx="59427" cy="542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173" idx="5"/>
              <a:endCxn id="177" idx="1"/>
            </p:cNvCxnSpPr>
            <p:nvPr/>
          </p:nvCxnSpPr>
          <p:spPr>
            <a:xfrm>
              <a:off x="2499114" y="2407481"/>
              <a:ext cx="37413" cy="542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0" name="椭圆 189"/>
            <p:cNvSpPr/>
            <p:nvPr/>
          </p:nvSpPr>
          <p:spPr>
            <a:xfrm>
              <a:off x="1577920" y="2578590"/>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1" name="椭圆 190"/>
            <p:cNvSpPr/>
            <p:nvPr/>
          </p:nvSpPr>
          <p:spPr>
            <a:xfrm>
              <a:off x="1848613" y="2578590"/>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2" name="椭圆 191"/>
            <p:cNvSpPr/>
            <p:nvPr/>
          </p:nvSpPr>
          <p:spPr>
            <a:xfrm>
              <a:off x="2104947" y="2578590"/>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3" name="椭圆 192"/>
            <p:cNvSpPr/>
            <p:nvPr/>
          </p:nvSpPr>
          <p:spPr>
            <a:xfrm>
              <a:off x="2376805" y="2578590"/>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94" name="直接连接符 193"/>
            <p:cNvCxnSpPr>
              <a:endCxn id="190" idx="7"/>
            </p:cNvCxnSpPr>
            <p:nvPr/>
          </p:nvCxnSpPr>
          <p:spPr>
            <a:xfrm flipH="1">
              <a:off x="1683553" y="2537921"/>
              <a:ext cx="59428" cy="542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1" idx="1"/>
            </p:cNvCxnSpPr>
            <p:nvPr/>
          </p:nvCxnSpPr>
          <p:spPr>
            <a:xfrm flipH="1" flipV="1">
              <a:off x="1830489" y="2537922"/>
              <a:ext cx="36248" cy="542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6" name="直接连接符 195"/>
            <p:cNvCxnSpPr>
              <a:endCxn id="191" idx="7"/>
            </p:cNvCxnSpPr>
            <p:nvPr/>
          </p:nvCxnSpPr>
          <p:spPr>
            <a:xfrm flipH="1">
              <a:off x="1954246" y="2537921"/>
              <a:ext cx="59428" cy="542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192" idx="0"/>
            </p:cNvCxnSpPr>
            <p:nvPr/>
          </p:nvCxnSpPr>
          <p:spPr>
            <a:xfrm flipH="1" flipV="1">
              <a:off x="2101182" y="2537922"/>
              <a:ext cx="65644" cy="406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8" name="直接连接符 197"/>
            <p:cNvCxnSpPr>
              <a:endCxn id="192" idx="7"/>
            </p:cNvCxnSpPr>
            <p:nvPr/>
          </p:nvCxnSpPr>
          <p:spPr>
            <a:xfrm flipH="1">
              <a:off x="2210580" y="2537921"/>
              <a:ext cx="59428" cy="542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9" name="直接连接符 198"/>
            <p:cNvCxnSpPr>
              <a:endCxn id="193" idx="1"/>
            </p:cNvCxnSpPr>
            <p:nvPr/>
          </p:nvCxnSpPr>
          <p:spPr>
            <a:xfrm>
              <a:off x="2357516" y="2537921"/>
              <a:ext cx="37413" cy="542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0" name="椭圆 199"/>
            <p:cNvSpPr/>
            <p:nvPr/>
          </p:nvSpPr>
          <p:spPr>
            <a:xfrm>
              <a:off x="2616085" y="2585318"/>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01" name="直接连接符 200"/>
            <p:cNvCxnSpPr>
              <a:stCxn id="177" idx="3"/>
              <a:endCxn id="193" idx="7"/>
            </p:cNvCxnSpPr>
            <p:nvPr/>
          </p:nvCxnSpPr>
          <p:spPr>
            <a:xfrm flipH="1">
              <a:off x="2482438" y="2527128"/>
              <a:ext cx="54089" cy="650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2" name="直接连接符 201"/>
            <p:cNvCxnSpPr>
              <a:stCxn id="177" idx="5"/>
              <a:endCxn id="200" idx="0"/>
            </p:cNvCxnSpPr>
            <p:nvPr/>
          </p:nvCxnSpPr>
          <p:spPr>
            <a:xfrm>
              <a:off x="2624036" y="2527128"/>
              <a:ext cx="53928" cy="5819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204" name="肘形连接符 119"/>
          <p:cNvCxnSpPr>
            <a:cxnSpLocks noChangeShapeType="1"/>
          </p:cNvCxnSpPr>
          <p:nvPr/>
        </p:nvCxnSpPr>
        <p:spPr bwMode="auto">
          <a:xfrm flipV="1">
            <a:off x="7774491" y="3597429"/>
            <a:ext cx="0" cy="46481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05" name="肘形连接符 119"/>
          <p:cNvCxnSpPr>
            <a:cxnSpLocks noChangeShapeType="1"/>
          </p:cNvCxnSpPr>
          <p:nvPr/>
        </p:nvCxnSpPr>
        <p:spPr bwMode="auto">
          <a:xfrm flipV="1">
            <a:off x="9039490" y="3597429"/>
            <a:ext cx="0" cy="46481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06" name="肘形连接符 119"/>
          <p:cNvCxnSpPr>
            <a:cxnSpLocks noChangeShapeType="1"/>
          </p:cNvCxnSpPr>
          <p:nvPr/>
        </p:nvCxnSpPr>
        <p:spPr bwMode="auto">
          <a:xfrm flipV="1">
            <a:off x="10304490" y="3597429"/>
            <a:ext cx="0" cy="46481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07" name="肘形连接符 119"/>
          <p:cNvCxnSpPr>
            <a:cxnSpLocks noChangeShapeType="1"/>
          </p:cNvCxnSpPr>
          <p:nvPr/>
        </p:nvCxnSpPr>
        <p:spPr bwMode="auto">
          <a:xfrm flipV="1">
            <a:off x="10624997" y="3579521"/>
            <a:ext cx="0" cy="482726"/>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08" name="肘形连接符 119"/>
          <p:cNvCxnSpPr>
            <a:cxnSpLocks noChangeShapeType="1"/>
          </p:cNvCxnSpPr>
          <p:nvPr/>
        </p:nvCxnSpPr>
        <p:spPr bwMode="auto">
          <a:xfrm flipV="1">
            <a:off x="11848850" y="3604919"/>
            <a:ext cx="0" cy="45732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sp>
        <p:nvSpPr>
          <p:cNvPr id="209" name="文本框 208"/>
          <p:cNvSpPr txBox="1"/>
          <p:nvPr/>
        </p:nvSpPr>
        <p:spPr>
          <a:xfrm>
            <a:off x="6747352" y="4119397"/>
            <a:ext cx="4593620" cy="307706"/>
          </a:xfrm>
          <a:prstGeom prst="rect">
            <a:avLst/>
          </a:prstGeom>
          <a:noFill/>
        </p:spPr>
        <p:txBody>
          <a:bodyPr wrap="square" rtlCol="0">
            <a:noAutofit/>
          </a:bodyPr>
          <a:lstStyle>
            <a:defPPr>
              <a:defRPr lang="zh-CN"/>
            </a:defPPr>
            <a:lvl1pPr algn="ctr">
              <a:defRPr sz="1400">
                <a:solidFill>
                  <a:srgbClr val="A00027"/>
                </a:solidFill>
              </a:defRPr>
            </a:lvl1pPr>
          </a:lstStyle>
          <a:p>
            <a:pPr fontAlgn="ctr"/>
            <a:r>
              <a:rPr lang="en-US">
                <a:solidFill>
                  <a:srgbClr val="1D1D1A"/>
                </a:solidFill>
                <a:latin typeface="Arial" panose="020B0604020202020204" pitchFamily="34" charset="0"/>
              </a:rPr>
              <a:t>Range Partition</a:t>
            </a:r>
          </a:p>
        </p:txBody>
      </p:sp>
      <p:sp>
        <p:nvSpPr>
          <p:cNvPr id="210" name="文本框 209"/>
          <p:cNvSpPr txBox="1"/>
          <p:nvPr/>
        </p:nvSpPr>
        <p:spPr>
          <a:xfrm>
            <a:off x="7905047" y="3807900"/>
            <a:ext cx="1051624" cy="307706"/>
          </a:xfrm>
          <a:prstGeom prst="rect">
            <a:avLst/>
          </a:prstGeom>
          <a:noFill/>
        </p:spPr>
        <p:txBody>
          <a:bodyPr wrap="square" rtlCol="0">
            <a:noAutofit/>
          </a:bodyPr>
          <a:lstStyle>
            <a:defPPr>
              <a:defRPr lang="zh-CN"/>
            </a:defPPr>
            <a:lvl1pPr algn="ctr">
              <a:defRPr sz="1400">
                <a:solidFill>
                  <a:srgbClr val="A00027"/>
                </a:solidFill>
              </a:defRPr>
            </a:lvl1pPr>
          </a:lstStyle>
          <a:p>
            <a:pPr fontAlgn="ctr"/>
            <a:r>
              <a:rPr lang="en-US">
                <a:solidFill>
                  <a:srgbClr val="1D1D1A"/>
                </a:solidFill>
                <a:latin typeface="Arial" panose="020B0604020202020204" pitchFamily="34" charset="0"/>
              </a:rPr>
              <a:t>Range 1</a:t>
            </a:r>
          </a:p>
        </p:txBody>
      </p:sp>
      <p:sp>
        <p:nvSpPr>
          <p:cNvPr id="211" name="文本框 210"/>
          <p:cNvSpPr txBox="1"/>
          <p:nvPr/>
        </p:nvSpPr>
        <p:spPr>
          <a:xfrm>
            <a:off x="9161290" y="3811691"/>
            <a:ext cx="1051624" cy="307706"/>
          </a:xfrm>
          <a:prstGeom prst="rect">
            <a:avLst/>
          </a:prstGeom>
          <a:noFill/>
        </p:spPr>
        <p:txBody>
          <a:bodyPr wrap="square" rtlCol="0">
            <a:noAutofit/>
          </a:bodyPr>
          <a:lstStyle>
            <a:defPPr>
              <a:defRPr lang="zh-CN"/>
            </a:defPPr>
            <a:lvl1pPr algn="ctr">
              <a:defRPr sz="1400">
                <a:solidFill>
                  <a:srgbClr val="A00027"/>
                </a:solidFill>
              </a:defRPr>
            </a:lvl1pPr>
          </a:lstStyle>
          <a:p>
            <a:pPr fontAlgn="ctr"/>
            <a:r>
              <a:rPr lang="en-US">
                <a:solidFill>
                  <a:srgbClr val="1D1D1A"/>
                </a:solidFill>
                <a:latin typeface="Arial" panose="020B0604020202020204" pitchFamily="34" charset="0"/>
              </a:rPr>
              <a:t>Range 2</a:t>
            </a:r>
          </a:p>
        </p:txBody>
      </p:sp>
      <p:sp>
        <p:nvSpPr>
          <p:cNvPr id="212" name="文本框 211"/>
          <p:cNvSpPr txBox="1"/>
          <p:nvPr/>
        </p:nvSpPr>
        <p:spPr>
          <a:xfrm>
            <a:off x="10738445" y="3817284"/>
            <a:ext cx="1051624" cy="307706"/>
          </a:xfrm>
          <a:prstGeom prst="rect">
            <a:avLst/>
          </a:prstGeom>
          <a:noFill/>
        </p:spPr>
        <p:txBody>
          <a:bodyPr wrap="square" rtlCol="0">
            <a:noAutofit/>
          </a:bodyPr>
          <a:lstStyle>
            <a:defPPr>
              <a:defRPr lang="zh-CN"/>
            </a:defPPr>
            <a:lvl1pPr algn="ctr">
              <a:defRPr sz="1400">
                <a:solidFill>
                  <a:srgbClr val="A00027"/>
                </a:solidFill>
              </a:defRPr>
            </a:lvl1pPr>
          </a:lstStyle>
          <a:p>
            <a:pPr fontAlgn="ctr"/>
            <a:r>
              <a:rPr lang="en-US">
                <a:solidFill>
                  <a:srgbClr val="1D1D1A"/>
                </a:solidFill>
                <a:latin typeface="Arial" panose="020B0604020202020204" pitchFamily="34" charset="0"/>
              </a:rPr>
              <a:t>Range n</a:t>
            </a:r>
          </a:p>
        </p:txBody>
      </p:sp>
      <p:grpSp>
        <p:nvGrpSpPr>
          <p:cNvPr id="213" name="组合 212"/>
          <p:cNvGrpSpPr/>
          <p:nvPr/>
        </p:nvGrpSpPr>
        <p:grpSpPr>
          <a:xfrm>
            <a:off x="6939320" y="3217430"/>
            <a:ext cx="387757" cy="244871"/>
            <a:chOff x="693701" y="2591536"/>
            <a:chExt cx="387847" cy="244928"/>
          </a:xfrm>
        </p:grpSpPr>
        <p:sp>
          <p:nvSpPr>
            <p:cNvPr id="214" name="椭圆 213"/>
            <p:cNvSpPr/>
            <p:nvPr/>
          </p:nvSpPr>
          <p:spPr>
            <a:xfrm>
              <a:off x="817458" y="2591536"/>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5" name="椭圆 214"/>
            <p:cNvSpPr/>
            <p:nvPr/>
          </p:nvSpPr>
          <p:spPr>
            <a:xfrm>
              <a:off x="693701" y="2739567"/>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16" name="椭圆 215"/>
            <p:cNvSpPr/>
            <p:nvPr/>
          </p:nvSpPr>
          <p:spPr>
            <a:xfrm>
              <a:off x="957791" y="2743936"/>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17" name="直接连接符 216"/>
            <p:cNvCxnSpPr>
              <a:stCxn id="214" idx="4"/>
            </p:cNvCxnSpPr>
            <p:nvPr/>
          </p:nvCxnSpPr>
          <p:spPr>
            <a:xfrm flipH="1">
              <a:off x="789603" y="2684064"/>
              <a:ext cx="89734" cy="766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214" idx="4"/>
              <a:endCxn id="216" idx="1"/>
            </p:cNvCxnSpPr>
            <p:nvPr/>
          </p:nvCxnSpPr>
          <p:spPr>
            <a:xfrm>
              <a:off x="879337" y="2684064"/>
              <a:ext cx="96578" cy="73422"/>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19" name="圆角矩形 218"/>
          <p:cNvSpPr/>
          <p:nvPr/>
        </p:nvSpPr>
        <p:spPr>
          <a:xfrm>
            <a:off x="8410180" y="2747689"/>
            <a:ext cx="410116" cy="335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20" name="直接箭头连接符 219"/>
          <p:cNvCxnSpPr>
            <a:stCxn id="219" idx="1"/>
          </p:cNvCxnSpPr>
          <p:nvPr/>
        </p:nvCxnSpPr>
        <p:spPr bwMode="auto">
          <a:xfrm flipH="1">
            <a:off x="7327078" y="2915546"/>
            <a:ext cx="1083102" cy="338900"/>
          </a:xfrm>
          <a:prstGeom prst="straightConnector1">
            <a:avLst/>
          </a:prstGeom>
          <a:noFill/>
          <a:ln w="38100" cap="flat" cmpd="sng" algn="ctr">
            <a:solidFill>
              <a:schemeClr val="bg1">
                <a:lumMod val="75000"/>
              </a:schemeClr>
            </a:solidFill>
            <a:prstDash val="solid"/>
            <a:round/>
            <a:headEnd type="none" w="med" len="med"/>
            <a:tailEnd type="triangle"/>
          </a:ln>
          <a:effectLst/>
        </p:spPr>
      </p:cxnSp>
      <p:grpSp>
        <p:nvGrpSpPr>
          <p:cNvPr id="221" name="组合 220"/>
          <p:cNvGrpSpPr/>
          <p:nvPr/>
        </p:nvGrpSpPr>
        <p:grpSpPr>
          <a:xfrm>
            <a:off x="8218666" y="3219589"/>
            <a:ext cx="387757" cy="244871"/>
            <a:chOff x="693701" y="2591536"/>
            <a:chExt cx="387847" cy="244928"/>
          </a:xfrm>
        </p:grpSpPr>
        <p:sp>
          <p:nvSpPr>
            <p:cNvPr id="222" name="椭圆 221"/>
            <p:cNvSpPr/>
            <p:nvPr/>
          </p:nvSpPr>
          <p:spPr>
            <a:xfrm>
              <a:off x="817458" y="2591536"/>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3" name="椭圆 222"/>
            <p:cNvSpPr/>
            <p:nvPr/>
          </p:nvSpPr>
          <p:spPr>
            <a:xfrm>
              <a:off x="693701" y="2739567"/>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4" name="椭圆 223"/>
            <p:cNvSpPr/>
            <p:nvPr/>
          </p:nvSpPr>
          <p:spPr>
            <a:xfrm>
              <a:off x="957791" y="2743936"/>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25" name="直接连接符 224"/>
            <p:cNvCxnSpPr>
              <a:stCxn id="222" idx="4"/>
            </p:cNvCxnSpPr>
            <p:nvPr/>
          </p:nvCxnSpPr>
          <p:spPr>
            <a:xfrm flipH="1">
              <a:off x="789603" y="2684064"/>
              <a:ext cx="89734" cy="766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222" idx="4"/>
              <a:endCxn id="224" idx="1"/>
            </p:cNvCxnSpPr>
            <p:nvPr/>
          </p:nvCxnSpPr>
          <p:spPr>
            <a:xfrm>
              <a:off x="879337" y="2684064"/>
              <a:ext cx="96578" cy="73422"/>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7" name="组合 226"/>
          <p:cNvGrpSpPr/>
          <p:nvPr/>
        </p:nvGrpSpPr>
        <p:grpSpPr>
          <a:xfrm>
            <a:off x="9527913" y="3223099"/>
            <a:ext cx="387757" cy="244871"/>
            <a:chOff x="693701" y="2591536"/>
            <a:chExt cx="387847" cy="244928"/>
          </a:xfrm>
        </p:grpSpPr>
        <p:sp>
          <p:nvSpPr>
            <p:cNvPr id="228" name="椭圆 227"/>
            <p:cNvSpPr/>
            <p:nvPr/>
          </p:nvSpPr>
          <p:spPr>
            <a:xfrm>
              <a:off x="817458" y="2591536"/>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29" name="椭圆 228"/>
            <p:cNvSpPr/>
            <p:nvPr/>
          </p:nvSpPr>
          <p:spPr>
            <a:xfrm>
              <a:off x="693701" y="2739567"/>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0" name="椭圆 229"/>
            <p:cNvSpPr/>
            <p:nvPr/>
          </p:nvSpPr>
          <p:spPr>
            <a:xfrm>
              <a:off x="957791" y="2743936"/>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1" name="直接连接符 230"/>
            <p:cNvCxnSpPr>
              <a:stCxn id="228" idx="4"/>
            </p:cNvCxnSpPr>
            <p:nvPr/>
          </p:nvCxnSpPr>
          <p:spPr>
            <a:xfrm flipH="1">
              <a:off x="789603" y="2684064"/>
              <a:ext cx="89734" cy="766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2" name="直接连接符 231"/>
            <p:cNvCxnSpPr>
              <a:stCxn id="228" idx="4"/>
              <a:endCxn id="230" idx="1"/>
            </p:cNvCxnSpPr>
            <p:nvPr/>
          </p:nvCxnSpPr>
          <p:spPr>
            <a:xfrm>
              <a:off x="879337" y="2684064"/>
              <a:ext cx="96578" cy="73422"/>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33" name="组合 232"/>
          <p:cNvGrpSpPr/>
          <p:nvPr/>
        </p:nvGrpSpPr>
        <p:grpSpPr>
          <a:xfrm>
            <a:off x="11050230" y="3223099"/>
            <a:ext cx="387757" cy="244871"/>
            <a:chOff x="693701" y="2591536"/>
            <a:chExt cx="387847" cy="244928"/>
          </a:xfrm>
        </p:grpSpPr>
        <p:sp>
          <p:nvSpPr>
            <p:cNvPr id="234" name="椭圆 233"/>
            <p:cNvSpPr/>
            <p:nvPr/>
          </p:nvSpPr>
          <p:spPr>
            <a:xfrm>
              <a:off x="817458" y="2591536"/>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5" name="椭圆 234"/>
            <p:cNvSpPr/>
            <p:nvPr/>
          </p:nvSpPr>
          <p:spPr>
            <a:xfrm>
              <a:off x="693701" y="2739567"/>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36" name="椭圆 235"/>
            <p:cNvSpPr/>
            <p:nvPr/>
          </p:nvSpPr>
          <p:spPr>
            <a:xfrm>
              <a:off x="957791" y="2743936"/>
              <a:ext cx="123757" cy="92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7" name="直接连接符 236"/>
            <p:cNvCxnSpPr>
              <a:stCxn id="234" idx="4"/>
            </p:cNvCxnSpPr>
            <p:nvPr/>
          </p:nvCxnSpPr>
          <p:spPr>
            <a:xfrm flipH="1">
              <a:off x="789603" y="2684064"/>
              <a:ext cx="89734" cy="766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8" name="直接连接符 237"/>
            <p:cNvCxnSpPr>
              <a:stCxn id="234" idx="4"/>
              <a:endCxn id="236" idx="1"/>
            </p:cNvCxnSpPr>
            <p:nvPr/>
          </p:nvCxnSpPr>
          <p:spPr>
            <a:xfrm>
              <a:off x="879337" y="2684064"/>
              <a:ext cx="96578" cy="73422"/>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39" name="文本框 238"/>
          <p:cNvSpPr txBox="1"/>
          <p:nvPr/>
        </p:nvSpPr>
        <p:spPr>
          <a:xfrm>
            <a:off x="6727632" y="3836335"/>
            <a:ext cx="885541" cy="305436"/>
          </a:xfrm>
          <a:prstGeom prst="rect">
            <a:avLst/>
          </a:prstGeom>
          <a:noFill/>
        </p:spPr>
        <p:txBody>
          <a:bodyPr wrap="square" rtlCol="0">
            <a:noAutofit/>
          </a:bodyPr>
          <a:lstStyle/>
          <a:p>
            <a:pPr algn="ctr" fontAlgn="ctr"/>
            <a:r>
              <a:rPr lang="en-US" sz="1400">
                <a:solidFill>
                  <a:srgbClr val="1D1D1A"/>
                </a:solidFill>
                <a:latin typeface="Arial" panose="020B0604020202020204" pitchFamily="34" charset="0"/>
              </a:rPr>
              <a:t>Range 0</a:t>
            </a:r>
          </a:p>
        </p:txBody>
      </p:sp>
      <p:sp>
        <p:nvSpPr>
          <p:cNvPr id="240" name="文本框 239"/>
          <p:cNvSpPr txBox="1"/>
          <p:nvPr/>
        </p:nvSpPr>
        <p:spPr>
          <a:xfrm>
            <a:off x="10201310" y="3594012"/>
            <a:ext cx="525773" cy="369247"/>
          </a:xfrm>
          <a:prstGeom prst="rect">
            <a:avLst/>
          </a:prstGeom>
          <a:noFill/>
        </p:spPr>
        <p:txBody>
          <a:bodyPr wrap="square" rtlCol="0">
            <a:noAutofit/>
          </a:bodyPr>
          <a:lstStyle/>
          <a:p>
            <a:pPr algn="ctr" fontAlgn="ctr"/>
            <a:r>
              <a:rPr lang="en-US">
                <a:solidFill>
                  <a:srgbClr val="1D1D1A"/>
                </a:solidFill>
                <a:latin typeface="Arial" panose="020B0604020202020204" pitchFamily="34" charset="0"/>
              </a:rPr>
              <a:t>...</a:t>
            </a:r>
          </a:p>
        </p:txBody>
      </p:sp>
      <p:sp>
        <p:nvSpPr>
          <p:cNvPr id="241" name="文本框 240"/>
          <p:cNvSpPr txBox="1"/>
          <p:nvPr/>
        </p:nvSpPr>
        <p:spPr>
          <a:xfrm>
            <a:off x="6690403" y="1092614"/>
            <a:ext cx="4593620" cy="400017"/>
          </a:xfrm>
          <a:prstGeom prst="rect">
            <a:avLst/>
          </a:prstGeom>
          <a:noFill/>
        </p:spPr>
        <p:txBody>
          <a:bodyPr wrap="square" rtlCol="0">
            <a:noAutofit/>
          </a:bodyPr>
          <a:lstStyle/>
          <a:p>
            <a:pPr algn="ctr" fontAlgn="ctr"/>
            <a:r>
              <a:rPr lang="en-US" sz="2000">
                <a:solidFill>
                  <a:srgbClr val="1D1D1A"/>
                </a:solidFill>
                <a:latin typeface="Arial" panose="020B0604020202020204" pitchFamily="34" charset="0"/>
              </a:rPr>
              <a:t>WAL</a:t>
            </a:r>
            <a:endParaRPr lang="en-US" sz="2000" b="1">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2" name="椭圆 241"/>
          <p:cNvSpPr/>
          <p:nvPr/>
        </p:nvSpPr>
        <p:spPr>
          <a:xfrm>
            <a:off x="6706401" y="3365426"/>
            <a:ext cx="123728" cy="92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3" name="右箭头 242"/>
          <p:cNvSpPr/>
          <p:nvPr/>
        </p:nvSpPr>
        <p:spPr>
          <a:xfrm>
            <a:off x="6378447" y="3387308"/>
            <a:ext cx="210923" cy="705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44" name="直接连接符 243"/>
          <p:cNvCxnSpPr>
            <a:endCxn id="242" idx="7"/>
          </p:cNvCxnSpPr>
          <p:nvPr/>
        </p:nvCxnSpPr>
        <p:spPr>
          <a:xfrm flipH="1">
            <a:off x="6812010" y="3270436"/>
            <a:ext cx="255346" cy="10853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5" name="右箭头 244"/>
          <p:cNvSpPr/>
          <p:nvPr/>
        </p:nvSpPr>
        <p:spPr>
          <a:xfrm rot="20492940">
            <a:off x="7313542" y="2889879"/>
            <a:ext cx="1022358" cy="1359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6" name="文本框 245"/>
          <p:cNvSpPr txBox="1"/>
          <p:nvPr/>
        </p:nvSpPr>
        <p:spPr>
          <a:xfrm rot="20548658" flipH="1">
            <a:off x="7256607" y="2682035"/>
            <a:ext cx="981230" cy="276935"/>
          </a:xfrm>
          <a:prstGeom prst="rect">
            <a:avLst/>
          </a:prstGeom>
          <a:noFill/>
        </p:spPr>
        <p:txBody>
          <a:bodyPr wrap="square" rtlCol="0">
            <a:noAutofit/>
          </a:bodyPr>
          <a:lstStyle>
            <a:defPPr>
              <a:defRPr lang="zh-CN"/>
            </a:defPPr>
            <a:lvl1pPr algn="ctr">
              <a:defRPr sz="1200">
                <a:solidFill>
                  <a:srgbClr val="A00027"/>
                </a:solidFill>
              </a:defRPr>
            </a:lvl1pPr>
          </a:lstStyle>
          <a:p>
            <a:pPr fontAlgn="ctr"/>
            <a:r>
              <a:rPr lang="en-US">
                <a:solidFill>
                  <a:srgbClr val="1D1D1A"/>
                </a:solidFill>
                <a:latin typeface="Arial" panose="020B0604020202020204" pitchFamily="34" charset="0"/>
              </a:rPr>
              <a:t>Converged</a:t>
            </a:r>
            <a:endParaRPr lang="en-US">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247" name="文本框 246"/>
          <p:cNvSpPr txBox="1"/>
          <p:nvPr/>
        </p:nvSpPr>
        <p:spPr>
          <a:xfrm>
            <a:off x="6245369" y="4515558"/>
            <a:ext cx="5140625" cy="830997"/>
          </a:xfrm>
          <a:prstGeom prst="rect">
            <a:avLst/>
          </a:prstGeom>
          <a:noFill/>
        </p:spPr>
        <p:txBody>
          <a:bodyPr wrap="square" rtlCol="0">
            <a:noAutofit/>
          </a:bodyPr>
          <a:lstStyle/>
          <a:p>
            <a:pPr marL="228600" indent="-228600" fontAlgn="ctr">
              <a:defRPr/>
            </a:pPr>
            <a:r>
              <a:rPr lang="en-US" sz="1600" dirty="0">
                <a:solidFill>
                  <a:srgbClr val="1D1D1A"/>
                </a:solidFill>
                <a:latin typeface="Arial" panose="020B0604020202020204" pitchFamily="34" charset="0"/>
              </a:rPr>
              <a:t>1. The WAL mode is used. The foreground records only one write log operation for one PUT operation.</a:t>
            </a:r>
            <a:endPar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a:p>
            <a:pPr marL="228600" indent="-228600" fontAlgn="ctr">
              <a:defRPr/>
            </a:pPr>
            <a:r>
              <a:rPr lang="en-US" sz="1600" dirty="0">
                <a:solidFill>
                  <a:srgbClr val="1D1D1A"/>
                </a:solidFill>
                <a:latin typeface="Arial" panose="020B0604020202020204" pitchFamily="34" charset="0"/>
              </a:rPr>
              <a:t>2. Data is compacted in the background.</a:t>
            </a:r>
            <a:endParaRPr lang="en-US" sz="1467"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pic>
        <p:nvPicPr>
          <p:cNvPr id="248" name="Picture 3"/>
          <p:cNvPicPr>
            <a:picLocks noChangeAspect="1" noChangeArrowheads="1"/>
          </p:cNvPicPr>
          <p:nvPr/>
        </p:nvPicPr>
        <p:blipFill>
          <a:blip r:embed="rId3" cstate="print">
            <a:grayscl/>
          </a:blip>
          <a:srcRect/>
          <a:stretch>
            <a:fillRect/>
          </a:stretch>
        </p:blipFill>
        <p:spPr bwMode="auto">
          <a:xfrm>
            <a:off x="6776711" y="3588667"/>
            <a:ext cx="765739" cy="232764"/>
          </a:xfrm>
          <a:prstGeom prst="rect">
            <a:avLst/>
          </a:prstGeom>
          <a:solidFill>
            <a:srgbClr val="FFFFFF"/>
          </a:solidFill>
          <a:ln w="9525">
            <a:noFill/>
            <a:miter lim="800000"/>
            <a:headEnd/>
            <a:tailEnd/>
          </a:ln>
        </p:spPr>
      </p:pic>
      <p:pic>
        <p:nvPicPr>
          <p:cNvPr id="249" name="Picture 3"/>
          <p:cNvPicPr>
            <a:picLocks noChangeAspect="1" noChangeArrowheads="1"/>
          </p:cNvPicPr>
          <p:nvPr/>
        </p:nvPicPr>
        <p:blipFill>
          <a:blip r:embed="rId3" cstate="print">
            <a:grayscl/>
          </a:blip>
          <a:srcRect/>
          <a:stretch>
            <a:fillRect/>
          </a:stretch>
        </p:blipFill>
        <p:spPr bwMode="auto">
          <a:xfrm>
            <a:off x="8054556" y="3589113"/>
            <a:ext cx="765739" cy="232764"/>
          </a:xfrm>
          <a:prstGeom prst="rect">
            <a:avLst/>
          </a:prstGeom>
          <a:solidFill>
            <a:srgbClr val="FFFFFF"/>
          </a:solidFill>
          <a:ln w="9525">
            <a:noFill/>
            <a:miter lim="800000"/>
            <a:headEnd/>
            <a:tailEnd/>
          </a:ln>
        </p:spPr>
      </p:pic>
      <p:pic>
        <p:nvPicPr>
          <p:cNvPr id="250" name="Picture 3"/>
          <p:cNvPicPr>
            <a:picLocks noChangeAspect="1" noChangeArrowheads="1"/>
          </p:cNvPicPr>
          <p:nvPr/>
        </p:nvPicPr>
        <p:blipFill>
          <a:blip r:embed="rId3" cstate="print">
            <a:grayscl/>
          </a:blip>
          <a:srcRect/>
          <a:stretch>
            <a:fillRect/>
          </a:stretch>
        </p:blipFill>
        <p:spPr bwMode="auto">
          <a:xfrm>
            <a:off x="9320290" y="3589113"/>
            <a:ext cx="765739" cy="232764"/>
          </a:xfrm>
          <a:prstGeom prst="rect">
            <a:avLst/>
          </a:prstGeom>
          <a:solidFill>
            <a:srgbClr val="FFFFFF"/>
          </a:solidFill>
          <a:ln w="9525">
            <a:noFill/>
            <a:miter lim="800000"/>
            <a:headEnd/>
            <a:tailEnd/>
          </a:ln>
        </p:spPr>
      </p:pic>
      <p:pic>
        <p:nvPicPr>
          <p:cNvPr id="251" name="Picture 3"/>
          <p:cNvPicPr>
            <a:picLocks noChangeAspect="1" noChangeArrowheads="1"/>
          </p:cNvPicPr>
          <p:nvPr/>
        </p:nvPicPr>
        <p:blipFill>
          <a:blip r:embed="rId3" cstate="print">
            <a:grayscl/>
          </a:blip>
          <a:srcRect/>
          <a:stretch>
            <a:fillRect/>
          </a:stretch>
        </p:blipFill>
        <p:spPr bwMode="auto">
          <a:xfrm>
            <a:off x="10831991" y="3588667"/>
            <a:ext cx="765739" cy="232764"/>
          </a:xfrm>
          <a:prstGeom prst="rect">
            <a:avLst/>
          </a:prstGeom>
          <a:solidFill>
            <a:srgbClr val="FFFFFF"/>
          </a:solidFill>
          <a:ln w="9525">
            <a:noFill/>
            <a:miter lim="800000"/>
            <a:headEnd/>
            <a:tailEnd/>
          </a:ln>
        </p:spPr>
      </p:pic>
      <p:sp>
        <p:nvSpPr>
          <p:cNvPr id="252" name="文本框 251"/>
          <p:cNvSpPr txBox="1"/>
          <p:nvPr/>
        </p:nvSpPr>
        <p:spPr>
          <a:xfrm>
            <a:off x="6492994" y="5388045"/>
            <a:ext cx="4657307" cy="553998"/>
          </a:xfrm>
          <a:prstGeom prst="rect">
            <a:avLst/>
          </a:prstGeom>
          <a:solidFill>
            <a:srgbClr val="00B0F0"/>
          </a:solidFill>
        </p:spPr>
        <p:txBody>
          <a:bodyPr wrap="square" rtlCol="0">
            <a:noAutofit/>
          </a:bodyPr>
          <a:lstStyle/>
          <a:p>
            <a:pPr marL="285750" indent="-285750" fontAlgn="ctr">
              <a:buFont typeface="Arial" panose="020B0604020202020204" pitchFamily="34" charset="0"/>
              <a:buChar char="•"/>
            </a:pPr>
            <a:r>
              <a:rPr lang="en-US" sz="1500" dirty="0">
                <a:solidFill>
                  <a:srgbClr val="FFFFFF"/>
                </a:solidFill>
                <a:latin typeface="Arial" panose="020B0604020202020204" pitchFamily="34" charset="0"/>
              </a:rPr>
              <a:t>The WAL mode reduces foreground write I/</a:t>
            </a:r>
            <a:r>
              <a:rPr lang="en-US" sz="1500" dirty="0" err="1">
                <a:solidFill>
                  <a:srgbClr val="FFFFFF"/>
                </a:solidFill>
                <a:latin typeface="Arial" panose="020B0604020202020204" pitchFamily="34" charset="0"/>
              </a:rPr>
              <a:t>Os</a:t>
            </a:r>
            <a:r>
              <a:rPr lang="en-US" sz="1500" dirty="0">
                <a:solidFill>
                  <a:srgbClr val="FFFFFF"/>
                </a:solidFill>
                <a:latin typeface="Arial" panose="020B0604020202020204" pitchFamily="34" charset="0"/>
              </a:rPr>
              <a:t>.</a:t>
            </a:r>
            <a:endParaRPr lang="en-US" altLang="zh-CN" sz="150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marL="285750" indent="-285750" fontAlgn="ctr">
              <a:buFont typeface="Arial" panose="020B0604020202020204" pitchFamily="34" charset="0"/>
              <a:buChar char="•"/>
            </a:pPr>
            <a:r>
              <a:rPr lang="en-US" sz="1500" dirty="0">
                <a:solidFill>
                  <a:srgbClr val="FFFFFF"/>
                </a:solidFill>
                <a:latin typeface="Arial" panose="020B0604020202020204" pitchFamily="34" charset="0"/>
              </a:rPr>
              <a:t>SSDs improve the access speed.</a:t>
            </a:r>
            <a:endParaRPr lang="en-US" sz="150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3" name="肘形连接符 119"/>
          <p:cNvCxnSpPr>
            <a:cxnSpLocks noChangeShapeType="1"/>
          </p:cNvCxnSpPr>
          <p:nvPr/>
        </p:nvCxnSpPr>
        <p:spPr bwMode="auto">
          <a:xfrm flipV="1">
            <a:off x="5970879" y="833925"/>
            <a:ext cx="0" cy="3900627"/>
          </a:xfrm>
          <a:prstGeom prst="straightConnector1">
            <a:avLst/>
          </a:prstGeom>
          <a:noFill/>
          <a:ln w="0" algn="ctr">
            <a:solidFill>
              <a:srgbClr val="8EB4E3"/>
            </a:solidFill>
            <a:prstDash val="dash"/>
            <a:miter lim="800000"/>
            <a:headEnd type="none" w="med" len="med"/>
            <a:tailEnd type="none" w="med" len="med"/>
          </a:ln>
          <a:extLst>
            <a:ext uri="{909E8E84-426E-40DD-AFC4-6F175D3DCCD1}">
              <a14:hiddenFill xmlns:a14="http://schemas.microsoft.com/office/drawing/2010/main">
                <a:noFill/>
              </a14:hiddenFill>
            </a:ext>
          </a:extLst>
        </p:spPr>
      </p:cxnSp>
      <p:sp>
        <p:nvSpPr>
          <p:cNvPr id="117" name="标题 1"/>
          <p:cNvSpPr txBox="1">
            <a:spLocks/>
          </p:cNvSpPr>
          <p:nvPr/>
        </p:nvSpPr>
        <p:spPr>
          <a:xfrm>
            <a:off x="532591" y="127447"/>
            <a:ext cx="11489701"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Object: Range Partitioning and WAL Submission Improve Ultimate Performance and Process Hundreds of Billions of Objects</a:t>
            </a:r>
            <a:endParaRPr lang="en-US" altLang="zh-CN" dirty="0"/>
          </a:p>
        </p:txBody>
      </p:sp>
      <p:sp>
        <p:nvSpPr>
          <p:cNvPr id="5" name="加号 4"/>
          <p:cNvSpPr/>
          <p:nvPr/>
        </p:nvSpPr>
        <p:spPr>
          <a:xfrm>
            <a:off x="5645670" y="5388045"/>
            <a:ext cx="685014" cy="553998"/>
          </a:xfrm>
          <a:prstGeom prst="mathPlus">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solidFill>
                <a:srgbClr val="1D1D1A"/>
              </a:solidFill>
              <a:latin typeface="Arial" panose="020B0604020202020204" pitchFamily="34" charset="0"/>
            </a:endParaRPr>
          </a:p>
        </p:txBody>
      </p:sp>
    </p:spTree>
    <p:extLst>
      <p:ext uri="{BB962C8B-B14F-4D97-AF65-F5344CB8AC3E}">
        <p14:creationId xmlns:p14="http://schemas.microsoft.com/office/powerpoint/2010/main" val="47052621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randombar(horizontal)">
                                      <p:cBhvr>
                                        <p:cTn id="7" dur="500"/>
                                        <p:tgtEl>
                                          <p:spTgt spid="30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randombar(horizontal)">
                                      <p:cBhvr>
                                        <p:cTn id="12" dur="500"/>
                                        <p:tgtEl>
                                          <p:spTgt spid="164"/>
                                        </p:tgtEl>
                                      </p:cBhvr>
                                    </p:animEffect>
                                  </p:childTnLst>
                                </p:cTn>
                              </p:par>
                              <p:par>
                                <p:cTn id="13" presetID="14" presetClass="entr" presetSubtype="10" fill="hold" nodeType="with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randombar(horizontal)">
                                      <p:cBhvr>
                                        <p:cTn id="15" dur="500"/>
                                        <p:tgtEl>
                                          <p:spTgt spid="165"/>
                                        </p:tgtEl>
                                      </p:cBhvr>
                                    </p:animEffect>
                                  </p:childTnLst>
                                </p:cTn>
                              </p:par>
                              <p:par>
                                <p:cTn id="16" presetID="14" presetClass="entr" presetSubtype="10" fill="hold" nodeType="with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randombar(horizontal)">
                                      <p:cBhvr>
                                        <p:cTn id="18" dur="500"/>
                                        <p:tgtEl>
                                          <p:spTgt spid="167"/>
                                        </p:tgtEl>
                                      </p:cBhvr>
                                    </p:animEffect>
                                  </p:childTnLst>
                                </p:cTn>
                              </p:par>
                              <p:par>
                                <p:cTn id="19" presetID="14" presetClass="entr" presetSubtype="10" fill="hold" nodeType="withEffect">
                                  <p:stCondLst>
                                    <p:cond delay="0"/>
                                  </p:stCondLst>
                                  <p:childTnLst>
                                    <p:set>
                                      <p:cBhvr>
                                        <p:cTn id="20" dur="1" fill="hold">
                                          <p:stCondLst>
                                            <p:cond delay="0"/>
                                          </p:stCondLst>
                                        </p:cTn>
                                        <p:tgtEl>
                                          <p:spTgt spid="204"/>
                                        </p:tgtEl>
                                        <p:attrNameLst>
                                          <p:attrName>style.visibility</p:attrName>
                                        </p:attrNameLst>
                                      </p:cBhvr>
                                      <p:to>
                                        <p:strVal val="visible"/>
                                      </p:to>
                                    </p:set>
                                    <p:animEffect transition="in" filter="randombar(horizontal)">
                                      <p:cBhvr>
                                        <p:cTn id="21" dur="500"/>
                                        <p:tgtEl>
                                          <p:spTgt spid="204"/>
                                        </p:tgtEl>
                                      </p:cBhvr>
                                    </p:animEffect>
                                  </p:childTnLst>
                                </p:cTn>
                              </p:par>
                              <p:par>
                                <p:cTn id="22" presetID="14" presetClass="entr" presetSubtype="10" fill="hold" nodeType="withEffect">
                                  <p:stCondLst>
                                    <p:cond delay="0"/>
                                  </p:stCondLst>
                                  <p:childTnLst>
                                    <p:set>
                                      <p:cBhvr>
                                        <p:cTn id="23" dur="1" fill="hold">
                                          <p:stCondLst>
                                            <p:cond delay="0"/>
                                          </p:stCondLst>
                                        </p:cTn>
                                        <p:tgtEl>
                                          <p:spTgt spid="205"/>
                                        </p:tgtEl>
                                        <p:attrNameLst>
                                          <p:attrName>style.visibility</p:attrName>
                                        </p:attrNameLst>
                                      </p:cBhvr>
                                      <p:to>
                                        <p:strVal val="visible"/>
                                      </p:to>
                                    </p:set>
                                    <p:animEffect transition="in" filter="randombar(horizontal)">
                                      <p:cBhvr>
                                        <p:cTn id="24" dur="500"/>
                                        <p:tgtEl>
                                          <p:spTgt spid="205"/>
                                        </p:tgtEl>
                                      </p:cBhvr>
                                    </p:animEffect>
                                  </p:childTnLst>
                                </p:cTn>
                              </p:par>
                              <p:par>
                                <p:cTn id="25" presetID="14" presetClass="entr" presetSubtype="1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randombar(horizontal)">
                                      <p:cBhvr>
                                        <p:cTn id="27" dur="500"/>
                                        <p:tgtEl>
                                          <p:spTgt spid="206"/>
                                        </p:tgtEl>
                                      </p:cBhvr>
                                    </p:animEffect>
                                  </p:childTnLst>
                                </p:cTn>
                              </p:par>
                              <p:par>
                                <p:cTn id="28" presetID="14" presetClass="entr" presetSubtype="10" fill="hold" nodeType="withEffect">
                                  <p:stCondLst>
                                    <p:cond delay="0"/>
                                  </p:stCondLst>
                                  <p:childTnLst>
                                    <p:set>
                                      <p:cBhvr>
                                        <p:cTn id="29" dur="1" fill="hold">
                                          <p:stCondLst>
                                            <p:cond delay="0"/>
                                          </p:stCondLst>
                                        </p:cTn>
                                        <p:tgtEl>
                                          <p:spTgt spid="207"/>
                                        </p:tgtEl>
                                        <p:attrNameLst>
                                          <p:attrName>style.visibility</p:attrName>
                                        </p:attrNameLst>
                                      </p:cBhvr>
                                      <p:to>
                                        <p:strVal val="visible"/>
                                      </p:to>
                                    </p:set>
                                    <p:animEffect transition="in" filter="randombar(horizontal)">
                                      <p:cBhvr>
                                        <p:cTn id="30" dur="500"/>
                                        <p:tgtEl>
                                          <p:spTgt spid="207"/>
                                        </p:tgtEl>
                                      </p:cBhvr>
                                    </p:animEffect>
                                  </p:childTnLst>
                                </p:cTn>
                              </p:par>
                              <p:par>
                                <p:cTn id="31" presetID="14" presetClass="entr" presetSubtype="10" fill="hold" nodeType="withEffect">
                                  <p:stCondLst>
                                    <p:cond delay="0"/>
                                  </p:stCondLst>
                                  <p:childTnLst>
                                    <p:set>
                                      <p:cBhvr>
                                        <p:cTn id="32" dur="1" fill="hold">
                                          <p:stCondLst>
                                            <p:cond delay="0"/>
                                          </p:stCondLst>
                                        </p:cTn>
                                        <p:tgtEl>
                                          <p:spTgt spid="208"/>
                                        </p:tgtEl>
                                        <p:attrNameLst>
                                          <p:attrName>style.visibility</p:attrName>
                                        </p:attrNameLst>
                                      </p:cBhvr>
                                      <p:to>
                                        <p:strVal val="visible"/>
                                      </p:to>
                                    </p:set>
                                    <p:animEffect transition="in" filter="randombar(horizontal)">
                                      <p:cBhvr>
                                        <p:cTn id="33" dur="500"/>
                                        <p:tgtEl>
                                          <p:spTgt spid="20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09"/>
                                        </p:tgtEl>
                                        <p:attrNameLst>
                                          <p:attrName>style.visibility</p:attrName>
                                        </p:attrNameLst>
                                      </p:cBhvr>
                                      <p:to>
                                        <p:strVal val="visible"/>
                                      </p:to>
                                    </p:set>
                                    <p:animEffect transition="in" filter="randombar(horizontal)">
                                      <p:cBhvr>
                                        <p:cTn id="36" dur="500"/>
                                        <p:tgtEl>
                                          <p:spTgt spid="20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10"/>
                                        </p:tgtEl>
                                        <p:attrNameLst>
                                          <p:attrName>style.visibility</p:attrName>
                                        </p:attrNameLst>
                                      </p:cBhvr>
                                      <p:to>
                                        <p:strVal val="visible"/>
                                      </p:to>
                                    </p:set>
                                    <p:animEffect transition="in" filter="randombar(horizontal)">
                                      <p:cBhvr>
                                        <p:cTn id="39" dur="500"/>
                                        <p:tgtEl>
                                          <p:spTgt spid="21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11"/>
                                        </p:tgtEl>
                                        <p:attrNameLst>
                                          <p:attrName>style.visibility</p:attrName>
                                        </p:attrNameLst>
                                      </p:cBhvr>
                                      <p:to>
                                        <p:strVal val="visible"/>
                                      </p:to>
                                    </p:set>
                                    <p:animEffect transition="in" filter="randombar(horizontal)">
                                      <p:cBhvr>
                                        <p:cTn id="42" dur="500"/>
                                        <p:tgtEl>
                                          <p:spTgt spid="21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12"/>
                                        </p:tgtEl>
                                        <p:attrNameLst>
                                          <p:attrName>style.visibility</p:attrName>
                                        </p:attrNameLst>
                                      </p:cBhvr>
                                      <p:to>
                                        <p:strVal val="visible"/>
                                      </p:to>
                                    </p:set>
                                    <p:animEffect transition="in" filter="randombar(horizontal)">
                                      <p:cBhvr>
                                        <p:cTn id="45" dur="500"/>
                                        <p:tgtEl>
                                          <p:spTgt spid="212"/>
                                        </p:tgtEl>
                                      </p:cBhvr>
                                    </p:animEffect>
                                  </p:childTnLst>
                                </p:cTn>
                              </p:par>
                              <p:par>
                                <p:cTn id="46" presetID="14" presetClass="entr" presetSubtype="10" fill="hold" nodeType="withEffect">
                                  <p:stCondLst>
                                    <p:cond delay="0"/>
                                  </p:stCondLst>
                                  <p:childTnLst>
                                    <p:set>
                                      <p:cBhvr>
                                        <p:cTn id="47" dur="1" fill="hold">
                                          <p:stCondLst>
                                            <p:cond delay="0"/>
                                          </p:stCondLst>
                                        </p:cTn>
                                        <p:tgtEl>
                                          <p:spTgt spid="213"/>
                                        </p:tgtEl>
                                        <p:attrNameLst>
                                          <p:attrName>style.visibility</p:attrName>
                                        </p:attrNameLst>
                                      </p:cBhvr>
                                      <p:to>
                                        <p:strVal val="visible"/>
                                      </p:to>
                                    </p:set>
                                    <p:animEffect transition="in" filter="randombar(horizontal)">
                                      <p:cBhvr>
                                        <p:cTn id="48" dur="500"/>
                                        <p:tgtEl>
                                          <p:spTgt spid="21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19"/>
                                        </p:tgtEl>
                                        <p:attrNameLst>
                                          <p:attrName>style.visibility</p:attrName>
                                        </p:attrNameLst>
                                      </p:cBhvr>
                                      <p:to>
                                        <p:strVal val="visible"/>
                                      </p:to>
                                    </p:set>
                                    <p:animEffect transition="in" filter="randombar(horizontal)">
                                      <p:cBhvr>
                                        <p:cTn id="51" dur="500"/>
                                        <p:tgtEl>
                                          <p:spTgt spid="219"/>
                                        </p:tgtEl>
                                      </p:cBhvr>
                                    </p:animEffect>
                                  </p:childTnLst>
                                </p:cTn>
                              </p:par>
                              <p:par>
                                <p:cTn id="52" presetID="14" presetClass="entr" presetSubtype="10" fill="hold" nodeType="withEffect">
                                  <p:stCondLst>
                                    <p:cond delay="0"/>
                                  </p:stCondLst>
                                  <p:childTnLst>
                                    <p:set>
                                      <p:cBhvr>
                                        <p:cTn id="53" dur="1" fill="hold">
                                          <p:stCondLst>
                                            <p:cond delay="0"/>
                                          </p:stCondLst>
                                        </p:cTn>
                                        <p:tgtEl>
                                          <p:spTgt spid="220"/>
                                        </p:tgtEl>
                                        <p:attrNameLst>
                                          <p:attrName>style.visibility</p:attrName>
                                        </p:attrNameLst>
                                      </p:cBhvr>
                                      <p:to>
                                        <p:strVal val="visible"/>
                                      </p:to>
                                    </p:set>
                                    <p:animEffect transition="in" filter="randombar(horizontal)">
                                      <p:cBhvr>
                                        <p:cTn id="54" dur="500"/>
                                        <p:tgtEl>
                                          <p:spTgt spid="220"/>
                                        </p:tgtEl>
                                      </p:cBhvr>
                                    </p:animEffect>
                                  </p:childTnLst>
                                </p:cTn>
                              </p:par>
                              <p:par>
                                <p:cTn id="55" presetID="14" presetClass="entr" presetSubtype="10" fill="hold" nodeType="withEffect">
                                  <p:stCondLst>
                                    <p:cond delay="0"/>
                                  </p:stCondLst>
                                  <p:childTnLst>
                                    <p:set>
                                      <p:cBhvr>
                                        <p:cTn id="56" dur="1" fill="hold">
                                          <p:stCondLst>
                                            <p:cond delay="0"/>
                                          </p:stCondLst>
                                        </p:cTn>
                                        <p:tgtEl>
                                          <p:spTgt spid="221"/>
                                        </p:tgtEl>
                                        <p:attrNameLst>
                                          <p:attrName>style.visibility</p:attrName>
                                        </p:attrNameLst>
                                      </p:cBhvr>
                                      <p:to>
                                        <p:strVal val="visible"/>
                                      </p:to>
                                    </p:set>
                                    <p:animEffect transition="in" filter="randombar(horizontal)">
                                      <p:cBhvr>
                                        <p:cTn id="57" dur="500"/>
                                        <p:tgtEl>
                                          <p:spTgt spid="221"/>
                                        </p:tgtEl>
                                      </p:cBhvr>
                                    </p:animEffect>
                                  </p:childTnLst>
                                </p:cTn>
                              </p:par>
                              <p:par>
                                <p:cTn id="58" presetID="14" presetClass="entr" presetSubtype="10" fill="hold" nodeType="withEffect">
                                  <p:stCondLst>
                                    <p:cond delay="0"/>
                                  </p:stCondLst>
                                  <p:childTnLst>
                                    <p:set>
                                      <p:cBhvr>
                                        <p:cTn id="59" dur="1" fill="hold">
                                          <p:stCondLst>
                                            <p:cond delay="0"/>
                                          </p:stCondLst>
                                        </p:cTn>
                                        <p:tgtEl>
                                          <p:spTgt spid="227"/>
                                        </p:tgtEl>
                                        <p:attrNameLst>
                                          <p:attrName>style.visibility</p:attrName>
                                        </p:attrNameLst>
                                      </p:cBhvr>
                                      <p:to>
                                        <p:strVal val="visible"/>
                                      </p:to>
                                    </p:set>
                                    <p:animEffect transition="in" filter="randombar(horizontal)">
                                      <p:cBhvr>
                                        <p:cTn id="60" dur="500"/>
                                        <p:tgtEl>
                                          <p:spTgt spid="227"/>
                                        </p:tgtEl>
                                      </p:cBhvr>
                                    </p:animEffect>
                                  </p:childTnLst>
                                </p:cTn>
                              </p:par>
                              <p:par>
                                <p:cTn id="61" presetID="14" presetClass="entr" presetSubtype="10" fill="hold" nodeType="withEffect">
                                  <p:stCondLst>
                                    <p:cond delay="0"/>
                                  </p:stCondLst>
                                  <p:childTnLst>
                                    <p:set>
                                      <p:cBhvr>
                                        <p:cTn id="62" dur="1" fill="hold">
                                          <p:stCondLst>
                                            <p:cond delay="0"/>
                                          </p:stCondLst>
                                        </p:cTn>
                                        <p:tgtEl>
                                          <p:spTgt spid="233"/>
                                        </p:tgtEl>
                                        <p:attrNameLst>
                                          <p:attrName>style.visibility</p:attrName>
                                        </p:attrNameLst>
                                      </p:cBhvr>
                                      <p:to>
                                        <p:strVal val="visible"/>
                                      </p:to>
                                    </p:set>
                                    <p:animEffect transition="in" filter="randombar(horizontal)">
                                      <p:cBhvr>
                                        <p:cTn id="63" dur="500"/>
                                        <p:tgtEl>
                                          <p:spTgt spid="233"/>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41"/>
                                        </p:tgtEl>
                                        <p:attrNameLst>
                                          <p:attrName>style.visibility</p:attrName>
                                        </p:attrNameLst>
                                      </p:cBhvr>
                                      <p:to>
                                        <p:strVal val="visible"/>
                                      </p:to>
                                    </p:set>
                                    <p:animEffect transition="in" filter="randombar(horizontal)">
                                      <p:cBhvr>
                                        <p:cTn id="66" dur="500"/>
                                        <p:tgtEl>
                                          <p:spTgt spid="241"/>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40"/>
                                        </p:tgtEl>
                                        <p:attrNameLst>
                                          <p:attrName>style.visibility</p:attrName>
                                        </p:attrNameLst>
                                      </p:cBhvr>
                                      <p:to>
                                        <p:strVal val="visible"/>
                                      </p:to>
                                    </p:set>
                                    <p:animEffect transition="in" filter="randombar(horizontal)">
                                      <p:cBhvr>
                                        <p:cTn id="69" dur="500"/>
                                        <p:tgtEl>
                                          <p:spTgt spid="240"/>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239"/>
                                        </p:tgtEl>
                                        <p:attrNameLst>
                                          <p:attrName>style.visibility</p:attrName>
                                        </p:attrNameLst>
                                      </p:cBhvr>
                                      <p:to>
                                        <p:strVal val="visible"/>
                                      </p:to>
                                    </p:set>
                                    <p:animEffect transition="in" filter="randombar(horizontal)">
                                      <p:cBhvr>
                                        <p:cTn id="72" dur="500"/>
                                        <p:tgtEl>
                                          <p:spTgt spid="239"/>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242"/>
                                        </p:tgtEl>
                                        <p:attrNameLst>
                                          <p:attrName>style.visibility</p:attrName>
                                        </p:attrNameLst>
                                      </p:cBhvr>
                                      <p:to>
                                        <p:strVal val="visible"/>
                                      </p:to>
                                    </p:set>
                                    <p:animEffect transition="in" filter="randombar(horizontal)">
                                      <p:cBhvr>
                                        <p:cTn id="77" dur="500"/>
                                        <p:tgtEl>
                                          <p:spTgt spid="242"/>
                                        </p:tgtEl>
                                      </p:cBhvr>
                                    </p:animEffect>
                                  </p:childTnLst>
                                </p:cTn>
                              </p:par>
                              <p:par>
                                <p:cTn id="78" presetID="14" presetClass="entr" presetSubtype="10" fill="hold" nodeType="withEffect">
                                  <p:stCondLst>
                                    <p:cond delay="0"/>
                                  </p:stCondLst>
                                  <p:childTnLst>
                                    <p:set>
                                      <p:cBhvr>
                                        <p:cTn id="79" dur="1" fill="hold">
                                          <p:stCondLst>
                                            <p:cond delay="0"/>
                                          </p:stCondLst>
                                        </p:cTn>
                                        <p:tgtEl>
                                          <p:spTgt spid="244"/>
                                        </p:tgtEl>
                                        <p:attrNameLst>
                                          <p:attrName>style.visibility</p:attrName>
                                        </p:attrNameLst>
                                      </p:cBhvr>
                                      <p:to>
                                        <p:strVal val="visible"/>
                                      </p:to>
                                    </p:set>
                                    <p:animEffect transition="in" filter="randombar(horizontal)">
                                      <p:cBhvr>
                                        <p:cTn id="80" dur="500"/>
                                        <p:tgtEl>
                                          <p:spTgt spid="244"/>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43"/>
                                        </p:tgtEl>
                                        <p:attrNameLst>
                                          <p:attrName>style.visibility</p:attrName>
                                        </p:attrNameLst>
                                      </p:cBhvr>
                                      <p:to>
                                        <p:strVal val="visible"/>
                                      </p:to>
                                    </p:set>
                                    <p:animEffect transition="in" filter="randombar(horizontal)">
                                      <p:cBhvr>
                                        <p:cTn id="83" dur="500"/>
                                        <p:tgtEl>
                                          <p:spTgt spid="243"/>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grpId="0" nodeType="clickEffect">
                                  <p:stCondLst>
                                    <p:cond delay="0"/>
                                  </p:stCondLst>
                                  <p:childTnLst>
                                    <p:set>
                                      <p:cBhvr>
                                        <p:cTn id="87" dur="1" fill="hold">
                                          <p:stCondLst>
                                            <p:cond delay="0"/>
                                          </p:stCondLst>
                                        </p:cTn>
                                        <p:tgtEl>
                                          <p:spTgt spid="245"/>
                                        </p:tgtEl>
                                        <p:attrNameLst>
                                          <p:attrName>style.visibility</p:attrName>
                                        </p:attrNameLst>
                                      </p:cBhvr>
                                      <p:to>
                                        <p:strVal val="visible"/>
                                      </p:to>
                                    </p:set>
                                    <p:animEffect transition="in" filter="randombar(horizontal)">
                                      <p:cBhvr>
                                        <p:cTn id="88" dur="500"/>
                                        <p:tgtEl>
                                          <p:spTgt spid="245"/>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246"/>
                                        </p:tgtEl>
                                        <p:attrNameLst>
                                          <p:attrName>style.visibility</p:attrName>
                                        </p:attrNameLst>
                                      </p:cBhvr>
                                      <p:to>
                                        <p:strVal val="visible"/>
                                      </p:to>
                                    </p:set>
                                    <p:animEffect transition="in" filter="randombar(horizontal)">
                                      <p:cBhvr>
                                        <p:cTn id="91" dur="500"/>
                                        <p:tgtEl>
                                          <p:spTgt spid="246"/>
                                        </p:tgtEl>
                                      </p:cBhvr>
                                    </p:animEffect>
                                  </p:childTnLst>
                                </p:cTn>
                              </p:par>
                              <p:par>
                                <p:cTn id="92" presetID="14" presetClass="entr" presetSubtype="10" fill="hold" nodeType="withEffect">
                                  <p:stCondLst>
                                    <p:cond delay="0"/>
                                  </p:stCondLst>
                                  <p:childTnLst>
                                    <p:set>
                                      <p:cBhvr>
                                        <p:cTn id="93" dur="1" fill="hold">
                                          <p:stCondLst>
                                            <p:cond delay="0"/>
                                          </p:stCondLst>
                                        </p:cTn>
                                        <p:tgtEl>
                                          <p:spTgt spid="247">
                                            <p:txEl>
                                              <p:pRg st="0" end="0"/>
                                            </p:txEl>
                                          </p:spTgt>
                                        </p:tgtEl>
                                        <p:attrNameLst>
                                          <p:attrName>style.visibility</p:attrName>
                                        </p:attrNameLst>
                                      </p:cBhvr>
                                      <p:to>
                                        <p:strVal val="visible"/>
                                      </p:to>
                                    </p:set>
                                    <p:animEffect transition="in" filter="randombar(horizontal)">
                                      <p:cBhvr>
                                        <p:cTn id="94" dur="500"/>
                                        <p:tgtEl>
                                          <p:spTgt spid="247">
                                            <p:txEl>
                                              <p:pRg st="0" end="0"/>
                                            </p:txEl>
                                          </p:spTgt>
                                        </p:tgtEl>
                                      </p:cBhvr>
                                    </p:animEffect>
                                  </p:childTnLst>
                                </p:cTn>
                              </p:par>
                              <p:par>
                                <p:cTn id="95" presetID="14" presetClass="entr" presetSubtype="10" fill="hold" nodeType="withEffect">
                                  <p:stCondLst>
                                    <p:cond delay="0"/>
                                  </p:stCondLst>
                                  <p:childTnLst>
                                    <p:set>
                                      <p:cBhvr>
                                        <p:cTn id="96" dur="1" fill="hold">
                                          <p:stCondLst>
                                            <p:cond delay="0"/>
                                          </p:stCondLst>
                                        </p:cTn>
                                        <p:tgtEl>
                                          <p:spTgt spid="247">
                                            <p:txEl>
                                              <p:pRg st="1" end="1"/>
                                            </p:txEl>
                                          </p:spTgt>
                                        </p:tgtEl>
                                        <p:attrNameLst>
                                          <p:attrName>style.visibility</p:attrName>
                                        </p:attrNameLst>
                                      </p:cBhvr>
                                      <p:to>
                                        <p:strVal val="visible"/>
                                      </p:to>
                                    </p:set>
                                    <p:animEffect transition="in" filter="randombar(horizontal)">
                                      <p:cBhvr>
                                        <p:cTn id="97" dur="500"/>
                                        <p:tgtEl>
                                          <p:spTgt spid="247">
                                            <p:txEl>
                                              <p:pRg st="1" end="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4" presetClass="entr" presetSubtype="10" fill="hold" grpId="0" nodeType="clickEffect">
                                  <p:stCondLst>
                                    <p:cond delay="0"/>
                                  </p:stCondLst>
                                  <p:childTnLst>
                                    <p:set>
                                      <p:cBhvr>
                                        <p:cTn id="101" dur="1" fill="hold">
                                          <p:stCondLst>
                                            <p:cond delay="0"/>
                                          </p:stCondLst>
                                        </p:cTn>
                                        <p:tgtEl>
                                          <p:spTgt spid="252"/>
                                        </p:tgtEl>
                                        <p:attrNameLst>
                                          <p:attrName>style.visibility</p:attrName>
                                        </p:attrNameLst>
                                      </p:cBhvr>
                                      <p:to>
                                        <p:strVal val="visible"/>
                                      </p:to>
                                    </p:set>
                                    <p:animEffect transition="in" filter="randombar(horizontal)">
                                      <p:cBhvr>
                                        <p:cTn id="102" dur="500"/>
                                        <p:tgtEl>
                                          <p:spTgt spid="252"/>
                                        </p:tgtEl>
                                      </p:cBhvr>
                                    </p:animEffect>
                                  </p:childTnLst>
                                </p:cTn>
                              </p:par>
                              <p:par>
                                <p:cTn id="103" presetID="14" presetClass="entr" presetSubtype="10" fill="hold" nodeType="withEffect">
                                  <p:stCondLst>
                                    <p:cond delay="0"/>
                                  </p:stCondLst>
                                  <p:childTnLst>
                                    <p:set>
                                      <p:cBhvr>
                                        <p:cTn id="104" dur="1" fill="hold">
                                          <p:stCondLst>
                                            <p:cond delay="0"/>
                                          </p:stCondLst>
                                        </p:cTn>
                                        <p:tgtEl>
                                          <p:spTgt spid="253"/>
                                        </p:tgtEl>
                                        <p:attrNameLst>
                                          <p:attrName>style.visibility</p:attrName>
                                        </p:attrNameLst>
                                      </p:cBhvr>
                                      <p:to>
                                        <p:strVal val="visible"/>
                                      </p:to>
                                    </p:set>
                                    <p:animEffect transition="in" filter="randombar(horizontal)">
                                      <p:cBhvr>
                                        <p:cTn id="105"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animBg="1"/>
      <p:bldP spid="164" grpId="0" animBg="1"/>
      <p:bldP spid="209" grpId="0"/>
      <p:bldP spid="210" grpId="0"/>
      <p:bldP spid="211" grpId="0"/>
      <p:bldP spid="212" grpId="0"/>
      <p:bldP spid="219" grpId="0" animBg="1"/>
      <p:bldP spid="239" grpId="0"/>
      <p:bldP spid="240" grpId="0"/>
      <p:bldP spid="241" grpId="0"/>
      <p:bldP spid="242" grpId="0" animBg="1"/>
      <p:bldP spid="243" grpId="0" animBg="1"/>
      <p:bldP spid="245" grpId="0" animBg="1"/>
      <p:bldP spid="246" grpId="0"/>
      <p:bldP spid="25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文本框 134"/>
          <p:cNvSpPr txBox="1"/>
          <p:nvPr/>
        </p:nvSpPr>
        <p:spPr>
          <a:xfrm>
            <a:off x="1244842" y="1111651"/>
            <a:ext cx="3077121" cy="584775"/>
          </a:xfrm>
          <a:prstGeom prst="rect">
            <a:avLst/>
          </a:prstGeom>
        </p:spPr>
        <p:txBody>
          <a:bodyPr wrap="none">
            <a:noAutofit/>
          </a:bodyPr>
          <a:lstStyle>
            <a:defPPr>
              <a:defRPr lang="zh-CN"/>
            </a:defPPr>
            <a:lvl1pPr>
              <a:defRPr>
                <a:latin typeface="Arial" pitchFamily="34" charset="-122"/>
                <a:ea typeface="微软雅黑" pitchFamily="34" charset="-122"/>
              </a:defRPr>
            </a:lvl1pPr>
          </a:lstStyle>
          <a:p>
            <a:pPr algn="ctr" defTabSz="914400" fontAlgn="ctr"/>
            <a:r>
              <a:rPr lang="en-US" sz="1600">
                <a:solidFill>
                  <a:prstClr val="black"/>
                </a:solidFill>
                <a:latin typeface="Arial" panose="020B0604020202020204" pitchFamily="34" charset="0"/>
              </a:rPr>
              <a:t>Traditional HDFS </a:t>
            </a:r>
            <a:r>
              <a:rPr lang="en-US" sz="1600" err="1">
                <a:solidFill>
                  <a:prstClr val="black"/>
                </a:solidFill>
                <a:latin typeface="Arial" panose="020B0604020202020204" pitchFamily="34" charset="0"/>
              </a:rPr>
              <a:t>NameNode</a:t>
            </a:r>
            <a:r>
              <a:rPr lang="en-US" sz="1600">
                <a:solidFill>
                  <a:prstClr val="black"/>
                </a:solidFill>
                <a:latin typeface="Arial" panose="020B0604020202020204" pitchFamily="34" charset="0"/>
              </a:rPr>
              <a:t> model</a:t>
            </a:r>
            <a:endParaRPr lang="en-US" altLang="zh-CN" sz="1600" b="1">
              <a:solidFill>
                <a:prstClr val="black"/>
              </a:solidFill>
              <a:latin typeface="Arial" panose="020B0604020202020204" pitchFamily="34" charset="0"/>
              <a:cs typeface="Arial"/>
            </a:endParaRPr>
          </a:p>
        </p:txBody>
      </p:sp>
      <p:sp>
        <p:nvSpPr>
          <p:cNvPr id="589" name="矩形 135"/>
          <p:cNvSpPr/>
          <p:nvPr/>
        </p:nvSpPr>
        <p:spPr>
          <a:xfrm>
            <a:off x="335318" y="4389550"/>
            <a:ext cx="6204629" cy="2074018"/>
          </a:xfrm>
          <a:prstGeom prst="rect">
            <a:avLst/>
          </a:prstGeom>
        </p:spPr>
        <p:txBody>
          <a:bodyPr wrap="square">
            <a:noAutofit/>
          </a:bodyPr>
          <a:lstStyle/>
          <a:p>
            <a:pPr marL="285750" indent="-285750" defTabSz="914400" fontAlgn="ctr">
              <a:buFont typeface="Arial" panose="020B0604020202020204" pitchFamily="34" charset="0"/>
              <a:buChar char="•"/>
            </a:pPr>
            <a:r>
              <a:rPr lang="en-US" sz="1100" dirty="0">
                <a:latin typeface="Arial" panose="020B0604020202020204" pitchFamily="34" charset="0"/>
              </a:rPr>
              <a:t>Only one active </a:t>
            </a:r>
            <a:r>
              <a:rPr lang="en-US" sz="1100" dirty="0" err="1">
                <a:latin typeface="Arial" panose="020B0604020202020204" pitchFamily="34" charset="0"/>
              </a:rPr>
              <a:t>NameNode</a:t>
            </a:r>
            <a:r>
              <a:rPr lang="en-US" sz="1100" dirty="0">
                <a:latin typeface="Arial" panose="020B0604020202020204" pitchFamily="34" charset="0"/>
              </a:rPr>
              <a:t> provides the metadata service. The active and standby </a:t>
            </a:r>
            <a:r>
              <a:rPr lang="en-US" sz="1100" dirty="0" err="1">
                <a:latin typeface="Arial" panose="020B0604020202020204" pitchFamily="34" charset="0"/>
              </a:rPr>
              <a:t>NameNodes</a:t>
            </a:r>
            <a:r>
              <a:rPr lang="en-US" sz="1100" dirty="0">
                <a:latin typeface="Arial" panose="020B0604020202020204" pitchFamily="34" charset="0"/>
              </a:rPr>
              <a:t> are inconsistent in real time and have a synchronization period.</a:t>
            </a:r>
            <a:endParaRPr lang="en-US" altLang="zh-CN" sz="1100" b="1" dirty="0">
              <a:solidFill>
                <a:srgbClr val="FF0000"/>
              </a:solidFill>
              <a:latin typeface="Arial" panose="020B0604020202020204" pitchFamily="34" charset="0"/>
              <a:ea typeface="微软雅黑" panose="020B0503020204020204" pitchFamily="34" charset="-122"/>
              <a:cs typeface="Arial"/>
            </a:endParaRPr>
          </a:p>
          <a:p>
            <a:pPr marL="285750" indent="-285750" defTabSz="914400" fontAlgn="ctr">
              <a:buFont typeface="Arial" panose="020B0604020202020204" pitchFamily="34" charset="0"/>
              <a:buChar char="•"/>
            </a:pPr>
            <a:r>
              <a:rPr lang="en-US" sz="1100" dirty="0">
                <a:solidFill>
                  <a:prstClr val="black"/>
                </a:solidFill>
                <a:latin typeface="Arial" panose="020B0604020202020204" pitchFamily="34" charset="0"/>
              </a:rPr>
              <a:t>If the current active </a:t>
            </a:r>
            <a:r>
              <a:rPr lang="en-US" sz="1100" dirty="0" err="1">
                <a:solidFill>
                  <a:prstClr val="black"/>
                </a:solidFill>
                <a:latin typeface="Arial" panose="020B0604020202020204" pitchFamily="34" charset="0"/>
              </a:rPr>
              <a:t>NameNode</a:t>
            </a:r>
            <a:r>
              <a:rPr lang="en-US" sz="1100" dirty="0">
                <a:solidFill>
                  <a:prstClr val="black"/>
                </a:solidFill>
                <a:latin typeface="Arial" panose="020B0604020202020204" pitchFamily="34" charset="0"/>
              </a:rPr>
              <a:t> becomes faulty, the new </a:t>
            </a:r>
            <a:r>
              <a:rPr lang="en-US" sz="1100" dirty="0" err="1">
                <a:solidFill>
                  <a:prstClr val="black"/>
                </a:solidFill>
                <a:latin typeface="Arial" panose="020B0604020202020204" pitchFamily="34" charset="0"/>
              </a:rPr>
              <a:t>NameNode</a:t>
            </a:r>
            <a:r>
              <a:rPr lang="en-US" sz="1100" dirty="0">
                <a:solidFill>
                  <a:prstClr val="black"/>
                </a:solidFill>
                <a:latin typeface="Arial" panose="020B0604020202020204" pitchFamily="34" charset="0"/>
              </a:rPr>
              <a:t> cannot provide the metadata service until the new </a:t>
            </a:r>
            <a:r>
              <a:rPr lang="en-US" sz="1100" dirty="0" err="1">
                <a:solidFill>
                  <a:prstClr val="black"/>
                </a:solidFill>
                <a:latin typeface="Arial" panose="020B0604020202020204" pitchFamily="34" charset="0"/>
              </a:rPr>
              <a:t>NameNode</a:t>
            </a:r>
            <a:r>
              <a:rPr lang="en-US" sz="1100" dirty="0">
                <a:solidFill>
                  <a:prstClr val="black"/>
                </a:solidFill>
                <a:latin typeface="Arial" panose="020B0604020202020204" pitchFamily="34" charset="0"/>
              </a:rPr>
              <a:t> completes the log loading. The duration is up to several hours.</a:t>
            </a:r>
            <a:endParaRPr lang="en-US" altLang="zh-CN" sz="1100" dirty="0">
              <a:solidFill>
                <a:prstClr val="black"/>
              </a:solidFill>
              <a:latin typeface="Arial" panose="020B0604020202020204" pitchFamily="34" charset="0"/>
              <a:ea typeface="微软雅黑" panose="020B0503020204020204" pitchFamily="34" charset="-122"/>
              <a:cs typeface="Arial"/>
            </a:endParaRPr>
          </a:p>
          <a:p>
            <a:pPr marL="285750" indent="-285750" defTabSz="914400" fontAlgn="ctr">
              <a:buFont typeface="Arial" panose="020B0604020202020204" pitchFamily="34" charset="0"/>
              <a:buChar char="•"/>
            </a:pPr>
            <a:r>
              <a:rPr lang="en-US" sz="1100" dirty="0">
                <a:latin typeface="Arial" panose="020B0604020202020204" pitchFamily="34" charset="0"/>
              </a:rPr>
              <a:t>The number of files supported by a single active </a:t>
            </a:r>
            <a:r>
              <a:rPr lang="en-US" sz="1100" dirty="0" err="1">
                <a:latin typeface="Arial" panose="020B0604020202020204" pitchFamily="34" charset="0"/>
              </a:rPr>
              <a:t>NameNode</a:t>
            </a:r>
            <a:r>
              <a:rPr lang="en-US" sz="1100" dirty="0">
                <a:latin typeface="Arial" panose="020B0604020202020204" pitchFamily="34" charset="0"/>
              </a:rPr>
              <a:t> depends on the memory of a single node. The maximum number of files supported by a single active </a:t>
            </a:r>
            <a:r>
              <a:rPr lang="en-US" sz="1100" dirty="0" err="1">
                <a:latin typeface="Arial" panose="020B0604020202020204" pitchFamily="34" charset="0"/>
              </a:rPr>
              <a:t>NameNode</a:t>
            </a:r>
            <a:r>
              <a:rPr lang="en-US" sz="1100" dirty="0">
                <a:latin typeface="Arial" panose="020B0604020202020204" pitchFamily="34" charset="0"/>
              </a:rPr>
              <a:t> is 100 million.</a:t>
            </a:r>
            <a:endParaRPr lang="en-US" altLang="zh-CN" sz="1100" dirty="0">
              <a:solidFill>
                <a:prstClr val="black"/>
              </a:solidFill>
              <a:latin typeface="Arial" panose="020B0604020202020204" pitchFamily="34" charset="0"/>
              <a:ea typeface="微软雅黑" panose="020B0503020204020204" pitchFamily="34" charset="-122"/>
              <a:cs typeface="Arial"/>
            </a:endParaRPr>
          </a:p>
          <a:p>
            <a:pPr marL="285750" indent="-285750" defTabSz="914400" fontAlgn="ctr">
              <a:buFont typeface="Arial" panose="020B0604020202020204" pitchFamily="34" charset="0"/>
              <a:buChar char="•"/>
            </a:pPr>
            <a:r>
              <a:rPr lang="en-US" sz="1100" dirty="0">
                <a:latin typeface="Arial" panose="020B0604020202020204" pitchFamily="34" charset="0"/>
              </a:rPr>
              <a:t>When a namespace is under heavy pressure, concurrent metadata operations consume a large number of CPU and memory resources, deteriorating performance.</a:t>
            </a:r>
            <a:endParaRPr lang="en-US" altLang="zh-CN" sz="1100" dirty="0">
              <a:solidFill>
                <a:prstClr val="black"/>
              </a:solidFill>
              <a:latin typeface="Arial" panose="020B0604020202020204" pitchFamily="34" charset="0"/>
              <a:ea typeface="微软雅黑" panose="020B0503020204020204" pitchFamily="34" charset="-122"/>
              <a:cs typeface="Arial"/>
            </a:endParaRPr>
          </a:p>
        </p:txBody>
      </p:sp>
      <p:sp>
        <p:nvSpPr>
          <p:cNvPr id="593" name="文本框 134"/>
          <p:cNvSpPr txBox="1"/>
          <p:nvPr/>
        </p:nvSpPr>
        <p:spPr>
          <a:xfrm>
            <a:off x="6537161" y="1092371"/>
            <a:ext cx="3695638" cy="584775"/>
          </a:xfrm>
          <a:prstGeom prst="rect">
            <a:avLst/>
          </a:prstGeom>
        </p:spPr>
        <p:txBody>
          <a:bodyPr wrap="none">
            <a:noAutofit/>
          </a:bodyPr>
          <a:lstStyle>
            <a:defPPr>
              <a:defRPr lang="zh-CN"/>
            </a:defPPr>
            <a:lvl1pPr>
              <a:defRPr>
                <a:latin typeface="Arial" pitchFamily="34" charset="-122"/>
                <a:ea typeface="微软雅黑" pitchFamily="34" charset="-122"/>
              </a:defRPr>
            </a:lvl1pPr>
          </a:lstStyle>
          <a:p>
            <a:pPr algn="ctr" defTabSz="914400" fontAlgn="ctr"/>
            <a:r>
              <a:rPr lang="en-US" sz="1600">
                <a:solidFill>
                  <a:prstClr val="black"/>
                </a:solidFill>
                <a:latin typeface="Arial" panose="020B0604020202020204" pitchFamily="34" charset="0"/>
              </a:rPr>
              <a:t>Huawei HDFS Concurrent Multi-</a:t>
            </a:r>
            <a:r>
              <a:rPr lang="en-US" sz="1600" err="1">
                <a:solidFill>
                  <a:prstClr val="black"/>
                </a:solidFill>
                <a:latin typeface="Arial" panose="020B0604020202020204" pitchFamily="34" charset="0"/>
              </a:rPr>
              <a:t>NameNode</a:t>
            </a:r>
            <a:endParaRPr lang="en-US" altLang="zh-CN" sz="1600" b="1">
              <a:solidFill>
                <a:prstClr val="black"/>
              </a:solidFill>
              <a:latin typeface="Arial" panose="020B0604020202020204" pitchFamily="34" charset="0"/>
              <a:cs typeface="Arial"/>
            </a:endParaRPr>
          </a:p>
        </p:txBody>
      </p:sp>
      <p:sp>
        <p:nvSpPr>
          <p:cNvPr id="661" name="等腰三角形 204"/>
          <p:cNvSpPr/>
          <p:nvPr/>
        </p:nvSpPr>
        <p:spPr>
          <a:xfrm rot="5400000">
            <a:off x="4715707" y="2599221"/>
            <a:ext cx="2313319" cy="941789"/>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square" lIns="56459" tIns="28241" rIns="56459" bIns="28241" anchor="ctr">
            <a:noAutofit/>
          </a:bodyPr>
          <a:lstStyle>
            <a:defPPr>
              <a:defRPr lang="zh-CN"/>
            </a:defPPr>
            <a:lvl1pPr marL="0" algn="l" defTabSz="1215991" rtl="0" eaLnBrk="1" latinLnBrk="0" hangingPunct="1">
              <a:defRPr sz="2400" kern="1200">
                <a:solidFill>
                  <a:schemeClr val="tx1"/>
                </a:solidFill>
                <a:latin typeface="Arial"/>
                <a:ea typeface="+mn-ea"/>
                <a:cs typeface="+mn-cs"/>
              </a:defRPr>
            </a:lvl1pPr>
            <a:lvl2pPr marL="607999" algn="l" defTabSz="1215991" rtl="0" eaLnBrk="1" latinLnBrk="0" hangingPunct="1">
              <a:defRPr sz="2400" kern="1200">
                <a:solidFill>
                  <a:schemeClr val="tx1"/>
                </a:solidFill>
                <a:latin typeface="Arial"/>
                <a:ea typeface="+mn-ea"/>
                <a:cs typeface="+mn-cs"/>
              </a:defRPr>
            </a:lvl2pPr>
            <a:lvl3pPr marL="1215991" algn="l" defTabSz="1215991" rtl="0" eaLnBrk="1" latinLnBrk="0" hangingPunct="1">
              <a:defRPr sz="2400" kern="1200">
                <a:solidFill>
                  <a:schemeClr val="tx1"/>
                </a:solidFill>
                <a:latin typeface="Arial"/>
                <a:ea typeface="+mn-ea"/>
                <a:cs typeface="+mn-cs"/>
              </a:defRPr>
            </a:lvl3pPr>
            <a:lvl4pPr marL="1823987" algn="l" defTabSz="1215991" rtl="0" eaLnBrk="1" latinLnBrk="0" hangingPunct="1">
              <a:defRPr sz="2400" kern="1200">
                <a:solidFill>
                  <a:schemeClr val="tx1"/>
                </a:solidFill>
                <a:latin typeface="Arial"/>
                <a:ea typeface="+mn-ea"/>
                <a:cs typeface="+mn-cs"/>
              </a:defRPr>
            </a:lvl4pPr>
            <a:lvl5pPr marL="2431982" algn="l" defTabSz="1215991" rtl="0" eaLnBrk="1" latinLnBrk="0" hangingPunct="1">
              <a:defRPr sz="2400" kern="1200">
                <a:solidFill>
                  <a:schemeClr val="tx1"/>
                </a:solidFill>
                <a:latin typeface="Arial"/>
                <a:ea typeface="+mn-ea"/>
                <a:cs typeface="+mn-cs"/>
              </a:defRPr>
            </a:lvl5pPr>
            <a:lvl6pPr marL="3039980" algn="l" defTabSz="1215991" rtl="0" eaLnBrk="1" latinLnBrk="0" hangingPunct="1">
              <a:defRPr sz="2400" kern="1200">
                <a:solidFill>
                  <a:schemeClr val="tx1"/>
                </a:solidFill>
                <a:latin typeface="Arial"/>
                <a:ea typeface="+mn-ea"/>
                <a:cs typeface="+mn-cs"/>
              </a:defRPr>
            </a:lvl6pPr>
            <a:lvl7pPr marL="3647974" algn="l" defTabSz="1215991" rtl="0" eaLnBrk="1" latinLnBrk="0" hangingPunct="1">
              <a:defRPr sz="2400" kern="1200">
                <a:solidFill>
                  <a:schemeClr val="tx1"/>
                </a:solidFill>
                <a:latin typeface="Arial"/>
                <a:ea typeface="+mn-ea"/>
                <a:cs typeface="+mn-cs"/>
              </a:defRPr>
            </a:lvl7pPr>
            <a:lvl8pPr marL="4255970" algn="l" defTabSz="1215991" rtl="0" eaLnBrk="1" latinLnBrk="0" hangingPunct="1">
              <a:defRPr sz="2400" kern="1200">
                <a:solidFill>
                  <a:schemeClr val="tx1"/>
                </a:solidFill>
                <a:latin typeface="Arial"/>
                <a:ea typeface="+mn-ea"/>
                <a:cs typeface="+mn-cs"/>
              </a:defRPr>
            </a:lvl8pPr>
            <a:lvl9pPr marL="4863967" algn="l" defTabSz="1215991" rtl="0" eaLnBrk="1" latinLnBrk="0" hangingPunct="1">
              <a:defRPr sz="2400" kern="1200">
                <a:solidFill>
                  <a:schemeClr val="tx1"/>
                </a:solidFill>
                <a:latin typeface="Arial"/>
                <a:ea typeface="+mn-ea"/>
                <a:cs typeface="+mn-cs"/>
              </a:defRPr>
            </a:lvl9pPr>
          </a:lstStyle>
          <a:p>
            <a:pPr algn="ctr" defTabSz="564661" eaLnBrk="0" fontAlgn="ctr" hangingPunct="0">
              <a:buSzPct val="60000"/>
            </a:pPr>
            <a:endParaRPr lang="en-US" altLang="zh-CN" sz="500" kern="0">
              <a:solidFill>
                <a:prstClr val="black"/>
              </a:solidFill>
              <a:latin typeface="Arial" panose="020B0604020202020204" pitchFamily="34" charset="0"/>
              <a:ea typeface="微软雅黑" pitchFamily="34" charset="-122"/>
              <a:cs typeface="Times New Roman" pitchFamily="18" charset="0"/>
            </a:endParaRPr>
          </a:p>
        </p:txBody>
      </p:sp>
      <p:sp>
        <p:nvSpPr>
          <p:cNvPr id="402" name="矩形 135"/>
          <p:cNvSpPr/>
          <p:nvPr/>
        </p:nvSpPr>
        <p:spPr>
          <a:xfrm>
            <a:off x="6694537" y="4389550"/>
            <a:ext cx="4457167" cy="1672595"/>
          </a:xfrm>
          <a:prstGeom prst="rect">
            <a:avLst/>
          </a:prstGeom>
        </p:spPr>
        <p:txBody>
          <a:bodyPr wrap="square">
            <a:noAutofit/>
          </a:bodyPr>
          <a:lstStyle/>
          <a:p>
            <a:pPr marL="285750" indent="-285750" defTabSz="914400" fontAlgn="ctr">
              <a:buFont typeface="Arial" panose="020B0604020202020204" pitchFamily="34" charset="0"/>
              <a:buChar char="•"/>
            </a:pPr>
            <a:r>
              <a:rPr lang="en-US" sz="1100" dirty="0">
                <a:latin typeface="Arial" panose="020B0604020202020204" pitchFamily="34" charset="0"/>
              </a:rPr>
              <a:t>Multiple active </a:t>
            </a:r>
            <a:r>
              <a:rPr lang="en-US" sz="1100" dirty="0" err="1">
                <a:latin typeface="Arial" panose="020B0604020202020204" pitchFamily="34" charset="0"/>
              </a:rPr>
              <a:t>NameNodes</a:t>
            </a:r>
            <a:r>
              <a:rPr lang="en-US" sz="1100" dirty="0">
                <a:latin typeface="Arial" panose="020B0604020202020204" pitchFamily="34" charset="0"/>
              </a:rPr>
              <a:t> provide metadata services, ensuring real-time data consistency among multiple nodes.</a:t>
            </a:r>
            <a:endParaRPr lang="en-US" altLang="zh-CN" sz="1100" b="1" dirty="0">
              <a:solidFill>
                <a:srgbClr val="0070C0"/>
              </a:solidFill>
              <a:latin typeface="Arial" panose="020B0604020202020204" pitchFamily="34" charset="0"/>
              <a:ea typeface="微软雅黑" panose="020B0503020204020204" pitchFamily="34" charset="-122"/>
              <a:cs typeface="Arial"/>
            </a:endParaRPr>
          </a:p>
          <a:p>
            <a:pPr marL="285750" indent="-285750" defTabSz="914400" fontAlgn="ctr">
              <a:buFont typeface="Arial" panose="020B0604020202020204" pitchFamily="34" charset="0"/>
              <a:buChar char="•"/>
            </a:pPr>
            <a:r>
              <a:rPr lang="en-US" sz="1100" dirty="0">
                <a:solidFill>
                  <a:prstClr val="black"/>
                </a:solidFill>
                <a:latin typeface="Arial" panose="020B0604020202020204" pitchFamily="34" charset="0"/>
              </a:rPr>
              <a:t>Avoid metadata service interruption caused by traditional HDFS </a:t>
            </a:r>
            <a:r>
              <a:rPr lang="en-US" sz="1100" dirty="0" err="1">
                <a:solidFill>
                  <a:prstClr val="black"/>
                </a:solidFill>
                <a:latin typeface="Arial" panose="020B0604020202020204" pitchFamily="34" charset="0"/>
              </a:rPr>
              <a:t>NameNode</a:t>
            </a:r>
            <a:r>
              <a:rPr lang="en-US" sz="1100" dirty="0">
                <a:solidFill>
                  <a:prstClr val="black"/>
                </a:solidFill>
                <a:latin typeface="Arial" panose="020B0604020202020204" pitchFamily="34" charset="0"/>
              </a:rPr>
              <a:t> switchover.</a:t>
            </a:r>
            <a:endParaRPr lang="en-US" altLang="zh-CN" sz="1100" dirty="0">
              <a:solidFill>
                <a:prstClr val="black"/>
              </a:solidFill>
              <a:latin typeface="Arial" panose="020B0604020202020204" pitchFamily="34" charset="0"/>
              <a:ea typeface="微软雅黑" panose="020B0503020204020204" pitchFamily="34" charset="-122"/>
              <a:cs typeface="Arial"/>
            </a:endParaRPr>
          </a:p>
          <a:p>
            <a:pPr marL="285750" indent="-285750" defTabSz="914400" fontAlgn="ctr">
              <a:buFont typeface="Arial" panose="020B0604020202020204" pitchFamily="34" charset="0"/>
              <a:buChar char="•"/>
            </a:pPr>
            <a:r>
              <a:rPr lang="en-US" sz="1100" dirty="0">
                <a:latin typeface="Arial" panose="020B0604020202020204" pitchFamily="34" charset="0"/>
              </a:rPr>
              <a:t>The number of files supported by multiple active </a:t>
            </a:r>
            <a:r>
              <a:rPr lang="en-US" sz="1100" dirty="0" err="1">
                <a:latin typeface="Arial" panose="020B0604020202020204" pitchFamily="34" charset="0"/>
              </a:rPr>
              <a:t>NameNodes</a:t>
            </a:r>
            <a:r>
              <a:rPr lang="en-US" sz="1100" dirty="0">
                <a:latin typeface="Arial" panose="020B0604020202020204" pitchFamily="34" charset="0"/>
              </a:rPr>
              <a:t> is no longer limited by the memory of a single node.</a:t>
            </a:r>
            <a:endParaRPr lang="en-US" altLang="zh-CN" sz="1100" b="1" dirty="0">
              <a:solidFill>
                <a:srgbClr val="0070C0"/>
              </a:solidFill>
              <a:latin typeface="Arial" panose="020B0604020202020204" pitchFamily="34" charset="0"/>
              <a:ea typeface="微软雅黑" panose="020B0503020204020204" pitchFamily="34" charset="-122"/>
              <a:cs typeface="Arial"/>
            </a:endParaRPr>
          </a:p>
          <a:p>
            <a:pPr marL="285750" indent="-285750" defTabSz="914400" fontAlgn="ctr">
              <a:buFont typeface="Arial" panose="020B0604020202020204" pitchFamily="34" charset="0"/>
              <a:buChar char="•"/>
            </a:pPr>
            <a:r>
              <a:rPr lang="en-US" sz="1100" dirty="0">
                <a:latin typeface="Arial" panose="020B0604020202020204" pitchFamily="34" charset="0"/>
              </a:rPr>
              <a:t>Multi-directory metadata operations are concurrently performed on multiple nodes.</a:t>
            </a:r>
            <a:endParaRPr lang="en-US" altLang="zh-CN" sz="1100" b="1" dirty="0">
              <a:solidFill>
                <a:srgbClr val="0070C0"/>
              </a:solidFill>
              <a:latin typeface="Arial" panose="020B0604020202020204" pitchFamily="34" charset="0"/>
              <a:ea typeface="微软雅黑" panose="020B0503020204020204" pitchFamily="34" charset="-122"/>
              <a:cs typeface="Arial"/>
            </a:endParaRPr>
          </a:p>
        </p:txBody>
      </p:sp>
      <p:sp>
        <p:nvSpPr>
          <p:cNvPr id="109" name="标题 1"/>
          <p:cNvSpPr txBox="1">
            <a:spLocks/>
          </p:cNvSpPr>
          <p:nvPr/>
        </p:nvSpPr>
        <p:spPr>
          <a:xfrm>
            <a:off x="707063" y="135730"/>
            <a:ext cx="9401034"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HDFS: Concurrent Multiple </a:t>
            </a:r>
            <a:r>
              <a:rPr lang="en-US" dirty="0" err="1"/>
              <a:t>NameNodes</a:t>
            </a:r>
            <a:r>
              <a:rPr lang="en-US" dirty="0"/>
              <a:t> Improve Metadata Performance</a:t>
            </a:r>
          </a:p>
        </p:txBody>
      </p:sp>
      <p:grpSp>
        <p:nvGrpSpPr>
          <p:cNvPr id="26" name="组合 25"/>
          <p:cNvGrpSpPr/>
          <p:nvPr/>
        </p:nvGrpSpPr>
        <p:grpSpPr>
          <a:xfrm>
            <a:off x="6602854" y="2793551"/>
            <a:ext cx="4258050" cy="1072954"/>
            <a:chOff x="6951085" y="2824877"/>
            <a:chExt cx="4258050" cy="761037"/>
          </a:xfrm>
        </p:grpSpPr>
        <p:sp>
          <p:nvSpPr>
            <p:cNvPr id="345" name="流程图: 过程 344"/>
            <p:cNvSpPr/>
            <p:nvPr/>
          </p:nvSpPr>
          <p:spPr>
            <a:xfrm>
              <a:off x="7104113" y="2847633"/>
              <a:ext cx="1030324" cy="217698"/>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20" name="文本框 319"/>
            <p:cNvSpPr txBox="1"/>
            <p:nvPr/>
          </p:nvSpPr>
          <p:spPr>
            <a:xfrm>
              <a:off x="6951085" y="2829840"/>
              <a:ext cx="1339421" cy="240133"/>
            </a:xfrm>
            <a:prstGeom prst="rect">
              <a:avLst/>
            </a:prstGeom>
            <a:noFill/>
          </p:spPr>
          <p:txBody>
            <a:bodyPr wrap="square" rtlCol="0">
              <a:noAutofit/>
            </a:bodyPr>
            <a:lstStyle/>
            <a:p>
              <a:pPr algn="ctr" fontAlgn="ctr"/>
              <a:r>
                <a:rPr lang="en-US" sz="800">
                  <a:solidFill>
                    <a:srgbClr val="1D1D1A"/>
                  </a:solidFill>
                  <a:latin typeface="Arial" panose="020B0604020202020204" pitchFamily="34" charset="0"/>
                </a:rPr>
                <a:t>Active</a:t>
              </a:r>
            </a:p>
            <a:p>
              <a:pPr algn="ctr" fontAlgn="ctr"/>
              <a:r>
                <a:rPr lang="en-US" sz="800" err="1">
                  <a:solidFill>
                    <a:srgbClr val="1D1D1A"/>
                  </a:solidFill>
                  <a:latin typeface="Arial" panose="020B0604020202020204" pitchFamily="34" charset="0"/>
                </a:rPr>
                <a:t>NameNode</a:t>
              </a:r>
              <a:endParaRPr lang="en-US" altLang="zh-CN" sz="800">
                <a:solidFill>
                  <a:srgbClr val="1D1D1A"/>
                </a:solidFill>
                <a:latin typeface="Arial" panose="020B0604020202020204" pitchFamily="34" charset="0"/>
              </a:endParaRPr>
            </a:p>
          </p:txBody>
        </p:sp>
        <p:grpSp>
          <p:nvGrpSpPr>
            <p:cNvPr id="10" name="组合 9"/>
            <p:cNvGrpSpPr/>
            <p:nvPr/>
          </p:nvGrpSpPr>
          <p:grpSpPr>
            <a:xfrm>
              <a:off x="7150126" y="3439915"/>
              <a:ext cx="1051970" cy="145999"/>
              <a:chOff x="7854296" y="4004733"/>
              <a:chExt cx="735208" cy="145999"/>
            </a:xfrm>
          </p:grpSpPr>
          <p:sp>
            <p:nvSpPr>
              <p:cNvPr id="363" name="流程图: 磁盘 362"/>
              <p:cNvSpPr/>
              <p:nvPr/>
            </p:nvSpPr>
            <p:spPr>
              <a:xfrm>
                <a:off x="8104835" y="4004733"/>
                <a:ext cx="149223" cy="14401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64" name="流程图: 磁盘 363"/>
              <p:cNvSpPr/>
              <p:nvPr/>
            </p:nvSpPr>
            <p:spPr>
              <a:xfrm>
                <a:off x="7854296" y="4004733"/>
                <a:ext cx="149223" cy="14401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65" name="流程图: 磁盘 364"/>
              <p:cNvSpPr/>
              <p:nvPr/>
            </p:nvSpPr>
            <p:spPr>
              <a:xfrm>
                <a:off x="8440281" y="4006716"/>
                <a:ext cx="149223" cy="144016"/>
              </a:xfrm>
              <a:prstGeom prst="flowChartMagneticDisk">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cxnSp>
            <p:nvCxnSpPr>
              <p:cNvPr id="366" name="直接连接符 365"/>
              <p:cNvCxnSpPr>
                <a:stCxn id="365" idx="2"/>
              </p:cNvCxnSpPr>
              <p:nvPr/>
            </p:nvCxnSpPr>
            <p:spPr>
              <a:xfrm flipH="1" flipV="1">
                <a:off x="8288881" y="4069871"/>
                <a:ext cx="151400" cy="885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371" name="流程图: 过程 370"/>
            <p:cNvSpPr/>
            <p:nvPr/>
          </p:nvSpPr>
          <p:spPr>
            <a:xfrm>
              <a:off x="7099849" y="3074276"/>
              <a:ext cx="1030324" cy="217698"/>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72" name="文本框 371"/>
            <p:cNvSpPr txBox="1"/>
            <p:nvPr/>
          </p:nvSpPr>
          <p:spPr>
            <a:xfrm>
              <a:off x="6956408" y="3103443"/>
              <a:ext cx="1339421" cy="152812"/>
            </a:xfrm>
            <a:prstGeom prst="rect">
              <a:avLst/>
            </a:prstGeom>
            <a:noFill/>
          </p:spPr>
          <p:txBody>
            <a:bodyPr wrap="square" rtlCol="0">
              <a:noAutofit/>
            </a:bodyPr>
            <a:lstStyle/>
            <a:p>
              <a:pPr algn="ctr" fontAlgn="ctr"/>
              <a:r>
                <a:rPr lang="en-US" sz="800" err="1">
                  <a:solidFill>
                    <a:srgbClr val="1D1D1A"/>
                  </a:solidFill>
                  <a:latin typeface="Arial" panose="020B0604020202020204" pitchFamily="34" charset="0"/>
                </a:rPr>
                <a:t>DataNode</a:t>
              </a:r>
              <a:endParaRPr lang="en-US" altLang="zh-CN" sz="800">
                <a:solidFill>
                  <a:srgbClr val="1D1D1A"/>
                </a:solidFill>
                <a:latin typeface="Arial" panose="020B0604020202020204" pitchFamily="34" charset="0"/>
              </a:endParaRPr>
            </a:p>
          </p:txBody>
        </p:sp>
        <p:sp>
          <p:nvSpPr>
            <p:cNvPr id="373" name="流程图: 过程 372"/>
            <p:cNvSpPr/>
            <p:nvPr/>
          </p:nvSpPr>
          <p:spPr>
            <a:xfrm>
              <a:off x="8500371" y="2843569"/>
              <a:ext cx="1030324" cy="217698"/>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75" name="文本框 374"/>
            <p:cNvSpPr txBox="1"/>
            <p:nvPr/>
          </p:nvSpPr>
          <p:spPr>
            <a:xfrm>
              <a:off x="8347343" y="2825775"/>
              <a:ext cx="1339421" cy="240133"/>
            </a:xfrm>
            <a:prstGeom prst="rect">
              <a:avLst/>
            </a:prstGeom>
            <a:noFill/>
          </p:spPr>
          <p:txBody>
            <a:bodyPr wrap="square" rtlCol="0">
              <a:noAutofit/>
            </a:bodyPr>
            <a:lstStyle/>
            <a:p>
              <a:pPr algn="ctr" fontAlgn="ctr"/>
              <a:r>
                <a:rPr lang="en-US" sz="800">
                  <a:solidFill>
                    <a:srgbClr val="1D1D1A"/>
                  </a:solidFill>
                  <a:latin typeface="Arial" panose="020B0604020202020204" pitchFamily="34" charset="0"/>
                </a:rPr>
                <a:t>Active</a:t>
              </a:r>
            </a:p>
            <a:p>
              <a:pPr algn="ctr" fontAlgn="ctr"/>
              <a:r>
                <a:rPr lang="en-US" sz="800" err="1">
                  <a:solidFill>
                    <a:srgbClr val="1D1D1A"/>
                  </a:solidFill>
                  <a:latin typeface="Arial" panose="020B0604020202020204" pitchFamily="34" charset="0"/>
                </a:rPr>
                <a:t>NameNode</a:t>
              </a:r>
              <a:endParaRPr lang="en-US" altLang="zh-CN" sz="800">
                <a:solidFill>
                  <a:srgbClr val="1D1D1A"/>
                </a:solidFill>
                <a:latin typeface="Arial" panose="020B0604020202020204" pitchFamily="34" charset="0"/>
              </a:endParaRPr>
            </a:p>
          </p:txBody>
        </p:sp>
        <p:sp>
          <p:nvSpPr>
            <p:cNvPr id="376" name="流程图: 过程 375"/>
            <p:cNvSpPr/>
            <p:nvPr/>
          </p:nvSpPr>
          <p:spPr>
            <a:xfrm>
              <a:off x="8496107" y="3070212"/>
              <a:ext cx="1030324" cy="217698"/>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77" name="文本框 376"/>
            <p:cNvSpPr txBox="1"/>
            <p:nvPr/>
          </p:nvSpPr>
          <p:spPr>
            <a:xfrm>
              <a:off x="8352665" y="3099378"/>
              <a:ext cx="1339421" cy="152812"/>
            </a:xfrm>
            <a:prstGeom prst="rect">
              <a:avLst/>
            </a:prstGeom>
            <a:noFill/>
          </p:spPr>
          <p:txBody>
            <a:bodyPr wrap="square" rtlCol="0">
              <a:noAutofit/>
            </a:bodyPr>
            <a:lstStyle/>
            <a:p>
              <a:pPr algn="ctr" fontAlgn="ctr"/>
              <a:r>
                <a:rPr lang="en-US" sz="800" err="1">
                  <a:solidFill>
                    <a:srgbClr val="1D1D1A"/>
                  </a:solidFill>
                  <a:latin typeface="Arial" panose="020B0604020202020204" pitchFamily="34" charset="0"/>
                </a:rPr>
                <a:t>DataNode</a:t>
              </a:r>
              <a:endParaRPr lang="en-US" altLang="zh-CN" sz="800">
                <a:solidFill>
                  <a:srgbClr val="1D1D1A"/>
                </a:solidFill>
                <a:latin typeface="Arial" panose="020B0604020202020204" pitchFamily="34" charset="0"/>
              </a:endParaRPr>
            </a:p>
          </p:txBody>
        </p:sp>
        <p:sp>
          <p:nvSpPr>
            <p:cNvPr id="378" name="流程图: 过程 377"/>
            <p:cNvSpPr/>
            <p:nvPr/>
          </p:nvSpPr>
          <p:spPr>
            <a:xfrm>
              <a:off x="10017419" y="2842670"/>
              <a:ext cx="1030324" cy="217698"/>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80" name="文本框 379"/>
            <p:cNvSpPr txBox="1"/>
            <p:nvPr/>
          </p:nvSpPr>
          <p:spPr>
            <a:xfrm>
              <a:off x="9864391" y="2824877"/>
              <a:ext cx="1339421" cy="240133"/>
            </a:xfrm>
            <a:prstGeom prst="rect">
              <a:avLst/>
            </a:prstGeom>
            <a:noFill/>
          </p:spPr>
          <p:txBody>
            <a:bodyPr wrap="square" rtlCol="0">
              <a:noAutofit/>
            </a:bodyPr>
            <a:lstStyle/>
            <a:p>
              <a:pPr algn="ctr" fontAlgn="ctr"/>
              <a:r>
                <a:rPr lang="en-US" sz="800">
                  <a:solidFill>
                    <a:srgbClr val="1D1D1A"/>
                  </a:solidFill>
                  <a:latin typeface="Arial" panose="020B0604020202020204" pitchFamily="34" charset="0"/>
                </a:rPr>
                <a:t>Active</a:t>
              </a:r>
            </a:p>
            <a:p>
              <a:pPr algn="ctr" fontAlgn="ctr"/>
              <a:r>
                <a:rPr lang="en-US" sz="800" err="1">
                  <a:solidFill>
                    <a:srgbClr val="1D1D1A"/>
                  </a:solidFill>
                  <a:latin typeface="Arial" panose="020B0604020202020204" pitchFamily="34" charset="0"/>
                </a:rPr>
                <a:t>NameNode</a:t>
              </a:r>
              <a:endParaRPr lang="en-US" altLang="zh-CN" sz="800">
                <a:solidFill>
                  <a:srgbClr val="1D1D1A"/>
                </a:solidFill>
                <a:latin typeface="Arial" panose="020B0604020202020204" pitchFamily="34" charset="0"/>
              </a:endParaRPr>
            </a:p>
          </p:txBody>
        </p:sp>
        <p:sp>
          <p:nvSpPr>
            <p:cNvPr id="381" name="流程图: 过程 380"/>
            <p:cNvSpPr/>
            <p:nvPr/>
          </p:nvSpPr>
          <p:spPr>
            <a:xfrm>
              <a:off x="10013155" y="3069313"/>
              <a:ext cx="1030324" cy="217698"/>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82" name="文本框 381"/>
            <p:cNvSpPr txBox="1"/>
            <p:nvPr/>
          </p:nvSpPr>
          <p:spPr>
            <a:xfrm>
              <a:off x="9869714" y="3098480"/>
              <a:ext cx="1339421" cy="152812"/>
            </a:xfrm>
            <a:prstGeom prst="rect">
              <a:avLst/>
            </a:prstGeom>
            <a:noFill/>
          </p:spPr>
          <p:txBody>
            <a:bodyPr wrap="square" rtlCol="0">
              <a:noAutofit/>
            </a:bodyPr>
            <a:lstStyle/>
            <a:p>
              <a:pPr algn="ctr" fontAlgn="ctr"/>
              <a:r>
                <a:rPr lang="en-US" sz="800" err="1">
                  <a:solidFill>
                    <a:srgbClr val="1D1D1A"/>
                  </a:solidFill>
                  <a:latin typeface="Arial" panose="020B0604020202020204" pitchFamily="34" charset="0"/>
                </a:rPr>
                <a:t>DataNode</a:t>
              </a:r>
              <a:endParaRPr lang="en-US" altLang="zh-CN" sz="800">
                <a:solidFill>
                  <a:srgbClr val="1D1D1A"/>
                </a:solidFill>
                <a:latin typeface="Arial" panose="020B0604020202020204" pitchFamily="34" charset="0"/>
              </a:endParaRPr>
            </a:p>
          </p:txBody>
        </p:sp>
        <p:grpSp>
          <p:nvGrpSpPr>
            <p:cNvPr id="388" name="组合 387"/>
            <p:cNvGrpSpPr/>
            <p:nvPr/>
          </p:nvGrpSpPr>
          <p:grpSpPr>
            <a:xfrm>
              <a:off x="8522736" y="3416506"/>
              <a:ext cx="1051970" cy="145999"/>
              <a:chOff x="7854296" y="4004733"/>
              <a:chExt cx="735208" cy="145999"/>
            </a:xfrm>
          </p:grpSpPr>
          <p:sp>
            <p:nvSpPr>
              <p:cNvPr id="389" name="流程图: 磁盘 388"/>
              <p:cNvSpPr/>
              <p:nvPr/>
            </p:nvSpPr>
            <p:spPr>
              <a:xfrm>
                <a:off x="8104835" y="4004733"/>
                <a:ext cx="149223" cy="14401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92" name="流程图: 磁盘 391"/>
              <p:cNvSpPr/>
              <p:nvPr/>
            </p:nvSpPr>
            <p:spPr>
              <a:xfrm>
                <a:off x="7854296" y="4004733"/>
                <a:ext cx="149223" cy="14401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93" name="流程图: 磁盘 392"/>
              <p:cNvSpPr/>
              <p:nvPr/>
            </p:nvSpPr>
            <p:spPr>
              <a:xfrm>
                <a:off x="8440281" y="4006716"/>
                <a:ext cx="149223" cy="144016"/>
              </a:xfrm>
              <a:prstGeom prst="flowChartMagneticDisk">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cxnSp>
            <p:nvCxnSpPr>
              <p:cNvPr id="394" name="直接连接符 393"/>
              <p:cNvCxnSpPr>
                <a:stCxn id="393" idx="2"/>
              </p:cNvCxnSpPr>
              <p:nvPr/>
            </p:nvCxnSpPr>
            <p:spPr>
              <a:xfrm flipH="1" flipV="1">
                <a:off x="8288881" y="4069871"/>
                <a:ext cx="151400" cy="885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396" name="组合 395"/>
            <p:cNvGrpSpPr/>
            <p:nvPr/>
          </p:nvGrpSpPr>
          <p:grpSpPr>
            <a:xfrm>
              <a:off x="10017419" y="3403723"/>
              <a:ext cx="1051970" cy="145999"/>
              <a:chOff x="7854296" y="4004733"/>
              <a:chExt cx="735208" cy="145999"/>
            </a:xfrm>
          </p:grpSpPr>
          <p:sp>
            <p:nvSpPr>
              <p:cNvPr id="397" name="流程图: 磁盘 396"/>
              <p:cNvSpPr/>
              <p:nvPr/>
            </p:nvSpPr>
            <p:spPr>
              <a:xfrm>
                <a:off x="8104835" y="4004733"/>
                <a:ext cx="149223" cy="14401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98" name="流程图: 磁盘 397"/>
              <p:cNvSpPr/>
              <p:nvPr/>
            </p:nvSpPr>
            <p:spPr>
              <a:xfrm>
                <a:off x="7854296" y="4004733"/>
                <a:ext cx="149223" cy="14401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sp>
            <p:nvSpPr>
              <p:cNvPr id="399" name="流程图: 磁盘 398"/>
              <p:cNvSpPr/>
              <p:nvPr/>
            </p:nvSpPr>
            <p:spPr>
              <a:xfrm>
                <a:off x="8440281" y="4006716"/>
                <a:ext cx="149223" cy="144016"/>
              </a:xfrm>
              <a:prstGeom prst="flowChartMagneticDisk">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200">
                  <a:solidFill>
                    <a:srgbClr val="1D1D1A"/>
                  </a:solidFill>
                  <a:latin typeface="Arial" panose="020B0604020202020204" pitchFamily="34" charset="0"/>
                </a:endParaRPr>
              </a:p>
            </p:txBody>
          </p:sp>
          <p:cxnSp>
            <p:nvCxnSpPr>
              <p:cNvPr id="400" name="直接连接符 399"/>
              <p:cNvCxnSpPr>
                <a:stCxn id="399" idx="2"/>
              </p:cNvCxnSpPr>
              <p:nvPr/>
            </p:nvCxnSpPr>
            <p:spPr>
              <a:xfrm flipH="1" flipV="1">
                <a:off x="8288881" y="4069871"/>
                <a:ext cx="151400" cy="885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sp>
        <p:nvSpPr>
          <p:cNvPr id="110" name="流程图: 过程 109"/>
          <p:cNvSpPr/>
          <p:nvPr/>
        </p:nvSpPr>
        <p:spPr>
          <a:xfrm>
            <a:off x="7337776" y="1465421"/>
            <a:ext cx="2241716" cy="473185"/>
          </a:xfrm>
          <a:prstGeom prst="flowChartProcess">
            <a:avLst/>
          </a:prstGeom>
          <a:solidFill>
            <a:srgbClr val="0192FF"/>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err="1">
                <a:solidFill>
                  <a:srgbClr val="1D1D1A"/>
                </a:solidFill>
                <a:latin typeface="Arial" panose="020B0604020202020204" pitchFamily="34" charset="0"/>
              </a:rPr>
              <a:t>HBase</a:t>
            </a:r>
            <a:r>
              <a:rPr lang="en-US" sz="1200">
                <a:solidFill>
                  <a:srgbClr val="1D1D1A"/>
                </a:solidFill>
                <a:latin typeface="Arial" panose="020B0604020202020204" pitchFamily="34" charset="0"/>
              </a:rPr>
              <a:t>/Hive/Spark</a:t>
            </a:r>
            <a:endParaRPr lang="en-US" altLang="zh-CN" sz="1200">
              <a:solidFill>
                <a:srgbClr val="1D1D1A"/>
              </a:solidFill>
              <a:latin typeface="Arial" panose="020B0604020202020204" pitchFamily="34" charset="0"/>
            </a:endParaRPr>
          </a:p>
        </p:txBody>
      </p:sp>
      <p:sp>
        <p:nvSpPr>
          <p:cNvPr id="111" name="文本框 110"/>
          <p:cNvSpPr txBox="1"/>
          <p:nvPr/>
        </p:nvSpPr>
        <p:spPr>
          <a:xfrm>
            <a:off x="9491666" y="1481608"/>
            <a:ext cx="1339421" cy="461665"/>
          </a:xfrm>
          <a:prstGeom prst="rect">
            <a:avLst/>
          </a:prstGeom>
          <a:noFill/>
        </p:spPr>
        <p:txBody>
          <a:bodyPr wrap="square" rtlCol="0">
            <a:noAutofit/>
          </a:bodyPr>
          <a:lstStyle/>
          <a:p>
            <a:pPr algn="ctr" fontAlgn="ctr"/>
            <a:r>
              <a:rPr lang="en-US" sz="1050">
                <a:solidFill>
                  <a:srgbClr val="1D1D1A"/>
                </a:solidFill>
                <a:latin typeface="Arial" panose="020B0604020202020204" pitchFamily="34" charset="0"/>
              </a:rPr>
              <a:t>Hadoop</a:t>
            </a:r>
          </a:p>
          <a:p>
            <a:pPr algn="ctr" fontAlgn="ctr"/>
            <a:r>
              <a:rPr lang="en-US" sz="1050">
                <a:solidFill>
                  <a:srgbClr val="1D1D1A"/>
                </a:solidFill>
                <a:latin typeface="Arial" panose="020B0604020202020204" pitchFamily="34" charset="0"/>
              </a:rPr>
              <a:t>compute node</a:t>
            </a:r>
          </a:p>
        </p:txBody>
      </p:sp>
      <p:cxnSp>
        <p:nvCxnSpPr>
          <p:cNvPr id="112" name="直接连接符 148"/>
          <p:cNvCxnSpPr>
            <a:stCxn id="320" idx="0"/>
            <a:endCxn id="110" idx="2"/>
          </p:cNvCxnSpPr>
          <p:nvPr/>
        </p:nvCxnSpPr>
        <p:spPr>
          <a:xfrm flipV="1">
            <a:off x="7272565" y="1938606"/>
            <a:ext cx="1186069" cy="861944"/>
          </a:xfrm>
          <a:prstGeom prst="line">
            <a:avLst/>
          </a:prstGeom>
          <a:noFill/>
          <a:ln w="6350" cap="flat" cmpd="sng" algn="ctr">
            <a:solidFill>
              <a:srgbClr val="5B9BD5"/>
            </a:solidFill>
            <a:prstDash val="solid"/>
            <a:miter lim="800000"/>
            <a:headEnd type="arrow"/>
            <a:tailEnd type="arrow"/>
          </a:ln>
          <a:effectLst/>
        </p:spPr>
      </p:cxnSp>
      <p:cxnSp>
        <p:nvCxnSpPr>
          <p:cNvPr id="116" name="直接连接符 148"/>
          <p:cNvCxnSpPr>
            <a:stCxn id="375" idx="0"/>
            <a:endCxn id="110" idx="2"/>
          </p:cNvCxnSpPr>
          <p:nvPr/>
        </p:nvCxnSpPr>
        <p:spPr>
          <a:xfrm flipH="1" flipV="1">
            <a:off x="8458634" y="1938606"/>
            <a:ext cx="210189" cy="856213"/>
          </a:xfrm>
          <a:prstGeom prst="line">
            <a:avLst/>
          </a:prstGeom>
          <a:noFill/>
          <a:ln w="6350" cap="flat" cmpd="sng" algn="ctr">
            <a:solidFill>
              <a:srgbClr val="5B9BD5"/>
            </a:solidFill>
            <a:prstDash val="solid"/>
            <a:miter lim="800000"/>
            <a:headEnd type="arrow"/>
            <a:tailEnd type="arrow"/>
          </a:ln>
          <a:effectLst/>
        </p:spPr>
      </p:cxnSp>
      <p:cxnSp>
        <p:nvCxnSpPr>
          <p:cNvPr id="119" name="直接连接符 148"/>
          <p:cNvCxnSpPr>
            <a:stCxn id="380" idx="0"/>
            <a:endCxn id="110" idx="2"/>
          </p:cNvCxnSpPr>
          <p:nvPr/>
        </p:nvCxnSpPr>
        <p:spPr>
          <a:xfrm flipH="1" flipV="1">
            <a:off x="8458634" y="1938606"/>
            <a:ext cx="1727237" cy="854945"/>
          </a:xfrm>
          <a:prstGeom prst="line">
            <a:avLst/>
          </a:prstGeom>
          <a:noFill/>
          <a:ln w="6350" cap="flat" cmpd="sng" algn="ctr">
            <a:solidFill>
              <a:srgbClr val="5B9BD5"/>
            </a:solidFill>
            <a:prstDash val="solid"/>
            <a:miter lim="800000"/>
            <a:headEnd type="arrow"/>
            <a:tailEnd type="arrow"/>
          </a:ln>
          <a:effectLst/>
        </p:spPr>
      </p:cxnSp>
      <p:sp>
        <p:nvSpPr>
          <p:cNvPr id="186" name="文本框 185"/>
          <p:cNvSpPr txBox="1"/>
          <p:nvPr/>
        </p:nvSpPr>
        <p:spPr>
          <a:xfrm>
            <a:off x="3817534" y="1501486"/>
            <a:ext cx="1338709" cy="415498"/>
          </a:xfrm>
          <a:prstGeom prst="rect">
            <a:avLst/>
          </a:prstGeom>
          <a:noFill/>
        </p:spPr>
        <p:txBody>
          <a:bodyPr wrap="square" rtlCol="0">
            <a:noAutofit/>
          </a:bodyPr>
          <a:lstStyle/>
          <a:p>
            <a:pPr algn="ctr" fontAlgn="ctr"/>
            <a:r>
              <a:rPr lang="en-US" sz="1050">
                <a:solidFill>
                  <a:srgbClr val="1D1D1A"/>
                </a:solidFill>
                <a:latin typeface="Arial" panose="020B0604020202020204" pitchFamily="34" charset="0"/>
              </a:rPr>
              <a:t>Hadoop</a:t>
            </a:r>
          </a:p>
          <a:p>
            <a:pPr algn="ctr" fontAlgn="ctr"/>
            <a:r>
              <a:rPr lang="en-US" sz="1050">
                <a:solidFill>
                  <a:srgbClr val="1D1D1A"/>
                </a:solidFill>
                <a:latin typeface="Arial" panose="020B0604020202020204" pitchFamily="34" charset="0"/>
              </a:rPr>
              <a:t>compute node</a:t>
            </a:r>
          </a:p>
        </p:txBody>
      </p:sp>
      <p:sp>
        <p:nvSpPr>
          <p:cNvPr id="188" name="流程图: 过程 187"/>
          <p:cNvSpPr/>
          <p:nvPr/>
        </p:nvSpPr>
        <p:spPr>
          <a:xfrm>
            <a:off x="3667321" y="2888153"/>
            <a:ext cx="1029776" cy="296110"/>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a:solidFill>
                <a:srgbClr val="1D1D1A"/>
              </a:solidFill>
              <a:latin typeface="Arial" panose="020B0604020202020204" pitchFamily="34" charset="0"/>
              <a:ea typeface="微软雅黑" panose="020B0503020204020204" pitchFamily="34" charset="-122"/>
            </a:endParaRPr>
          </a:p>
        </p:txBody>
      </p:sp>
      <p:sp>
        <p:nvSpPr>
          <p:cNvPr id="191" name="流程图: 过程 190"/>
          <p:cNvSpPr/>
          <p:nvPr/>
        </p:nvSpPr>
        <p:spPr>
          <a:xfrm>
            <a:off x="2431590" y="2887235"/>
            <a:ext cx="1029776" cy="301088"/>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a:solidFill>
                <a:srgbClr val="1D1D1A"/>
              </a:solidFill>
              <a:latin typeface="Arial" panose="020B0604020202020204" pitchFamily="34" charset="0"/>
              <a:ea typeface="微软雅黑" panose="020B0503020204020204" pitchFamily="34" charset="-122"/>
            </a:endParaRPr>
          </a:p>
        </p:txBody>
      </p:sp>
      <p:sp>
        <p:nvSpPr>
          <p:cNvPr id="194" name="流程图: 过程 193"/>
          <p:cNvSpPr/>
          <p:nvPr/>
        </p:nvSpPr>
        <p:spPr>
          <a:xfrm>
            <a:off x="1195859" y="2887234"/>
            <a:ext cx="1029776" cy="301089"/>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050">
              <a:solidFill>
                <a:srgbClr val="1D1D1A"/>
              </a:solidFill>
              <a:latin typeface="Arial" panose="020B0604020202020204" pitchFamily="34" charset="0"/>
              <a:ea typeface="微软雅黑" panose="020B0503020204020204" pitchFamily="34" charset="-122"/>
            </a:endParaRPr>
          </a:p>
        </p:txBody>
      </p:sp>
      <p:sp>
        <p:nvSpPr>
          <p:cNvPr id="196" name="文本框 195"/>
          <p:cNvSpPr txBox="1"/>
          <p:nvPr/>
        </p:nvSpPr>
        <p:spPr>
          <a:xfrm>
            <a:off x="1054249" y="2866743"/>
            <a:ext cx="1338709" cy="369332"/>
          </a:xfrm>
          <a:prstGeom prst="rect">
            <a:avLst/>
          </a:prstGeom>
          <a:noFill/>
        </p:spPr>
        <p:txBody>
          <a:bodyPr wrap="square" rtlCol="0">
            <a:noAutofit/>
          </a:bodyPr>
          <a:lstStyle/>
          <a:p>
            <a:pPr algn="ctr" fontAlgn="ctr"/>
            <a:r>
              <a:rPr lang="en-US" sz="900">
                <a:solidFill>
                  <a:srgbClr val="1D1D1A"/>
                </a:solidFill>
                <a:latin typeface="Arial" panose="020B0604020202020204" pitchFamily="34" charset="0"/>
              </a:rPr>
              <a:t>Active</a:t>
            </a:r>
          </a:p>
          <a:p>
            <a:pPr algn="ctr" fontAlgn="ctr"/>
            <a:r>
              <a:rPr lang="en-US" sz="900" err="1">
                <a:solidFill>
                  <a:srgbClr val="1D1D1A"/>
                </a:solidFill>
                <a:latin typeface="Arial" panose="020B0604020202020204" pitchFamily="34" charset="0"/>
              </a:rPr>
              <a:t>NameNode</a:t>
            </a:r>
            <a:endParaRPr lang="en-US" altLang="zh-CN" sz="900">
              <a:solidFill>
                <a:srgbClr val="1D1D1A"/>
              </a:solidFill>
              <a:latin typeface="Arial" panose="020B0604020202020204" pitchFamily="34" charset="0"/>
              <a:ea typeface="微软雅黑" panose="020B0503020204020204" pitchFamily="34" charset="-122"/>
            </a:endParaRPr>
          </a:p>
        </p:txBody>
      </p:sp>
      <p:sp>
        <p:nvSpPr>
          <p:cNvPr id="197" name="文本框 196"/>
          <p:cNvSpPr txBox="1"/>
          <p:nvPr/>
        </p:nvSpPr>
        <p:spPr>
          <a:xfrm>
            <a:off x="2297738" y="2860188"/>
            <a:ext cx="1338709" cy="369332"/>
          </a:xfrm>
          <a:prstGeom prst="rect">
            <a:avLst/>
          </a:prstGeom>
          <a:noFill/>
        </p:spPr>
        <p:txBody>
          <a:bodyPr wrap="square" rtlCol="0">
            <a:noAutofit/>
          </a:bodyPr>
          <a:lstStyle/>
          <a:p>
            <a:pPr algn="ctr" fontAlgn="ctr"/>
            <a:r>
              <a:rPr lang="en-US" sz="900">
                <a:solidFill>
                  <a:srgbClr val="1D1D1A"/>
                </a:solidFill>
                <a:latin typeface="Arial" panose="020B0604020202020204" pitchFamily="34" charset="0"/>
              </a:rPr>
              <a:t>Standby</a:t>
            </a:r>
          </a:p>
          <a:p>
            <a:pPr algn="ctr" fontAlgn="ctr"/>
            <a:r>
              <a:rPr lang="en-US" sz="900" err="1">
                <a:solidFill>
                  <a:srgbClr val="1D1D1A"/>
                </a:solidFill>
                <a:latin typeface="Arial" panose="020B0604020202020204" pitchFamily="34" charset="0"/>
              </a:rPr>
              <a:t>NameNode</a:t>
            </a:r>
            <a:endParaRPr lang="en-US" altLang="zh-CN" sz="900">
              <a:solidFill>
                <a:srgbClr val="1D1D1A"/>
              </a:solidFill>
              <a:latin typeface="Arial" panose="020B0604020202020204" pitchFamily="34" charset="0"/>
              <a:ea typeface="微软雅黑" panose="020B0503020204020204" pitchFamily="34" charset="-122"/>
            </a:endParaRPr>
          </a:p>
        </p:txBody>
      </p:sp>
      <p:sp>
        <p:nvSpPr>
          <p:cNvPr id="198" name="文本框 197"/>
          <p:cNvSpPr txBox="1"/>
          <p:nvPr/>
        </p:nvSpPr>
        <p:spPr>
          <a:xfrm>
            <a:off x="3520273" y="2860484"/>
            <a:ext cx="1338709" cy="369332"/>
          </a:xfrm>
          <a:prstGeom prst="rect">
            <a:avLst/>
          </a:prstGeom>
          <a:noFill/>
        </p:spPr>
        <p:txBody>
          <a:bodyPr wrap="square" rtlCol="0">
            <a:noAutofit/>
          </a:bodyPr>
          <a:lstStyle/>
          <a:p>
            <a:pPr algn="ctr" fontAlgn="ctr"/>
            <a:r>
              <a:rPr lang="en-US" sz="900">
                <a:solidFill>
                  <a:srgbClr val="1D1D1A"/>
                </a:solidFill>
                <a:latin typeface="Arial" panose="020B0604020202020204" pitchFamily="34" charset="0"/>
              </a:rPr>
              <a:t>Standby</a:t>
            </a:r>
          </a:p>
          <a:p>
            <a:pPr algn="ctr" fontAlgn="ctr"/>
            <a:r>
              <a:rPr lang="en-US" sz="900" err="1">
                <a:solidFill>
                  <a:srgbClr val="1D1D1A"/>
                </a:solidFill>
                <a:latin typeface="Arial" panose="020B0604020202020204" pitchFamily="34" charset="0"/>
              </a:rPr>
              <a:t>NameNode</a:t>
            </a:r>
            <a:endParaRPr lang="en-US" altLang="zh-CN" sz="900">
              <a:solidFill>
                <a:srgbClr val="1D1D1A"/>
              </a:solidFill>
              <a:latin typeface="Arial" panose="020B0604020202020204" pitchFamily="34" charset="0"/>
              <a:ea typeface="微软雅黑" panose="020B0503020204020204" pitchFamily="34" charset="-122"/>
            </a:endParaRPr>
          </a:p>
        </p:txBody>
      </p:sp>
      <p:cxnSp>
        <p:nvCxnSpPr>
          <p:cNvPr id="199" name="直接连接符 198"/>
          <p:cNvCxnSpPr>
            <a:stCxn id="194" idx="2"/>
          </p:cNvCxnSpPr>
          <p:nvPr/>
        </p:nvCxnSpPr>
        <p:spPr>
          <a:xfrm>
            <a:off x="1710747" y="3188323"/>
            <a:ext cx="655922" cy="628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191" idx="2"/>
            <a:endCxn id="202" idx="0"/>
          </p:cNvCxnSpPr>
          <p:nvPr/>
        </p:nvCxnSpPr>
        <p:spPr>
          <a:xfrm>
            <a:off x="2946478" y="3188323"/>
            <a:ext cx="5171" cy="618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直接连接符 200"/>
          <p:cNvCxnSpPr>
            <a:stCxn id="188" idx="2"/>
          </p:cNvCxnSpPr>
          <p:nvPr/>
        </p:nvCxnSpPr>
        <p:spPr>
          <a:xfrm flipH="1">
            <a:off x="3197109" y="3184263"/>
            <a:ext cx="985100" cy="615567"/>
          </a:xfrm>
          <a:prstGeom prst="line">
            <a:avLst/>
          </a:prstGeom>
        </p:spPr>
        <p:style>
          <a:lnRef idx="1">
            <a:schemeClr val="accent1"/>
          </a:lnRef>
          <a:fillRef idx="0">
            <a:schemeClr val="accent1"/>
          </a:fillRef>
          <a:effectRef idx="0">
            <a:schemeClr val="accent1"/>
          </a:effectRef>
          <a:fontRef idx="minor">
            <a:schemeClr val="tx1"/>
          </a:fontRef>
        </p:style>
      </p:cxnSp>
      <p:sp>
        <p:nvSpPr>
          <p:cNvPr id="202" name="圆角矩形 201"/>
          <p:cNvSpPr/>
          <p:nvPr/>
        </p:nvSpPr>
        <p:spPr>
          <a:xfrm>
            <a:off x="2019680" y="3806385"/>
            <a:ext cx="1863938" cy="44307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050">
                <a:solidFill>
                  <a:srgbClr val="1D1D1A"/>
                </a:solidFill>
                <a:latin typeface="Arial" panose="020B0604020202020204" pitchFamily="34" charset="0"/>
              </a:rPr>
              <a:t>HA based on NFS or</a:t>
            </a:r>
            <a:endParaRPr lang="en-US" altLang="zh-CN" sz="1050">
              <a:solidFill>
                <a:srgbClr val="1D1D1A"/>
              </a:solidFill>
              <a:latin typeface="Arial" panose="020B0604020202020204" pitchFamily="34" charset="0"/>
              <a:ea typeface="微软雅黑" panose="020B0503020204020204" pitchFamily="34" charset="-122"/>
            </a:endParaRPr>
          </a:p>
          <a:p>
            <a:pPr algn="ctr" fontAlgn="ctr"/>
            <a:r>
              <a:rPr lang="en-US" sz="1050">
                <a:solidFill>
                  <a:srgbClr val="1D1D1A"/>
                </a:solidFill>
                <a:latin typeface="Arial" panose="020B0604020202020204" pitchFamily="34" charset="0"/>
              </a:rPr>
              <a:t>Quorum Journal</a:t>
            </a:r>
            <a:endParaRPr lang="en-US" altLang="zh-CN" sz="1050">
              <a:solidFill>
                <a:srgbClr val="1D1D1A"/>
              </a:solidFill>
              <a:latin typeface="Arial" panose="020B0604020202020204" pitchFamily="34" charset="0"/>
              <a:ea typeface="微软雅黑" panose="020B0503020204020204" pitchFamily="34" charset="-122"/>
            </a:endParaRPr>
          </a:p>
        </p:txBody>
      </p:sp>
      <p:cxnSp>
        <p:nvCxnSpPr>
          <p:cNvPr id="212" name="直接连接符 148"/>
          <p:cNvCxnSpPr>
            <a:stCxn id="194" idx="0"/>
            <a:endCxn id="69" idx="2"/>
          </p:cNvCxnSpPr>
          <p:nvPr/>
        </p:nvCxnSpPr>
        <p:spPr>
          <a:xfrm flipV="1">
            <a:off x="1710747" y="1953564"/>
            <a:ext cx="1052610" cy="933670"/>
          </a:xfrm>
          <a:prstGeom prst="line">
            <a:avLst/>
          </a:prstGeom>
          <a:noFill/>
          <a:ln w="6350" cap="flat" cmpd="sng" algn="ctr">
            <a:solidFill>
              <a:srgbClr val="5B9BD5"/>
            </a:solidFill>
            <a:prstDash val="solid"/>
            <a:miter lim="800000"/>
            <a:headEnd type="arrow"/>
            <a:tailEnd type="arrow"/>
          </a:ln>
          <a:effectLst/>
        </p:spPr>
      </p:cxnSp>
      <p:sp>
        <p:nvSpPr>
          <p:cNvPr id="69" name="流程图: 过程 68"/>
          <p:cNvSpPr/>
          <p:nvPr/>
        </p:nvSpPr>
        <p:spPr>
          <a:xfrm>
            <a:off x="1643095" y="1480379"/>
            <a:ext cx="2240523" cy="473185"/>
          </a:xfrm>
          <a:prstGeom prst="flowChartProcess">
            <a:avLst/>
          </a:prstGeom>
          <a:solidFill>
            <a:srgbClr val="0192FF"/>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050" err="1">
                <a:solidFill>
                  <a:srgbClr val="1D1D1A"/>
                </a:solidFill>
                <a:latin typeface="Arial" panose="020B0604020202020204" pitchFamily="34" charset="0"/>
              </a:rPr>
              <a:t>HBase</a:t>
            </a:r>
            <a:r>
              <a:rPr lang="en-US" sz="1050">
                <a:solidFill>
                  <a:srgbClr val="1D1D1A"/>
                </a:solidFill>
                <a:latin typeface="Arial" panose="020B0604020202020204" pitchFamily="34" charset="0"/>
              </a:rPr>
              <a:t>/Hive/Spark</a:t>
            </a:r>
            <a:endParaRPr lang="en-US" altLang="zh-CN" sz="1050">
              <a:solidFill>
                <a:srgbClr val="1D1D1A"/>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57842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33069210"/>
              </p:ext>
            </p:extLst>
          </p:nvPr>
        </p:nvGraphicFramePr>
        <p:xfrm>
          <a:off x="5543385" y="2123570"/>
          <a:ext cx="6227544" cy="3782801"/>
        </p:xfrm>
        <a:graphic>
          <a:graphicData uri="http://schemas.openxmlformats.org/drawingml/2006/table">
            <a:tbl>
              <a:tblPr/>
              <a:tblGrid>
                <a:gridCol w="883411">
                  <a:extLst>
                    <a:ext uri="{9D8B030D-6E8A-4147-A177-3AD203B41FA5}">
                      <a16:colId xmlns:a16="http://schemas.microsoft.com/office/drawing/2014/main" val="20000"/>
                    </a:ext>
                  </a:extLst>
                </a:gridCol>
                <a:gridCol w="1383507">
                  <a:extLst>
                    <a:ext uri="{9D8B030D-6E8A-4147-A177-3AD203B41FA5}">
                      <a16:colId xmlns:a16="http://schemas.microsoft.com/office/drawing/2014/main" val="20001"/>
                    </a:ext>
                  </a:extLst>
                </a:gridCol>
                <a:gridCol w="1409931">
                  <a:extLst>
                    <a:ext uri="{9D8B030D-6E8A-4147-A177-3AD203B41FA5}">
                      <a16:colId xmlns:a16="http://schemas.microsoft.com/office/drawing/2014/main" val="20002"/>
                    </a:ext>
                  </a:extLst>
                </a:gridCol>
                <a:gridCol w="1265549">
                  <a:extLst>
                    <a:ext uri="{9D8B030D-6E8A-4147-A177-3AD203B41FA5}">
                      <a16:colId xmlns:a16="http://schemas.microsoft.com/office/drawing/2014/main" val="20003"/>
                    </a:ext>
                  </a:extLst>
                </a:gridCol>
                <a:gridCol w="1285146">
                  <a:extLst>
                    <a:ext uri="{9D8B030D-6E8A-4147-A177-3AD203B41FA5}">
                      <a16:colId xmlns:a16="http://schemas.microsoft.com/office/drawing/2014/main" val="20004"/>
                    </a:ext>
                  </a:extLst>
                </a:gridCol>
              </a:tblGrid>
              <a:tr h="283610">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ctr" fontAlgn="ctr"/>
                      <a:r>
                        <a:rPr lang="en-US" sz="900" b="1">
                          <a:solidFill>
                            <a:schemeClr val="tx2"/>
                          </a:solidFill>
                          <a:latin typeface="Arial" panose="020B0604020202020204" pitchFamily="34" charset="0"/>
                        </a:rPr>
                        <a:t>Key Technology</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ctr" fontAlgn="ctr"/>
                      <a:r>
                        <a:rPr lang="en-US" sz="900">
                          <a:solidFill>
                            <a:schemeClr val="tx2"/>
                          </a:solidFill>
                          <a:latin typeface="Arial" panose="020B0604020202020204" pitchFamily="34" charset="0"/>
                        </a:rPr>
                        <a:t>Large Files, High Bandwidth</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ctr" fontAlgn="ctr"/>
                      <a:r>
                        <a:rPr lang="en-US" sz="900">
                          <a:solidFill>
                            <a:schemeClr val="tx2"/>
                          </a:solidFill>
                          <a:latin typeface="Arial" panose="020B0604020202020204" pitchFamily="34" charset="0"/>
                        </a:rPr>
                        <a:t>Large Files and Random Small I/</a:t>
                      </a:r>
                      <a:r>
                        <a:rPr lang="en-US" sz="900" err="1">
                          <a:solidFill>
                            <a:schemeClr val="tx2"/>
                          </a:solidFill>
                          <a:latin typeface="Arial" panose="020B0604020202020204" pitchFamily="34" charset="0"/>
                        </a:rPr>
                        <a:t>Os</a:t>
                      </a:r>
                      <a:endParaRPr lang="en-US" altLang="zh-CN" sz="900" b="1" i="0" u="none" strike="noStrike">
                        <a:solidFill>
                          <a:schemeClr val="tx2"/>
                        </a:solidFill>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ctr" fontAlgn="ctr"/>
                      <a:r>
                        <a:rPr lang="en-US" sz="900">
                          <a:solidFill>
                            <a:schemeClr val="tx2"/>
                          </a:solidFill>
                          <a:latin typeface="Arial" panose="020B0604020202020204" pitchFamily="34" charset="0"/>
                        </a:rPr>
                        <a:t>Massive Small Files, High OPS</a:t>
                      </a:r>
                      <a:endParaRPr lang="en-US" altLang="zh-CN" sz="900" b="1" i="0" u="none" strike="noStrike">
                        <a:solidFill>
                          <a:schemeClr val="tx2"/>
                        </a:solidFill>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ctr" fontAlgn="ctr"/>
                      <a:r>
                        <a:rPr lang="en-US" sz="900" b="1">
                          <a:solidFill>
                            <a:schemeClr val="tx2"/>
                          </a:solidFill>
                          <a:latin typeface="Arial" panose="020B0604020202020204" pitchFamily="34" charset="0"/>
                        </a:rPr>
                        <a:t>Peer Vendors</a:t>
                      </a:r>
                      <a:endParaRPr lang="en-US" altLang="zh-CN" sz="900" b="1" i="0" u="none" strike="noStrike">
                        <a:solidFill>
                          <a:schemeClr val="tx2"/>
                        </a:solidFill>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0"/>
                  </a:ext>
                </a:extLst>
              </a:tr>
              <a:tr h="863275">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solidFill>
                            <a:schemeClr val="tx1"/>
                          </a:solidFill>
                          <a:latin typeface="Arial" panose="020B0604020202020204" pitchFamily="34" charset="0"/>
                        </a:rPr>
                        <a:t>1. Private client (POSIX, MPIIO)</a:t>
                      </a:r>
                      <a:endParaRPr lang="en-US" altLang="zh-CN" sz="900" b="0" i="0" u="none" strike="noStrike">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dirty="0">
                          <a:solidFill>
                            <a:schemeClr val="tx1"/>
                          </a:solidFill>
                          <a:latin typeface="Arial" panose="020B0604020202020204" pitchFamily="34" charset="0"/>
                        </a:rPr>
                        <a:t>Multi-channel protocol</a:t>
                      </a:r>
                      <a:endParaRPr lang="en-US" altLang="zh-CN" sz="900" b="0" i="0" u="none" strike="noStrike" dirty="0">
                        <a:solidFill>
                          <a:schemeClr val="tx1"/>
                        </a:solidFill>
                        <a:effectLst/>
                        <a:latin typeface="Arial" panose="020B0604020202020204" pitchFamily="34" charset="0"/>
                        <a:ea typeface="微软雅黑" panose="020B0503020204020204" pitchFamily="34" charset="-122"/>
                      </a:endParaRPr>
                    </a:p>
                    <a:p>
                      <a:pPr algn="l" fontAlgn="ctr"/>
                      <a:r>
                        <a:rPr lang="en-US" sz="900" dirty="0">
                          <a:solidFill>
                            <a:schemeClr val="tx1"/>
                          </a:solidFill>
                          <a:latin typeface="Arial" panose="020B0604020202020204" pitchFamily="34" charset="0"/>
                        </a:rPr>
                        <a:t>35% higher bandwidth than common NAS protocols</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Intelligent protocol load balancing</a:t>
                      </a:r>
                      <a:endParaRPr lang="en-US" altLang="zh-CN" sz="900" b="0" i="0" u="none" strike="noStrike">
                        <a:effectLst/>
                        <a:latin typeface="Arial" panose="020B0604020202020204" pitchFamily="34" charset="0"/>
                        <a:ea typeface="微软雅黑" panose="020B0503020204020204" pitchFamily="34" charset="-122"/>
                      </a:endParaRPr>
                    </a:p>
                    <a:p>
                      <a:pPr algn="l" fontAlgn="ctr"/>
                      <a:r>
                        <a:rPr lang="en-US" sz="900">
                          <a:latin typeface="Arial" panose="020B0604020202020204" pitchFamily="34" charset="0"/>
                        </a:rPr>
                        <a:t>45% higher IOPS than common NAS protocols</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Small I/O aggregation</a:t>
                      </a:r>
                      <a:endParaRPr lang="en-US" altLang="zh-CN" sz="900" b="0" i="0" u="none" strike="noStrike">
                        <a:effectLst/>
                        <a:latin typeface="Arial" panose="020B0604020202020204" pitchFamily="34" charset="0"/>
                        <a:ea typeface="微软雅黑" panose="020B0503020204020204" pitchFamily="34" charset="-122"/>
                      </a:endParaRPr>
                    </a:p>
                    <a:p>
                      <a:pPr algn="l" fontAlgn="ctr"/>
                      <a:r>
                        <a:rPr lang="en-US" sz="900">
                          <a:latin typeface="Arial" panose="020B0604020202020204" pitchFamily="34" charset="0"/>
                        </a:rPr>
                        <a:t>40% higher IOPS than common NAS protocols</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marL="0" marR="0" lvl="0" indent="0" algn="l" defTabSz="1217447" rtl="0" eaLnBrk="1" fontAlgn="ctr" latinLnBrk="0" hangingPunct="1">
                        <a:lnSpc>
                          <a:spcPct val="100000"/>
                        </a:lnSpc>
                        <a:spcBef>
                          <a:spcPts val="0"/>
                        </a:spcBef>
                        <a:spcAft>
                          <a:spcPts val="0"/>
                        </a:spcAft>
                        <a:buClrTx/>
                        <a:buSzTx/>
                        <a:buFontTx/>
                        <a:buNone/>
                        <a:tabLst/>
                        <a:defRPr/>
                      </a:pPr>
                      <a:r>
                        <a:rPr lang="en-US" sz="900" err="1">
                          <a:latin typeface="Arial" panose="020B0604020202020204" pitchFamily="34" charset="0"/>
                        </a:rPr>
                        <a:t>Isilon</a:t>
                      </a:r>
                      <a:r>
                        <a:rPr lang="en-US" sz="900">
                          <a:latin typeface="Arial" panose="020B0604020202020204" pitchFamily="34" charset="0"/>
                        </a:rPr>
                        <a:t> and NetApp do not support this function. DDN and IBM support this function.</a:t>
                      </a:r>
                      <a:endParaRPr lang="en-US" altLang="zh-CN" sz="900" b="0" i="0" u="none" strike="noStrike">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46191">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solidFill>
                            <a:schemeClr val="tx1"/>
                          </a:solidFill>
                          <a:latin typeface="Arial" panose="020B0604020202020204" pitchFamily="34" charset="0"/>
                        </a:rPr>
                        <a:t>2. Intelligent cache</a:t>
                      </a:r>
                      <a:endParaRPr lang="en-US" sz="900" b="0" i="0" u="none" strike="noStrike">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solidFill>
                            <a:schemeClr val="tx1"/>
                          </a:solidFill>
                          <a:latin typeface="Arial" panose="020B0604020202020204" pitchFamily="34" charset="0"/>
                        </a:rPr>
                        <a:t>Sequential I/O pre-read improves bandwidth.</a:t>
                      </a:r>
                      <a:endParaRPr lang="en-US" altLang="zh-CN" sz="900" b="0" i="0" u="none" strike="noStrike">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Regular stream </a:t>
                      </a:r>
                      <a:r>
                        <a:rPr lang="en-US" sz="900" err="1">
                          <a:latin typeface="Arial" panose="020B0604020202020204" pitchFamily="34" charset="0"/>
                        </a:rPr>
                        <a:t>prefetch</a:t>
                      </a:r>
                      <a:r>
                        <a:rPr lang="en-US" sz="900">
                          <a:latin typeface="Arial" panose="020B0604020202020204" pitchFamily="34" charset="0"/>
                        </a:rPr>
                        <a:t> improves the memory hit ratio and performance and reduces the latency.</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marL="0" marR="0" lvl="0" indent="0" algn="l" defTabSz="1217447" rtl="0" eaLnBrk="1" fontAlgn="ctr" latinLnBrk="0" hangingPunct="1">
                        <a:lnSpc>
                          <a:spcPct val="100000"/>
                        </a:lnSpc>
                        <a:spcBef>
                          <a:spcPts val="0"/>
                        </a:spcBef>
                        <a:spcAft>
                          <a:spcPts val="0"/>
                        </a:spcAft>
                        <a:buClrTx/>
                        <a:buSzTx/>
                        <a:buFontTx/>
                        <a:buNone/>
                        <a:tabLst/>
                        <a:defRPr/>
                      </a:pPr>
                      <a:r>
                        <a:rPr lang="en-US" sz="900">
                          <a:solidFill>
                            <a:srgbClr val="000000"/>
                          </a:solidFill>
                          <a:latin typeface="Arial" panose="020B0604020202020204" pitchFamily="34" charset="0"/>
                        </a:rPr>
                        <a:t>I/O workload model of intelligent service learning implements cross-file pre-reading and improves the hit ratio.</a:t>
                      </a:r>
                      <a:endParaRPr lang="en-US" altLang="zh-CN" sz="900" b="0" i="0" u="none" strike="noStrike">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marL="0" marR="0" lvl="0" indent="0" algn="l" defTabSz="1217447" rtl="0" eaLnBrk="1" fontAlgn="ctr" latinLnBrk="0" hangingPunct="1">
                        <a:lnSpc>
                          <a:spcPct val="100000"/>
                        </a:lnSpc>
                        <a:spcBef>
                          <a:spcPts val="0"/>
                        </a:spcBef>
                        <a:spcAft>
                          <a:spcPts val="0"/>
                        </a:spcAft>
                        <a:buClrTx/>
                        <a:buSzTx/>
                        <a:buFontTx/>
                        <a:buNone/>
                        <a:tabLst/>
                        <a:defRPr/>
                      </a:pPr>
                      <a:r>
                        <a:rPr lang="en-US" sz="900">
                          <a:solidFill>
                            <a:schemeClr val="tx1"/>
                          </a:solidFill>
                          <a:latin typeface="Arial" panose="020B0604020202020204" pitchFamily="34" charset="0"/>
                        </a:rPr>
                        <a:t>Peer vendors support only sequential stream pre-reading and do not support interval stream pre-reading or cross-file pre-reading.</a:t>
                      </a:r>
                      <a:endParaRPr lang="en-US" altLang="zh-CN" sz="900" b="0" i="0" u="none" strike="noStrike">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6966">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solidFill>
                            <a:schemeClr val="tx1"/>
                          </a:solidFill>
                          <a:latin typeface="Arial" panose="020B0604020202020204" pitchFamily="34" charset="0"/>
                        </a:rPr>
                        <a:t>3. NVDIMM</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solidFill>
                            <a:schemeClr val="tx1"/>
                          </a:solidFill>
                          <a:latin typeface="Arial" panose="020B0604020202020204" pitchFamily="34" charset="0"/>
                        </a:rPr>
                        <a:t>Stable write latency</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Stable write latency and I/O aggregation</a:t>
                      </a:r>
                      <a:endParaRPr lang="en-US" altLang="zh-CN" sz="900" b="0" i="0" u="none" strike="noStrike">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Stable write latency and file aggregation</a:t>
                      </a:r>
                      <a:endParaRPr lang="en-US" altLang="zh-CN" sz="900" b="0" i="0" u="none" strike="noStrike">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Only </a:t>
                      </a:r>
                      <a:r>
                        <a:rPr lang="en-US" sz="900" err="1">
                          <a:latin typeface="Arial" panose="020B0604020202020204" pitchFamily="34" charset="0"/>
                        </a:rPr>
                        <a:t>Isilon</a:t>
                      </a:r>
                      <a:r>
                        <a:rPr lang="en-US" sz="900">
                          <a:latin typeface="Arial" panose="020B0604020202020204" pitchFamily="34" charset="0"/>
                        </a:rPr>
                        <a:t> and NetApp support this function.</a:t>
                      </a:r>
                      <a:endParaRPr lang="en-US" altLang="zh-CN" sz="900" b="0" i="0" u="none" strike="noStrike">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2885">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solidFill>
                            <a:schemeClr val="tx1"/>
                          </a:solidFill>
                          <a:latin typeface="Arial" panose="020B0604020202020204" pitchFamily="34" charset="0"/>
                        </a:rPr>
                        <a:t>4. Block size of the self-adaptive application</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solidFill>
                            <a:schemeClr val="tx1"/>
                          </a:solidFill>
                          <a:latin typeface="Arial" panose="020B0604020202020204" pitchFamily="34" charset="0"/>
                        </a:rPr>
                        <a:t>1 MB block size, improving read and write performance</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8 KB block size, improving read and write performance</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8 KB block size, improving read and write performance</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Only Huawei supports this function.</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94436">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solidFill>
                            <a:schemeClr val="tx1"/>
                          </a:solidFill>
                          <a:latin typeface="Arial" panose="020B0604020202020204" pitchFamily="34" charset="0"/>
                        </a:rPr>
                        <a:t>5. Large I/O </a:t>
                      </a:r>
                      <a:r>
                        <a:rPr lang="en-US" sz="900" err="1">
                          <a:solidFill>
                            <a:schemeClr val="tx1"/>
                          </a:solidFill>
                          <a:latin typeface="Arial" panose="020B0604020202020204" pitchFamily="34" charset="0"/>
                        </a:rPr>
                        <a:t>passthrough</a:t>
                      </a:r>
                      <a:endParaRPr lang="en-US" sz="900">
                        <a:solidFill>
                          <a:schemeClr val="tx1"/>
                        </a:solidFill>
                        <a:latin typeface="Arial" panose="020B0604020202020204" pitchFamily="34" charset="0"/>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solidFill>
                            <a:schemeClr val="tx1"/>
                          </a:solidFill>
                          <a:latin typeface="Arial" panose="020B0604020202020204" pitchFamily="34" charset="0"/>
                        </a:rPr>
                        <a:t>Large I/</a:t>
                      </a:r>
                      <a:r>
                        <a:rPr lang="en-US" sz="900" err="1">
                          <a:solidFill>
                            <a:schemeClr val="tx1"/>
                          </a:solidFill>
                          <a:latin typeface="Arial" panose="020B0604020202020204" pitchFamily="34" charset="0"/>
                        </a:rPr>
                        <a:t>Os</a:t>
                      </a:r>
                      <a:r>
                        <a:rPr lang="en-US" sz="900">
                          <a:solidFill>
                            <a:schemeClr val="tx1"/>
                          </a:solidFill>
                          <a:latin typeface="Arial" panose="020B0604020202020204" pitchFamily="34" charset="0"/>
                        </a:rPr>
                        <a:t> are directly read from and written to the persistence layer, improving bandwidth.</a:t>
                      </a:r>
                      <a:endParaRPr lang="en-US" altLang="zh-CN" sz="900" b="0" i="0" u="none" strike="noStrike">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a:latin typeface="Arial" panose="020B0604020202020204" pitchFamily="34" charset="0"/>
                        </a:rPr>
                        <a:t>/</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tx1"/>
                          </a:solidFill>
                          <a:latin typeface="Arial"/>
                        </a:defRPr>
                      </a:lvl1pPr>
                      <a:lvl2pPr marL="593900" algn="l" defTabSz="1187798" rtl="0" eaLnBrk="1" latinLnBrk="0" hangingPunct="1">
                        <a:defRPr sz="2338" kern="1200">
                          <a:solidFill>
                            <a:schemeClr val="tx1"/>
                          </a:solidFill>
                          <a:latin typeface="Arial"/>
                        </a:defRPr>
                      </a:lvl2pPr>
                      <a:lvl3pPr marL="1187798" algn="l" defTabSz="1187798" rtl="0" eaLnBrk="1" latinLnBrk="0" hangingPunct="1">
                        <a:defRPr sz="2338" kern="1200">
                          <a:solidFill>
                            <a:schemeClr val="tx1"/>
                          </a:solidFill>
                          <a:latin typeface="Arial"/>
                        </a:defRPr>
                      </a:lvl3pPr>
                      <a:lvl4pPr marL="1781699" algn="l" defTabSz="1187798" rtl="0" eaLnBrk="1" latinLnBrk="0" hangingPunct="1">
                        <a:defRPr sz="2338" kern="1200">
                          <a:solidFill>
                            <a:schemeClr val="tx1"/>
                          </a:solidFill>
                          <a:latin typeface="Arial"/>
                        </a:defRPr>
                      </a:lvl4pPr>
                      <a:lvl5pPr marL="2375598" algn="l" defTabSz="1187798" rtl="0" eaLnBrk="1" latinLnBrk="0" hangingPunct="1">
                        <a:defRPr sz="2338" kern="1200">
                          <a:solidFill>
                            <a:schemeClr val="tx1"/>
                          </a:solidFill>
                          <a:latin typeface="Arial"/>
                        </a:defRPr>
                      </a:lvl5pPr>
                      <a:lvl6pPr marL="2969497" algn="l" defTabSz="1187798" rtl="0" eaLnBrk="1" latinLnBrk="0" hangingPunct="1">
                        <a:defRPr sz="2338" kern="1200">
                          <a:solidFill>
                            <a:schemeClr val="tx1"/>
                          </a:solidFill>
                          <a:latin typeface="Arial"/>
                        </a:defRPr>
                      </a:lvl6pPr>
                      <a:lvl7pPr marL="3563396" algn="l" defTabSz="1187798" rtl="0" eaLnBrk="1" latinLnBrk="0" hangingPunct="1">
                        <a:defRPr sz="2338" kern="1200">
                          <a:solidFill>
                            <a:schemeClr val="tx1"/>
                          </a:solidFill>
                          <a:latin typeface="Arial"/>
                        </a:defRPr>
                      </a:lvl7pPr>
                      <a:lvl8pPr marL="4157297" algn="l" defTabSz="1187798" rtl="0" eaLnBrk="1" latinLnBrk="0" hangingPunct="1">
                        <a:defRPr sz="2338" kern="1200">
                          <a:solidFill>
                            <a:schemeClr val="tx1"/>
                          </a:solidFill>
                          <a:latin typeface="Arial"/>
                        </a:defRPr>
                      </a:lvl8pPr>
                      <a:lvl9pPr marL="4751195" algn="l" defTabSz="1187798" rtl="0" eaLnBrk="1" latinLnBrk="0" hangingPunct="1">
                        <a:defRPr sz="2338" kern="1200">
                          <a:solidFill>
                            <a:schemeClr val="tx1"/>
                          </a:solidFill>
                          <a:latin typeface="Arial"/>
                        </a:defRPr>
                      </a:lvl9pPr>
                    </a:lstStyle>
                    <a:p>
                      <a:pPr algn="l" fontAlgn="ctr"/>
                      <a:r>
                        <a:rPr lang="en-US" sz="900" dirty="0">
                          <a:latin typeface="Arial" panose="020B0604020202020204" pitchFamily="34" charset="0"/>
                        </a:rPr>
                        <a:t>Only Huawei supports this function.</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5" name="组合 4"/>
          <p:cNvGrpSpPr/>
          <p:nvPr/>
        </p:nvGrpSpPr>
        <p:grpSpPr>
          <a:xfrm>
            <a:off x="273542" y="1531257"/>
            <a:ext cx="5093839" cy="4652543"/>
            <a:chOff x="291487" y="1540661"/>
            <a:chExt cx="5459161" cy="4484354"/>
          </a:xfrm>
        </p:grpSpPr>
        <p:grpSp>
          <p:nvGrpSpPr>
            <p:cNvPr id="6" name="组合 5"/>
            <p:cNvGrpSpPr/>
            <p:nvPr/>
          </p:nvGrpSpPr>
          <p:grpSpPr>
            <a:xfrm>
              <a:off x="433463" y="1540661"/>
              <a:ext cx="5317185" cy="4484354"/>
              <a:chOff x="4151784" y="940747"/>
              <a:chExt cx="5371587" cy="5020607"/>
            </a:xfrm>
          </p:grpSpPr>
          <p:sp>
            <p:nvSpPr>
              <p:cNvPr id="14" name="Rounded Rectangle 6"/>
              <p:cNvSpPr/>
              <p:nvPr/>
            </p:nvSpPr>
            <p:spPr>
              <a:xfrm>
                <a:off x="4345714" y="1903994"/>
                <a:ext cx="1291902" cy="4017431"/>
              </a:xfrm>
              <a:prstGeom prst="roundRect">
                <a:avLst/>
              </a:prstGeom>
              <a:solidFill>
                <a:sysClr val="window" lastClr="FFFFFF">
                  <a:lumMod val="85000"/>
                  <a:alpha val="15000"/>
                </a:sysClr>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sz="1000" kern="0">
                  <a:solidFill>
                    <a:prstClr val="white"/>
                  </a:solidFill>
                  <a:latin typeface="Arial" panose="020B0604020202020204" pitchFamily="34" charset="0"/>
                  <a:ea typeface="微软雅黑" panose="020B0503020204020204" pitchFamily="34" charset="-122"/>
                </a:endParaRPr>
              </a:p>
            </p:txBody>
          </p:sp>
          <p:sp>
            <p:nvSpPr>
              <p:cNvPr id="15" name="Rounded Rectangle 4"/>
              <p:cNvSpPr/>
              <p:nvPr/>
            </p:nvSpPr>
            <p:spPr>
              <a:xfrm>
                <a:off x="8070671" y="1971423"/>
                <a:ext cx="1291902" cy="3989931"/>
              </a:xfrm>
              <a:prstGeom prst="roundRect">
                <a:avLst/>
              </a:prstGeom>
              <a:solidFill>
                <a:sysClr val="window" lastClr="FFFFFF">
                  <a:lumMod val="85000"/>
                  <a:alpha val="15000"/>
                </a:sysClr>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sz="1000" kern="0">
                  <a:solidFill>
                    <a:prstClr val="white"/>
                  </a:solidFill>
                  <a:latin typeface="Arial" panose="020B0604020202020204" pitchFamily="34" charset="0"/>
                  <a:ea typeface="微软雅黑" panose="020B0503020204020204" pitchFamily="34" charset="-122"/>
                </a:endParaRPr>
              </a:p>
            </p:txBody>
          </p:sp>
          <p:sp>
            <p:nvSpPr>
              <p:cNvPr id="16" name="Rounded Rectangle 5"/>
              <p:cNvSpPr/>
              <p:nvPr/>
            </p:nvSpPr>
            <p:spPr>
              <a:xfrm>
                <a:off x="6206737" y="1903994"/>
                <a:ext cx="1291902" cy="4017431"/>
              </a:xfrm>
              <a:prstGeom prst="roundRect">
                <a:avLst/>
              </a:prstGeom>
              <a:solidFill>
                <a:sysClr val="window" lastClr="FFFFFF">
                  <a:lumMod val="85000"/>
                  <a:alpha val="15000"/>
                </a:sysClr>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sz="1000" kern="0">
                  <a:solidFill>
                    <a:prstClr val="white"/>
                  </a:solidFill>
                  <a:latin typeface="Arial" panose="020B0604020202020204" pitchFamily="34" charset="0"/>
                  <a:ea typeface="微软雅黑" panose="020B0503020204020204" pitchFamily="34" charset="-122"/>
                </a:endParaRPr>
              </a:p>
            </p:txBody>
          </p:sp>
          <p:grpSp>
            <p:nvGrpSpPr>
              <p:cNvPr id="17" name="Protocol"/>
              <p:cNvGrpSpPr/>
              <p:nvPr/>
            </p:nvGrpSpPr>
            <p:grpSpPr>
              <a:xfrm>
                <a:off x="4587870" y="2029920"/>
                <a:ext cx="824926" cy="269851"/>
                <a:chOff x="-1" y="-65242"/>
                <a:chExt cx="1496122" cy="723047"/>
              </a:xfrm>
              <a:solidFill>
                <a:srgbClr val="000000">
                  <a:lumMod val="50000"/>
                  <a:lumOff val="50000"/>
                </a:srgbClr>
              </a:solidFill>
            </p:grpSpPr>
            <p:sp>
              <p:nvSpPr>
                <p:cNvPr id="78" name="Rectangle"/>
                <p:cNvSpPr/>
                <p:nvPr/>
              </p:nvSpPr>
              <p:spPr>
                <a:xfrm>
                  <a:off x="-1" y="-1"/>
                  <a:ext cx="1496122" cy="592586"/>
                </a:xfrm>
                <a:prstGeom prst="rect">
                  <a:avLst/>
                </a:prstGeom>
                <a:grpFill/>
                <a:ln w="12700" cap="flat">
                  <a:noFill/>
                  <a:miter lim="400000"/>
                </a:ln>
                <a:effectLst/>
              </p:spPr>
              <p:txBody>
                <a:bodyPr wrap="square" lIns="47625" tIns="47625" rIns="47625" bIns="47625" numCol="1" anchor="ctr">
                  <a:noAutofit/>
                </a:bodyPr>
                <a:lstStyle/>
                <a:p>
                  <a:pPr algn="ctr" defTabSz="547654" fontAlgn="ctr" hangingPunct="0">
                    <a:defRPr sz="2200">
                      <a:solidFill>
                        <a:srgbClr val="FFFFFF"/>
                      </a:solidFill>
                    </a:defRPr>
                  </a:pP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79" name="Protocol"/>
                <p:cNvSpPr txBox="1"/>
                <p:nvPr/>
              </p:nvSpPr>
              <p:spPr>
                <a:xfrm>
                  <a:off x="-1" y="-65242"/>
                  <a:ext cx="1496122" cy="72304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7625" tIns="47625" rIns="47625" bIns="47625" numCol="1" anchor="ctr">
                  <a:noAutofit/>
                </a:bodyPr>
                <a:lstStyle>
                  <a:lvl1pPr>
                    <a:defRPr sz="2200">
                      <a:solidFill>
                        <a:srgbClr val="FFFFFF"/>
                      </a:solidFill>
                    </a:defRPr>
                  </a:lvl1pPr>
                </a:lstStyle>
                <a:p>
                  <a:pPr algn="ctr" defTabSz="547654" fontAlgn="ctr" hangingPunct="0">
                    <a:defRPr/>
                  </a:pPr>
                  <a:r>
                    <a:rPr lang="en-US" sz="1000">
                      <a:latin typeface="Arial" panose="020B0604020202020204" pitchFamily="34" charset="0"/>
                    </a:rPr>
                    <a:t>Protocol</a:t>
                  </a:r>
                  <a:endParaRPr lang="en-US" sz="1000" kern="0">
                    <a:latin typeface="Arial" panose="020B0604020202020204" pitchFamily="34" charset="0"/>
                    <a:ea typeface="微软雅黑" panose="020B0503020204020204" pitchFamily="34" charset="-122"/>
                    <a:sym typeface="Helvetica Neue Medium"/>
                  </a:endParaRPr>
                </a:p>
              </p:txBody>
            </p:sp>
          </p:grpSp>
          <p:grpSp>
            <p:nvGrpSpPr>
              <p:cNvPr id="18" name="KV Store"/>
              <p:cNvGrpSpPr/>
              <p:nvPr/>
            </p:nvGrpSpPr>
            <p:grpSpPr>
              <a:xfrm>
                <a:off x="4587870" y="3878944"/>
                <a:ext cx="824926" cy="278542"/>
                <a:chOff x="-1" y="278987"/>
                <a:chExt cx="1496122" cy="746352"/>
              </a:xfrm>
              <a:solidFill>
                <a:srgbClr val="000000">
                  <a:lumMod val="50000"/>
                  <a:lumOff val="50000"/>
                </a:srgbClr>
              </a:solidFill>
            </p:grpSpPr>
            <p:sp>
              <p:nvSpPr>
                <p:cNvPr id="76" name="Rectangle"/>
                <p:cNvSpPr/>
                <p:nvPr/>
              </p:nvSpPr>
              <p:spPr>
                <a:xfrm>
                  <a:off x="-1" y="278987"/>
                  <a:ext cx="1496122" cy="592589"/>
                </a:xfrm>
                <a:prstGeom prst="rect">
                  <a:avLst/>
                </a:prstGeom>
                <a:grpFill/>
                <a:ln w="12700" cap="flat">
                  <a:noFill/>
                  <a:miter lim="400000"/>
                </a:ln>
                <a:effectLst/>
              </p:spPr>
              <p:txBody>
                <a:bodyPr wrap="square" lIns="47625" tIns="47625" rIns="47625" bIns="47625" numCol="1" anchor="ctr">
                  <a:noAutofit/>
                </a:bodyPr>
                <a:lstStyle/>
                <a:p>
                  <a:pPr algn="ctr" defTabSz="547654" fontAlgn="ctr" hangingPunct="0">
                    <a:defRPr sz="2200">
                      <a:solidFill>
                        <a:srgbClr val="FFFFFF"/>
                      </a:solidFill>
                    </a:defRPr>
                  </a:pP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77" name="KV Store"/>
                <p:cNvSpPr txBox="1"/>
                <p:nvPr/>
              </p:nvSpPr>
              <p:spPr>
                <a:xfrm>
                  <a:off x="-1" y="302276"/>
                  <a:ext cx="1496122" cy="723063"/>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7625" tIns="47625" rIns="47625" bIns="47625" numCol="1" anchor="ctr">
                  <a:noAutofit/>
                </a:bodyPr>
                <a:lstStyle>
                  <a:lvl1pPr>
                    <a:defRPr sz="2200">
                      <a:solidFill>
                        <a:srgbClr val="FFFFFF"/>
                      </a:solidFill>
                    </a:defRPr>
                  </a:lvl1pPr>
                </a:lstStyle>
                <a:p>
                  <a:pPr algn="ctr" defTabSz="547654" fontAlgn="ctr" hangingPunct="0">
                    <a:defRPr/>
                  </a:pPr>
                  <a:r>
                    <a:rPr lang="en-US" sz="1000">
                      <a:latin typeface="Arial" panose="020B0604020202020204" pitchFamily="34" charset="0"/>
                    </a:rPr>
                    <a:t>Index</a:t>
                  </a:r>
                  <a:endParaRPr lang="en-US" sz="1000" kern="0">
                    <a:latin typeface="Arial" panose="020B0604020202020204" pitchFamily="34" charset="0"/>
                    <a:ea typeface="微软雅黑" panose="020B0503020204020204" pitchFamily="34" charset="-122"/>
                    <a:sym typeface="Helvetica Neue Medium"/>
                  </a:endParaRPr>
                </a:p>
              </p:txBody>
            </p:sp>
          </p:grpSp>
          <p:grpSp>
            <p:nvGrpSpPr>
              <p:cNvPr id="19" name="Protocol"/>
              <p:cNvGrpSpPr/>
              <p:nvPr/>
            </p:nvGrpSpPr>
            <p:grpSpPr>
              <a:xfrm>
                <a:off x="6436521" y="2029920"/>
                <a:ext cx="824926" cy="269851"/>
                <a:chOff x="-1" y="-65242"/>
                <a:chExt cx="1496122" cy="723047"/>
              </a:xfrm>
              <a:solidFill>
                <a:srgbClr val="000000">
                  <a:lumMod val="50000"/>
                  <a:lumOff val="50000"/>
                </a:srgbClr>
              </a:solidFill>
            </p:grpSpPr>
            <p:sp>
              <p:nvSpPr>
                <p:cNvPr id="74" name="Rectangle"/>
                <p:cNvSpPr/>
                <p:nvPr/>
              </p:nvSpPr>
              <p:spPr>
                <a:xfrm>
                  <a:off x="-1" y="-1"/>
                  <a:ext cx="1496122" cy="592586"/>
                </a:xfrm>
                <a:prstGeom prst="rect">
                  <a:avLst/>
                </a:prstGeom>
                <a:grpFill/>
                <a:ln w="12700" cap="flat">
                  <a:noFill/>
                  <a:miter lim="400000"/>
                </a:ln>
                <a:effectLst/>
              </p:spPr>
              <p:txBody>
                <a:bodyPr wrap="square" lIns="47625" tIns="47625" rIns="47625" bIns="47625" numCol="1" anchor="ctr">
                  <a:noAutofit/>
                </a:bodyPr>
                <a:lstStyle/>
                <a:p>
                  <a:pPr algn="ctr" defTabSz="547654" fontAlgn="ctr" hangingPunct="0">
                    <a:defRPr sz="2200">
                      <a:solidFill>
                        <a:srgbClr val="FFFFFF"/>
                      </a:solidFill>
                    </a:defRPr>
                  </a:pP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75" name="Protocol"/>
                <p:cNvSpPr txBox="1"/>
                <p:nvPr/>
              </p:nvSpPr>
              <p:spPr>
                <a:xfrm>
                  <a:off x="-1" y="-65242"/>
                  <a:ext cx="1496122" cy="72304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7625" tIns="47625" rIns="47625" bIns="47625" numCol="1" anchor="ctr">
                  <a:noAutofit/>
                </a:bodyPr>
                <a:lstStyle>
                  <a:lvl1pPr>
                    <a:defRPr sz="2200">
                      <a:solidFill>
                        <a:srgbClr val="FFFFFF"/>
                      </a:solidFill>
                    </a:defRPr>
                  </a:lvl1pPr>
                </a:lstStyle>
                <a:p>
                  <a:pPr algn="ctr" defTabSz="547654" fontAlgn="ctr" hangingPunct="0">
                    <a:defRPr/>
                  </a:pPr>
                  <a:r>
                    <a:rPr lang="en-US" sz="1000">
                      <a:latin typeface="Arial" panose="020B0604020202020204" pitchFamily="34" charset="0"/>
                    </a:rPr>
                    <a:t>Protocol</a:t>
                  </a:r>
                  <a:endParaRPr lang="en-US" sz="1000" kern="0">
                    <a:latin typeface="Arial" panose="020B0604020202020204" pitchFamily="34" charset="0"/>
                    <a:ea typeface="微软雅黑" panose="020B0503020204020204" pitchFamily="34" charset="-122"/>
                    <a:sym typeface="Helvetica Neue Medium"/>
                  </a:endParaRPr>
                </a:p>
              </p:txBody>
            </p:sp>
          </p:grpSp>
          <p:grpSp>
            <p:nvGrpSpPr>
              <p:cNvPr id="20" name="KV Store"/>
              <p:cNvGrpSpPr/>
              <p:nvPr/>
            </p:nvGrpSpPr>
            <p:grpSpPr>
              <a:xfrm>
                <a:off x="6436521" y="3878944"/>
                <a:ext cx="824926" cy="278542"/>
                <a:chOff x="-1" y="278987"/>
                <a:chExt cx="1496122" cy="746352"/>
              </a:xfrm>
              <a:solidFill>
                <a:srgbClr val="000000">
                  <a:lumMod val="50000"/>
                  <a:lumOff val="50000"/>
                </a:srgbClr>
              </a:solidFill>
            </p:grpSpPr>
            <p:sp>
              <p:nvSpPr>
                <p:cNvPr id="72" name="Rectangle"/>
                <p:cNvSpPr/>
                <p:nvPr/>
              </p:nvSpPr>
              <p:spPr>
                <a:xfrm>
                  <a:off x="-1" y="278987"/>
                  <a:ext cx="1496122" cy="592589"/>
                </a:xfrm>
                <a:prstGeom prst="rect">
                  <a:avLst/>
                </a:prstGeom>
                <a:grpFill/>
                <a:ln w="12700" cap="flat">
                  <a:noFill/>
                  <a:miter lim="400000"/>
                </a:ln>
                <a:effectLst/>
              </p:spPr>
              <p:txBody>
                <a:bodyPr wrap="square" lIns="47625" tIns="47625" rIns="47625" bIns="47625" numCol="1" anchor="ctr">
                  <a:noAutofit/>
                </a:bodyPr>
                <a:lstStyle/>
                <a:p>
                  <a:pPr algn="ctr" defTabSz="547654" fontAlgn="ctr" hangingPunct="0">
                    <a:defRPr sz="2200">
                      <a:solidFill>
                        <a:srgbClr val="FFFFFF"/>
                      </a:solidFill>
                    </a:defRPr>
                  </a:pP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73" name="KV Store"/>
                <p:cNvSpPr txBox="1"/>
                <p:nvPr/>
              </p:nvSpPr>
              <p:spPr>
                <a:xfrm>
                  <a:off x="-1" y="302276"/>
                  <a:ext cx="1496122" cy="723063"/>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7625" tIns="47625" rIns="47625" bIns="47625" numCol="1" anchor="ctr">
                  <a:noAutofit/>
                </a:bodyPr>
                <a:lstStyle>
                  <a:lvl1pPr>
                    <a:defRPr sz="2200">
                      <a:solidFill>
                        <a:srgbClr val="FFFFFF"/>
                      </a:solidFill>
                    </a:defRPr>
                  </a:lvl1pPr>
                </a:lstStyle>
                <a:p>
                  <a:pPr algn="ctr" defTabSz="547654" fontAlgn="ctr" hangingPunct="0">
                    <a:defRPr/>
                  </a:pPr>
                  <a:r>
                    <a:rPr lang="en-US" sz="1000">
                      <a:latin typeface="Arial" panose="020B0604020202020204" pitchFamily="34" charset="0"/>
                    </a:rPr>
                    <a:t>Index</a:t>
                  </a:r>
                  <a:endParaRPr lang="en-US" sz="1000" kern="0">
                    <a:latin typeface="Arial" panose="020B0604020202020204" pitchFamily="34" charset="0"/>
                    <a:ea typeface="微软雅黑" panose="020B0503020204020204" pitchFamily="34" charset="-122"/>
                    <a:sym typeface="Helvetica Neue Medium"/>
                  </a:endParaRPr>
                </a:p>
              </p:txBody>
            </p:sp>
          </p:grpSp>
          <p:grpSp>
            <p:nvGrpSpPr>
              <p:cNvPr id="21" name="Protocol"/>
              <p:cNvGrpSpPr/>
              <p:nvPr/>
            </p:nvGrpSpPr>
            <p:grpSpPr>
              <a:xfrm>
                <a:off x="8285173" y="2029920"/>
                <a:ext cx="824926" cy="269851"/>
                <a:chOff x="-1" y="-65242"/>
                <a:chExt cx="1496122" cy="723047"/>
              </a:xfrm>
              <a:solidFill>
                <a:srgbClr val="000000">
                  <a:lumMod val="50000"/>
                  <a:lumOff val="50000"/>
                </a:srgbClr>
              </a:solidFill>
            </p:grpSpPr>
            <p:sp>
              <p:nvSpPr>
                <p:cNvPr id="70" name="Rectangle"/>
                <p:cNvSpPr/>
                <p:nvPr/>
              </p:nvSpPr>
              <p:spPr>
                <a:xfrm>
                  <a:off x="-1" y="-1"/>
                  <a:ext cx="1496122" cy="592586"/>
                </a:xfrm>
                <a:prstGeom prst="rect">
                  <a:avLst/>
                </a:prstGeom>
                <a:grpFill/>
                <a:ln w="12700" cap="flat">
                  <a:noFill/>
                  <a:miter lim="400000"/>
                </a:ln>
                <a:effectLst/>
              </p:spPr>
              <p:txBody>
                <a:bodyPr wrap="square" lIns="47625" tIns="47625" rIns="47625" bIns="47625" numCol="1" anchor="ctr">
                  <a:noAutofit/>
                </a:bodyPr>
                <a:lstStyle/>
                <a:p>
                  <a:pPr algn="ctr" defTabSz="547654" fontAlgn="ctr" hangingPunct="0">
                    <a:defRPr sz="2200">
                      <a:solidFill>
                        <a:srgbClr val="FFFFFF"/>
                      </a:solidFill>
                    </a:defRPr>
                  </a:pP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71" name="Protocol"/>
                <p:cNvSpPr txBox="1"/>
                <p:nvPr/>
              </p:nvSpPr>
              <p:spPr>
                <a:xfrm>
                  <a:off x="-1" y="-65242"/>
                  <a:ext cx="1496122" cy="72304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7625" tIns="47625" rIns="47625" bIns="47625" numCol="1" anchor="ctr">
                  <a:noAutofit/>
                </a:bodyPr>
                <a:lstStyle>
                  <a:lvl1pPr>
                    <a:defRPr sz="2200">
                      <a:solidFill>
                        <a:srgbClr val="FFFFFF"/>
                      </a:solidFill>
                    </a:defRPr>
                  </a:lvl1pPr>
                </a:lstStyle>
                <a:p>
                  <a:pPr algn="ctr" defTabSz="547654" fontAlgn="ctr" hangingPunct="0">
                    <a:defRPr/>
                  </a:pPr>
                  <a:r>
                    <a:rPr lang="en-US" sz="1000">
                      <a:latin typeface="Arial" panose="020B0604020202020204" pitchFamily="34" charset="0"/>
                    </a:rPr>
                    <a:t>Protocol</a:t>
                  </a:r>
                  <a:endParaRPr lang="en-US" sz="1000" kern="0">
                    <a:latin typeface="Arial" panose="020B0604020202020204" pitchFamily="34" charset="0"/>
                    <a:ea typeface="微软雅黑" panose="020B0503020204020204" pitchFamily="34" charset="-122"/>
                    <a:sym typeface="Helvetica Neue Medium"/>
                  </a:endParaRPr>
                </a:p>
              </p:txBody>
            </p:sp>
          </p:grpSp>
          <p:sp>
            <p:nvSpPr>
              <p:cNvPr id="22" name="Rectangle"/>
              <p:cNvSpPr/>
              <p:nvPr/>
            </p:nvSpPr>
            <p:spPr>
              <a:xfrm>
                <a:off x="8285173" y="2914541"/>
                <a:ext cx="824926" cy="221161"/>
              </a:xfrm>
              <a:prstGeom prst="rect">
                <a:avLst/>
              </a:prstGeom>
              <a:solidFill>
                <a:srgbClr val="000000">
                  <a:lumMod val="50000"/>
                  <a:lumOff val="50000"/>
                </a:srgbClr>
              </a:solidFill>
              <a:ln w="6350" cap="flat" cmpd="sng" algn="ctr">
                <a:noFill/>
                <a:prstDash val="solid"/>
                <a:miter lim="800000"/>
              </a:ln>
              <a:effectLst/>
            </p:spPr>
            <p:txBody>
              <a:bodyPr wrap="square" lIns="47625" tIns="47625" rIns="47625" bIns="47625" numCol="1" anchor="ctr">
                <a:noAutofit/>
              </a:bodyPr>
              <a:lstStyle/>
              <a:p>
                <a:pPr algn="ctr" defTabSz="547654" fontAlgn="ctr" hangingPunct="0">
                  <a:defRPr sz="2200">
                    <a:solidFill>
                      <a:srgbClr val="FFFFFF"/>
                    </a:solidFill>
                  </a:defRPr>
                </a:pPr>
                <a:r>
                  <a:rPr lang="en-US" sz="1000">
                    <a:solidFill>
                      <a:srgbClr val="FFFFFF"/>
                    </a:solidFill>
                    <a:latin typeface="Arial" panose="020B0604020202020204" pitchFamily="34" charset="0"/>
                  </a:rPr>
                  <a:t>Space</a:t>
                </a: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grpSp>
            <p:nvGrpSpPr>
              <p:cNvPr id="23" name="KV Store"/>
              <p:cNvGrpSpPr/>
              <p:nvPr/>
            </p:nvGrpSpPr>
            <p:grpSpPr>
              <a:xfrm>
                <a:off x="8285173" y="3878944"/>
                <a:ext cx="824926" cy="278542"/>
                <a:chOff x="-1" y="278987"/>
                <a:chExt cx="1496122" cy="746352"/>
              </a:xfrm>
              <a:solidFill>
                <a:srgbClr val="000000">
                  <a:lumMod val="50000"/>
                  <a:lumOff val="50000"/>
                </a:srgbClr>
              </a:solidFill>
            </p:grpSpPr>
            <p:sp>
              <p:nvSpPr>
                <p:cNvPr id="68" name="Rectangle"/>
                <p:cNvSpPr/>
                <p:nvPr/>
              </p:nvSpPr>
              <p:spPr>
                <a:xfrm>
                  <a:off x="-1" y="278987"/>
                  <a:ext cx="1496122" cy="592589"/>
                </a:xfrm>
                <a:prstGeom prst="rect">
                  <a:avLst/>
                </a:prstGeom>
                <a:grpFill/>
                <a:ln w="12700" cap="flat">
                  <a:noFill/>
                  <a:miter lim="400000"/>
                </a:ln>
                <a:effectLst/>
              </p:spPr>
              <p:txBody>
                <a:bodyPr wrap="square" lIns="47625" tIns="47625" rIns="47625" bIns="47625" numCol="1" anchor="ctr">
                  <a:noAutofit/>
                </a:bodyPr>
                <a:lstStyle/>
                <a:p>
                  <a:pPr algn="ctr" defTabSz="547654" fontAlgn="ctr" hangingPunct="0">
                    <a:defRPr sz="2200">
                      <a:solidFill>
                        <a:srgbClr val="FFFFFF"/>
                      </a:solidFill>
                    </a:defRPr>
                  </a:pP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69" name="KV Store"/>
                <p:cNvSpPr txBox="1"/>
                <p:nvPr/>
              </p:nvSpPr>
              <p:spPr>
                <a:xfrm>
                  <a:off x="-1" y="302276"/>
                  <a:ext cx="1496122" cy="723063"/>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7625" tIns="47625" rIns="47625" bIns="47625" numCol="1" anchor="ctr">
                  <a:noAutofit/>
                </a:bodyPr>
                <a:lstStyle>
                  <a:lvl1pPr>
                    <a:defRPr sz="2200">
                      <a:solidFill>
                        <a:srgbClr val="FFFFFF"/>
                      </a:solidFill>
                    </a:defRPr>
                  </a:lvl1pPr>
                </a:lstStyle>
                <a:p>
                  <a:pPr algn="ctr" defTabSz="547654" fontAlgn="ctr" hangingPunct="0">
                    <a:defRPr/>
                  </a:pPr>
                  <a:r>
                    <a:rPr lang="en-US" sz="1000">
                      <a:latin typeface="Arial" panose="020B0604020202020204" pitchFamily="34" charset="0"/>
                    </a:rPr>
                    <a:t>Index</a:t>
                  </a:r>
                  <a:endParaRPr lang="en-US" sz="1000" kern="0">
                    <a:latin typeface="Arial" panose="020B0604020202020204" pitchFamily="34" charset="0"/>
                    <a:ea typeface="微软雅黑" panose="020B0503020204020204" pitchFamily="34" charset="-122"/>
                    <a:sym typeface="Helvetica Neue Medium"/>
                  </a:endParaRPr>
                </a:p>
              </p:txBody>
            </p:sp>
          </p:grpSp>
          <p:grpSp>
            <p:nvGrpSpPr>
              <p:cNvPr id="24" name="Storage"/>
              <p:cNvGrpSpPr/>
              <p:nvPr/>
            </p:nvGrpSpPr>
            <p:grpSpPr>
              <a:xfrm>
                <a:off x="4493030" y="4417441"/>
                <a:ext cx="960507" cy="269851"/>
                <a:chOff x="-172006" y="-506964"/>
                <a:chExt cx="1742016" cy="723054"/>
              </a:xfrm>
              <a:solidFill>
                <a:srgbClr val="000000">
                  <a:lumMod val="50000"/>
                  <a:lumOff val="50000"/>
                </a:srgbClr>
              </a:solidFill>
            </p:grpSpPr>
            <p:sp>
              <p:nvSpPr>
                <p:cNvPr id="66" name="Rectangle"/>
                <p:cNvSpPr/>
                <p:nvPr/>
              </p:nvSpPr>
              <p:spPr>
                <a:xfrm>
                  <a:off x="-1" y="-418487"/>
                  <a:ext cx="1496121" cy="592583"/>
                </a:xfrm>
                <a:prstGeom prst="rect">
                  <a:avLst/>
                </a:prstGeom>
                <a:grpFill/>
                <a:ln w="12700" cap="flat">
                  <a:noFill/>
                  <a:miter lim="400000"/>
                </a:ln>
                <a:effectLst/>
              </p:spPr>
              <p:txBody>
                <a:bodyPr wrap="square" lIns="47625" tIns="47625" rIns="47625" bIns="47625" numCol="1" anchor="ctr">
                  <a:noAutofit/>
                </a:bodyPr>
                <a:lstStyle/>
                <a:p>
                  <a:pPr algn="ctr" defTabSz="547654" fontAlgn="ctr" hangingPunct="0">
                    <a:defRPr sz="2200">
                      <a:solidFill>
                        <a:srgbClr val="FFFFFF"/>
                      </a:solidFill>
                    </a:defRPr>
                  </a:pP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67" name="Storage"/>
                <p:cNvSpPr txBox="1"/>
                <p:nvPr/>
              </p:nvSpPr>
              <p:spPr>
                <a:xfrm>
                  <a:off x="-172006" y="-506964"/>
                  <a:ext cx="1742016" cy="72305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7625" tIns="47625" rIns="47625" bIns="47625" numCol="1" anchor="ctr">
                  <a:noAutofit/>
                </a:bodyPr>
                <a:lstStyle>
                  <a:lvl1pPr>
                    <a:defRPr sz="2200">
                      <a:solidFill>
                        <a:srgbClr val="FFFFFF"/>
                      </a:solidFill>
                    </a:defRPr>
                  </a:lvl1pPr>
                </a:lstStyle>
                <a:p>
                  <a:pPr algn="ctr" defTabSz="547654" fontAlgn="ctr" hangingPunct="0">
                    <a:defRPr/>
                  </a:pPr>
                  <a:r>
                    <a:rPr lang="en-US" sz="1000">
                      <a:latin typeface="Arial" panose="020B0604020202020204" pitchFamily="34" charset="0"/>
                    </a:rPr>
                    <a:t>Persistence</a:t>
                  </a:r>
                  <a:endParaRPr lang="en-US" sz="1000" kern="0">
                    <a:latin typeface="Arial" panose="020B0604020202020204" pitchFamily="34" charset="0"/>
                    <a:ea typeface="微软雅黑" panose="020B0503020204020204" pitchFamily="34" charset="-122"/>
                    <a:sym typeface="Helvetica Neue Medium"/>
                  </a:endParaRPr>
                </a:p>
              </p:txBody>
            </p:sp>
          </p:grpSp>
          <p:grpSp>
            <p:nvGrpSpPr>
              <p:cNvPr id="25" name="Network Fabric"/>
              <p:cNvGrpSpPr/>
              <p:nvPr/>
            </p:nvGrpSpPr>
            <p:grpSpPr>
              <a:xfrm>
                <a:off x="4209724" y="1529911"/>
                <a:ext cx="5303593" cy="311672"/>
                <a:chOff x="-1466649" y="-257757"/>
                <a:chExt cx="9618840" cy="835102"/>
              </a:xfrm>
              <a:solidFill>
                <a:srgbClr val="777777"/>
              </a:solidFill>
            </p:grpSpPr>
            <p:sp>
              <p:nvSpPr>
                <p:cNvPr id="64" name="Rectangle"/>
                <p:cNvSpPr/>
                <p:nvPr/>
              </p:nvSpPr>
              <p:spPr>
                <a:xfrm>
                  <a:off x="-1466649" y="-257757"/>
                  <a:ext cx="9618840" cy="835102"/>
                </a:xfrm>
                <a:prstGeom prst="rect">
                  <a:avLst/>
                </a:prstGeom>
                <a:grpFill/>
                <a:ln w="6350" cap="flat" cmpd="sng" algn="ctr">
                  <a:solidFill>
                    <a:srgbClr val="70AD47"/>
                  </a:solidFill>
                  <a:prstDash val="solid"/>
                  <a:miter lim="800000"/>
                </a:ln>
                <a:effectLst/>
              </p:spPr>
              <p:txBody>
                <a:bodyPr wrap="square" lIns="47625" tIns="47625" rIns="47625" bIns="47625" numCol="1" anchor="ctr">
                  <a:noAutofit/>
                </a:bodyPr>
                <a:lstStyle/>
                <a:p>
                  <a:pPr algn="ctr" defTabSz="547654" fontAlgn="ctr" hangingPunct="0">
                    <a:defRPr sz="2200"/>
                  </a:pPr>
                  <a:endParaRPr lang="en-US" sz="1000" kern="0">
                    <a:solidFill>
                      <a:srgbClr val="000000"/>
                    </a:solidFill>
                    <a:latin typeface="Arial" panose="020B0604020202020204" pitchFamily="34" charset="0"/>
                    <a:ea typeface="微软雅黑" panose="020B0503020204020204" pitchFamily="34" charset="-122"/>
                    <a:sym typeface="Helvetica Neue Medium"/>
                  </a:endParaRPr>
                </a:p>
              </p:txBody>
            </p:sp>
            <p:sp>
              <p:nvSpPr>
                <p:cNvPr id="65" name="Network Fabric"/>
                <p:cNvSpPr txBox="1"/>
                <p:nvPr/>
              </p:nvSpPr>
              <p:spPr>
                <a:xfrm>
                  <a:off x="-3" y="-203217"/>
                  <a:ext cx="6621416" cy="723046"/>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7625" tIns="47625" rIns="47625" bIns="47625" numCol="1" anchor="ctr">
                  <a:noAutofit/>
                </a:bodyPr>
                <a:lstStyle>
                  <a:lvl1pPr>
                    <a:defRPr sz="2200"/>
                  </a:lvl1pPr>
                </a:lstStyle>
                <a:p>
                  <a:pPr algn="ctr" defTabSz="547654" fontAlgn="ctr" hangingPunct="0">
                    <a:defRPr/>
                  </a:pPr>
                  <a:r>
                    <a:rPr lang="en-US" sz="1000">
                      <a:solidFill>
                        <a:srgbClr val="FFFFFF">
                          <a:lumMod val="95000"/>
                        </a:srgbClr>
                      </a:solidFill>
                      <a:latin typeface="Arial" panose="020B0604020202020204" pitchFamily="34" charset="0"/>
                    </a:rPr>
                    <a:t>Front-end network</a:t>
                  </a:r>
                  <a:endParaRPr lang="en-US" sz="1000" b="1" kern="0">
                    <a:solidFill>
                      <a:srgbClr val="FFFFFF">
                        <a:lumMod val="95000"/>
                      </a:srgbClr>
                    </a:solidFill>
                    <a:latin typeface="Arial" panose="020B0604020202020204" pitchFamily="34" charset="0"/>
                    <a:ea typeface="微软雅黑" panose="020B0503020204020204" pitchFamily="34" charset="-122"/>
                    <a:sym typeface="Helvetica Neue Medium"/>
                  </a:endParaRPr>
                </a:p>
              </p:txBody>
            </p:sp>
          </p:grpSp>
          <p:sp>
            <p:nvSpPr>
              <p:cNvPr id="26" name="Can 11"/>
              <p:cNvSpPr/>
              <p:nvPr/>
            </p:nvSpPr>
            <p:spPr>
              <a:xfrm>
                <a:off x="4790550" y="5421208"/>
                <a:ext cx="434376" cy="288148"/>
              </a:xfrm>
              <a:prstGeom prst="can">
                <a:avLst/>
              </a:prstGeom>
              <a:solidFill>
                <a:sysClr val="windowText" lastClr="000000">
                  <a:lumMod val="65000"/>
                  <a:lumOff val="35000"/>
                </a:sysClr>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sz="1000" kern="0">
                  <a:solidFill>
                    <a:prstClr val="white"/>
                  </a:solidFill>
                  <a:latin typeface="Arial" panose="020B0604020202020204" pitchFamily="34" charset="0"/>
                  <a:ea typeface="微软雅黑" panose="020B0503020204020204" pitchFamily="34" charset="-122"/>
                </a:endParaRPr>
              </a:p>
            </p:txBody>
          </p:sp>
          <p:sp>
            <p:nvSpPr>
              <p:cNvPr id="27" name="Rectangle"/>
              <p:cNvSpPr/>
              <p:nvPr/>
            </p:nvSpPr>
            <p:spPr>
              <a:xfrm>
                <a:off x="6430749" y="4453401"/>
                <a:ext cx="906736" cy="221161"/>
              </a:xfrm>
              <a:prstGeom prst="rect">
                <a:avLst/>
              </a:prstGeom>
              <a:solidFill>
                <a:srgbClr val="000000">
                  <a:lumMod val="50000"/>
                  <a:lumOff val="50000"/>
                </a:srgbClr>
              </a:solidFill>
              <a:ln w="12700" cap="flat">
                <a:noFill/>
                <a:miter lim="400000"/>
              </a:ln>
              <a:effectLst/>
            </p:spPr>
            <p:txBody>
              <a:bodyPr wrap="square" lIns="47625" tIns="47625" rIns="47625" bIns="47625" numCol="1" anchor="ctr">
                <a:noAutofit/>
              </a:bodyPr>
              <a:lstStyle/>
              <a:p>
                <a:pPr algn="ctr" defTabSz="547654" fontAlgn="ctr" hangingPunct="0">
                  <a:defRPr sz="2200">
                    <a:solidFill>
                      <a:srgbClr val="FFFFFF"/>
                    </a:solidFill>
                  </a:defRPr>
                </a:pPr>
                <a:r>
                  <a:rPr lang="en-US" sz="1000">
                    <a:solidFill>
                      <a:srgbClr val="FFFFFF"/>
                    </a:solidFill>
                    <a:latin typeface="Arial" panose="020B0604020202020204" pitchFamily="34" charset="0"/>
                  </a:rPr>
                  <a:t>Persistence</a:t>
                </a: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28" name="Rectangle"/>
              <p:cNvSpPr/>
              <p:nvPr/>
            </p:nvSpPr>
            <p:spPr>
              <a:xfrm>
                <a:off x="8272536" y="4453401"/>
                <a:ext cx="932848" cy="221161"/>
              </a:xfrm>
              <a:prstGeom prst="rect">
                <a:avLst/>
              </a:prstGeom>
              <a:solidFill>
                <a:srgbClr val="000000">
                  <a:lumMod val="50000"/>
                  <a:lumOff val="50000"/>
                </a:srgbClr>
              </a:solidFill>
              <a:ln w="12700" cap="flat">
                <a:noFill/>
                <a:miter lim="400000"/>
              </a:ln>
              <a:effectLst/>
            </p:spPr>
            <p:txBody>
              <a:bodyPr wrap="square" lIns="47625" tIns="47625" rIns="47625" bIns="47625" numCol="1" anchor="ctr">
                <a:noAutofit/>
              </a:bodyPr>
              <a:lstStyle/>
              <a:p>
                <a:pPr algn="ctr" defTabSz="547654" fontAlgn="ctr" hangingPunct="0">
                  <a:defRPr sz="2200">
                    <a:solidFill>
                      <a:srgbClr val="FFFFFF"/>
                    </a:solidFill>
                  </a:defRPr>
                </a:pPr>
                <a:r>
                  <a:rPr lang="en-US" sz="1000">
                    <a:solidFill>
                      <a:srgbClr val="FFFFFF"/>
                    </a:solidFill>
                    <a:latin typeface="Arial" panose="020B0604020202020204" pitchFamily="34" charset="0"/>
                  </a:rPr>
                  <a:t>Persistence</a:t>
                </a: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29" name="Rectangle"/>
              <p:cNvSpPr/>
              <p:nvPr/>
            </p:nvSpPr>
            <p:spPr>
              <a:xfrm>
                <a:off x="8019294" y="940747"/>
                <a:ext cx="1384009" cy="221161"/>
              </a:xfrm>
              <a:prstGeom prst="rect">
                <a:avLst/>
              </a:prstGeom>
              <a:solidFill>
                <a:srgbClr val="002060"/>
              </a:solidFill>
              <a:ln w="12700" cap="flat">
                <a:noFill/>
                <a:miter lim="400000"/>
              </a:ln>
              <a:effectLst/>
            </p:spPr>
            <p:txBody>
              <a:bodyPr wrap="none" lIns="47625" tIns="47625" rIns="47625" bIns="47625" numCol="1" anchor="ctr">
                <a:noAutofit/>
              </a:bodyPr>
              <a:lstStyle/>
              <a:p>
                <a:pPr algn="ctr" defTabSz="547654" fontAlgn="ctr" hangingPunct="0">
                  <a:defRPr sz="2200">
                    <a:solidFill>
                      <a:srgbClr val="FFFFFF"/>
                    </a:solidFill>
                  </a:defRPr>
                </a:pPr>
                <a:r>
                  <a:rPr lang="en-US" sz="900">
                    <a:solidFill>
                      <a:srgbClr val="FFFFFF"/>
                    </a:solidFill>
                    <a:latin typeface="Arial" panose="020B0604020202020204" pitchFamily="34" charset="0"/>
                  </a:rPr>
                  <a:t>Application</a:t>
                </a:r>
                <a:endParaRPr lang="en-US" sz="9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30" name="Rectangle"/>
              <p:cNvSpPr/>
              <p:nvPr/>
            </p:nvSpPr>
            <p:spPr>
              <a:xfrm>
                <a:off x="4439816" y="1199187"/>
                <a:ext cx="1197798" cy="266593"/>
              </a:xfrm>
              <a:prstGeom prst="rect">
                <a:avLst/>
              </a:prstGeom>
              <a:solidFill>
                <a:srgbClr val="EE230C"/>
              </a:solidFill>
              <a:ln w="12700" cap="flat">
                <a:noFill/>
                <a:miter lim="400000"/>
              </a:ln>
              <a:effectLst/>
            </p:spPr>
            <p:txBody>
              <a:bodyPr wrap="none" lIns="47625" tIns="47625" rIns="47625" bIns="47625" numCol="1" anchor="ctr">
                <a:noAutofit/>
              </a:bodyPr>
              <a:lstStyle/>
              <a:p>
                <a:pPr algn="ctr" defTabSz="547654" fontAlgn="ctr" hangingPunct="0">
                  <a:defRPr sz="2200">
                    <a:solidFill>
                      <a:srgbClr val="FFFFFF"/>
                    </a:solidFill>
                  </a:defRPr>
                </a:pPr>
                <a:r>
                  <a:rPr lang="en-US" sz="900">
                    <a:solidFill>
                      <a:srgbClr val="FFFFFF"/>
                    </a:solidFill>
                    <a:latin typeface="Arial" panose="020B0604020202020204" pitchFamily="34" charset="0"/>
                  </a:rPr>
                  <a:t>Private client</a:t>
                </a:r>
                <a:endParaRPr lang="en-US" sz="9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31" name="Rectangle"/>
              <p:cNvSpPr/>
              <p:nvPr/>
            </p:nvSpPr>
            <p:spPr>
              <a:xfrm>
                <a:off x="4151784" y="4867706"/>
                <a:ext cx="5371587" cy="412606"/>
              </a:xfrm>
              <a:prstGeom prst="rect">
                <a:avLst/>
              </a:prstGeom>
              <a:solidFill>
                <a:srgbClr val="777777"/>
              </a:solidFill>
              <a:ln w="6350" cap="flat" cmpd="sng" algn="ctr">
                <a:solidFill>
                  <a:srgbClr val="70AD47"/>
                </a:solidFill>
                <a:prstDash val="solid"/>
                <a:miter lim="800000"/>
              </a:ln>
              <a:effectLst/>
            </p:spPr>
            <p:txBody>
              <a:bodyPr wrap="square" lIns="47625" tIns="47625" rIns="47625" bIns="47625" numCol="1" anchor="ctr">
                <a:noAutofit/>
              </a:bodyPr>
              <a:lstStyle/>
              <a:p>
                <a:pPr algn="ctr" defTabSz="547654" fontAlgn="ctr" hangingPunct="0">
                  <a:defRPr sz="2200"/>
                </a:pPr>
                <a:r>
                  <a:rPr lang="en-US" sz="1000">
                    <a:solidFill>
                      <a:srgbClr val="FFFFFF">
                        <a:lumMod val="95000"/>
                      </a:srgbClr>
                    </a:solidFill>
                    <a:latin typeface="Arial" panose="020B0604020202020204" pitchFamily="34" charset="0"/>
                  </a:rPr>
                  <a:t>Back-end network</a:t>
                </a:r>
                <a:endParaRPr lang="en-US" sz="1000" b="1" kern="0">
                  <a:solidFill>
                    <a:srgbClr val="FFFFFF">
                      <a:lumMod val="95000"/>
                    </a:srgbClr>
                  </a:solidFill>
                  <a:latin typeface="Arial" panose="020B0604020202020204" pitchFamily="34" charset="0"/>
                  <a:ea typeface="微软雅黑" panose="020B0503020204020204" pitchFamily="34" charset="-122"/>
                  <a:sym typeface="Helvetica Neue Medium"/>
                </a:endParaRPr>
              </a:p>
            </p:txBody>
          </p:sp>
          <p:sp>
            <p:nvSpPr>
              <p:cNvPr id="32" name="Rectangle"/>
              <p:cNvSpPr/>
              <p:nvPr/>
            </p:nvSpPr>
            <p:spPr>
              <a:xfrm>
                <a:off x="4435504" y="946957"/>
                <a:ext cx="1202894" cy="221161"/>
              </a:xfrm>
              <a:prstGeom prst="rect">
                <a:avLst/>
              </a:prstGeom>
              <a:solidFill>
                <a:srgbClr val="002060"/>
              </a:solidFill>
              <a:ln w="12700" cap="flat">
                <a:noFill/>
                <a:miter lim="400000"/>
              </a:ln>
              <a:effectLst/>
            </p:spPr>
            <p:txBody>
              <a:bodyPr wrap="none" lIns="47625" tIns="47625" rIns="47625" bIns="47625" numCol="1" anchor="ctr">
                <a:noAutofit/>
              </a:bodyPr>
              <a:lstStyle/>
              <a:p>
                <a:pPr algn="ctr" defTabSz="547654" fontAlgn="ctr" hangingPunct="0">
                  <a:defRPr sz="2200">
                    <a:solidFill>
                      <a:srgbClr val="FFFFFF"/>
                    </a:solidFill>
                  </a:defRPr>
                </a:pPr>
                <a:r>
                  <a:rPr lang="en-US" sz="900">
                    <a:solidFill>
                      <a:srgbClr val="FFFFFF"/>
                    </a:solidFill>
                    <a:latin typeface="Arial" panose="020B0604020202020204" pitchFamily="34" charset="0"/>
                  </a:rPr>
                  <a:t>Application</a:t>
                </a:r>
                <a:endParaRPr lang="en-US" sz="900" kern="0">
                  <a:solidFill>
                    <a:srgbClr val="FFFFFF"/>
                  </a:solidFill>
                  <a:latin typeface="Arial" panose="020B0604020202020204" pitchFamily="34" charset="0"/>
                  <a:ea typeface="微软雅黑" panose="020B0503020204020204" pitchFamily="34" charset="-122"/>
                  <a:sym typeface="Helvetica Neue Medium"/>
                </a:endParaRPr>
              </a:p>
            </p:txBody>
          </p:sp>
          <p:cxnSp>
            <p:nvCxnSpPr>
              <p:cNvPr id="33" name="Straight Connector 18"/>
              <p:cNvCxnSpPr>
                <a:stCxn id="30" idx="2"/>
              </p:cNvCxnSpPr>
              <p:nvPr/>
            </p:nvCxnSpPr>
            <p:spPr>
              <a:xfrm>
                <a:off x="5038715" y="1465780"/>
                <a:ext cx="2358" cy="248175"/>
              </a:xfrm>
              <a:prstGeom prst="line">
                <a:avLst/>
              </a:prstGeom>
              <a:noFill/>
              <a:ln w="25400" cap="flat" cmpd="sng" algn="ctr">
                <a:solidFill>
                  <a:srgbClr val="FF0000"/>
                </a:solidFill>
                <a:prstDash val="solid"/>
                <a:miter lim="800000"/>
              </a:ln>
              <a:effectLst/>
            </p:spPr>
          </p:cxnSp>
          <p:cxnSp>
            <p:nvCxnSpPr>
              <p:cNvPr id="34" name="Straight Arrow Connector 19"/>
              <p:cNvCxnSpPr>
                <a:endCxn id="75" idx="0"/>
              </p:cNvCxnSpPr>
              <p:nvPr/>
            </p:nvCxnSpPr>
            <p:spPr>
              <a:xfrm>
                <a:off x="5026864" y="1718891"/>
                <a:ext cx="1822121" cy="311029"/>
              </a:xfrm>
              <a:prstGeom prst="straightConnector1">
                <a:avLst/>
              </a:prstGeom>
              <a:noFill/>
              <a:ln w="25400" cap="flat" cmpd="sng" algn="ctr">
                <a:solidFill>
                  <a:srgbClr val="FF0000"/>
                </a:solidFill>
                <a:prstDash val="solid"/>
                <a:miter lim="800000"/>
                <a:tailEnd type="triangle" w="lg" len="med"/>
              </a:ln>
              <a:effectLst/>
            </p:spPr>
          </p:cxnSp>
          <p:cxnSp>
            <p:nvCxnSpPr>
              <p:cNvPr id="35" name="Straight Arrow Connector 20"/>
              <p:cNvCxnSpPr>
                <a:stCxn id="75" idx="2"/>
                <a:endCxn id="38" idx="0"/>
              </p:cNvCxnSpPr>
              <p:nvPr/>
            </p:nvCxnSpPr>
            <p:spPr>
              <a:xfrm flipH="1">
                <a:off x="6847291" y="2299771"/>
                <a:ext cx="1693" cy="644574"/>
              </a:xfrm>
              <a:prstGeom prst="straightConnector1">
                <a:avLst/>
              </a:prstGeom>
              <a:noFill/>
              <a:ln w="25400" cap="flat" cmpd="sng" algn="ctr">
                <a:solidFill>
                  <a:srgbClr val="FF0000"/>
                </a:solidFill>
                <a:prstDash val="solid"/>
                <a:miter lim="800000"/>
                <a:tailEnd type="triangle" w="lg" len="med"/>
              </a:ln>
              <a:effectLst/>
            </p:spPr>
          </p:cxnSp>
          <p:cxnSp>
            <p:nvCxnSpPr>
              <p:cNvPr id="36" name="Straight Arrow Connector 21"/>
              <p:cNvCxnSpPr>
                <a:stCxn id="51" idx="2"/>
                <a:endCxn id="70" idx="0"/>
              </p:cNvCxnSpPr>
              <p:nvPr/>
            </p:nvCxnSpPr>
            <p:spPr>
              <a:xfrm flipH="1">
                <a:off x="8697635" y="1463076"/>
                <a:ext cx="21659" cy="591194"/>
              </a:xfrm>
              <a:prstGeom prst="straightConnector1">
                <a:avLst/>
              </a:prstGeom>
              <a:noFill/>
              <a:ln w="25400" cap="flat" cmpd="sng" algn="ctr">
                <a:solidFill>
                  <a:srgbClr val="9933FF"/>
                </a:solidFill>
                <a:prstDash val="solid"/>
                <a:miter lim="800000"/>
                <a:tailEnd type="triangle" w="lg" len="med"/>
              </a:ln>
              <a:effectLst/>
            </p:spPr>
          </p:cxnSp>
          <p:cxnSp>
            <p:nvCxnSpPr>
              <p:cNvPr id="37" name="Straight Arrow Connector 22"/>
              <p:cNvCxnSpPr>
                <a:stCxn id="38" idx="2"/>
                <a:endCxn id="72" idx="0"/>
              </p:cNvCxnSpPr>
              <p:nvPr/>
            </p:nvCxnSpPr>
            <p:spPr>
              <a:xfrm>
                <a:off x="6847291" y="3165506"/>
                <a:ext cx="1692" cy="713427"/>
              </a:xfrm>
              <a:prstGeom prst="straightConnector1">
                <a:avLst/>
              </a:prstGeom>
              <a:noFill/>
              <a:ln w="25400" cap="flat" cmpd="sng" algn="ctr">
                <a:solidFill>
                  <a:srgbClr val="FF0000"/>
                </a:solidFill>
                <a:prstDash val="solid"/>
                <a:miter lim="800000"/>
                <a:tailEnd type="triangle" w="lg" len="med"/>
              </a:ln>
              <a:effectLst/>
            </p:spPr>
          </p:cxnSp>
          <p:sp>
            <p:nvSpPr>
              <p:cNvPr id="38" name="Rectangle"/>
              <p:cNvSpPr/>
              <p:nvPr/>
            </p:nvSpPr>
            <p:spPr>
              <a:xfrm>
                <a:off x="6434828" y="2944345"/>
                <a:ext cx="824926" cy="221161"/>
              </a:xfrm>
              <a:prstGeom prst="rect">
                <a:avLst/>
              </a:prstGeom>
              <a:solidFill>
                <a:srgbClr val="000000">
                  <a:lumMod val="50000"/>
                  <a:lumOff val="50000"/>
                </a:srgbClr>
              </a:solidFill>
              <a:ln w="6350" cap="flat" cmpd="sng" algn="ctr">
                <a:noFill/>
                <a:prstDash val="solid"/>
                <a:miter lim="800000"/>
              </a:ln>
              <a:effectLst/>
            </p:spPr>
            <p:txBody>
              <a:bodyPr wrap="square" lIns="47625" tIns="47625" rIns="47625" bIns="47625" numCol="1" anchor="ctr">
                <a:noAutofit/>
              </a:bodyPr>
              <a:lstStyle/>
              <a:p>
                <a:pPr algn="ctr" defTabSz="547654" fontAlgn="ctr" hangingPunct="0">
                  <a:defRPr sz="2200">
                    <a:solidFill>
                      <a:srgbClr val="FFFFFF"/>
                    </a:solidFill>
                  </a:defRPr>
                </a:pPr>
                <a:r>
                  <a:rPr lang="en-US" sz="1000">
                    <a:solidFill>
                      <a:srgbClr val="FFFFFF"/>
                    </a:solidFill>
                    <a:latin typeface="Arial" panose="020B0604020202020204" pitchFamily="34" charset="0"/>
                  </a:rPr>
                  <a:t>Space</a:t>
                </a: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39" name="Rectangle"/>
              <p:cNvSpPr/>
              <p:nvPr/>
            </p:nvSpPr>
            <p:spPr>
              <a:xfrm>
                <a:off x="4571884" y="2953599"/>
                <a:ext cx="824926" cy="221161"/>
              </a:xfrm>
              <a:prstGeom prst="rect">
                <a:avLst/>
              </a:prstGeom>
              <a:solidFill>
                <a:srgbClr val="000000">
                  <a:lumMod val="50000"/>
                  <a:lumOff val="50000"/>
                </a:srgbClr>
              </a:solidFill>
              <a:ln w="6350" cap="flat" cmpd="sng" algn="ctr">
                <a:noFill/>
                <a:prstDash val="solid"/>
                <a:miter lim="800000"/>
              </a:ln>
              <a:effectLst/>
            </p:spPr>
            <p:txBody>
              <a:bodyPr wrap="square" lIns="47625" tIns="47625" rIns="47625" bIns="47625" numCol="1" anchor="ctr">
                <a:noAutofit/>
              </a:bodyPr>
              <a:lstStyle/>
              <a:p>
                <a:pPr algn="ctr" defTabSz="547654" fontAlgn="ctr" hangingPunct="0">
                  <a:defRPr sz="2200">
                    <a:solidFill>
                      <a:srgbClr val="FFFFFF"/>
                    </a:solidFill>
                  </a:defRPr>
                </a:pPr>
                <a:r>
                  <a:rPr lang="en-US" sz="1000">
                    <a:solidFill>
                      <a:srgbClr val="FFFFFF"/>
                    </a:solidFill>
                    <a:latin typeface="Arial" panose="020B0604020202020204" pitchFamily="34" charset="0"/>
                  </a:rPr>
                  <a:t>Space</a:t>
                </a:r>
                <a:endParaRPr lang="en-US" sz="1000" kern="0">
                  <a:solidFill>
                    <a:srgbClr val="FFFFFF"/>
                  </a:solidFill>
                  <a:latin typeface="Arial" panose="020B0604020202020204" pitchFamily="34" charset="0"/>
                  <a:ea typeface="微软雅黑" panose="020B0503020204020204" pitchFamily="34" charset="-122"/>
                  <a:sym typeface="Helvetica Neue Medium"/>
                </a:endParaRPr>
              </a:p>
            </p:txBody>
          </p:sp>
          <p:cxnSp>
            <p:nvCxnSpPr>
              <p:cNvPr id="40" name="Straight Arrow Connector 25"/>
              <p:cNvCxnSpPr>
                <a:stCxn id="67" idx="2"/>
              </p:cNvCxnSpPr>
              <p:nvPr/>
            </p:nvCxnSpPr>
            <p:spPr>
              <a:xfrm>
                <a:off x="4973283" y="4687292"/>
                <a:ext cx="507809" cy="173727"/>
              </a:xfrm>
              <a:prstGeom prst="straightConnector1">
                <a:avLst/>
              </a:prstGeom>
              <a:noFill/>
              <a:ln w="25400" cap="flat" cmpd="sng" algn="ctr">
                <a:solidFill>
                  <a:sysClr val="windowText" lastClr="000000"/>
                </a:solidFill>
                <a:prstDash val="solid"/>
                <a:miter lim="800000"/>
                <a:tailEnd type="triangle" w="lg" len="med"/>
              </a:ln>
              <a:effectLst/>
            </p:spPr>
          </p:cxnSp>
          <p:cxnSp>
            <p:nvCxnSpPr>
              <p:cNvPr id="41" name="Straight Arrow Connector 26"/>
              <p:cNvCxnSpPr>
                <a:endCxn id="31" idx="0"/>
              </p:cNvCxnSpPr>
              <p:nvPr/>
            </p:nvCxnSpPr>
            <p:spPr>
              <a:xfrm>
                <a:off x="6837577" y="4674562"/>
                <a:ext cx="1" cy="193144"/>
              </a:xfrm>
              <a:prstGeom prst="straightConnector1">
                <a:avLst/>
              </a:prstGeom>
              <a:noFill/>
              <a:ln w="25400" cap="flat" cmpd="sng" algn="ctr">
                <a:solidFill>
                  <a:sysClr val="windowText" lastClr="000000"/>
                </a:solidFill>
                <a:prstDash val="solid"/>
                <a:miter lim="800000"/>
                <a:tailEnd type="triangle" w="lg" len="med"/>
              </a:ln>
              <a:effectLst/>
            </p:spPr>
          </p:cxnSp>
          <p:cxnSp>
            <p:nvCxnSpPr>
              <p:cNvPr id="42" name="Straight Arrow Connector 27"/>
              <p:cNvCxnSpPr>
                <a:stCxn id="28" idx="2"/>
              </p:cNvCxnSpPr>
              <p:nvPr/>
            </p:nvCxnSpPr>
            <p:spPr>
              <a:xfrm flipH="1">
                <a:off x="8285173" y="4674563"/>
                <a:ext cx="453788" cy="186453"/>
              </a:xfrm>
              <a:prstGeom prst="straightConnector1">
                <a:avLst/>
              </a:prstGeom>
              <a:noFill/>
              <a:ln w="25400" cap="flat" cmpd="sng" algn="ctr">
                <a:solidFill>
                  <a:sysClr val="windowText" lastClr="000000"/>
                </a:solidFill>
                <a:prstDash val="solid"/>
                <a:miter lim="800000"/>
                <a:tailEnd type="triangle" w="lg" len="med"/>
              </a:ln>
              <a:effectLst/>
            </p:spPr>
          </p:cxnSp>
          <p:grpSp>
            <p:nvGrpSpPr>
              <p:cNvPr id="43" name="Group 28"/>
              <p:cNvGrpSpPr/>
              <p:nvPr/>
            </p:nvGrpSpPr>
            <p:grpSpPr>
              <a:xfrm>
                <a:off x="7065507" y="2299772"/>
                <a:ext cx="1632131" cy="627448"/>
                <a:chOff x="9408368" y="2178082"/>
                <a:chExt cx="1728463" cy="756658"/>
              </a:xfrm>
            </p:grpSpPr>
            <p:cxnSp>
              <p:nvCxnSpPr>
                <p:cNvPr id="62" name="Straight Arrow Connector 51"/>
                <p:cNvCxnSpPr/>
                <p:nvPr/>
              </p:nvCxnSpPr>
              <p:spPr>
                <a:xfrm flipH="1">
                  <a:off x="9408368" y="2587489"/>
                  <a:ext cx="1726671" cy="347251"/>
                </a:xfrm>
                <a:prstGeom prst="straightConnector1">
                  <a:avLst/>
                </a:prstGeom>
                <a:noFill/>
                <a:ln w="25400" cap="flat" cmpd="sng" algn="ctr">
                  <a:solidFill>
                    <a:srgbClr val="9933FF"/>
                  </a:solidFill>
                  <a:prstDash val="solid"/>
                  <a:miter lim="800000"/>
                  <a:tailEnd type="triangle" w="lg" len="med"/>
                </a:ln>
                <a:effectLst/>
              </p:spPr>
            </p:cxnSp>
            <p:cxnSp>
              <p:nvCxnSpPr>
                <p:cNvPr id="63" name="Straight Connector 52"/>
                <p:cNvCxnSpPr>
                  <a:stCxn id="71" idx="2"/>
                </p:cNvCxnSpPr>
                <p:nvPr/>
              </p:nvCxnSpPr>
              <p:spPr>
                <a:xfrm flipH="1">
                  <a:off x="11135042" y="2178082"/>
                  <a:ext cx="1789" cy="391698"/>
                </a:xfrm>
                <a:prstGeom prst="line">
                  <a:avLst/>
                </a:prstGeom>
                <a:noFill/>
                <a:ln w="25400" cap="flat" cmpd="sng" algn="ctr">
                  <a:solidFill>
                    <a:srgbClr val="9933FF"/>
                  </a:solidFill>
                  <a:prstDash val="solid"/>
                  <a:miter lim="800000"/>
                </a:ln>
                <a:effectLst/>
              </p:spPr>
            </p:cxnSp>
          </p:grpSp>
          <p:cxnSp>
            <p:nvCxnSpPr>
              <p:cNvPr id="44" name="Straight Connector 29"/>
              <p:cNvCxnSpPr/>
              <p:nvPr/>
            </p:nvCxnSpPr>
            <p:spPr>
              <a:xfrm>
                <a:off x="7107336" y="3174759"/>
                <a:ext cx="0" cy="281731"/>
              </a:xfrm>
              <a:prstGeom prst="line">
                <a:avLst/>
              </a:prstGeom>
              <a:noFill/>
              <a:ln w="25400" cap="flat" cmpd="sng" algn="ctr">
                <a:solidFill>
                  <a:srgbClr val="9933FF"/>
                </a:solidFill>
                <a:prstDash val="solid"/>
                <a:miter lim="800000"/>
              </a:ln>
              <a:effectLst/>
            </p:spPr>
          </p:cxnSp>
          <p:cxnSp>
            <p:nvCxnSpPr>
              <p:cNvPr id="45" name="Straight Arrow Connector 30"/>
              <p:cNvCxnSpPr/>
              <p:nvPr/>
            </p:nvCxnSpPr>
            <p:spPr>
              <a:xfrm>
                <a:off x="7107336" y="3456491"/>
                <a:ext cx="0" cy="422442"/>
              </a:xfrm>
              <a:prstGeom prst="straightConnector1">
                <a:avLst/>
              </a:prstGeom>
              <a:noFill/>
              <a:ln w="25400" cap="flat" cmpd="sng" algn="ctr">
                <a:solidFill>
                  <a:srgbClr val="9933FF"/>
                </a:solidFill>
                <a:prstDash val="solid"/>
                <a:miter lim="800000"/>
                <a:tailEnd type="triangle" w="lg" len="med"/>
              </a:ln>
              <a:effectLst/>
            </p:spPr>
          </p:cxnSp>
          <p:cxnSp>
            <p:nvCxnSpPr>
              <p:cNvPr id="46" name="Straight Connector 31"/>
              <p:cNvCxnSpPr>
                <a:stCxn id="26" idx="1"/>
              </p:cNvCxnSpPr>
              <p:nvPr/>
            </p:nvCxnSpPr>
            <p:spPr>
              <a:xfrm flipV="1">
                <a:off x="5007739" y="5316439"/>
                <a:ext cx="480760" cy="104768"/>
              </a:xfrm>
              <a:prstGeom prst="line">
                <a:avLst/>
              </a:prstGeom>
              <a:noFill/>
              <a:ln w="25400" cap="flat" cmpd="sng" algn="ctr">
                <a:solidFill>
                  <a:sysClr val="windowText" lastClr="000000"/>
                </a:solidFill>
                <a:prstDash val="solid"/>
                <a:miter lim="800000"/>
              </a:ln>
              <a:effectLst/>
            </p:spPr>
          </p:cxnSp>
          <p:sp>
            <p:nvSpPr>
              <p:cNvPr id="47" name="Can 32"/>
              <p:cNvSpPr/>
              <p:nvPr/>
            </p:nvSpPr>
            <p:spPr>
              <a:xfrm>
                <a:off x="6620388" y="5415555"/>
                <a:ext cx="434376" cy="288148"/>
              </a:xfrm>
              <a:prstGeom prst="can">
                <a:avLst/>
              </a:prstGeom>
              <a:solidFill>
                <a:sysClr val="windowText" lastClr="000000">
                  <a:lumMod val="65000"/>
                  <a:lumOff val="35000"/>
                </a:sysClr>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sz="1000" kern="0">
                  <a:solidFill>
                    <a:prstClr val="white"/>
                  </a:solidFill>
                  <a:latin typeface="Arial" panose="020B0604020202020204" pitchFamily="34" charset="0"/>
                  <a:ea typeface="微软雅黑" panose="020B0503020204020204" pitchFamily="34" charset="-122"/>
                </a:endParaRPr>
              </a:p>
            </p:txBody>
          </p:sp>
          <p:sp>
            <p:nvSpPr>
              <p:cNvPr id="48" name="Can 33"/>
              <p:cNvSpPr/>
              <p:nvPr/>
            </p:nvSpPr>
            <p:spPr>
              <a:xfrm>
                <a:off x="8494343" y="5415555"/>
                <a:ext cx="434376" cy="288148"/>
              </a:xfrm>
              <a:prstGeom prst="can">
                <a:avLst/>
              </a:prstGeom>
              <a:solidFill>
                <a:sysClr val="windowText" lastClr="000000">
                  <a:lumMod val="65000"/>
                  <a:lumOff val="35000"/>
                </a:sysClr>
              </a:solidFill>
              <a:ln w="12700" cap="flat" cmpd="sng" algn="ctr">
                <a:solidFill>
                  <a:srgbClr val="5B9BD5">
                    <a:shade val="50000"/>
                  </a:srgbClr>
                </a:solidFill>
                <a:prstDash val="solid"/>
                <a:miter lim="800000"/>
              </a:ln>
              <a:effectLst/>
            </p:spPr>
            <p:txBody>
              <a:bodyPr wrap="square" rtlCol="0" anchor="ctr">
                <a:noAutofit/>
              </a:bodyPr>
              <a:lstStyle/>
              <a:p>
                <a:pPr algn="ctr" defTabSz="914400" fontAlgn="ctr">
                  <a:defRPr/>
                </a:pPr>
                <a:endParaRPr lang="en-US" sz="1000" kern="0">
                  <a:solidFill>
                    <a:prstClr val="white"/>
                  </a:solidFill>
                  <a:latin typeface="Arial" panose="020B0604020202020204" pitchFamily="34" charset="0"/>
                  <a:ea typeface="微软雅黑" panose="020B0503020204020204" pitchFamily="34" charset="-122"/>
                </a:endParaRPr>
              </a:p>
            </p:txBody>
          </p:sp>
          <p:cxnSp>
            <p:nvCxnSpPr>
              <p:cNvPr id="49" name="Straight Connector 34"/>
              <p:cNvCxnSpPr>
                <a:stCxn id="48" idx="1"/>
              </p:cNvCxnSpPr>
              <p:nvPr/>
            </p:nvCxnSpPr>
            <p:spPr>
              <a:xfrm flipH="1" flipV="1">
                <a:off x="8272536" y="5295801"/>
                <a:ext cx="438995" cy="119753"/>
              </a:xfrm>
              <a:prstGeom prst="line">
                <a:avLst/>
              </a:prstGeom>
              <a:noFill/>
              <a:ln w="25400" cap="flat" cmpd="sng" algn="ctr">
                <a:solidFill>
                  <a:sysClr val="windowText" lastClr="000000"/>
                </a:solidFill>
                <a:prstDash val="solid"/>
                <a:miter lim="800000"/>
              </a:ln>
              <a:effectLst/>
            </p:spPr>
          </p:cxnSp>
          <p:cxnSp>
            <p:nvCxnSpPr>
              <p:cNvPr id="50" name="Straight Connector 35"/>
              <p:cNvCxnSpPr>
                <a:stCxn id="31" idx="2"/>
                <a:endCxn id="47" idx="1"/>
              </p:cNvCxnSpPr>
              <p:nvPr/>
            </p:nvCxnSpPr>
            <p:spPr>
              <a:xfrm flipH="1">
                <a:off x="6837577" y="5280312"/>
                <a:ext cx="1" cy="135244"/>
              </a:xfrm>
              <a:prstGeom prst="line">
                <a:avLst/>
              </a:prstGeom>
              <a:noFill/>
              <a:ln w="25400" cap="flat" cmpd="sng" algn="ctr">
                <a:solidFill>
                  <a:sysClr val="windowText" lastClr="000000"/>
                </a:solidFill>
                <a:prstDash val="solid"/>
                <a:miter lim="800000"/>
              </a:ln>
              <a:effectLst/>
            </p:spPr>
          </p:cxnSp>
          <p:sp>
            <p:nvSpPr>
              <p:cNvPr id="51" name="Rectangle"/>
              <p:cNvSpPr/>
              <p:nvPr/>
            </p:nvSpPr>
            <p:spPr>
              <a:xfrm>
                <a:off x="8030222" y="1196483"/>
                <a:ext cx="1378146" cy="266593"/>
              </a:xfrm>
              <a:prstGeom prst="rect">
                <a:avLst/>
              </a:prstGeom>
              <a:solidFill>
                <a:srgbClr val="9933FF"/>
              </a:solidFill>
              <a:ln w="6350" cap="flat" cmpd="sng" algn="ctr">
                <a:solidFill>
                  <a:srgbClr val="9933FF"/>
                </a:solidFill>
                <a:prstDash val="solid"/>
                <a:miter lim="800000"/>
              </a:ln>
              <a:effectLst/>
            </p:spPr>
            <p:txBody>
              <a:bodyPr wrap="none" lIns="47625" tIns="47625" rIns="47625" bIns="47625" numCol="1" anchor="ctr">
                <a:noAutofit/>
              </a:bodyPr>
              <a:lstStyle/>
              <a:p>
                <a:pPr algn="ctr" defTabSz="547654" fontAlgn="ctr" hangingPunct="0">
                  <a:defRPr sz="2200">
                    <a:solidFill>
                      <a:srgbClr val="FFFFFF"/>
                    </a:solidFill>
                  </a:defRPr>
                </a:pPr>
                <a:r>
                  <a:rPr lang="en-US" sz="900">
                    <a:solidFill>
                      <a:srgbClr val="FFFFFF"/>
                    </a:solidFill>
                    <a:latin typeface="Arial" panose="020B0604020202020204" pitchFamily="34" charset="0"/>
                  </a:rPr>
                  <a:t>Standard protocol client</a:t>
                </a:r>
                <a:endParaRPr lang="en-US" sz="900" kern="0">
                  <a:solidFill>
                    <a:srgbClr val="FFFFFF"/>
                  </a:solidFill>
                  <a:latin typeface="Arial" panose="020B0604020202020204" pitchFamily="34" charset="0"/>
                  <a:ea typeface="微软雅黑" panose="020B0503020204020204" pitchFamily="34" charset="-122"/>
                  <a:sym typeface="Helvetica Neue Medium"/>
                </a:endParaRPr>
              </a:p>
            </p:txBody>
          </p:sp>
          <p:sp>
            <p:nvSpPr>
              <p:cNvPr id="52" name="TextBox 39"/>
              <p:cNvSpPr txBox="1"/>
              <p:nvPr/>
            </p:nvSpPr>
            <p:spPr>
              <a:xfrm>
                <a:off x="7878269" y="1838574"/>
                <a:ext cx="644235" cy="265700"/>
              </a:xfrm>
              <a:prstGeom prst="rect">
                <a:avLst/>
              </a:prstGeom>
              <a:noFill/>
            </p:spPr>
            <p:txBody>
              <a:bodyPr wrap="square" rtlCol="0" anchor="ctr">
                <a:noAutofit/>
              </a:bodyPr>
              <a:lstStyle/>
              <a:p>
                <a:pPr defTabSz="914400" fontAlgn="ctr">
                  <a:defRPr/>
                </a:pPr>
                <a:r>
                  <a:rPr lang="en-US" sz="1000">
                    <a:solidFill>
                      <a:prstClr val="black"/>
                    </a:solidFill>
                    <a:latin typeface="Arial" panose="020B0604020202020204" pitchFamily="34" charset="0"/>
                  </a:rPr>
                  <a:t>Node 3</a:t>
                </a:r>
              </a:p>
            </p:txBody>
          </p:sp>
          <p:cxnSp>
            <p:nvCxnSpPr>
              <p:cNvPr id="53" name="Straight Arrow Connector 41"/>
              <p:cNvCxnSpPr/>
              <p:nvPr/>
            </p:nvCxnSpPr>
            <p:spPr>
              <a:xfrm>
                <a:off x="6609569" y="3373238"/>
                <a:ext cx="1838" cy="1064396"/>
              </a:xfrm>
              <a:prstGeom prst="straightConnector1">
                <a:avLst/>
              </a:prstGeom>
              <a:noFill/>
              <a:ln w="25400" cap="flat" cmpd="sng" algn="ctr">
                <a:solidFill>
                  <a:srgbClr val="0000FF"/>
                </a:solidFill>
                <a:prstDash val="solid"/>
                <a:miter lim="800000"/>
                <a:tailEnd type="triangle" w="lg" len="med"/>
              </a:ln>
              <a:effectLst/>
            </p:spPr>
          </p:cxnSp>
          <p:cxnSp>
            <p:nvCxnSpPr>
              <p:cNvPr id="54" name="Straight Connector 42"/>
              <p:cNvCxnSpPr/>
              <p:nvPr/>
            </p:nvCxnSpPr>
            <p:spPr>
              <a:xfrm>
                <a:off x="6846762" y="4111506"/>
                <a:ext cx="527" cy="195613"/>
              </a:xfrm>
              <a:prstGeom prst="line">
                <a:avLst/>
              </a:prstGeom>
              <a:noFill/>
              <a:ln w="25400" cap="flat" cmpd="sng" algn="ctr">
                <a:solidFill>
                  <a:srgbClr val="FF0000"/>
                </a:solidFill>
                <a:prstDash val="solid"/>
                <a:miter lim="800000"/>
                <a:tailEnd w="lg" len="med"/>
              </a:ln>
              <a:effectLst/>
            </p:spPr>
          </p:cxnSp>
          <p:cxnSp>
            <p:nvCxnSpPr>
              <p:cNvPr id="55" name="Straight Arrow Connector 43"/>
              <p:cNvCxnSpPr/>
              <p:nvPr/>
            </p:nvCxnSpPr>
            <p:spPr>
              <a:xfrm>
                <a:off x="6846763" y="4307120"/>
                <a:ext cx="527" cy="130514"/>
              </a:xfrm>
              <a:prstGeom prst="straightConnector1">
                <a:avLst/>
              </a:prstGeom>
              <a:noFill/>
              <a:ln w="25400" cap="flat" cmpd="sng" algn="ctr">
                <a:solidFill>
                  <a:srgbClr val="FF0000"/>
                </a:solidFill>
                <a:prstDash val="solid"/>
                <a:miter lim="800000"/>
                <a:tailEnd type="triangle" w="lg" len="med"/>
              </a:ln>
              <a:effectLst/>
            </p:spPr>
          </p:cxnSp>
          <p:cxnSp>
            <p:nvCxnSpPr>
              <p:cNvPr id="56" name="Straight Arrow Connector 44"/>
              <p:cNvCxnSpPr/>
              <p:nvPr/>
            </p:nvCxnSpPr>
            <p:spPr>
              <a:xfrm>
                <a:off x="7107336" y="4111506"/>
                <a:ext cx="0" cy="326128"/>
              </a:xfrm>
              <a:prstGeom prst="straightConnector1">
                <a:avLst/>
              </a:prstGeom>
              <a:noFill/>
              <a:ln w="25400" cap="flat" cmpd="sng" algn="ctr">
                <a:solidFill>
                  <a:srgbClr val="9933FF"/>
                </a:solidFill>
                <a:prstDash val="solid"/>
                <a:miter lim="800000"/>
                <a:tailEnd type="triangle" w="lg" len="med"/>
              </a:ln>
              <a:effectLst/>
            </p:spPr>
          </p:cxnSp>
          <p:sp>
            <p:nvSpPr>
              <p:cNvPr id="57" name="TextBox 46"/>
              <p:cNvSpPr txBox="1"/>
              <p:nvPr/>
            </p:nvSpPr>
            <p:spPr>
              <a:xfrm>
                <a:off x="7024665" y="2257041"/>
                <a:ext cx="628488" cy="431763"/>
              </a:xfrm>
              <a:prstGeom prst="rect">
                <a:avLst/>
              </a:prstGeom>
              <a:solidFill>
                <a:srgbClr val="FFFF00"/>
              </a:solidFill>
            </p:spPr>
            <p:txBody>
              <a:bodyPr wrap="square" lIns="0" rIns="72000" rtlCol="0" anchor="ctr">
                <a:noAutofit/>
              </a:bodyPr>
              <a:lstStyle/>
              <a:p>
                <a:pPr algn="ctr" defTabSz="914400" fontAlgn="ctr">
                  <a:defRPr/>
                </a:pPr>
                <a:r>
                  <a:rPr lang="en-US" sz="1000">
                    <a:solidFill>
                      <a:prstClr val="black"/>
                    </a:solidFill>
                    <a:latin typeface="Arial" panose="020B0604020202020204" pitchFamily="34" charset="0"/>
                  </a:rPr>
                  <a:t>Read cache</a:t>
                </a:r>
                <a:endParaRPr lang="en-US" sz="1000" kern="0">
                  <a:solidFill>
                    <a:prstClr val="black"/>
                  </a:solidFill>
                  <a:latin typeface="Arial" panose="020B0604020202020204" pitchFamily="34" charset="0"/>
                  <a:ea typeface="微软雅黑" panose="020B0503020204020204" pitchFamily="34" charset="-122"/>
                </a:endParaRPr>
              </a:p>
            </p:txBody>
          </p:sp>
          <p:cxnSp>
            <p:nvCxnSpPr>
              <p:cNvPr id="58" name="Straight Arrow Connector 49"/>
              <p:cNvCxnSpPr/>
              <p:nvPr/>
            </p:nvCxnSpPr>
            <p:spPr>
              <a:xfrm>
                <a:off x="8928718" y="2251684"/>
                <a:ext cx="0" cy="2185949"/>
              </a:xfrm>
              <a:prstGeom prst="straightConnector1">
                <a:avLst/>
              </a:prstGeom>
              <a:noFill/>
              <a:ln w="25400" cap="flat" cmpd="sng" algn="ctr">
                <a:solidFill>
                  <a:srgbClr val="990000">
                    <a:lumMod val="60000"/>
                    <a:lumOff val="40000"/>
                  </a:srgbClr>
                </a:solidFill>
                <a:prstDash val="solid"/>
                <a:miter lim="800000"/>
                <a:tailEnd type="triangle" w="lg" len="med"/>
              </a:ln>
              <a:effectLst/>
            </p:spPr>
          </p:cxnSp>
          <p:sp>
            <p:nvSpPr>
              <p:cNvPr id="59" name="TextBox 84"/>
              <p:cNvSpPr txBox="1"/>
              <p:nvPr/>
            </p:nvSpPr>
            <p:spPr>
              <a:xfrm>
                <a:off x="4350052" y="3160157"/>
                <a:ext cx="526050" cy="431763"/>
              </a:xfrm>
              <a:prstGeom prst="rect">
                <a:avLst/>
              </a:prstGeom>
              <a:solidFill>
                <a:srgbClr val="0000FF"/>
              </a:solidFill>
            </p:spPr>
            <p:txBody>
              <a:bodyPr wrap="square" lIns="0" rIns="0" rtlCol="0" anchor="ctr">
                <a:noAutofit/>
              </a:bodyPr>
              <a:lstStyle/>
              <a:p>
                <a:pPr algn="ctr" defTabSz="914400" fontAlgn="ctr">
                  <a:defRPr/>
                </a:pPr>
                <a:r>
                  <a:rPr lang="en-US" sz="1000">
                    <a:solidFill>
                      <a:prstClr val="white"/>
                    </a:solidFill>
                    <a:latin typeface="Arial" panose="020B0604020202020204" pitchFamily="34" charset="0"/>
                  </a:rPr>
                  <a:t>Write cache</a:t>
                </a:r>
                <a:endParaRPr lang="en-US" sz="1000" kern="0">
                  <a:solidFill>
                    <a:prstClr val="white"/>
                  </a:solidFill>
                  <a:latin typeface="Arial" panose="020B0604020202020204" pitchFamily="34" charset="0"/>
                  <a:ea typeface="微软雅黑" panose="020B0503020204020204" pitchFamily="34" charset="-122"/>
                </a:endParaRPr>
              </a:p>
            </p:txBody>
          </p:sp>
          <p:sp>
            <p:nvSpPr>
              <p:cNvPr id="60" name="TextBox 84"/>
              <p:cNvSpPr txBox="1"/>
              <p:nvPr/>
            </p:nvSpPr>
            <p:spPr>
              <a:xfrm>
                <a:off x="6227097" y="3148933"/>
                <a:ext cx="526050" cy="431763"/>
              </a:xfrm>
              <a:prstGeom prst="rect">
                <a:avLst/>
              </a:prstGeom>
              <a:solidFill>
                <a:srgbClr val="0000FF"/>
              </a:solidFill>
            </p:spPr>
            <p:txBody>
              <a:bodyPr wrap="square" lIns="0" rIns="0" rtlCol="0" anchor="ctr">
                <a:noAutofit/>
              </a:bodyPr>
              <a:lstStyle/>
              <a:p>
                <a:pPr algn="ctr" defTabSz="914400" fontAlgn="ctr">
                  <a:defRPr/>
                </a:pPr>
                <a:r>
                  <a:rPr lang="en-US" sz="1000">
                    <a:solidFill>
                      <a:prstClr val="white"/>
                    </a:solidFill>
                    <a:latin typeface="Arial" panose="020B0604020202020204" pitchFamily="34" charset="0"/>
                  </a:rPr>
                  <a:t>Write cache</a:t>
                </a:r>
                <a:endParaRPr lang="en-US" sz="1000" kern="0">
                  <a:solidFill>
                    <a:prstClr val="white"/>
                  </a:solidFill>
                  <a:latin typeface="Arial" panose="020B0604020202020204" pitchFamily="34" charset="0"/>
                  <a:ea typeface="微软雅黑" panose="020B0503020204020204" pitchFamily="34" charset="-122"/>
                </a:endParaRPr>
              </a:p>
            </p:txBody>
          </p:sp>
          <p:sp>
            <p:nvSpPr>
              <p:cNvPr id="61" name="TextBox 84"/>
              <p:cNvSpPr txBox="1"/>
              <p:nvPr/>
            </p:nvSpPr>
            <p:spPr>
              <a:xfrm>
                <a:off x="8142451" y="3148933"/>
                <a:ext cx="526050" cy="431763"/>
              </a:xfrm>
              <a:prstGeom prst="rect">
                <a:avLst/>
              </a:prstGeom>
              <a:solidFill>
                <a:srgbClr val="0000FF"/>
              </a:solidFill>
            </p:spPr>
            <p:txBody>
              <a:bodyPr wrap="square" lIns="0" rIns="0" rtlCol="0" anchor="ctr">
                <a:noAutofit/>
              </a:bodyPr>
              <a:lstStyle/>
              <a:p>
                <a:pPr algn="ctr" defTabSz="914400" fontAlgn="ctr">
                  <a:defRPr/>
                </a:pPr>
                <a:r>
                  <a:rPr lang="en-US" sz="1000">
                    <a:solidFill>
                      <a:prstClr val="white"/>
                    </a:solidFill>
                    <a:latin typeface="Arial" panose="020B0604020202020204" pitchFamily="34" charset="0"/>
                  </a:rPr>
                  <a:t>Write cache</a:t>
                </a:r>
                <a:endParaRPr lang="en-US" sz="1000" kern="0">
                  <a:solidFill>
                    <a:prstClr val="white"/>
                  </a:solidFill>
                  <a:latin typeface="Arial" panose="020B0604020202020204" pitchFamily="34" charset="0"/>
                  <a:ea typeface="微软雅黑" panose="020B0503020204020204" pitchFamily="34" charset="-122"/>
                </a:endParaRPr>
              </a:p>
            </p:txBody>
          </p:sp>
        </p:grpSp>
        <p:sp>
          <p:nvSpPr>
            <p:cNvPr id="7" name="矩形 6"/>
            <p:cNvSpPr/>
            <p:nvPr/>
          </p:nvSpPr>
          <p:spPr>
            <a:xfrm>
              <a:off x="291487" y="1706056"/>
              <a:ext cx="335347" cy="237320"/>
            </a:xfrm>
            <a:prstGeom prst="rect">
              <a:avLst/>
            </a:prstGeom>
          </p:spPr>
          <p:txBody>
            <a:bodyPr wrap="square" anchor="ctr">
              <a:noAutofit/>
            </a:bodyPr>
            <a:lstStyle/>
            <a:p>
              <a:pPr defTabSz="914400" fontAlgn="ctr">
                <a:spcBef>
                  <a:spcPct val="0"/>
                </a:spcBef>
                <a:spcAft>
                  <a:spcPct val="0"/>
                </a:spcAft>
              </a:pPr>
              <a:r>
                <a:rPr lang="en-US" sz="1000" b="1">
                  <a:solidFill>
                    <a:srgbClr val="FF0000"/>
                  </a:solidFill>
                  <a:latin typeface="Arial" panose="020B0604020202020204" pitchFamily="34" charset="0"/>
                </a:rPr>
                <a:t>①</a:t>
              </a:r>
            </a:p>
          </p:txBody>
        </p:sp>
        <p:sp>
          <p:nvSpPr>
            <p:cNvPr id="8" name="矩形 7"/>
            <p:cNvSpPr/>
            <p:nvPr/>
          </p:nvSpPr>
          <p:spPr>
            <a:xfrm>
              <a:off x="3691565" y="2777575"/>
              <a:ext cx="335347" cy="237320"/>
            </a:xfrm>
            <a:prstGeom prst="rect">
              <a:avLst/>
            </a:prstGeom>
          </p:spPr>
          <p:txBody>
            <a:bodyPr wrap="square" anchor="ctr">
              <a:noAutofit/>
            </a:bodyPr>
            <a:lstStyle/>
            <a:p>
              <a:pPr defTabSz="914400" fontAlgn="ctr">
                <a:spcBef>
                  <a:spcPct val="0"/>
                </a:spcBef>
                <a:spcAft>
                  <a:spcPct val="0"/>
                </a:spcAft>
              </a:pPr>
              <a:r>
                <a:rPr lang="en-US" sz="1000" b="1">
                  <a:solidFill>
                    <a:srgbClr val="FF0000"/>
                  </a:solidFill>
                  <a:latin typeface="Arial" panose="020B0604020202020204" pitchFamily="34" charset="0"/>
                </a:rPr>
                <a:t>②</a:t>
              </a:r>
            </a:p>
          </p:txBody>
        </p:sp>
        <p:sp>
          <p:nvSpPr>
            <p:cNvPr id="9" name="矩形 8"/>
            <p:cNvSpPr/>
            <p:nvPr/>
          </p:nvSpPr>
          <p:spPr>
            <a:xfrm>
              <a:off x="2178495" y="3520539"/>
              <a:ext cx="335347" cy="237320"/>
            </a:xfrm>
            <a:prstGeom prst="rect">
              <a:avLst/>
            </a:prstGeom>
          </p:spPr>
          <p:txBody>
            <a:bodyPr wrap="square" anchor="ctr">
              <a:noAutofit/>
            </a:bodyPr>
            <a:lstStyle/>
            <a:p>
              <a:pPr defTabSz="914400" fontAlgn="ctr">
                <a:spcBef>
                  <a:spcPct val="0"/>
                </a:spcBef>
                <a:spcAft>
                  <a:spcPct val="0"/>
                </a:spcAft>
              </a:pPr>
              <a:r>
                <a:rPr lang="en-US" sz="1000" b="1">
                  <a:solidFill>
                    <a:srgbClr val="FF0000"/>
                  </a:solidFill>
                  <a:latin typeface="Arial" panose="020B0604020202020204" pitchFamily="34" charset="0"/>
                </a:rPr>
                <a:t>③</a:t>
              </a:r>
            </a:p>
          </p:txBody>
        </p:sp>
        <p:sp>
          <p:nvSpPr>
            <p:cNvPr id="10" name="矩形 9"/>
            <p:cNvSpPr/>
            <p:nvPr/>
          </p:nvSpPr>
          <p:spPr>
            <a:xfrm>
              <a:off x="536356" y="4068728"/>
              <a:ext cx="335347" cy="237320"/>
            </a:xfrm>
            <a:prstGeom prst="rect">
              <a:avLst/>
            </a:prstGeom>
          </p:spPr>
          <p:txBody>
            <a:bodyPr wrap="square" anchor="ctr">
              <a:noAutofit/>
            </a:bodyPr>
            <a:lstStyle/>
            <a:p>
              <a:pPr defTabSz="914400" fontAlgn="ctr">
                <a:spcBef>
                  <a:spcPct val="0"/>
                </a:spcBef>
                <a:spcAft>
                  <a:spcPct val="0"/>
                </a:spcAft>
              </a:pPr>
              <a:r>
                <a:rPr lang="en-US" sz="1000" b="1">
                  <a:solidFill>
                    <a:srgbClr val="FF0000"/>
                  </a:solidFill>
                  <a:latin typeface="Arial" panose="020B0604020202020204" pitchFamily="34" charset="0"/>
                </a:rPr>
                <a:t>④</a:t>
              </a:r>
            </a:p>
          </p:txBody>
        </p:sp>
        <p:sp>
          <p:nvSpPr>
            <p:cNvPr id="11" name="矩形 10"/>
            <p:cNvSpPr/>
            <p:nvPr/>
          </p:nvSpPr>
          <p:spPr>
            <a:xfrm>
              <a:off x="5045848" y="2749133"/>
              <a:ext cx="335347" cy="237320"/>
            </a:xfrm>
            <a:prstGeom prst="rect">
              <a:avLst/>
            </a:prstGeom>
          </p:spPr>
          <p:txBody>
            <a:bodyPr wrap="square" anchor="ctr">
              <a:noAutofit/>
            </a:bodyPr>
            <a:lstStyle/>
            <a:p>
              <a:pPr defTabSz="914400" fontAlgn="ctr">
                <a:spcBef>
                  <a:spcPct val="0"/>
                </a:spcBef>
                <a:spcAft>
                  <a:spcPct val="0"/>
                </a:spcAft>
              </a:pPr>
              <a:r>
                <a:rPr lang="en-US" sz="1000" b="1">
                  <a:solidFill>
                    <a:srgbClr val="FF0000"/>
                  </a:solidFill>
                  <a:latin typeface="Arial" panose="020B0604020202020204" pitchFamily="34" charset="0"/>
                </a:rPr>
                <a:t>⑤</a:t>
              </a:r>
            </a:p>
          </p:txBody>
        </p:sp>
        <p:cxnSp>
          <p:nvCxnSpPr>
            <p:cNvPr id="12" name="直接箭头连接符 11"/>
            <p:cNvCxnSpPr/>
            <p:nvPr/>
          </p:nvCxnSpPr>
          <p:spPr bwMode="auto">
            <a:xfrm flipV="1">
              <a:off x="1213082" y="2023513"/>
              <a:ext cx="0" cy="377510"/>
            </a:xfrm>
            <a:prstGeom prst="straightConnector1">
              <a:avLst/>
            </a:prstGeom>
            <a:noFill/>
            <a:ln w="25400" cap="flat" cmpd="sng" algn="ctr">
              <a:solidFill>
                <a:srgbClr val="00B0F0"/>
              </a:solidFill>
              <a:prstDash val="solid"/>
              <a:miter lim="800000"/>
              <a:tailEnd type="triangle" w="lg" len="med"/>
            </a:ln>
            <a:effectLst/>
          </p:spPr>
        </p:cxnSp>
      </p:grpSp>
      <p:sp>
        <p:nvSpPr>
          <p:cNvPr id="80" name="矩形 79"/>
          <p:cNvSpPr/>
          <p:nvPr/>
        </p:nvSpPr>
        <p:spPr>
          <a:xfrm>
            <a:off x="508937" y="715330"/>
            <a:ext cx="11124504" cy="609624"/>
          </a:xfrm>
          <a:prstGeom prst="rect">
            <a:avLst/>
          </a:prstGeom>
          <a:solidFill>
            <a:srgbClr val="00B0F0"/>
          </a:solidFill>
        </p:spPr>
        <p:txBody>
          <a:bodyPr wrap="square" anchor="ctr">
            <a:noAutofit/>
          </a:bodyPr>
          <a:lstStyle/>
          <a:p>
            <a:pPr defTabSz="914400" fontAlgn="ctr">
              <a:buClr>
                <a:srgbClr val="CC9900"/>
              </a:buClr>
              <a:defRPr/>
            </a:pPr>
            <a:r>
              <a:rPr lang="en-US">
                <a:solidFill>
                  <a:srgbClr val="FFFFFF"/>
                </a:solidFill>
                <a:latin typeface="Arial" panose="020B0604020202020204" pitchFamily="34" charset="0"/>
              </a:rPr>
              <a:t>Private client, distributed cache, and large I/O </a:t>
            </a:r>
            <a:r>
              <a:rPr lang="en-US" err="1">
                <a:solidFill>
                  <a:srgbClr val="FFFFFF"/>
                </a:solidFill>
                <a:latin typeface="Arial" panose="020B0604020202020204" pitchFamily="34" charset="0"/>
              </a:rPr>
              <a:t>passthrough</a:t>
            </a:r>
            <a:r>
              <a:rPr lang="en-US">
                <a:solidFill>
                  <a:srgbClr val="FFFFFF"/>
                </a:solidFill>
                <a:latin typeface="Arial" panose="020B0604020202020204" pitchFamily="34" charset="0"/>
              </a:rPr>
              <a:t> (DIO) technologies enable a storage system to provide high bandwidth and high OPS.</a:t>
            </a:r>
            <a:endParaRPr lang="en-US" altLang="zh-CN" sz="1600" b="1">
              <a:solidFill>
                <a:srgbClr val="FFFFFF"/>
              </a:solidFill>
              <a:latin typeface="Arial" panose="020B0604020202020204" pitchFamily="34" charset="0"/>
              <a:ea typeface="微软雅黑" panose="020B0503020204020204" pitchFamily="34" charset="-122"/>
            </a:endParaRPr>
          </a:p>
        </p:txBody>
      </p:sp>
      <p:sp>
        <p:nvSpPr>
          <p:cNvPr id="81"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NAS: E2E Performance Optimization</a:t>
            </a:r>
          </a:p>
        </p:txBody>
      </p:sp>
    </p:spTree>
    <p:extLst>
      <p:ext uri="{BB962C8B-B14F-4D97-AF65-F5344CB8AC3E}">
        <p14:creationId xmlns:p14="http://schemas.microsoft.com/office/powerpoint/2010/main" val="1748525595"/>
      </p:ext>
    </p:extLst>
  </p:cSld>
  <p:clrMapOvr>
    <a:masterClrMapping/>
  </p:clrMapOvr>
  <p:transition advClick="0" advTm="8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30840" y="3428999"/>
            <a:ext cx="8665923"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868078" y="-4258990"/>
            <a:ext cx="15406146" cy="15406146"/>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7" name="Oval 4"/>
          <p:cNvSpPr>
            <a:spLocks noChangeArrowheads="1"/>
          </p:cNvSpPr>
          <p:nvPr/>
        </p:nvSpPr>
        <p:spPr bwMode="gray">
          <a:xfrm>
            <a:off x="-3532257" y="-2139800"/>
            <a:ext cx="11086666" cy="11086666"/>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8" name="Oval 4"/>
          <p:cNvSpPr>
            <a:spLocks noChangeArrowheads="1"/>
          </p:cNvSpPr>
          <p:nvPr/>
        </p:nvSpPr>
        <p:spPr bwMode="gray">
          <a:xfrm>
            <a:off x="-1407936" y="-72190"/>
            <a:ext cx="7002379" cy="7002379"/>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9" name="Oval 4"/>
          <p:cNvSpPr>
            <a:spLocks noChangeArrowheads="1"/>
          </p:cNvSpPr>
          <p:nvPr/>
        </p:nvSpPr>
        <p:spPr bwMode="gray">
          <a:xfrm>
            <a:off x="-112092" y="1223655"/>
            <a:ext cx="4410691" cy="4410691"/>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0" name="Oval 4"/>
          <p:cNvSpPr>
            <a:spLocks noChangeArrowheads="1"/>
          </p:cNvSpPr>
          <p:nvPr/>
        </p:nvSpPr>
        <p:spPr bwMode="gray">
          <a:xfrm>
            <a:off x="653427" y="1989174"/>
            <a:ext cx="2879653" cy="2879653"/>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6" name="Oval 14"/>
          <p:cNvSpPr>
            <a:spLocks noChangeArrowheads="1"/>
          </p:cNvSpPr>
          <p:nvPr/>
        </p:nvSpPr>
        <p:spPr bwMode="auto">
          <a:xfrm>
            <a:off x="4414012" y="3369065"/>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8" name="Oval 14"/>
          <p:cNvSpPr>
            <a:spLocks noChangeArrowheads="1"/>
          </p:cNvSpPr>
          <p:nvPr/>
        </p:nvSpPr>
        <p:spPr bwMode="auto">
          <a:xfrm>
            <a:off x="9169323" y="3381097"/>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0" name="Oval 15"/>
          <p:cNvSpPr>
            <a:spLocks noChangeArrowheads="1"/>
          </p:cNvSpPr>
          <p:nvPr/>
        </p:nvSpPr>
        <p:spPr bwMode="auto">
          <a:xfrm>
            <a:off x="7181603" y="3342338"/>
            <a:ext cx="179958" cy="179958"/>
          </a:xfrm>
          <a:prstGeom prst="ellipse">
            <a:avLst/>
          </a:prstGeom>
          <a:solidFill>
            <a:srgbClr val="0070C0"/>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1" name="Oval 14"/>
          <p:cNvSpPr>
            <a:spLocks noChangeArrowheads="1"/>
          </p:cNvSpPr>
          <p:nvPr/>
        </p:nvSpPr>
        <p:spPr bwMode="auto">
          <a:xfrm>
            <a:off x="5315828" y="336601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grpSp>
        <p:nvGrpSpPr>
          <p:cNvPr id="6" name="组合 5"/>
          <p:cNvGrpSpPr/>
          <p:nvPr/>
        </p:nvGrpSpPr>
        <p:grpSpPr>
          <a:xfrm>
            <a:off x="847222" y="2548401"/>
            <a:ext cx="2421503" cy="1114707"/>
            <a:chOff x="796311" y="2562916"/>
            <a:chExt cx="2421503" cy="1114707"/>
          </a:xfrm>
        </p:grpSpPr>
        <p:sp>
          <p:nvSpPr>
            <p:cNvPr id="4" name="加号 3"/>
            <p:cNvSpPr/>
            <p:nvPr/>
          </p:nvSpPr>
          <p:spPr>
            <a:xfrm>
              <a:off x="1800253" y="3255977"/>
              <a:ext cx="421646" cy="421646"/>
            </a:xfrm>
            <a:prstGeom prst="mathPlu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7" name="矩形 26"/>
            <p:cNvSpPr/>
            <p:nvPr/>
          </p:nvSpPr>
          <p:spPr>
            <a:xfrm>
              <a:off x="796311" y="2562916"/>
              <a:ext cx="2421503" cy="584775"/>
            </a:xfrm>
            <a:prstGeom prst="rect">
              <a:avLst/>
            </a:prstGeom>
          </p:spPr>
          <p:txBody>
            <a:bodyPr wrap="square">
              <a:noAutofit/>
            </a:bodyPr>
            <a:lstStyle/>
            <a:p>
              <a:pPr algn="ctr" fontAlgn="ctr">
                <a:spcBef>
                  <a:spcPct val="0"/>
                </a:spcBef>
              </a:pPr>
              <a:r>
                <a:rPr lang="en-US" sz="2000" err="1">
                  <a:solidFill>
                    <a:schemeClr val="bg2"/>
                  </a:solidFill>
                  <a:latin typeface="Arial" panose="020B0604020202020204" pitchFamily="34" charset="0"/>
                </a:rPr>
                <a:t>OceanStor</a:t>
              </a:r>
              <a:r>
                <a:rPr lang="en-US" sz="2000">
                  <a:solidFill>
                    <a:schemeClr val="bg2"/>
                  </a:solidFill>
                  <a:latin typeface="Arial" panose="020B0604020202020204" pitchFamily="34" charset="0"/>
                </a:rPr>
                <a:t> 100D</a:t>
              </a:r>
            </a:p>
            <a:p>
              <a:pPr algn="ctr" fontAlgn="ctr">
                <a:spcBef>
                  <a:spcPct val="0"/>
                </a:spcBef>
              </a:pPr>
              <a:r>
                <a:rPr lang="en-US" sz="1200" err="1">
                  <a:solidFill>
                    <a:schemeClr val="bg2"/>
                  </a:solidFill>
                  <a:latin typeface="Arial" panose="020B0604020202020204" pitchFamily="34" charset="0"/>
                </a:rPr>
                <a:t>Block+File+Object+HDFS</a:t>
              </a:r>
              <a:endParaRPr lang="en-US" altLang="zh-CN" sz="1200">
                <a:solidFill>
                  <a:schemeClr val="bg2"/>
                </a:solidFill>
                <a:latin typeface="Arial" panose="020B0604020202020204" pitchFamily="34" charset="0"/>
                <a:ea typeface="微软雅黑" pitchFamily="34" charset="-122"/>
                <a:cs typeface="Arial" pitchFamily="34" charset="0"/>
              </a:endParaRPr>
            </a:p>
          </p:txBody>
        </p:sp>
      </p:grpSp>
      <p:sp>
        <p:nvSpPr>
          <p:cNvPr id="32" name="Oval 14"/>
          <p:cNvSpPr>
            <a:spLocks noChangeArrowheads="1"/>
          </p:cNvSpPr>
          <p:nvPr/>
        </p:nvSpPr>
        <p:spPr bwMode="auto">
          <a:xfrm>
            <a:off x="8173180" y="3373561"/>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4" name="Oval 14"/>
          <p:cNvSpPr>
            <a:spLocks noChangeArrowheads="1"/>
          </p:cNvSpPr>
          <p:nvPr/>
        </p:nvSpPr>
        <p:spPr bwMode="auto">
          <a:xfrm>
            <a:off x="6294538" y="336756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5" name="矩形 34"/>
          <p:cNvSpPr/>
          <p:nvPr/>
        </p:nvSpPr>
        <p:spPr>
          <a:xfrm>
            <a:off x="848180" y="3787236"/>
            <a:ext cx="2421503" cy="400110"/>
          </a:xfrm>
          <a:prstGeom prst="rect">
            <a:avLst/>
          </a:prstGeom>
        </p:spPr>
        <p:txBody>
          <a:bodyPr wrap="square">
            <a:noAutofit/>
          </a:bodyPr>
          <a:lstStyle/>
          <a:p>
            <a:pPr algn="ctr" fontAlgn="ctr">
              <a:spcBef>
                <a:spcPct val="0"/>
              </a:spcBef>
            </a:pPr>
            <a:r>
              <a:rPr lang="en-US" sz="2000">
                <a:solidFill>
                  <a:schemeClr val="bg2"/>
                </a:solidFill>
                <a:latin typeface="Arial" panose="020B0604020202020204" pitchFamily="34" charset="0"/>
              </a:rPr>
              <a:t>Ecosystem</a:t>
            </a:r>
          </a:p>
        </p:txBody>
      </p:sp>
      <p:sp>
        <p:nvSpPr>
          <p:cNvPr id="36" name="Oval 14"/>
          <p:cNvSpPr>
            <a:spLocks noChangeArrowheads="1"/>
          </p:cNvSpPr>
          <p:nvPr/>
        </p:nvSpPr>
        <p:spPr bwMode="auto">
          <a:xfrm>
            <a:off x="10343437" y="3379596"/>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9" name="矩形 28"/>
          <p:cNvSpPr/>
          <p:nvPr/>
        </p:nvSpPr>
        <p:spPr>
          <a:xfrm>
            <a:off x="4439929" y="3572008"/>
            <a:ext cx="2135511"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Efficiency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8" name="矩形 37"/>
          <p:cNvSpPr/>
          <p:nvPr/>
        </p:nvSpPr>
        <p:spPr>
          <a:xfrm>
            <a:off x="5214531" y="2606308"/>
            <a:ext cx="2374325"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Performance</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9" name="矩形 38"/>
          <p:cNvSpPr/>
          <p:nvPr/>
        </p:nvSpPr>
        <p:spPr>
          <a:xfrm>
            <a:off x="3367920" y="2757956"/>
            <a:ext cx="2332432" cy="477054"/>
          </a:xfrm>
          <a:prstGeom prst="rect">
            <a:avLst/>
          </a:prstGeom>
        </p:spPr>
        <p:txBody>
          <a:bodyPr wrap="square">
            <a:noAutofit/>
          </a:bodyPr>
          <a:lstStyle/>
          <a:p>
            <a:pPr algn="ctr" fontAlgn="ctr">
              <a:lnSpc>
                <a:spcPts val="2999"/>
              </a:lnSpc>
              <a:spcBef>
                <a:spcPct val="0"/>
              </a:spcBef>
            </a:pPr>
            <a:r>
              <a:rPr lang="en-US" sz="2000">
                <a:solidFill>
                  <a:srgbClr val="717165"/>
                </a:solidFill>
                <a:latin typeface="Arial" panose="020B0604020202020204" pitchFamily="34" charset="0"/>
              </a:rPr>
              <a:t>Overview</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40" name="矩形 39"/>
          <p:cNvSpPr/>
          <p:nvPr/>
        </p:nvSpPr>
        <p:spPr>
          <a:xfrm>
            <a:off x="7792537" y="3572008"/>
            <a:ext cx="2879542" cy="400110"/>
          </a:xfrm>
          <a:prstGeom prst="rect">
            <a:avLst/>
          </a:prstGeom>
        </p:spPr>
        <p:txBody>
          <a:bodyPr wrap="square">
            <a:noAutofit/>
          </a:bodyPr>
          <a:lstStyle/>
          <a:p>
            <a:pPr algn="ctr" fontAlgn="ctr">
              <a:spcBef>
                <a:spcPct val="0"/>
              </a:spcBef>
            </a:pPr>
            <a:r>
              <a:rPr lang="en-US" sz="2000">
                <a:solidFill>
                  <a:srgbClr val="1D1D1A">
                    <a:lumMod val="65000"/>
                    <a:lumOff val="35000"/>
                  </a:srgbClr>
                </a:solidFill>
                <a:latin typeface="Arial" panose="020B0604020202020204" pitchFamily="34" charset="0"/>
              </a:rPr>
              <a:t>Hardware</a:t>
            </a:r>
            <a:endParaRPr lang="en-US" altLang="zh-CN" sz="2000">
              <a:solidFill>
                <a:srgbClr val="1D1D1A">
                  <a:lumMod val="65000"/>
                  <a:lumOff val="35000"/>
                </a:srgbClr>
              </a:solidFill>
              <a:latin typeface="Arial" panose="020B0604020202020204" pitchFamily="34" charset="0"/>
              <a:ea typeface="微软雅黑" pitchFamily="34" charset="-122"/>
              <a:cs typeface="Arial" pitchFamily="34" charset="0"/>
            </a:endParaRPr>
          </a:p>
        </p:txBody>
      </p:sp>
      <p:sp>
        <p:nvSpPr>
          <p:cNvPr id="41" name="矩形 40"/>
          <p:cNvSpPr/>
          <p:nvPr/>
        </p:nvSpPr>
        <p:spPr>
          <a:xfrm>
            <a:off x="7280673" y="2622796"/>
            <a:ext cx="1819420"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Usability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42" name="矩形 41"/>
          <p:cNvSpPr/>
          <p:nvPr/>
        </p:nvSpPr>
        <p:spPr>
          <a:xfrm>
            <a:off x="6237357" y="3578986"/>
            <a:ext cx="2160167" cy="400017"/>
          </a:xfrm>
          <a:prstGeom prst="rect">
            <a:avLst/>
          </a:prstGeom>
        </p:spPr>
        <p:txBody>
          <a:bodyPr wrap="square">
            <a:noAutofit/>
          </a:bodyPr>
          <a:lstStyle/>
          <a:p>
            <a:pPr algn="ctr" fontAlgn="ctr">
              <a:spcBef>
                <a:spcPct val="0"/>
              </a:spcBef>
            </a:pPr>
            <a:r>
              <a:rPr lang="en-US" sz="2000" b="1">
                <a:solidFill>
                  <a:srgbClr val="0070C0"/>
                </a:solidFill>
                <a:latin typeface="Arial" panose="020B0604020202020204" pitchFamily="34" charset="0"/>
              </a:rPr>
              <a:t>Ultimate Reliability</a:t>
            </a:r>
            <a:endParaRPr lang="en-US" altLang="zh-CN" sz="2000" b="1">
              <a:solidFill>
                <a:srgbClr val="0070C0"/>
              </a:solidFill>
              <a:latin typeface="Arial" panose="020B0604020202020204" pitchFamily="34" charset="0"/>
              <a:ea typeface="微软雅黑" pitchFamily="34" charset="-122"/>
              <a:cs typeface="Arial" pitchFamily="34" charset="0"/>
            </a:endParaRPr>
          </a:p>
        </p:txBody>
      </p:sp>
      <p:sp>
        <p:nvSpPr>
          <p:cNvPr id="43" name="矩形 42"/>
          <p:cNvSpPr/>
          <p:nvPr/>
        </p:nvSpPr>
        <p:spPr>
          <a:xfrm>
            <a:off x="8940016" y="2606308"/>
            <a:ext cx="2879542" cy="707886"/>
          </a:xfrm>
          <a:prstGeom prst="rect">
            <a:avLst/>
          </a:prstGeom>
        </p:spPr>
        <p:txBody>
          <a:bodyPr wrap="square">
            <a:noAutofit/>
          </a:bodyPr>
          <a:lstStyle/>
          <a:p>
            <a:pPr algn="ctr" fontAlgn="ctr">
              <a:spcBef>
                <a:spcPct val="0"/>
              </a:spcBef>
            </a:pPr>
            <a:r>
              <a:rPr lang="en-US" sz="2000">
                <a:solidFill>
                  <a:srgbClr val="1D1D1A">
                    <a:lumMod val="65000"/>
                    <a:lumOff val="35000"/>
                  </a:srgbClr>
                </a:solidFill>
                <a:latin typeface="Arial" panose="020B0604020202020204" pitchFamily="34" charset="0"/>
              </a:rPr>
              <a:t>Scenario and Ecosystem</a:t>
            </a:r>
            <a:endParaRPr lang="en-US" altLang="zh-CN" sz="2000">
              <a:solidFill>
                <a:srgbClr val="1D1D1A">
                  <a:lumMod val="65000"/>
                  <a:lumOff val="35000"/>
                </a:srgbClr>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1786347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67310" y="1140738"/>
            <a:ext cx="11833147" cy="5042270"/>
            <a:chOff x="637763" y="1124745"/>
            <a:chExt cx="11143162" cy="4766622"/>
          </a:xfrm>
        </p:grpSpPr>
        <p:sp>
          <p:nvSpPr>
            <p:cNvPr id="4" name="内容占位符 2"/>
            <p:cNvSpPr txBox="1">
              <a:spLocks/>
            </p:cNvSpPr>
            <p:nvPr/>
          </p:nvSpPr>
          <p:spPr bwMode="auto">
            <a:xfrm>
              <a:off x="645840" y="5056405"/>
              <a:ext cx="10926099" cy="834962"/>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ctr" anchorCtr="0" compatLnSpc="1">
              <a:prstTxWarp prst="textNoShape">
                <a:avLst/>
              </a:prstTxWarp>
              <a:noAutofit/>
            </a:bodyPr>
            <a:lst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Arial"/>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Arial"/>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Arial"/>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Arial"/>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Arial"/>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Arial"/>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Arial"/>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Arial"/>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Arial"/>
                  <a:ea typeface="+mn-ea"/>
                  <a:cs typeface="+mn-cs"/>
                </a:defRPr>
              </a:lvl9pPr>
            </a:lstStyle>
            <a:p>
              <a:pPr marL="0" indent="0" defTabSz="914400" fontAlgn="ctr">
                <a:lnSpc>
                  <a:spcPct val="100000"/>
                </a:lnSpc>
                <a:buFont typeface="Wingdings" pitchFamily="2" charset="2"/>
                <a:buNone/>
              </a:pPr>
              <a:r>
                <a:rPr lang="en-US" sz="1600" dirty="0">
                  <a:solidFill>
                    <a:schemeClr val="tx2"/>
                  </a:solidFill>
                  <a:latin typeface="Arial" panose="020B0604020202020204" pitchFamily="34" charset="0"/>
                </a:rPr>
                <a:t>Based on advanced test algorithms and industry-leading full temperature cycle tests, firmware tests, ERT tests, and ORT tests, Huawei distributed storage ensures that component defects and firmware bugs can be effectively intercepted and the overall hardware failure rate is 30% lower than the industry level.</a:t>
              </a:r>
              <a:endParaRPr lang="en-US" altLang="zh-CN" sz="1600" kern="0" dirty="0">
                <a:solidFill>
                  <a:schemeClr val="tx2"/>
                </a:solidFill>
                <a:latin typeface="Arial" panose="020B0604020202020204" pitchFamily="34" charset="0"/>
                <a:ea typeface="微软雅黑" panose="020B0503020204020204" pitchFamily="34" charset="-122"/>
              </a:endParaRPr>
            </a:p>
          </p:txBody>
        </p:sp>
        <p:sp>
          <p:nvSpPr>
            <p:cNvPr id="5" name="圆角矩形 4"/>
            <p:cNvSpPr/>
            <p:nvPr/>
          </p:nvSpPr>
          <p:spPr bwMode="auto">
            <a:xfrm>
              <a:off x="2867061" y="1124745"/>
              <a:ext cx="6963508" cy="3552073"/>
            </a:xfrm>
            <a:prstGeom prst="roundRect">
              <a:avLst/>
            </a:prstGeom>
            <a:noFill/>
            <a:ln w="9525" cap="flat" cmpd="sng" algn="ctr">
              <a:solidFill>
                <a:srgbClr val="000000">
                  <a:lumMod val="65000"/>
                  <a:lumOff val="3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lvl="0" indent="0" defTabSz="801443" eaLnBrk="1" fontAlgn="ctr" latinLnBrk="0" hangingPunct="1">
                <a:spcBef>
                  <a:spcPct val="0"/>
                </a:spcBef>
                <a:spcAft>
                  <a:spcPct val="0"/>
                </a:spcAft>
                <a:buClrTx/>
                <a:buSzTx/>
                <a:buFont typeface="Wingdings" pitchFamily="2" charset="2"/>
                <a:buNone/>
                <a:tabLst/>
                <a:defRPr/>
              </a:pPr>
              <a:endPar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6" name="圆角矩形 5"/>
            <p:cNvSpPr/>
            <p:nvPr/>
          </p:nvSpPr>
          <p:spPr bwMode="auto">
            <a:xfrm>
              <a:off x="4942047" y="1324650"/>
              <a:ext cx="1188000" cy="604529"/>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800">
                  <a:solidFill>
                    <a:srgbClr val="000000"/>
                  </a:solidFill>
                  <a:latin typeface="Arial" panose="020B0604020202020204" pitchFamily="34" charset="0"/>
                </a:rPr>
                <a:t>Component authentication/Preliminary test for R&amp;D samples/Analysis on product applications</a:t>
              </a:r>
            </a:p>
          </p:txBody>
        </p:sp>
        <p:sp>
          <p:nvSpPr>
            <p:cNvPr id="7" name="圆角矩形 6"/>
            <p:cNvSpPr/>
            <p:nvPr/>
          </p:nvSpPr>
          <p:spPr bwMode="auto">
            <a:xfrm>
              <a:off x="6584822" y="1324650"/>
              <a:ext cx="1188000" cy="604529"/>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Qualification test</a:t>
              </a:r>
              <a:endParaRPr kumimoji="0" lang="en-US" altLang="zh-CN" sz="1000" b="0" i="0" u="none" strike="noStrike" kern="0" cap="none" spc="0" normalizeH="0" baseline="0" noProof="0">
                <a:ln>
                  <a:noFill/>
                </a:ln>
                <a:solidFill>
                  <a:srgbClr val="C00000"/>
                </a:solidFill>
                <a:effectLst/>
                <a:uLnTx/>
                <a:uFillTx/>
                <a:latin typeface="Arial" panose="020B0604020202020204" pitchFamily="34" charset="0"/>
                <a:ea typeface="微软雅黑" panose="020B0503020204020204" pitchFamily="34" charset="-122"/>
              </a:endParaRPr>
            </a:p>
          </p:txBody>
        </p:sp>
        <p:sp>
          <p:nvSpPr>
            <p:cNvPr id="8" name="圆角矩形 7"/>
            <p:cNvSpPr/>
            <p:nvPr/>
          </p:nvSpPr>
          <p:spPr bwMode="auto">
            <a:xfrm>
              <a:off x="3294949" y="2223551"/>
              <a:ext cx="1188000" cy="458381"/>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Failure analysis</a:t>
              </a:r>
            </a:p>
          </p:txBody>
        </p:sp>
        <p:sp>
          <p:nvSpPr>
            <p:cNvPr id="9" name="圆角矩形 8"/>
            <p:cNvSpPr/>
            <p:nvPr/>
          </p:nvSpPr>
          <p:spPr bwMode="auto">
            <a:xfrm>
              <a:off x="3294949" y="2773391"/>
              <a:ext cx="1188000" cy="540000"/>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Online quality data analysis/warning system</a:t>
              </a:r>
            </a:p>
          </p:txBody>
        </p:sp>
        <p:sp>
          <p:nvSpPr>
            <p:cNvPr id="10" name="圆角矩形 9"/>
            <p:cNvSpPr/>
            <p:nvPr/>
          </p:nvSpPr>
          <p:spPr bwMode="auto">
            <a:xfrm>
              <a:off x="8227597" y="1324650"/>
              <a:ext cx="1188000" cy="604529"/>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70C0"/>
                  </a:solidFill>
                  <a:latin typeface="Arial" panose="020B0604020202020204" pitchFamily="34" charset="0"/>
                </a:rPr>
                <a:t>ERT long-term reliability test</a:t>
              </a:r>
            </a:p>
          </p:txBody>
        </p:sp>
        <p:sp>
          <p:nvSpPr>
            <p:cNvPr id="11" name="圆角矩形 10"/>
            <p:cNvSpPr/>
            <p:nvPr/>
          </p:nvSpPr>
          <p:spPr bwMode="auto">
            <a:xfrm>
              <a:off x="6829415" y="3969120"/>
              <a:ext cx="1188000" cy="540000"/>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Production test</a:t>
              </a:r>
              <a:endParaRPr kumimoji="0" lang="en-US" altLang="zh-CN" sz="10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70C0"/>
                  </a:solidFill>
                  <a:latin typeface="Arial" panose="020B0604020202020204" pitchFamily="34" charset="0"/>
                </a:rPr>
                <a:t>(including temperature cycle)</a:t>
              </a:r>
            </a:p>
          </p:txBody>
        </p:sp>
        <p:cxnSp>
          <p:nvCxnSpPr>
            <p:cNvPr id="12" name="直接箭头连接符 11"/>
            <p:cNvCxnSpPr>
              <a:stCxn id="40" idx="3"/>
              <a:endCxn id="6" idx="1"/>
            </p:cNvCxnSpPr>
            <p:nvPr/>
          </p:nvCxnSpPr>
          <p:spPr bwMode="auto">
            <a:xfrm>
              <a:off x="4482949" y="1626914"/>
              <a:ext cx="459098" cy="0"/>
            </a:xfrm>
            <a:prstGeom prst="straightConnector1">
              <a:avLst/>
            </a:prstGeom>
            <a:noFill/>
            <a:ln w="60325" cap="flat" cmpd="sng" algn="ctr">
              <a:solidFill>
                <a:srgbClr val="FFFFFF">
                  <a:lumMod val="50000"/>
                </a:srgbClr>
              </a:solidFill>
              <a:prstDash val="solid"/>
              <a:round/>
              <a:headEnd type="none" w="med" len="med"/>
              <a:tailEnd type="triangle"/>
            </a:ln>
            <a:effectLst/>
          </p:spPr>
        </p:cxnSp>
        <p:cxnSp>
          <p:nvCxnSpPr>
            <p:cNvPr id="13" name="直接箭头连接符 12"/>
            <p:cNvCxnSpPr>
              <a:stCxn id="6" idx="3"/>
              <a:endCxn id="7" idx="1"/>
            </p:cNvCxnSpPr>
            <p:nvPr/>
          </p:nvCxnSpPr>
          <p:spPr bwMode="auto">
            <a:xfrm>
              <a:off x="6130047" y="1626914"/>
              <a:ext cx="454775" cy="0"/>
            </a:xfrm>
            <a:prstGeom prst="straightConnector1">
              <a:avLst/>
            </a:prstGeom>
            <a:noFill/>
            <a:ln w="60325" cap="flat" cmpd="sng" algn="ctr">
              <a:solidFill>
                <a:srgbClr val="FFFFFF">
                  <a:lumMod val="50000"/>
                </a:srgbClr>
              </a:solidFill>
              <a:prstDash val="solid"/>
              <a:round/>
              <a:headEnd type="none" w="med" len="med"/>
              <a:tailEnd type="triangle"/>
            </a:ln>
            <a:effectLst/>
          </p:spPr>
        </p:cxnSp>
        <p:cxnSp>
          <p:nvCxnSpPr>
            <p:cNvPr id="14" name="直接箭头连接符 13"/>
            <p:cNvCxnSpPr>
              <a:stCxn id="7" idx="3"/>
              <a:endCxn id="10" idx="1"/>
            </p:cNvCxnSpPr>
            <p:nvPr/>
          </p:nvCxnSpPr>
          <p:spPr bwMode="auto">
            <a:xfrm>
              <a:off x="7772822" y="1626914"/>
              <a:ext cx="454775" cy="0"/>
            </a:xfrm>
            <a:prstGeom prst="straightConnector1">
              <a:avLst/>
            </a:prstGeom>
            <a:noFill/>
            <a:ln w="60325" cap="flat" cmpd="sng" algn="ctr">
              <a:solidFill>
                <a:srgbClr val="FFFFFF">
                  <a:lumMod val="50000"/>
                </a:srgbClr>
              </a:solidFill>
              <a:prstDash val="solid"/>
              <a:round/>
              <a:headEnd type="none" w="med" len="med"/>
              <a:tailEnd type="triangle"/>
            </a:ln>
            <a:effectLst/>
          </p:spPr>
        </p:cxnSp>
        <p:sp>
          <p:nvSpPr>
            <p:cNvPr id="15" name="圆角矩形 14"/>
            <p:cNvSpPr/>
            <p:nvPr/>
          </p:nvSpPr>
          <p:spPr bwMode="auto">
            <a:xfrm>
              <a:off x="5158498" y="3969120"/>
              <a:ext cx="1188000" cy="540000"/>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70C0"/>
                  </a:solidFill>
                  <a:latin typeface="Arial" panose="020B0604020202020204" pitchFamily="34" charset="0"/>
                </a:rPr>
                <a:t>ORT long-term test for product samples after delivery</a:t>
              </a:r>
            </a:p>
          </p:txBody>
        </p:sp>
        <p:sp>
          <p:nvSpPr>
            <p:cNvPr id="16" name="圆角矩形 15"/>
            <p:cNvSpPr/>
            <p:nvPr/>
          </p:nvSpPr>
          <p:spPr bwMode="auto">
            <a:xfrm>
              <a:off x="8227597" y="3259645"/>
              <a:ext cx="1188000" cy="540000"/>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Sampling test</a:t>
              </a:r>
            </a:p>
          </p:txBody>
        </p:sp>
        <p:sp>
          <p:nvSpPr>
            <p:cNvPr id="17" name="圆角矩形 16"/>
            <p:cNvSpPr/>
            <p:nvPr/>
          </p:nvSpPr>
          <p:spPr bwMode="auto">
            <a:xfrm>
              <a:off x="8758481" y="1182225"/>
              <a:ext cx="790674" cy="258897"/>
            </a:xfrm>
            <a:prstGeom prst="roundRect">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marL="0" marR="0" lvl="0" indent="0" defTabSz="706819" eaLnBrk="1" fontAlgn="ctr" latinLnBrk="0" hangingPunct="1">
                <a:spcBef>
                  <a:spcPct val="0"/>
                </a:spcBef>
                <a:spcAft>
                  <a:spcPct val="0"/>
                </a:spcAft>
                <a:buClrTx/>
                <a:buSzTx/>
                <a:buFont typeface="Wingdings" pitchFamily="2" charset="2"/>
                <a:buNone/>
                <a:tabLst/>
                <a:defRPr/>
              </a:pPr>
              <a:r>
                <a:rPr lang="en-US" sz="1200">
                  <a:solidFill>
                    <a:srgbClr val="000000"/>
                  </a:solidFill>
                  <a:latin typeface="Arial" panose="020B0604020202020204" pitchFamily="34" charset="0"/>
                </a:rPr>
                <a:t>Joint test</a:t>
              </a:r>
            </a:p>
          </p:txBody>
        </p:sp>
        <p:sp>
          <p:nvSpPr>
            <p:cNvPr id="18" name="下箭头 17"/>
            <p:cNvSpPr/>
            <p:nvPr/>
          </p:nvSpPr>
          <p:spPr bwMode="auto">
            <a:xfrm rot="10800000">
              <a:off x="6085797" y="3098669"/>
              <a:ext cx="396000" cy="504000"/>
            </a:xfrm>
            <a:prstGeom prst="downArrow">
              <a:avLst/>
            </a:prstGeom>
            <a:solidFill>
              <a:srgbClr val="99CCFF"/>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defTabSz="706819" fontAlgn="ctr">
                <a:spcBef>
                  <a:spcPct val="0"/>
                </a:spcBef>
                <a:spcAft>
                  <a:spcPct val="0"/>
                </a:spcAft>
                <a:buFont typeface="Wingdings" pitchFamily="2" charset="2"/>
                <a:buNone/>
              </a:pPr>
              <a:endParaRPr lang="en-US" altLang="zh-CN" sz="1200">
                <a:solidFill>
                  <a:srgbClr val="000000"/>
                </a:solidFill>
                <a:latin typeface="Arial" panose="020B0604020202020204" pitchFamily="34" charset="0"/>
                <a:ea typeface="微软雅黑" panose="020B0503020204020204" pitchFamily="34" charset="-122"/>
              </a:endParaRPr>
            </a:p>
          </p:txBody>
        </p:sp>
        <p:sp>
          <p:nvSpPr>
            <p:cNvPr id="19" name="下箭头 18"/>
            <p:cNvSpPr/>
            <p:nvPr/>
          </p:nvSpPr>
          <p:spPr bwMode="auto">
            <a:xfrm rot="10800000" flipV="1">
              <a:off x="6085797" y="1844880"/>
              <a:ext cx="396000" cy="504000"/>
            </a:xfrm>
            <a:prstGeom prst="downArrow">
              <a:avLst/>
            </a:prstGeom>
            <a:solidFill>
              <a:srgbClr val="99CCFF"/>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defTabSz="706819" fontAlgn="ctr">
                <a:spcBef>
                  <a:spcPct val="0"/>
                </a:spcBef>
                <a:spcAft>
                  <a:spcPct val="0"/>
                </a:spcAft>
                <a:buFont typeface="Wingdings" pitchFamily="2" charset="2"/>
                <a:buNone/>
              </a:pPr>
              <a:endParaRPr lang="en-US" altLang="zh-CN" sz="1200">
                <a:solidFill>
                  <a:srgbClr val="000000"/>
                </a:solidFill>
                <a:latin typeface="Arial" panose="020B0604020202020204" pitchFamily="34" charset="0"/>
                <a:ea typeface="微软雅黑" panose="020B0503020204020204" pitchFamily="34" charset="-122"/>
              </a:endParaRPr>
            </a:p>
          </p:txBody>
        </p:sp>
        <p:sp>
          <p:nvSpPr>
            <p:cNvPr id="20" name="圆角矩形 19"/>
            <p:cNvSpPr/>
            <p:nvPr/>
          </p:nvSpPr>
          <p:spPr bwMode="auto">
            <a:xfrm>
              <a:off x="3294949" y="3393102"/>
              <a:ext cx="1188000" cy="467946"/>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RMA</a:t>
              </a:r>
            </a:p>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Reverse</a:t>
              </a:r>
            </a:p>
          </p:txBody>
        </p:sp>
        <p:sp>
          <p:nvSpPr>
            <p:cNvPr id="21" name="下箭头 20"/>
            <p:cNvSpPr/>
            <p:nvPr/>
          </p:nvSpPr>
          <p:spPr bwMode="auto">
            <a:xfrm rot="5400000">
              <a:off x="7533403" y="2445432"/>
              <a:ext cx="396000" cy="648000"/>
            </a:xfrm>
            <a:prstGeom prst="downArrow">
              <a:avLst/>
            </a:prstGeom>
            <a:solidFill>
              <a:srgbClr val="99CCFF"/>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defTabSz="706819" fontAlgn="ctr">
                <a:spcBef>
                  <a:spcPct val="0"/>
                </a:spcBef>
                <a:spcAft>
                  <a:spcPct val="0"/>
                </a:spcAft>
                <a:buFont typeface="Wingdings" pitchFamily="2" charset="2"/>
                <a:buNone/>
              </a:pPr>
              <a:endParaRPr lang="en-US" altLang="zh-CN" sz="1000">
                <a:solidFill>
                  <a:srgbClr val="000000"/>
                </a:solidFill>
                <a:latin typeface="Arial" panose="020B0604020202020204" pitchFamily="34" charset="0"/>
                <a:ea typeface="微软雅黑" panose="020B0503020204020204" pitchFamily="34" charset="-122"/>
              </a:endParaRPr>
            </a:p>
          </p:txBody>
        </p:sp>
        <p:sp>
          <p:nvSpPr>
            <p:cNvPr id="22" name="圆角矩形 21"/>
            <p:cNvSpPr/>
            <p:nvPr/>
          </p:nvSpPr>
          <p:spPr bwMode="auto">
            <a:xfrm>
              <a:off x="5875643" y="3651536"/>
              <a:ext cx="790674" cy="258897"/>
            </a:xfrm>
            <a:prstGeom prst="roundRect">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marL="0" marR="0" lvl="0" indent="0" defTabSz="706819" eaLnBrk="1" fontAlgn="ctr" latinLnBrk="0" hangingPunct="1">
                <a:spcBef>
                  <a:spcPct val="0"/>
                </a:spcBef>
                <a:spcAft>
                  <a:spcPct val="0"/>
                </a:spcAft>
                <a:buClrTx/>
                <a:buSzTx/>
                <a:buFont typeface="Wingdings" pitchFamily="2" charset="2"/>
                <a:buNone/>
                <a:tabLst/>
                <a:defRPr/>
              </a:pPr>
              <a:r>
                <a:rPr lang="en-US" sz="1200">
                  <a:solidFill>
                    <a:srgbClr val="000000"/>
                  </a:solidFill>
                  <a:latin typeface="Arial" panose="020B0604020202020204" pitchFamily="34" charset="0"/>
                </a:rPr>
                <a:t>Joint test</a:t>
              </a:r>
            </a:p>
          </p:txBody>
        </p:sp>
        <p:sp>
          <p:nvSpPr>
            <p:cNvPr id="23" name="下箭头 22"/>
            <p:cNvSpPr/>
            <p:nvPr/>
          </p:nvSpPr>
          <p:spPr bwMode="auto">
            <a:xfrm rot="5400000" flipV="1">
              <a:off x="4783499" y="2445432"/>
              <a:ext cx="396000" cy="648000"/>
            </a:xfrm>
            <a:prstGeom prst="downArrow">
              <a:avLst/>
            </a:prstGeom>
            <a:solidFill>
              <a:srgbClr val="99CCFF"/>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noAutofit/>
            </a:bodyPr>
            <a:lstStyle/>
            <a:p>
              <a:pPr defTabSz="706819" fontAlgn="ctr">
                <a:spcBef>
                  <a:spcPct val="0"/>
                </a:spcBef>
                <a:spcAft>
                  <a:spcPct val="0"/>
                </a:spcAft>
                <a:buFont typeface="Wingdings" pitchFamily="2" charset="2"/>
                <a:buNone/>
              </a:pPr>
              <a:endParaRPr lang="en-US" altLang="zh-CN" sz="1200">
                <a:solidFill>
                  <a:srgbClr val="000000"/>
                </a:solidFill>
                <a:latin typeface="Arial" panose="020B0604020202020204" pitchFamily="34" charset="0"/>
                <a:ea typeface="微软雅黑" panose="020B0503020204020204" pitchFamily="34" charset="-122"/>
              </a:endParaRPr>
            </a:p>
          </p:txBody>
        </p:sp>
        <p:grpSp>
          <p:nvGrpSpPr>
            <p:cNvPr id="24" name="组合 23"/>
            <p:cNvGrpSpPr/>
            <p:nvPr/>
          </p:nvGrpSpPr>
          <p:grpSpPr>
            <a:xfrm>
              <a:off x="5396856" y="2523401"/>
              <a:ext cx="1700217" cy="799448"/>
              <a:chOff x="3194147" y="2426397"/>
              <a:chExt cx="1700217" cy="799448"/>
            </a:xfrm>
          </p:grpSpPr>
          <p:sp>
            <p:nvSpPr>
              <p:cNvPr id="25" name="弧形 24"/>
              <p:cNvSpPr/>
              <p:nvPr/>
            </p:nvSpPr>
            <p:spPr bwMode="auto">
              <a:xfrm>
                <a:off x="3462215" y="2426397"/>
                <a:ext cx="1164492" cy="407570"/>
              </a:xfrm>
              <a:prstGeom prst="arc">
                <a:avLst>
                  <a:gd name="adj1" fmla="val 18390648"/>
                  <a:gd name="adj2" fmla="val 18020734"/>
                </a:avLst>
              </a:prstGeom>
              <a:noFill/>
              <a:ln w="114300" cap="flat" cmpd="sng" algn="ctr">
                <a:solidFill>
                  <a:srgbClr val="FFFFFF">
                    <a:lumMod val="75000"/>
                    <a:alpha val="69000"/>
                  </a:srgbClr>
                </a:solidFill>
                <a:prstDash val="solid"/>
                <a:round/>
                <a:headEnd type="none" w="med" len="med"/>
                <a:tailEnd type="triangle" w="med" len="med"/>
              </a:ln>
              <a:effectLst/>
            </p:spPr>
            <p:txBody>
              <a:bodyPr vert="horz" wrap="square" lIns="36000" tIns="36000" rIns="36000" bIns="36000" numCol="1" rtlCol="0" anchor="t" anchorCtr="0" compatLnSpc="1">
                <a:prstTxWarp prst="textNoShape">
                  <a:avLst/>
                </a:prstTxWarp>
                <a:noAutofit/>
              </a:bodyPr>
              <a:lstStyle/>
              <a:p>
                <a:pPr marL="0" marR="0" lvl="0" indent="0" defTabSz="707035" eaLnBrk="1" fontAlgn="ctr" latinLnBrk="0" hangingPunct="1">
                  <a:spcBef>
                    <a:spcPct val="0"/>
                  </a:spcBef>
                  <a:spcAft>
                    <a:spcPct val="0"/>
                  </a:spcAft>
                  <a:buClrTx/>
                  <a:buSzTx/>
                  <a:buFont typeface="Wingdings" pitchFamily="2" charset="2"/>
                  <a:buNone/>
                  <a:tabLst/>
                  <a:defRPr/>
                </a:pPr>
                <a:endParaRPr kumimoji="0" lang="en-US" altLang="zh-CN" sz="12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endParaRPr>
              </a:p>
            </p:txBody>
          </p:sp>
          <p:sp>
            <p:nvSpPr>
              <p:cNvPr id="26" name="矩形 25"/>
              <p:cNvSpPr/>
              <p:nvPr/>
            </p:nvSpPr>
            <p:spPr>
              <a:xfrm>
                <a:off x="3194147" y="2440303"/>
                <a:ext cx="1700217" cy="785542"/>
              </a:xfrm>
              <a:prstGeom prst="rect">
                <a:avLst/>
              </a:prstGeom>
            </p:spPr>
            <p:txBody>
              <a:bodyPr wrap="square" lIns="36000" tIns="36000" rIns="36000" bIns="36000">
                <a:noAutofit/>
              </a:bodyPr>
              <a:lstStyle/>
              <a:p>
                <a:pPr marL="0" marR="0" lvl="0" indent="0" algn="ctr" defTabSz="914400" eaLnBrk="1" fontAlgn="ctr" latinLnBrk="0" hangingPunct="1">
                  <a:spcBef>
                    <a:spcPct val="0"/>
                  </a:spcBef>
                  <a:spcAft>
                    <a:spcPct val="0"/>
                  </a:spcAft>
                  <a:buClrTx/>
                  <a:buSzTx/>
                  <a:buFontTx/>
                  <a:buNone/>
                  <a:tabLst/>
                  <a:defRPr/>
                </a:pPr>
                <a:r>
                  <a:rPr lang="en-US" sz="1000" b="1">
                    <a:solidFill>
                      <a:srgbClr val="0070C0"/>
                    </a:solidFill>
                    <a:latin typeface="Arial" panose="020B0604020202020204" pitchFamily="34" charset="0"/>
                  </a:rPr>
                  <a:t>Circular improvements</a:t>
                </a:r>
                <a:endParaRPr kumimoji="0" lang="en-US" altLang="zh-CN" sz="1000" b="1" i="0" u="none" strike="noStrike" kern="0" cap="none" spc="0" normalizeH="0" baseline="0" noProof="0">
                  <a:ln>
                    <a:noFill/>
                  </a:ln>
                  <a:solidFill>
                    <a:srgbClr val="0070C0"/>
                  </a:solidFill>
                  <a:effectLst/>
                  <a:uLnTx/>
                  <a:uFillTx/>
                  <a:latin typeface="Arial" panose="020B0604020202020204" pitchFamily="34" charset="0"/>
                  <a:ea typeface="微软雅黑" panose="020B0503020204020204" pitchFamily="34" charset="-122"/>
                </a:endParaRPr>
              </a:p>
              <a:p>
                <a:pPr marL="0" marR="0" lvl="0" indent="0" algn="ctr" defTabSz="914400" eaLnBrk="1" fontAlgn="ctr" latinLnBrk="0" hangingPunct="1">
                  <a:spcBef>
                    <a:spcPct val="0"/>
                  </a:spcBef>
                  <a:spcAft>
                    <a:spcPct val="0"/>
                  </a:spcAft>
                  <a:buClrTx/>
                  <a:buSzTx/>
                  <a:buFontTx/>
                  <a:buNone/>
                  <a:tabLst/>
                  <a:defRPr/>
                </a:pPr>
                <a:r>
                  <a:rPr lang="en-US" sz="1000">
                    <a:solidFill>
                      <a:srgbClr val="0070C0"/>
                    </a:solidFill>
                    <a:latin typeface="Arial" panose="020B0604020202020204" pitchFamily="34" charset="0"/>
                  </a:rPr>
                  <a:t>(Quality/Supply/Cooperation)</a:t>
                </a:r>
              </a:p>
            </p:txBody>
          </p:sp>
        </p:grpSp>
        <p:grpSp>
          <p:nvGrpSpPr>
            <p:cNvPr id="27" name="组合 26"/>
            <p:cNvGrpSpPr/>
            <p:nvPr/>
          </p:nvGrpSpPr>
          <p:grpSpPr>
            <a:xfrm>
              <a:off x="655822" y="3499279"/>
              <a:ext cx="2011571" cy="1445947"/>
              <a:chOff x="125180" y="4005064"/>
              <a:chExt cx="2011571" cy="1445947"/>
            </a:xfrm>
          </p:grpSpPr>
          <p:sp>
            <p:nvSpPr>
              <p:cNvPr id="28" name="圆角矩形 27"/>
              <p:cNvSpPr/>
              <p:nvPr/>
            </p:nvSpPr>
            <p:spPr bwMode="auto">
              <a:xfrm>
                <a:off x="125180" y="4005064"/>
                <a:ext cx="419689" cy="1445947"/>
              </a:xfrm>
              <a:prstGeom prst="roundRect">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36000" tIns="36000" rIns="36000" bIns="3600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400">
                    <a:solidFill>
                      <a:schemeClr val="tx2"/>
                    </a:solidFill>
                    <a:latin typeface="Arial" panose="020B0604020202020204" pitchFamily="34" charset="0"/>
                  </a:rPr>
                  <a:t>Qualification test</a:t>
                </a:r>
              </a:p>
            </p:txBody>
          </p:sp>
          <p:sp>
            <p:nvSpPr>
              <p:cNvPr id="29" name="TextBox 50"/>
              <p:cNvSpPr txBox="1"/>
              <p:nvPr/>
            </p:nvSpPr>
            <p:spPr>
              <a:xfrm>
                <a:off x="529050" y="4016770"/>
                <a:ext cx="1607701" cy="1434241"/>
              </a:xfrm>
              <a:prstGeom prst="rect">
                <a:avLst/>
              </a:prstGeom>
              <a:solidFill>
                <a:schemeClr val="bg2">
                  <a:lumMod val="95000"/>
                </a:schemeClr>
              </a:solidFill>
            </p:spPr>
            <p:txBody>
              <a:bodyPr wrap="square" lIns="36000" tIns="36000" rIns="36000" bIns="36000" rtlCol="0" anchor="ctr">
                <a:noAutofit/>
              </a:bodyPr>
              <a:lstStyle/>
              <a:p>
                <a:pPr marL="0" marR="0" lvl="0" indent="0" defTabSz="914400" eaLnBrk="1" fontAlgn="ctr" latinLnBrk="0" hangingPunct="1">
                  <a:spcBef>
                    <a:spcPct val="0"/>
                  </a:spcBef>
                  <a:spcAft>
                    <a:spcPct val="0"/>
                  </a:spcAft>
                  <a:buClrTx/>
                  <a:buSzTx/>
                  <a:buFontTx/>
                  <a:buNone/>
                  <a:tabLst/>
                  <a:defRPr/>
                </a:pPr>
                <a:r>
                  <a:rPr lang="en-US" sz="1100" b="1">
                    <a:solidFill>
                      <a:srgbClr val="000000"/>
                    </a:solidFill>
                    <a:latin typeface="Arial" panose="020B0604020202020204" pitchFamily="34" charset="0"/>
                  </a:rPr>
                  <a:t>100+</a:t>
                </a:r>
                <a:r>
                  <a:rPr lang="en-US" sz="1100">
                    <a:solidFill>
                      <a:srgbClr val="000000"/>
                    </a:solidFill>
                    <a:latin typeface="Arial" panose="020B0604020202020204" pitchFamily="34" charset="0"/>
                  </a:rPr>
                  <a:t> test cases:</a:t>
                </a:r>
                <a:endPar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100">
                    <a:solidFill>
                      <a:srgbClr val="000000"/>
                    </a:solidFill>
                    <a:latin typeface="Arial" panose="020B0604020202020204" pitchFamily="34" charset="0"/>
                  </a:rPr>
                  <a:t>Functions, performance, compatibility, reliability, firmware bug test, vibration, temperature cycle, disk head, disk, special specifications verification</a:t>
                </a:r>
              </a:p>
            </p:txBody>
          </p:sp>
        </p:grpSp>
        <p:grpSp>
          <p:nvGrpSpPr>
            <p:cNvPr id="30" name="组合 29"/>
            <p:cNvGrpSpPr/>
            <p:nvPr/>
          </p:nvGrpSpPr>
          <p:grpSpPr>
            <a:xfrm>
              <a:off x="637763" y="1275427"/>
              <a:ext cx="2051483" cy="1106004"/>
              <a:chOff x="3890721" y="1092731"/>
              <a:chExt cx="1869217" cy="1106004"/>
            </a:xfrm>
          </p:grpSpPr>
          <p:sp>
            <p:nvSpPr>
              <p:cNvPr id="31" name="圆角矩形 30"/>
              <p:cNvSpPr/>
              <p:nvPr/>
            </p:nvSpPr>
            <p:spPr bwMode="auto">
              <a:xfrm>
                <a:off x="3890721" y="1092732"/>
                <a:ext cx="443424" cy="1106003"/>
              </a:xfrm>
              <a:prstGeom prst="roundRect">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36000" tIns="36000" rIns="36000" bIns="3600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400">
                    <a:solidFill>
                      <a:schemeClr val="tx2"/>
                    </a:solidFill>
                    <a:latin typeface="Arial" panose="020B0604020202020204" pitchFamily="34" charset="0"/>
                  </a:rPr>
                  <a:t>System test</a:t>
                </a:r>
              </a:p>
            </p:txBody>
          </p:sp>
          <p:sp>
            <p:nvSpPr>
              <p:cNvPr id="32" name="TextBox 53"/>
              <p:cNvSpPr txBox="1"/>
              <p:nvPr/>
            </p:nvSpPr>
            <p:spPr>
              <a:xfrm>
                <a:off x="4333654" y="1092731"/>
                <a:ext cx="1426284" cy="1106003"/>
              </a:xfrm>
              <a:prstGeom prst="rect">
                <a:avLst/>
              </a:prstGeom>
              <a:solidFill>
                <a:schemeClr val="bg2">
                  <a:lumMod val="95000"/>
                </a:schemeClr>
              </a:solidFill>
            </p:spPr>
            <p:txBody>
              <a:bodyPr wrap="square" lIns="36000" tIns="36000" rIns="36000" bIns="36000" rtlCol="0" anchor="ctr">
                <a:noAutofit/>
              </a:bodyPr>
              <a:lstStyle/>
              <a:p>
                <a:pPr marL="0" marR="0" lvl="0" indent="0" defTabSz="914400" eaLnBrk="1" fontAlgn="ctr" latinLnBrk="0" hangingPunct="1">
                  <a:spcBef>
                    <a:spcPct val="0"/>
                  </a:spcBef>
                  <a:spcAft>
                    <a:spcPct val="0"/>
                  </a:spcAft>
                  <a:buClrTx/>
                  <a:buSzTx/>
                  <a:buFontTx/>
                  <a:buNone/>
                  <a:tabLst/>
                  <a:defRPr/>
                </a:pPr>
                <a:r>
                  <a:rPr lang="en-US" sz="1100" b="1">
                    <a:solidFill>
                      <a:srgbClr val="000000"/>
                    </a:solidFill>
                    <a:latin typeface="Arial" panose="020B0604020202020204" pitchFamily="34" charset="0"/>
                  </a:rPr>
                  <a:t>500+</a:t>
                </a:r>
                <a:r>
                  <a:rPr lang="en-US" sz="1100">
                    <a:solidFill>
                      <a:srgbClr val="000000"/>
                    </a:solidFill>
                    <a:latin typeface="Arial" panose="020B0604020202020204" pitchFamily="34" charset="0"/>
                  </a:rPr>
                  <a:t> test cases:</a:t>
                </a:r>
                <a:endPar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100">
                    <a:solidFill>
                      <a:srgbClr val="000000"/>
                    </a:solidFill>
                    <a:latin typeface="Arial" panose="020B0604020202020204" pitchFamily="34" charset="0"/>
                  </a:rPr>
                  <a:t>System functions and performance, compatibility with earlier versions, disk system reliability</a:t>
                </a:r>
                <a:endPar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grpSp>
        <p:grpSp>
          <p:nvGrpSpPr>
            <p:cNvPr id="33" name="组合 32"/>
            <p:cNvGrpSpPr/>
            <p:nvPr/>
          </p:nvGrpSpPr>
          <p:grpSpPr>
            <a:xfrm>
              <a:off x="646087" y="2520501"/>
              <a:ext cx="2021306" cy="884307"/>
              <a:chOff x="140443" y="1677298"/>
              <a:chExt cx="2021306" cy="884307"/>
            </a:xfrm>
          </p:grpSpPr>
          <p:sp>
            <p:nvSpPr>
              <p:cNvPr id="34" name="圆角矩形 33"/>
              <p:cNvSpPr/>
              <p:nvPr/>
            </p:nvSpPr>
            <p:spPr bwMode="auto">
              <a:xfrm>
                <a:off x="140443" y="1677298"/>
                <a:ext cx="455795" cy="872602"/>
              </a:xfrm>
              <a:prstGeom prst="roundRect">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36000" tIns="36000" rIns="36000" bIns="3600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400">
                    <a:solidFill>
                      <a:schemeClr val="tx2"/>
                    </a:solidFill>
                    <a:latin typeface="Arial" panose="020B0604020202020204" pitchFamily="34" charset="0"/>
                  </a:rPr>
                  <a:t>ERT</a:t>
                </a:r>
                <a:endParaRPr kumimoji="0" lang="en-US" altLang="zh-CN"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endParaRPr>
              </a:p>
            </p:txBody>
          </p:sp>
          <p:sp>
            <p:nvSpPr>
              <p:cNvPr id="35" name="TextBox 56"/>
              <p:cNvSpPr txBox="1"/>
              <p:nvPr/>
            </p:nvSpPr>
            <p:spPr>
              <a:xfrm>
                <a:off x="580536" y="1677299"/>
                <a:ext cx="1581213" cy="884306"/>
              </a:xfrm>
              <a:prstGeom prst="rect">
                <a:avLst/>
              </a:prstGeom>
              <a:solidFill>
                <a:schemeClr val="bg2">
                  <a:lumMod val="95000"/>
                </a:schemeClr>
              </a:solidFill>
            </p:spPr>
            <p:txBody>
              <a:bodyPr wrap="square" lIns="36000" tIns="36000" rIns="36000" bIns="36000" rtlCol="0" anchor="ctr">
                <a:noAutofit/>
              </a:bodyPr>
              <a:lstStyle/>
              <a:p>
                <a:pPr marL="0" marR="0" lvl="0" indent="0" defTabSz="914400" eaLnBrk="1" fontAlgn="ctr" latinLnBrk="0" hangingPunct="1">
                  <a:spcBef>
                    <a:spcPct val="0"/>
                  </a:spcBef>
                  <a:spcAft>
                    <a:spcPct val="0"/>
                  </a:spcAft>
                  <a:buClrTx/>
                  <a:buSzTx/>
                  <a:buFontTx/>
                  <a:buNone/>
                  <a:tabLst/>
                  <a:defRPr/>
                </a:pPr>
                <a:r>
                  <a:rPr lang="en-US" sz="1100">
                    <a:solidFill>
                      <a:srgbClr val="000000"/>
                    </a:solidFill>
                    <a:latin typeface="Arial" panose="020B0604020202020204" pitchFamily="34" charset="0"/>
                  </a:rPr>
                  <a:t>About </a:t>
                </a:r>
                <a:r>
                  <a:rPr lang="en-US" sz="1100" b="1">
                    <a:solidFill>
                      <a:srgbClr val="000000"/>
                    </a:solidFill>
                    <a:latin typeface="Arial" panose="020B0604020202020204" pitchFamily="34" charset="0"/>
                  </a:rPr>
                  <a:t>1000</a:t>
                </a:r>
                <a:r>
                  <a:rPr lang="en-US" sz="1100">
                    <a:solidFill>
                      <a:srgbClr val="000000"/>
                    </a:solidFill>
                    <a:latin typeface="Arial" panose="020B0604020202020204" pitchFamily="34" charset="0"/>
                  </a:rPr>
                  <a:t> disks have been tested for </a:t>
                </a:r>
                <a:r>
                  <a:rPr lang="en-US" sz="1100" b="1">
                    <a:solidFill>
                      <a:srgbClr val="000000"/>
                    </a:solidFill>
                    <a:latin typeface="Arial" panose="020B0604020202020204" pitchFamily="34" charset="0"/>
                  </a:rPr>
                  <a:t>three</a:t>
                </a:r>
                <a:r>
                  <a:rPr lang="en-US" sz="1100">
                    <a:solidFill>
                      <a:srgbClr val="000000"/>
                    </a:solidFill>
                    <a:latin typeface="Arial" panose="020B0604020202020204" pitchFamily="34" charset="0"/>
                  </a:rPr>
                  <a:t> </a:t>
                </a:r>
                <a:r>
                  <a:rPr lang="en-US" sz="1100" b="1">
                    <a:solidFill>
                      <a:srgbClr val="000000"/>
                    </a:solidFill>
                    <a:latin typeface="Arial" panose="020B0604020202020204" pitchFamily="34" charset="0"/>
                  </a:rPr>
                  <a:t>months</a:t>
                </a:r>
                <a:r>
                  <a:rPr lang="en-US" sz="1100">
                    <a:solidFill>
                      <a:srgbClr val="000000"/>
                    </a:solidFill>
                    <a:latin typeface="Arial" panose="020B0604020202020204" pitchFamily="34" charset="0"/>
                  </a:rPr>
                  <a:t> by introducing multiple acceleration factors. </a:t>
                </a:r>
                <a:endPar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grpSp>
        <p:grpSp>
          <p:nvGrpSpPr>
            <p:cNvPr id="36" name="组合 35"/>
            <p:cNvGrpSpPr/>
            <p:nvPr/>
          </p:nvGrpSpPr>
          <p:grpSpPr>
            <a:xfrm>
              <a:off x="10017459" y="1594652"/>
              <a:ext cx="1763466" cy="2644470"/>
              <a:chOff x="4010295" y="751487"/>
              <a:chExt cx="1763466" cy="2054665"/>
            </a:xfrm>
          </p:grpSpPr>
          <p:sp>
            <p:nvSpPr>
              <p:cNvPr id="37" name="圆角矩形 36"/>
              <p:cNvSpPr/>
              <p:nvPr/>
            </p:nvSpPr>
            <p:spPr bwMode="auto">
              <a:xfrm>
                <a:off x="4010295" y="1092732"/>
                <a:ext cx="323850" cy="1362057"/>
              </a:xfrm>
              <a:prstGeom prst="roundRect">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36000" tIns="36000" rIns="36000" bIns="3600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400">
                    <a:solidFill>
                      <a:schemeClr val="tx2"/>
                    </a:solidFill>
                    <a:latin typeface="Arial" panose="020B0604020202020204" pitchFamily="34" charset="0"/>
                  </a:rPr>
                  <a:t>5-level FA analysis</a:t>
                </a:r>
              </a:p>
            </p:txBody>
          </p:sp>
          <p:sp>
            <p:nvSpPr>
              <p:cNvPr id="38" name="TextBox 59"/>
              <p:cNvSpPr txBox="1"/>
              <p:nvPr/>
            </p:nvSpPr>
            <p:spPr>
              <a:xfrm>
                <a:off x="4347477" y="751487"/>
                <a:ext cx="1426284" cy="2054665"/>
              </a:xfrm>
              <a:prstGeom prst="rect">
                <a:avLst/>
              </a:prstGeom>
              <a:solidFill>
                <a:schemeClr val="bg2">
                  <a:lumMod val="95000"/>
                </a:schemeClr>
              </a:solidFill>
            </p:spPr>
            <p:txBody>
              <a:bodyPr wrap="square" lIns="36000" tIns="36000" rIns="36000" bIns="36000" rtlCol="0" anchor="ctr">
                <a:noAutofit/>
              </a:bodyPr>
              <a:lstStyle/>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I: System/disk logs</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Locate simple problems quickly.</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II: Protocol analysis</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Locate interactive problems accurately.</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III: Electrical signal analysis</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Locate complex disk problems.</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IV: Disk teardown for analysis</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Locate physical damages of disks.</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V: data restoration</a:t>
                </a: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grpSp>
        <p:sp>
          <p:nvSpPr>
            <p:cNvPr id="39" name="圆角矩形 38"/>
            <p:cNvSpPr/>
            <p:nvPr/>
          </p:nvSpPr>
          <p:spPr bwMode="auto">
            <a:xfrm>
              <a:off x="8227597" y="2312936"/>
              <a:ext cx="1188000" cy="540000"/>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900">
                  <a:solidFill>
                    <a:srgbClr val="000000"/>
                  </a:solidFill>
                  <a:latin typeface="Arial" panose="020B0604020202020204" pitchFamily="34" charset="0"/>
                </a:rPr>
                <a:t>Supplier</a:t>
              </a:r>
              <a:endParaRPr kumimoji="0" lang="en-US" altLang="zh-CN" sz="9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algn="ctr" defTabSz="706819" eaLnBrk="1" fontAlgn="ctr" latinLnBrk="0" hangingPunct="1">
                <a:spcBef>
                  <a:spcPct val="0"/>
                </a:spcBef>
                <a:spcAft>
                  <a:spcPct val="0"/>
                </a:spcAft>
                <a:buClrTx/>
                <a:buSzTx/>
                <a:buFont typeface="Wingdings" pitchFamily="2" charset="2"/>
                <a:buNone/>
                <a:tabLst/>
                <a:defRPr/>
              </a:pPr>
              <a:r>
                <a:rPr lang="en-US" sz="900">
                  <a:solidFill>
                    <a:srgbClr val="000000"/>
                  </a:solidFill>
                  <a:latin typeface="Arial" panose="020B0604020202020204" pitchFamily="34" charset="0"/>
                </a:rPr>
                <a:t>tests/audits during the supplier's production</a:t>
              </a:r>
            </a:p>
          </p:txBody>
        </p:sp>
        <p:sp>
          <p:nvSpPr>
            <p:cNvPr id="40" name="圆角矩形 39"/>
            <p:cNvSpPr/>
            <p:nvPr/>
          </p:nvSpPr>
          <p:spPr bwMode="auto">
            <a:xfrm>
              <a:off x="3294949" y="1324650"/>
              <a:ext cx="1188000" cy="604529"/>
            </a:xfrm>
            <a:prstGeom prst="roundRect">
              <a:avLst>
                <a:gd name="adj" fmla="val 0"/>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Start:</a:t>
              </a:r>
              <a:endParaRPr kumimoji="0" lang="en-US" altLang="zh-CN" sz="10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Design review </a:t>
              </a:r>
              <a:endParaRPr kumimoji="0" lang="en-US" altLang="zh-CN" sz="10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algn="ctr" defTabSz="706819" eaLnBrk="1" fontAlgn="ctr" latinLnBrk="0" hangingPunct="1">
                <a:spcBef>
                  <a:spcPct val="0"/>
                </a:spcBef>
                <a:spcAft>
                  <a:spcPct val="0"/>
                </a:spcAft>
                <a:buClrTx/>
                <a:buSzTx/>
                <a:buFont typeface="Wingdings" pitchFamily="2" charset="2"/>
                <a:buNone/>
                <a:tabLst/>
                <a:defRPr/>
              </a:pPr>
              <a:r>
                <a:rPr lang="en-US" sz="1000">
                  <a:solidFill>
                    <a:srgbClr val="000000"/>
                  </a:solidFill>
                  <a:latin typeface="Arial" panose="020B0604020202020204" pitchFamily="34" charset="0"/>
                </a:rPr>
                <a:t>Disk selection</a:t>
              </a:r>
            </a:p>
          </p:txBody>
        </p:sp>
        <p:cxnSp>
          <p:nvCxnSpPr>
            <p:cNvPr id="41" name="直接箭头连接符 40"/>
            <p:cNvCxnSpPr>
              <a:stCxn id="10" idx="2"/>
              <a:endCxn id="39" idx="0"/>
            </p:cNvCxnSpPr>
            <p:nvPr/>
          </p:nvCxnSpPr>
          <p:spPr bwMode="auto">
            <a:xfrm>
              <a:off x="8821598" y="1929179"/>
              <a:ext cx="0" cy="383758"/>
            </a:xfrm>
            <a:prstGeom prst="straightConnector1">
              <a:avLst/>
            </a:prstGeom>
            <a:noFill/>
            <a:ln w="60325" cap="flat" cmpd="sng" algn="ctr">
              <a:solidFill>
                <a:srgbClr val="FFFFFF">
                  <a:lumMod val="50000"/>
                </a:srgbClr>
              </a:solidFill>
              <a:prstDash val="solid"/>
              <a:round/>
              <a:headEnd type="none" w="med" len="med"/>
              <a:tailEnd type="triangle"/>
            </a:ln>
            <a:effectLst/>
          </p:spPr>
        </p:cxnSp>
        <p:cxnSp>
          <p:nvCxnSpPr>
            <p:cNvPr id="42" name="直接箭头连接符 41"/>
            <p:cNvCxnSpPr>
              <a:stCxn id="39" idx="2"/>
              <a:endCxn id="16" idx="0"/>
            </p:cNvCxnSpPr>
            <p:nvPr/>
          </p:nvCxnSpPr>
          <p:spPr bwMode="auto">
            <a:xfrm>
              <a:off x="8821597" y="2852937"/>
              <a:ext cx="0" cy="406709"/>
            </a:xfrm>
            <a:prstGeom prst="straightConnector1">
              <a:avLst/>
            </a:prstGeom>
            <a:noFill/>
            <a:ln w="60325" cap="flat" cmpd="sng" algn="ctr">
              <a:solidFill>
                <a:srgbClr val="FFFFFF">
                  <a:lumMod val="50000"/>
                </a:srgbClr>
              </a:solidFill>
              <a:prstDash val="solid"/>
              <a:round/>
              <a:headEnd type="none" w="med" len="med"/>
              <a:tailEnd type="triangle"/>
            </a:ln>
            <a:effectLst/>
          </p:spPr>
        </p:cxnSp>
        <p:cxnSp>
          <p:nvCxnSpPr>
            <p:cNvPr id="43" name="肘形连接符 42"/>
            <p:cNvCxnSpPr>
              <a:stCxn id="16" idx="2"/>
              <a:endCxn id="11" idx="3"/>
            </p:cNvCxnSpPr>
            <p:nvPr/>
          </p:nvCxnSpPr>
          <p:spPr bwMode="auto">
            <a:xfrm rot="5400000">
              <a:off x="8199770" y="3617291"/>
              <a:ext cx="439475" cy="804182"/>
            </a:xfrm>
            <a:prstGeom prst="bentConnector2">
              <a:avLst/>
            </a:prstGeom>
            <a:noFill/>
            <a:ln w="60325" cap="flat" cmpd="sng" algn="ctr">
              <a:solidFill>
                <a:srgbClr val="FFFFFF">
                  <a:lumMod val="50000"/>
                </a:srgbClr>
              </a:solidFill>
              <a:prstDash val="solid"/>
              <a:round/>
              <a:headEnd type="none" w="med" len="med"/>
              <a:tailEnd type="triangle"/>
            </a:ln>
            <a:effectLst/>
          </p:spPr>
        </p:cxnSp>
        <p:cxnSp>
          <p:nvCxnSpPr>
            <p:cNvPr id="44" name="直接箭头连接符 43"/>
            <p:cNvCxnSpPr>
              <a:stCxn id="11" idx="1"/>
              <a:endCxn id="15" idx="3"/>
            </p:cNvCxnSpPr>
            <p:nvPr/>
          </p:nvCxnSpPr>
          <p:spPr bwMode="auto">
            <a:xfrm flipH="1">
              <a:off x="6346499" y="4239120"/>
              <a:ext cx="482917" cy="0"/>
            </a:xfrm>
            <a:prstGeom prst="straightConnector1">
              <a:avLst/>
            </a:prstGeom>
            <a:noFill/>
            <a:ln w="60325" cap="flat" cmpd="sng" algn="ctr">
              <a:solidFill>
                <a:srgbClr val="FFFFFF">
                  <a:lumMod val="50000"/>
                </a:srgbClr>
              </a:solidFill>
              <a:prstDash val="solid"/>
              <a:round/>
              <a:headEnd type="none" w="med" len="med"/>
              <a:tailEnd type="triangle"/>
            </a:ln>
            <a:effectLst/>
          </p:spPr>
        </p:cxnSp>
        <p:cxnSp>
          <p:nvCxnSpPr>
            <p:cNvPr id="45" name="肘形连接符 44"/>
            <p:cNvCxnSpPr>
              <a:stCxn id="15" idx="1"/>
              <a:endCxn id="20" idx="2"/>
            </p:cNvCxnSpPr>
            <p:nvPr/>
          </p:nvCxnSpPr>
          <p:spPr bwMode="auto">
            <a:xfrm rot="10800000">
              <a:off x="3888950" y="3861048"/>
              <a:ext cx="1269549" cy="378073"/>
            </a:xfrm>
            <a:prstGeom prst="bentConnector2">
              <a:avLst/>
            </a:prstGeom>
            <a:noFill/>
            <a:ln w="60325" cap="flat" cmpd="sng" algn="ctr">
              <a:solidFill>
                <a:srgbClr val="FFFFFF">
                  <a:lumMod val="50000"/>
                </a:srgbClr>
              </a:solidFill>
              <a:prstDash val="solid"/>
              <a:round/>
              <a:headEnd type="none" w="med" len="med"/>
              <a:tailEnd type="triangle"/>
            </a:ln>
            <a:effectLst/>
          </p:spPr>
        </p:cxnSp>
      </p:grpSp>
      <p:sp>
        <p:nvSpPr>
          <p:cNvPr id="47"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Component-Level Reliability: Component Introduction and Production Improve Hardware Reliability</a:t>
            </a:r>
            <a:endParaRPr lang="en-US" altLang="zh-CN"/>
          </a:p>
        </p:txBody>
      </p:sp>
    </p:spTree>
    <p:extLst>
      <p:ext uri="{BB962C8B-B14F-4D97-AF65-F5344CB8AC3E}">
        <p14:creationId xmlns:p14="http://schemas.microsoft.com/office/powerpoint/2010/main" val="476311008"/>
      </p:ext>
    </p:extLst>
  </p:cSld>
  <p:clrMapOvr>
    <a:masterClrMapping/>
  </p:clrMapOvr>
  <p:transition advClick="0" advTm="8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矩形 541"/>
          <p:cNvSpPr/>
          <p:nvPr/>
        </p:nvSpPr>
        <p:spPr>
          <a:xfrm>
            <a:off x="302684" y="697072"/>
            <a:ext cx="11546123" cy="3337949"/>
          </a:xfrm>
          <a:prstGeom prst="rect">
            <a:avLst/>
          </a:prstGeom>
          <a:solidFill>
            <a:srgbClr val="0070C0">
              <a:alpha val="5000"/>
            </a:srgbClr>
          </a:solidFill>
          <a:ln>
            <a:noFill/>
          </a:ln>
        </p:spPr>
        <p:txBody>
          <a:bodyPr vert="horz" wrap="square" lIns="91416" tIns="45708" rIns="91416" bIns="45708" numCol="1" anchor="t" anchorCtr="0" compatLnSpc="1">
            <a:prstTxWarp prst="textNoShape">
              <a:avLst/>
            </a:prstTxWarp>
            <a:noAutofit/>
          </a:bodyPr>
          <a:lstStyle/>
          <a:p>
            <a:pPr defTabSz="914400" fontAlgn="ctr"/>
            <a:endParaRPr lang="en-US" altLang="zh-CN" sz="1400">
              <a:solidFill>
                <a:prstClr val="black"/>
              </a:solidFill>
              <a:latin typeface="Arial" panose="020B0604020202020204" pitchFamily="34" charset="0"/>
              <a:ea typeface="微软雅黑" panose="020B0503020204020204" pitchFamily="34" charset="-122"/>
            </a:endParaRPr>
          </a:p>
        </p:txBody>
      </p:sp>
      <p:sp>
        <p:nvSpPr>
          <p:cNvPr id="541" name="矩形 540"/>
          <p:cNvSpPr/>
          <p:nvPr/>
        </p:nvSpPr>
        <p:spPr>
          <a:xfrm>
            <a:off x="302684" y="4127629"/>
            <a:ext cx="11546124" cy="2056841"/>
          </a:xfrm>
          <a:prstGeom prst="rect">
            <a:avLst/>
          </a:prstGeom>
          <a:solidFill>
            <a:srgbClr val="0070C0">
              <a:alpha val="5000"/>
            </a:srgbClr>
          </a:solidFill>
          <a:ln>
            <a:noFill/>
          </a:ln>
        </p:spPr>
        <p:txBody>
          <a:bodyPr vert="horz" wrap="square" lIns="91416" tIns="45708" rIns="91416" bIns="45708" numCol="1" anchor="t" anchorCtr="0" compatLnSpc="1">
            <a:prstTxWarp prst="textNoShape">
              <a:avLst/>
            </a:prstTxWarp>
            <a:noAutofit/>
          </a:bodyPr>
          <a:lstStyle/>
          <a:p>
            <a:pPr defTabSz="914400" fontAlgn="ctr"/>
            <a:endParaRPr lang="en-US" altLang="zh-CN" sz="1400">
              <a:solidFill>
                <a:prstClr val="black"/>
              </a:solidFill>
              <a:latin typeface="Arial" panose="020B0604020202020204" pitchFamily="34" charset="0"/>
              <a:ea typeface="微软雅黑" panose="020B0503020204020204" pitchFamily="34" charset="-122"/>
            </a:endParaRPr>
          </a:p>
        </p:txBody>
      </p:sp>
      <p:sp>
        <p:nvSpPr>
          <p:cNvPr id="60"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Product-Level Reliability: Data Reconstruction Principles</a:t>
            </a:r>
          </a:p>
        </p:txBody>
      </p:sp>
      <p:sp>
        <p:nvSpPr>
          <p:cNvPr id="385" name="矩形 384"/>
          <p:cNvSpPr/>
          <p:nvPr/>
        </p:nvSpPr>
        <p:spPr bwMode="auto">
          <a:xfrm>
            <a:off x="312208" y="752073"/>
            <a:ext cx="1572673" cy="2975679"/>
          </a:xfrm>
          <a:prstGeom prst="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86" name="矩形 385"/>
          <p:cNvSpPr/>
          <p:nvPr/>
        </p:nvSpPr>
        <p:spPr bwMode="auto">
          <a:xfrm>
            <a:off x="2318208" y="742927"/>
            <a:ext cx="1572673" cy="2984825"/>
          </a:xfrm>
          <a:prstGeom prst="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87" name="矩形 386"/>
          <p:cNvSpPr/>
          <p:nvPr/>
        </p:nvSpPr>
        <p:spPr bwMode="auto">
          <a:xfrm>
            <a:off x="4338389" y="764836"/>
            <a:ext cx="1572673" cy="2962917"/>
          </a:xfrm>
          <a:prstGeom prst="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88" name="矩形 387"/>
          <p:cNvSpPr/>
          <p:nvPr/>
        </p:nvSpPr>
        <p:spPr bwMode="auto">
          <a:xfrm>
            <a:off x="6253166" y="752073"/>
            <a:ext cx="1572673" cy="2962917"/>
          </a:xfrm>
          <a:prstGeom prst="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89" name="矩形 388"/>
          <p:cNvSpPr/>
          <p:nvPr/>
        </p:nvSpPr>
        <p:spPr bwMode="auto">
          <a:xfrm>
            <a:off x="8259167" y="761219"/>
            <a:ext cx="1572673" cy="2953771"/>
          </a:xfrm>
          <a:prstGeom prst="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0" name="矩形 389"/>
          <p:cNvSpPr/>
          <p:nvPr/>
        </p:nvSpPr>
        <p:spPr bwMode="auto">
          <a:xfrm>
            <a:off x="10131403" y="752073"/>
            <a:ext cx="1572673" cy="2962917"/>
          </a:xfrm>
          <a:prstGeom prst="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1" name="圆角矩形 390"/>
          <p:cNvSpPr/>
          <p:nvPr/>
        </p:nvSpPr>
        <p:spPr bwMode="auto">
          <a:xfrm>
            <a:off x="599153" y="1044749"/>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2" name="圆角矩形 391"/>
          <p:cNvSpPr/>
          <p:nvPr/>
        </p:nvSpPr>
        <p:spPr bwMode="auto">
          <a:xfrm>
            <a:off x="599153" y="1684977"/>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3" name="圆角矩形 392"/>
          <p:cNvSpPr/>
          <p:nvPr/>
        </p:nvSpPr>
        <p:spPr bwMode="auto">
          <a:xfrm>
            <a:off x="609315" y="2425812"/>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4" name="圆角矩形 393"/>
          <p:cNvSpPr/>
          <p:nvPr/>
        </p:nvSpPr>
        <p:spPr bwMode="auto">
          <a:xfrm>
            <a:off x="619477" y="3093479"/>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5" name="圆角矩形 394"/>
          <p:cNvSpPr/>
          <p:nvPr/>
        </p:nvSpPr>
        <p:spPr bwMode="auto">
          <a:xfrm>
            <a:off x="2631623" y="1072187"/>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6" name="圆角矩形 395"/>
          <p:cNvSpPr/>
          <p:nvPr/>
        </p:nvSpPr>
        <p:spPr bwMode="auto">
          <a:xfrm>
            <a:off x="2631623" y="1712415"/>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7" name="圆角矩形 396"/>
          <p:cNvSpPr/>
          <p:nvPr/>
        </p:nvSpPr>
        <p:spPr bwMode="auto">
          <a:xfrm>
            <a:off x="2641785" y="2453251"/>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8" name="圆角矩形 397"/>
          <p:cNvSpPr/>
          <p:nvPr/>
        </p:nvSpPr>
        <p:spPr bwMode="auto">
          <a:xfrm>
            <a:off x="2651948" y="3120917"/>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399" name="圆角矩形 398"/>
          <p:cNvSpPr/>
          <p:nvPr/>
        </p:nvSpPr>
        <p:spPr bwMode="auto">
          <a:xfrm>
            <a:off x="4633606" y="939158"/>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0" name="圆角矩形 399"/>
          <p:cNvSpPr/>
          <p:nvPr/>
        </p:nvSpPr>
        <p:spPr bwMode="auto">
          <a:xfrm>
            <a:off x="4633606" y="1501785"/>
            <a:ext cx="609741" cy="374991"/>
          </a:xfrm>
          <a:prstGeom prst="roundRect">
            <a:avLst/>
          </a:prstGeom>
          <a:noFill/>
          <a:ln w="25400">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1" name="圆角矩形 400"/>
          <p:cNvSpPr/>
          <p:nvPr/>
        </p:nvSpPr>
        <p:spPr bwMode="auto">
          <a:xfrm>
            <a:off x="4625416" y="3229453"/>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2" name="圆角矩形 401"/>
          <p:cNvSpPr/>
          <p:nvPr/>
        </p:nvSpPr>
        <p:spPr bwMode="auto">
          <a:xfrm>
            <a:off x="6584778" y="1053895"/>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3" name="圆角矩形 402"/>
          <p:cNvSpPr/>
          <p:nvPr/>
        </p:nvSpPr>
        <p:spPr bwMode="auto">
          <a:xfrm>
            <a:off x="6584778" y="1694123"/>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4" name="圆角矩形 403"/>
          <p:cNvSpPr/>
          <p:nvPr/>
        </p:nvSpPr>
        <p:spPr bwMode="auto">
          <a:xfrm>
            <a:off x="6594940" y="2434958"/>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5" name="圆角矩形 404"/>
          <p:cNvSpPr/>
          <p:nvPr/>
        </p:nvSpPr>
        <p:spPr bwMode="auto">
          <a:xfrm>
            <a:off x="6605103" y="3102625"/>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6" name="圆角矩形 405"/>
          <p:cNvSpPr/>
          <p:nvPr/>
        </p:nvSpPr>
        <p:spPr bwMode="auto">
          <a:xfrm>
            <a:off x="8586761" y="1063041"/>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7" name="圆角矩形 406"/>
          <p:cNvSpPr/>
          <p:nvPr/>
        </p:nvSpPr>
        <p:spPr bwMode="auto">
          <a:xfrm>
            <a:off x="8586761" y="1703269"/>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8" name="圆角矩形 407"/>
          <p:cNvSpPr/>
          <p:nvPr/>
        </p:nvSpPr>
        <p:spPr bwMode="auto">
          <a:xfrm>
            <a:off x="8596924" y="2444105"/>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09" name="圆角矩形 408"/>
          <p:cNvSpPr/>
          <p:nvPr/>
        </p:nvSpPr>
        <p:spPr bwMode="auto">
          <a:xfrm>
            <a:off x="8607086" y="3111771"/>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10" name="圆角矩形 409"/>
          <p:cNvSpPr/>
          <p:nvPr/>
        </p:nvSpPr>
        <p:spPr bwMode="auto">
          <a:xfrm>
            <a:off x="10476959" y="1081333"/>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11" name="圆角矩形 410"/>
          <p:cNvSpPr/>
          <p:nvPr/>
        </p:nvSpPr>
        <p:spPr bwMode="auto">
          <a:xfrm>
            <a:off x="10476959" y="1721561"/>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12" name="圆角矩形 411"/>
          <p:cNvSpPr/>
          <p:nvPr/>
        </p:nvSpPr>
        <p:spPr bwMode="auto">
          <a:xfrm>
            <a:off x="10487121" y="2462397"/>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13" name="圆角矩形 412"/>
          <p:cNvSpPr/>
          <p:nvPr/>
        </p:nvSpPr>
        <p:spPr bwMode="auto">
          <a:xfrm>
            <a:off x="10497283" y="3130063"/>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14" name="矩形 413"/>
          <p:cNvSpPr/>
          <p:nvPr/>
        </p:nvSpPr>
        <p:spPr bwMode="auto">
          <a:xfrm>
            <a:off x="660127" y="1099625"/>
            <a:ext cx="121948" cy="1189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15" name="矩形 414"/>
          <p:cNvSpPr/>
          <p:nvPr/>
        </p:nvSpPr>
        <p:spPr bwMode="auto">
          <a:xfrm>
            <a:off x="2702760" y="1108771"/>
            <a:ext cx="121948" cy="1189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16" name="矩形 415"/>
          <p:cNvSpPr/>
          <p:nvPr/>
        </p:nvSpPr>
        <p:spPr bwMode="auto">
          <a:xfrm>
            <a:off x="4725068" y="1529224"/>
            <a:ext cx="121948" cy="1189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17" name="矩形 416"/>
          <p:cNvSpPr/>
          <p:nvPr/>
        </p:nvSpPr>
        <p:spPr bwMode="auto">
          <a:xfrm>
            <a:off x="6686401" y="2471543"/>
            <a:ext cx="121948" cy="1189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18" name="矩形 417"/>
          <p:cNvSpPr/>
          <p:nvPr/>
        </p:nvSpPr>
        <p:spPr bwMode="auto">
          <a:xfrm>
            <a:off x="10558258" y="1108771"/>
            <a:ext cx="121948" cy="1189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19" name="矩形 418"/>
          <p:cNvSpPr/>
          <p:nvPr/>
        </p:nvSpPr>
        <p:spPr bwMode="auto">
          <a:xfrm>
            <a:off x="660127" y="1712415"/>
            <a:ext cx="121948" cy="118900"/>
          </a:xfrm>
          <a:prstGeom prst="rect">
            <a:avLst/>
          </a:prstGeom>
          <a:solidFill>
            <a:srgbClr val="FF00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0" name="矩形 419"/>
          <p:cNvSpPr/>
          <p:nvPr/>
        </p:nvSpPr>
        <p:spPr bwMode="auto">
          <a:xfrm>
            <a:off x="4857178" y="1529224"/>
            <a:ext cx="121948" cy="118900"/>
          </a:xfrm>
          <a:prstGeom prst="rect">
            <a:avLst/>
          </a:prstGeom>
          <a:solidFill>
            <a:srgbClr val="FF00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1" name="矩形 420"/>
          <p:cNvSpPr/>
          <p:nvPr/>
        </p:nvSpPr>
        <p:spPr bwMode="auto">
          <a:xfrm>
            <a:off x="2702760" y="3157502"/>
            <a:ext cx="121948" cy="118900"/>
          </a:xfrm>
          <a:prstGeom prst="rect">
            <a:avLst/>
          </a:prstGeom>
          <a:solidFill>
            <a:srgbClr val="FF00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2" name="矩形 421"/>
          <p:cNvSpPr/>
          <p:nvPr/>
        </p:nvSpPr>
        <p:spPr bwMode="auto">
          <a:xfrm>
            <a:off x="8668060" y="1090479"/>
            <a:ext cx="121948" cy="118900"/>
          </a:xfrm>
          <a:prstGeom prst="rect">
            <a:avLst/>
          </a:prstGeom>
          <a:solidFill>
            <a:srgbClr val="FF00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3" name="矩形 422"/>
          <p:cNvSpPr/>
          <p:nvPr/>
        </p:nvSpPr>
        <p:spPr bwMode="auto">
          <a:xfrm>
            <a:off x="10548095" y="1758146"/>
            <a:ext cx="121948" cy="118900"/>
          </a:xfrm>
          <a:prstGeom prst="rect">
            <a:avLst/>
          </a:prstGeom>
          <a:solidFill>
            <a:srgbClr val="FF00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4" name="矩形 423"/>
          <p:cNvSpPr/>
          <p:nvPr/>
        </p:nvSpPr>
        <p:spPr bwMode="auto">
          <a:xfrm>
            <a:off x="2712922" y="2489835"/>
            <a:ext cx="121948" cy="118900"/>
          </a:xfrm>
          <a:prstGeom prst="rect">
            <a:avLst/>
          </a:prstGeom>
          <a:solidFill>
            <a:srgbClr val="0066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5" name="矩形 424"/>
          <p:cNvSpPr/>
          <p:nvPr/>
        </p:nvSpPr>
        <p:spPr bwMode="auto">
          <a:xfrm>
            <a:off x="4725068" y="1657269"/>
            <a:ext cx="121948" cy="118900"/>
          </a:xfrm>
          <a:prstGeom prst="rect">
            <a:avLst/>
          </a:prstGeom>
          <a:solidFill>
            <a:srgbClr val="0066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6" name="矩形 425"/>
          <p:cNvSpPr/>
          <p:nvPr/>
        </p:nvSpPr>
        <p:spPr bwMode="auto">
          <a:xfrm>
            <a:off x="6838837" y="2471543"/>
            <a:ext cx="121948" cy="118900"/>
          </a:xfrm>
          <a:prstGeom prst="rect">
            <a:avLst/>
          </a:prstGeom>
          <a:solidFill>
            <a:srgbClr val="0066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7" name="矩形 426"/>
          <p:cNvSpPr/>
          <p:nvPr/>
        </p:nvSpPr>
        <p:spPr bwMode="auto">
          <a:xfrm>
            <a:off x="8647735" y="3157502"/>
            <a:ext cx="121948" cy="118900"/>
          </a:xfrm>
          <a:prstGeom prst="rect">
            <a:avLst/>
          </a:prstGeom>
          <a:solidFill>
            <a:srgbClr val="0066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8" name="矩形 427"/>
          <p:cNvSpPr/>
          <p:nvPr/>
        </p:nvSpPr>
        <p:spPr bwMode="auto">
          <a:xfrm>
            <a:off x="10548095" y="3175794"/>
            <a:ext cx="121948" cy="118900"/>
          </a:xfrm>
          <a:prstGeom prst="rect">
            <a:avLst/>
          </a:prstGeom>
          <a:solidFill>
            <a:srgbClr val="0066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9" name="矩形 428"/>
          <p:cNvSpPr/>
          <p:nvPr/>
        </p:nvSpPr>
        <p:spPr bwMode="auto">
          <a:xfrm>
            <a:off x="6666077" y="1785584"/>
            <a:ext cx="121948" cy="118900"/>
          </a:xfrm>
          <a:prstGeom prst="rect">
            <a:avLst/>
          </a:prstGeom>
          <a:solidFill>
            <a:srgbClr val="FF99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0" name="矩形 429"/>
          <p:cNvSpPr/>
          <p:nvPr/>
        </p:nvSpPr>
        <p:spPr bwMode="auto">
          <a:xfrm>
            <a:off x="4857178" y="1657269"/>
            <a:ext cx="121948" cy="118900"/>
          </a:xfrm>
          <a:prstGeom prst="rect">
            <a:avLst/>
          </a:prstGeom>
          <a:solidFill>
            <a:srgbClr val="FF99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1" name="矩形 430"/>
          <p:cNvSpPr/>
          <p:nvPr/>
        </p:nvSpPr>
        <p:spPr bwMode="auto">
          <a:xfrm>
            <a:off x="8647735" y="1776438"/>
            <a:ext cx="121948" cy="118900"/>
          </a:xfrm>
          <a:prstGeom prst="rect">
            <a:avLst/>
          </a:prstGeom>
          <a:solidFill>
            <a:srgbClr val="FF99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2" name="矩形 431"/>
          <p:cNvSpPr/>
          <p:nvPr/>
        </p:nvSpPr>
        <p:spPr bwMode="auto">
          <a:xfrm>
            <a:off x="792237" y="1712415"/>
            <a:ext cx="121948" cy="118900"/>
          </a:xfrm>
          <a:prstGeom prst="rect">
            <a:avLst/>
          </a:prstGeom>
          <a:solidFill>
            <a:srgbClr val="FF99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3" name="圆角矩形 432"/>
          <p:cNvSpPr/>
          <p:nvPr/>
        </p:nvSpPr>
        <p:spPr bwMode="auto">
          <a:xfrm>
            <a:off x="4619427" y="1489024"/>
            <a:ext cx="609741" cy="374991"/>
          </a:xfrm>
          <a:prstGeom prst="roundRect">
            <a:avLst/>
          </a:prstGeom>
          <a:solidFill>
            <a:srgbClr val="00B0F0">
              <a:alpha val="34000"/>
            </a:srgbClr>
          </a:solidFill>
          <a:ln>
            <a:solidFill>
              <a:sysClr val="windowText" lastClr="000000"/>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34" name="矩形 433"/>
          <p:cNvSpPr/>
          <p:nvPr/>
        </p:nvSpPr>
        <p:spPr>
          <a:xfrm>
            <a:off x="3958723" y="1574777"/>
            <a:ext cx="664798" cy="349231"/>
          </a:xfrm>
          <a:prstGeom prst="rect">
            <a:avLst/>
          </a:prstGeom>
        </p:spPr>
        <p:txBody>
          <a:bodyPr wrap="square" lIns="117253" tIns="58627" rIns="117253" bIns="58627">
            <a:noAutofit/>
          </a:bodyPr>
          <a:lstStyle/>
          <a:p>
            <a:pPr defTabSz="914583" fontAlgn="ctr"/>
            <a:r>
              <a:rPr lang="en-US" sz="1200">
                <a:solidFill>
                  <a:prstClr val="black"/>
                </a:solidFill>
                <a:latin typeface="Arial" panose="020B0604020202020204" pitchFamily="34" charset="0"/>
              </a:rPr>
              <a:t>Fault</a:t>
            </a:r>
          </a:p>
        </p:txBody>
      </p:sp>
      <p:sp>
        <p:nvSpPr>
          <p:cNvPr id="435" name="内容占位符 2"/>
          <p:cNvSpPr txBox="1">
            <a:spLocks/>
          </p:cNvSpPr>
          <p:nvPr/>
        </p:nvSpPr>
        <p:spPr>
          <a:xfrm>
            <a:off x="557897" y="3775938"/>
            <a:ext cx="952961"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Node 1</a:t>
            </a:r>
          </a:p>
        </p:txBody>
      </p:sp>
      <p:sp>
        <p:nvSpPr>
          <p:cNvPr id="436" name="内容占位符 2"/>
          <p:cNvSpPr txBox="1">
            <a:spLocks/>
          </p:cNvSpPr>
          <p:nvPr/>
        </p:nvSpPr>
        <p:spPr>
          <a:xfrm>
            <a:off x="2689629" y="3775938"/>
            <a:ext cx="952961"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Node 2</a:t>
            </a:r>
          </a:p>
        </p:txBody>
      </p:sp>
      <p:sp>
        <p:nvSpPr>
          <p:cNvPr id="437" name="内容占位符 2"/>
          <p:cNvSpPr txBox="1">
            <a:spLocks/>
          </p:cNvSpPr>
          <p:nvPr/>
        </p:nvSpPr>
        <p:spPr>
          <a:xfrm>
            <a:off x="4802452" y="3775938"/>
            <a:ext cx="952961"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Node 3</a:t>
            </a:r>
          </a:p>
        </p:txBody>
      </p:sp>
      <p:sp>
        <p:nvSpPr>
          <p:cNvPr id="438" name="内容占位符 2"/>
          <p:cNvSpPr txBox="1">
            <a:spLocks/>
          </p:cNvSpPr>
          <p:nvPr/>
        </p:nvSpPr>
        <p:spPr>
          <a:xfrm>
            <a:off x="6645855" y="3775938"/>
            <a:ext cx="952961"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Node 4</a:t>
            </a:r>
          </a:p>
        </p:txBody>
      </p:sp>
      <p:sp>
        <p:nvSpPr>
          <p:cNvPr id="439" name="内容占位符 2"/>
          <p:cNvSpPr txBox="1">
            <a:spLocks/>
          </p:cNvSpPr>
          <p:nvPr/>
        </p:nvSpPr>
        <p:spPr>
          <a:xfrm>
            <a:off x="8701959" y="3775938"/>
            <a:ext cx="952961"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Node 5</a:t>
            </a:r>
          </a:p>
        </p:txBody>
      </p:sp>
      <p:sp>
        <p:nvSpPr>
          <p:cNvPr id="440" name="内容占位符 2"/>
          <p:cNvSpPr txBox="1">
            <a:spLocks/>
          </p:cNvSpPr>
          <p:nvPr/>
        </p:nvSpPr>
        <p:spPr>
          <a:xfrm>
            <a:off x="10672982" y="3775938"/>
            <a:ext cx="952961"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Node 6</a:t>
            </a:r>
          </a:p>
        </p:txBody>
      </p:sp>
      <p:sp>
        <p:nvSpPr>
          <p:cNvPr id="441" name="内容占位符 2"/>
          <p:cNvSpPr txBox="1">
            <a:spLocks/>
          </p:cNvSpPr>
          <p:nvPr/>
        </p:nvSpPr>
        <p:spPr>
          <a:xfrm>
            <a:off x="1124024" y="1061881"/>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1</a:t>
            </a:r>
          </a:p>
        </p:txBody>
      </p:sp>
      <p:sp>
        <p:nvSpPr>
          <p:cNvPr id="442" name="内容占位符 2"/>
          <p:cNvSpPr txBox="1">
            <a:spLocks/>
          </p:cNvSpPr>
          <p:nvPr/>
        </p:nvSpPr>
        <p:spPr>
          <a:xfrm>
            <a:off x="1124024" y="1716999"/>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2</a:t>
            </a:r>
          </a:p>
        </p:txBody>
      </p:sp>
      <p:sp>
        <p:nvSpPr>
          <p:cNvPr id="443" name="内容占位符 2"/>
          <p:cNvSpPr txBox="1">
            <a:spLocks/>
          </p:cNvSpPr>
          <p:nvPr/>
        </p:nvSpPr>
        <p:spPr>
          <a:xfrm>
            <a:off x="1124024" y="2461450"/>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3</a:t>
            </a:r>
          </a:p>
        </p:txBody>
      </p:sp>
      <p:sp>
        <p:nvSpPr>
          <p:cNvPr id="444" name="内容占位符 2"/>
          <p:cNvSpPr txBox="1">
            <a:spLocks/>
          </p:cNvSpPr>
          <p:nvPr/>
        </p:nvSpPr>
        <p:spPr>
          <a:xfrm>
            <a:off x="1133963" y="3160615"/>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N</a:t>
            </a:r>
          </a:p>
        </p:txBody>
      </p:sp>
      <p:sp>
        <p:nvSpPr>
          <p:cNvPr id="445" name="内容占位符 2"/>
          <p:cNvSpPr txBox="1">
            <a:spLocks/>
          </p:cNvSpPr>
          <p:nvPr/>
        </p:nvSpPr>
        <p:spPr>
          <a:xfrm>
            <a:off x="1124024" y="2699674"/>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a:t>
            </a:r>
          </a:p>
        </p:txBody>
      </p:sp>
      <p:sp>
        <p:nvSpPr>
          <p:cNvPr id="446" name="内容占位符 2"/>
          <p:cNvSpPr txBox="1">
            <a:spLocks/>
          </p:cNvSpPr>
          <p:nvPr/>
        </p:nvSpPr>
        <p:spPr>
          <a:xfrm>
            <a:off x="3213214" y="1078896"/>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1</a:t>
            </a:r>
          </a:p>
        </p:txBody>
      </p:sp>
      <p:sp>
        <p:nvSpPr>
          <p:cNvPr id="447" name="内容占位符 2"/>
          <p:cNvSpPr txBox="1">
            <a:spLocks/>
          </p:cNvSpPr>
          <p:nvPr/>
        </p:nvSpPr>
        <p:spPr>
          <a:xfrm>
            <a:off x="3213214" y="1734014"/>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2</a:t>
            </a:r>
          </a:p>
        </p:txBody>
      </p:sp>
      <p:sp>
        <p:nvSpPr>
          <p:cNvPr id="448" name="内容占位符 2"/>
          <p:cNvSpPr txBox="1">
            <a:spLocks/>
          </p:cNvSpPr>
          <p:nvPr/>
        </p:nvSpPr>
        <p:spPr>
          <a:xfrm>
            <a:off x="3213214" y="2478465"/>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3</a:t>
            </a:r>
          </a:p>
        </p:txBody>
      </p:sp>
      <p:sp>
        <p:nvSpPr>
          <p:cNvPr id="449" name="内容占位符 2"/>
          <p:cNvSpPr txBox="1">
            <a:spLocks/>
          </p:cNvSpPr>
          <p:nvPr/>
        </p:nvSpPr>
        <p:spPr>
          <a:xfrm>
            <a:off x="3213214" y="3167692"/>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N</a:t>
            </a:r>
          </a:p>
        </p:txBody>
      </p:sp>
      <p:sp>
        <p:nvSpPr>
          <p:cNvPr id="450" name="内容占位符 2"/>
          <p:cNvSpPr txBox="1">
            <a:spLocks/>
          </p:cNvSpPr>
          <p:nvPr/>
        </p:nvSpPr>
        <p:spPr>
          <a:xfrm>
            <a:off x="3213214" y="2716689"/>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a:t>
            </a:r>
          </a:p>
        </p:txBody>
      </p:sp>
      <p:sp>
        <p:nvSpPr>
          <p:cNvPr id="451" name="内容占位符 2"/>
          <p:cNvSpPr txBox="1">
            <a:spLocks/>
          </p:cNvSpPr>
          <p:nvPr/>
        </p:nvSpPr>
        <p:spPr>
          <a:xfrm>
            <a:off x="5212598" y="933107"/>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1</a:t>
            </a:r>
          </a:p>
        </p:txBody>
      </p:sp>
      <p:sp>
        <p:nvSpPr>
          <p:cNvPr id="452" name="内容占位符 2"/>
          <p:cNvSpPr txBox="1">
            <a:spLocks/>
          </p:cNvSpPr>
          <p:nvPr/>
        </p:nvSpPr>
        <p:spPr>
          <a:xfrm>
            <a:off x="5212597" y="1510623"/>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2</a:t>
            </a:r>
          </a:p>
        </p:txBody>
      </p:sp>
      <p:sp>
        <p:nvSpPr>
          <p:cNvPr id="453" name="内容占位符 2"/>
          <p:cNvSpPr txBox="1">
            <a:spLocks/>
          </p:cNvSpPr>
          <p:nvPr/>
        </p:nvSpPr>
        <p:spPr>
          <a:xfrm>
            <a:off x="5212598" y="2210731"/>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3</a:t>
            </a:r>
          </a:p>
        </p:txBody>
      </p:sp>
      <p:sp>
        <p:nvSpPr>
          <p:cNvPr id="454" name="内容占位符 2"/>
          <p:cNvSpPr txBox="1">
            <a:spLocks/>
          </p:cNvSpPr>
          <p:nvPr/>
        </p:nvSpPr>
        <p:spPr>
          <a:xfrm>
            <a:off x="5212598" y="3261583"/>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N</a:t>
            </a:r>
          </a:p>
        </p:txBody>
      </p:sp>
      <p:sp>
        <p:nvSpPr>
          <p:cNvPr id="455" name="内容占位符 2"/>
          <p:cNvSpPr txBox="1">
            <a:spLocks/>
          </p:cNvSpPr>
          <p:nvPr/>
        </p:nvSpPr>
        <p:spPr>
          <a:xfrm>
            <a:off x="5212598" y="2936728"/>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a:t>
            </a:r>
          </a:p>
        </p:txBody>
      </p:sp>
      <p:sp>
        <p:nvSpPr>
          <p:cNvPr id="456" name="内容占位符 2"/>
          <p:cNvSpPr txBox="1">
            <a:spLocks/>
          </p:cNvSpPr>
          <p:nvPr/>
        </p:nvSpPr>
        <p:spPr>
          <a:xfrm>
            <a:off x="7141081" y="1053375"/>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1</a:t>
            </a:r>
          </a:p>
        </p:txBody>
      </p:sp>
      <p:sp>
        <p:nvSpPr>
          <p:cNvPr id="457" name="内容占位符 2"/>
          <p:cNvSpPr txBox="1">
            <a:spLocks/>
          </p:cNvSpPr>
          <p:nvPr/>
        </p:nvSpPr>
        <p:spPr>
          <a:xfrm>
            <a:off x="7141081" y="1708492"/>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2</a:t>
            </a:r>
          </a:p>
        </p:txBody>
      </p:sp>
      <p:sp>
        <p:nvSpPr>
          <p:cNvPr id="458" name="内容占位符 2"/>
          <p:cNvSpPr txBox="1">
            <a:spLocks/>
          </p:cNvSpPr>
          <p:nvPr/>
        </p:nvSpPr>
        <p:spPr>
          <a:xfrm>
            <a:off x="7141081" y="2452942"/>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3</a:t>
            </a:r>
          </a:p>
        </p:txBody>
      </p:sp>
      <p:sp>
        <p:nvSpPr>
          <p:cNvPr id="459" name="内容占位符 2"/>
          <p:cNvSpPr txBox="1">
            <a:spLocks/>
          </p:cNvSpPr>
          <p:nvPr/>
        </p:nvSpPr>
        <p:spPr>
          <a:xfrm>
            <a:off x="7141081" y="3122291"/>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N</a:t>
            </a:r>
          </a:p>
        </p:txBody>
      </p:sp>
      <p:sp>
        <p:nvSpPr>
          <p:cNvPr id="460" name="内容占位符 2"/>
          <p:cNvSpPr txBox="1">
            <a:spLocks/>
          </p:cNvSpPr>
          <p:nvPr/>
        </p:nvSpPr>
        <p:spPr>
          <a:xfrm>
            <a:off x="7141081" y="2691167"/>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a:t>
            </a:r>
          </a:p>
        </p:txBody>
      </p:sp>
      <p:sp>
        <p:nvSpPr>
          <p:cNvPr id="461" name="内容占位符 2"/>
          <p:cNvSpPr txBox="1">
            <a:spLocks/>
          </p:cNvSpPr>
          <p:nvPr/>
        </p:nvSpPr>
        <p:spPr>
          <a:xfrm>
            <a:off x="9126284" y="1066135"/>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1</a:t>
            </a:r>
          </a:p>
        </p:txBody>
      </p:sp>
      <p:sp>
        <p:nvSpPr>
          <p:cNvPr id="462" name="内容占位符 2"/>
          <p:cNvSpPr txBox="1">
            <a:spLocks/>
          </p:cNvSpPr>
          <p:nvPr/>
        </p:nvSpPr>
        <p:spPr>
          <a:xfrm>
            <a:off x="9126284" y="1721253"/>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2</a:t>
            </a:r>
          </a:p>
        </p:txBody>
      </p:sp>
      <p:sp>
        <p:nvSpPr>
          <p:cNvPr id="463" name="内容占位符 2"/>
          <p:cNvSpPr txBox="1">
            <a:spLocks/>
          </p:cNvSpPr>
          <p:nvPr/>
        </p:nvSpPr>
        <p:spPr>
          <a:xfrm>
            <a:off x="9126284" y="2465703"/>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3</a:t>
            </a:r>
          </a:p>
        </p:txBody>
      </p:sp>
      <p:sp>
        <p:nvSpPr>
          <p:cNvPr id="464" name="内容占位符 2"/>
          <p:cNvSpPr txBox="1">
            <a:spLocks/>
          </p:cNvSpPr>
          <p:nvPr/>
        </p:nvSpPr>
        <p:spPr>
          <a:xfrm>
            <a:off x="9126284" y="3135052"/>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N</a:t>
            </a:r>
          </a:p>
        </p:txBody>
      </p:sp>
      <p:sp>
        <p:nvSpPr>
          <p:cNvPr id="465" name="内容占位符 2"/>
          <p:cNvSpPr txBox="1">
            <a:spLocks/>
          </p:cNvSpPr>
          <p:nvPr/>
        </p:nvSpPr>
        <p:spPr>
          <a:xfrm>
            <a:off x="9126284" y="2703927"/>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a:t>
            </a:r>
          </a:p>
        </p:txBody>
      </p:sp>
      <p:sp>
        <p:nvSpPr>
          <p:cNvPr id="466" name="内容占位符 2"/>
          <p:cNvSpPr txBox="1">
            <a:spLocks/>
          </p:cNvSpPr>
          <p:nvPr/>
        </p:nvSpPr>
        <p:spPr>
          <a:xfrm>
            <a:off x="11054769" y="1104422"/>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1</a:t>
            </a:r>
          </a:p>
        </p:txBody>
      </p:sp>
      <p:sp>
        <p:nvSpPr>
          <p:cNvPr id="467" name="内容占位符 2"/>
          <p:cNvSpPr txBox="1">
            <a:spLocks/>
          </p:cNvSpPr>
          <p:nvPr/>
        </p:nvSpPr>
        <p:spPr>
          <a:xfrm>
            <a:off x="11054769" y="1759540"/>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2</a:t>
            </a:r>
          </a:p>
        </p:txBody>
      </p:sp>
      <p:sp>
        <p:nvSpPr>
          <p:cNvPr id="468" name="内容占位符 2"/>
          <p:cNvSpPr txBox="1">
            <a:spLocks/>
          </p:cNvSpPr>
          <p:nvPr/>
        </p:nvSpPr>
        <p:spPr>
          <a:xfrm>
            <a:off x="11054769" y="2503990"/>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3</a:t>
            </a:r>
          </a:p>
        </p:txBody>
      </p:sp>
      <p:sp>
        <p:nvSpPr>
          <p:cNvPr id="469" name="内容占位符 2"/>
          <p:cNvSpPr txBox="1">
            <a:spLocks/>
          </p:cNvSpPr>
          <p:nvPr/>
        </p:nvSpPr>
        <p:spPr>
          <a:xfrm>
            <a:off x="11054769" y="3173339"/>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N</a:t>
            </a:r>
          </a:p>
        </p:txBody>
      </p:sp>
      <p:sp>
        <p:nvSpPr>
          <p:cNvPr id="470" name="内容占位符 2"/>
          <p:cNvSpPr txBox="1">
            <a:spLocks/>
          </p:cNvSpPr>
          <p:nvPr/>
        </p:nvSpPr>
        <p:spPr>
          <a:xfrm>
            <a:off x="11054769" y="2742214"/>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a:t>
            </a:r>
          </a:p>
        </p:txBody>
      </p:sp>
      <p:sp>
        <p:nvSpPr>
          <p:cNvPr id="471" name="矩形 470"/>
          <p:cNvSpPr/>
          <p:nvPr/>
        </p:nvSpPr>
        <p:spPr bwMode="auto">
          <a:xfrm>
            <a:off x="8676406" y="2526840"/>
            <a:ext cx="121948" cy="1189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2" name="矩形 471"/>
          <p:cNvSpPr/>
          <p:nvPr/>
        </p:nvSpPr>
        <p:spPr bwMode="auto">
          <a:xfrm>
            <a:off x="2710776" y="1767922"/>
            <a:ext cx="121948" cy="118900"/>
          </a:xfrm>
          <a:prstGeom prst="rect">
            <a:avLst/>
          </a:prstGeom>
          <a:solidFill>
            <a:srgbClr val="FF99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3" name="矩形 472"/>
          <p:cNvSpPr/>
          <p:nvPr/>
        </p:nvSpPr>
        <p:spPr bwMode="auto">
          <a:xfrm>
            <a:off x="10737004" y="1767922"/>
            <a:ext cx="121948" cy="118900"/>
          </a:xfrm>
          <a:prstGeom prst="rect">
            <a:avLst/>
          </a:prstGeom>
          <a:solidFill>
            <a:srgbClr val="FF99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4" name="矩形 473"/>
          <p:cNvSpPr/>
          <p:nvPr/>
        </p:nvSpPr>
        <p:spPr bwMode="auto">
          <a:xfrm>
            <a:off x="703993" y="2494082"/>
            <a:ext cx="121948" cy="118900"/>
          </a:xfrm>
          <a:prstGeom prst="rect">
            <a:avLst/>
          </a:prstGeom>
          <a:solidFill>
            <a:srgbClr val="0066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75" name="圆角矩形 474"/>
          <p:cNvSpPr/>
          <p:nvPr/>
        </p:nvSpPr>
        <p:spPr bwMode="auto">
          <a:xfrm>
            <a:off x="4625416" y="2662087"/>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sp>
        <p:nvSpPr>
          <p:cNvPr id="476" name="内容占位符 2"/>
          <p:cNvSpPr txBox="1">
            <a:spLocks/>
          </p:cNvSpPr>
          <p:nvPr/>
        </p:nvSpPr>
        <p:spPr>
          <a:xfrm>
            <a:off x="5194097" y="2712810"/>
            <a:ext cx="803563" cy="351692"/>
          </a:xfrm>
          <a:prstGeom prst="rect">
            <a:avLst/>
          </a:prstGeom>
        </p:spPr>
        <p:txBody>
          <a:bodyPr vert="horz" wrap="square" lIns="117253" tIns="58627" rIns="117253" bIns="58627" rtlCol="0">
            <a:noAutofit/>
          </a:bodyPr>
          <a:lstStyle/>
          <a:p>
            <a:pPr marL="439686" indent="-439686" defTabSz="914583" fontAlgn="ctr">
              <a:spcBef>
                <a:spcPts val="769"/>
              </a:spcBef>
            </a:pPr>
            <a:r>
              <a:rPr lang="en-US" sz="1200">
                <a:solidFill>
                  <a:prstClr val="black"/>
                </a:solidFill>
                <a:latin typeface="Arial" panose="020B0604020202020204" pitchFamily="34" charset="0"/>
              </a:rPr>
              <a:t>Disk 4</a:t>
            </a:r>
          </a:p>
        </p:txBody>
      </p:sp>
      <p:sp>
        <p:nvSpPr>
          <p:cNvPr id="477" name="圆角矩形 476"/>
          <p:cNvSpPr/>
          <p:nvPr/>
        </p:nvSpPr>
        <p:spPr bwMode="auto">
          <a:xfrm>
            <a:off x="4625416" y="2164852"/>
            <a:ext cx="609741" cy="374991"/>
          </a:xfrm>
          <a:prstGeom prst="roundRect">
            <a:avLst/>
          </a:prstGeom>
          <a:noFill/>
          <a:ln>
            <a:solidFill>
              <a:sysClr val="windowText" lastClr="00000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itchFamily="34" charset="0"/>
            </a:endParaRPr>
          </a:p>
        </p:txBody>
      </p:sp>
      <p:cxnSp>
        <p:nvCxnSpPr>
          <p:cNvPr id="478" name="直接箭头连接符 477"/>
          <p:cNvCxnSpPr>
            <a:stCxn id="414" idx="3"/>
            <a:endCxn id="483" idx="1"/>
          </p:cNvCxnSpPr>
          <p:nvPr/>
        </p:nvCxnSpPr>
        <p:spPr bwMode="auto">
          <a:xfrm>
            <a:off x="782075" y="1159075"/>
            <a:ext cx="3923871" cy="1191767"/>
          </a:xfrm>
          <a:prstGeom prst="straightConnector1">
            <a:avLst/>
          </a:prstGeom>
          <a:noFill/>
          <a:ln w="9525" cap="flat" cmpd="sng" algn="ctr">
            <a:solidFill>
              <a:srgbClr val="0000FF"/>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9" name="直接箭头连接符 478"/>
          <p:cNvCxnSpPr>
            <a:endCxn id="483" idx="0"/>
          </p:cNvCxnSpPr>
          <p:nvPr/>
        </p:nvCxnSpPr>
        <p:spPr bwMode="auto">
          <a:xfrm>
            <a:off x="2787755" y="1134964"/>
            <a:ext cx="1979165" cy="1156428"/>
          </a:xfrm>
          <a:prstGeom prst="straightConnector1">
            <a:avLst/>
          </a:prstGeom>
          <a:noFill/>
          <a:ln w="9525" cap="flat" cmpd="sng" algn="ctr">
            <a:solidFill>
              <a:srgbClr val="0000FF"/>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0" name="直接箭头连接符 479"/>
          <p:cNvCxnSpPr>
            <a:stCxn id="417" idx="1"/>
            <a:endCxn id="483" idx="2"/>
          </p:cNvCxnSpPr>
          <p:nvPr/>
        </p:nvCxnSpPr>
        <p:spPr bwMode="auto">
          <a:xfrm flipH="1" flipV="1">
            <a:off x="4766920" y="2410292"/>
            <a:ext cx="1919481" cy="120701"/>
          </a:xfrm>
          <a:prstGeom prst="straightConnector1">
            <a:avLst/>
          </a:prstGeom>
          <a:noFill/>
          <a:ln w="9525" cap="flat" cmpd="sng" algn="ctr">
            <a:solidFill>
              <a:srgbClr val="0000FF"/>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 name="直接箭头连接符 480"/>
          <p:cNvCxnSpPr>
            <a:stCxn id="418" idx="2"/>
            <a:endCxn id="483" idx="3"/>
          </p:cNvCxnSpPr>
          <p:nvPr/>
        </p:nvCxnSpPr>
        <p:spPr bwMode="auto">
          <a:xfrm flipH="1">
            <a:off x="4827894" y="1227671"/>
            <a:ext cx="5791338" cy="1123171"/>
          </a:xfrm>
          <a:prstGeom prst="straightConnector1">
            <a:avLst/>
          </a:prstGeom>
          <a:noFill/>
          <a:ln w="9525" cap="flat" cmpd="sng" algn="ctr">
            <a:solidFill>
              <a:srgbClr val="0000FF"/>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 name="直接箭头连接符 481"/>
          <p:cNvCxnSpPr>
            <a:stCxn id="471" idx="1"/>
            <a:endCxn id="483" idx="3"/>
          </p:cNvCxnSpPr>
          <p:nvPr/>
        </p:nvCxnSpPr>
        <p:spPr bwMode="auto">
          <a:xfrm flipH="1" flipV="1">
            <a:off x="4827894" y="2350842"/>
            <a:ext cx="3848512" cy="235448"/>
          </a:xfrm>
          <a:prstGeom prst="straightConnector1">
            <a:avLst/>
          </a:prstGeom>
          <a:noFill/>
          <a:ln w="9525" cap="flat" cmpd="sng" algn="ctr">
            <a:solidFill>
              <a:srgbClr val="0000FF"/>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3" name="矩形 482"/>
          <p:cNvSpPr/>
          <p:nvPr/>
        </p:nvSpPr>
        <p:spPr bwMode="auto">
          <a:xfrm>
            <a:off x="4705946" y="2291392"/>
            <a:ext cx="121948" cy="118900"/>
          </a:xfrm>
          <a:prstGeom prst="rect">
            <a:avLst/>
          </a:prstGeom>
          <a:solidFill>
            <a:srgbClr val="0000FF"/>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84" name="矩形 483"/>
          <p:cNvSpPr/>
          <p:nvPr/>
        </p:nvSpPr>
        <p:spPr bwMode="auto">
          <a:xfrm>
            <a:off x="4757094" y="974074"/>
            <a:ext cx="121948" cy="118900"/>
          </a:xfrm>
          <a:prstGeom prst="rect">
            <a:avLst/>
          </a:prstGeom>
          <a:solidFill>
            <a:srgbClr val="FF00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485" name="直接箭头连接符 484"/>
          <p:cNvCxnSpPr>
            <a:stCxn id="419" idx="0"/>
            <a:endCxn id="484" idx="0"/>
          </p:cNvCxnSpPr>
          <p:nvPr/>
        </p:nvCxnSpPr>
        <p:spPr bwMode="auto">
          <a:xfrm flipV="1">
            <a:off x="721101" y="974074"/>
            <a:ext cx="4096967" cy="738341"/>
          </a:xfrm>
          <a:prstGeom prst="straightConnector1">
            <a:avLst/>
          </a:prstGeom>
          <a:noFill/>
          <a:ln w="9525" cap="flat" cmpd="sng" algn="ctr">
            <a:solidFill>
              <a:srgbClr val="FF0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6" name="直接箭头连接符 485"/>
          <p:cNvCxnSpPr>
            <a:stCxn id="474" idx="3"/>
            <a:endCxn id="494" idx="1"/>
          </p:cNvCxnSpPr>
          <p:nvPr/>
        </p:nvCxnSpPr>
        <p:spPr bwMode="auto">
          <a:xfrm>
            <a:off x="825942" y="2553532"/>
            <a:ext cx="3886192" cy="236601"/>
          </a:xfrm>
          <a:prstGeom prst="straightConnector1">
            <a:avLst/>
          </a:prstGeom>
          <a:noFill/>
          <a:ln w="9525" cap="flat" cmpd="sng" algn="ctr">
            <a:solidFill>
              <a:srgbClr val="00B05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7" name="直接箭头连接符 486"/>
          <p:cNvCxnSpPr>
            <a:stCxn id="432" idx="3"/>
            <a:endCxn id="495" idx="1"/>
          </p:cNvCxnSpPr>
          <p:nvPr/>
        </p:nvCxnSpPr>
        <p:spPr bwMode="auto">
          <a:xfrm>
            <a:off x="914185" y="1771865"/>
            <a:ext cx="3807868" cy="1564263"/>
          </a:xfrm>
          <a:prstGeom prst="straightConnector1">
            <a:avLst/>
          </a:prstGeom>
          <a:noFill/>
          <a:ln w="9525" cap="flat" cmpd="sng" algn="ctr">
            <a:solidFill>
              <a:srgbClr val="FFC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8" name="直接箭头连接符 487"/>
          <p:cNvCxnSpPr>
            <a:stCxn id="472" idx="2"/>
            <a:endCxn id="495" idx="3"/>
          </p:cNvCxnSpPr>
          <p:nvPr/>
        </p:nvCxnSpPr>
        <p:spPr bwMode="auto">
          <a:xfrm>
            <a:off x="2771750" y="1886822"/>
            <a:ext cx="2072251" cy="1449306"/>
          </a:xfrm>
          <a:prstGeom prst="straightConnector1">
            <a:avLst/>
          </a:prstGeom>
          <a:noFill/>
          <a:ln w="9525" cap="flat" cmpd="sng" algn="ctr">
            <a:solidFill>
              <a:srgbClr val="FFC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9" name="直接箭头连接符 488"/>
          <p:cNvCxnSpPr>
            <a:stCxn id="421" idx="3"/>
            <a:endCxn id="484" idx="2"/>
          </p:cNvCxnSpPr>
          <p:nvPr/>
        </p:nvCxnSpPr>
        <p:spPr bwMode="auto">
          <a:xfrm flipV="1">
            <a:off x="2824708" y="1092974"/>
            <a:ext cx="1993360" cy="2123978"/>
          </a:xfrm>
          <a:prstGeom prst="straightConnector1">
            <a:avLst/>
          </a:prstGeom>
          <a:noFill/>
          <a:ln w="9525" cap="flat" cmpd="sng" algn="ctr">
            <a:solidFill>
              <a:srgbClr val="FF0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0" name="直接箭头连接符 489"/>
          <p:cNvCxnSpPr>
            <a:stCxn id="422" idx="1"/>
            <a:endCxn id="484" idx="3"/>
          </p:cNvCxnSpPr>
          <p:nvPr/>
        </p:nvCxnSpPr>
        <p:spPr bwMode="auto">
          <a:xfrm flipH="1" flipV="1">
            <a:off x="4879043" y="1033524"/>
            <a:ext cx="3789018" cy="116405"/>
          </a:xfrm>
          <a:prstGeom prst="straightConnector1">
            <a:avLst/>
          </a:prstGeom>
          <a:noFill/>
          <a:ln w="9525" cap="flat" cmpd="sng" algn="ctr">
            <a:solidFill>
              <a:srgbClr val="FF0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 name="矩形 490"/>
          <p:cNvSpPr/>
          <p:nvPr/>
        </p:nvSpPr>
        <p:spPr bwMode="auto">
          <a:xfrm>
            <a:off x="6703338" y="3169142"/>
            <a:ext cx="121948" cy="118900"/>
          </a:xfrm>
          <a:prstGeom prst="rect">
            <a:avLst/>
          </a:prstGeom>
          <a:solidFill>
            <a:srgbClr val="FF00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492" name="直接箭头连接符 491"/>
          <p:cNvCxnSpPr>
            <a:stCxn id="423" idx="1"/>
            <a:endCxn id="484" idx="2"/>
          </p:cNvCxnSpPr>
          <p:nvPr/>
        </p:nvCxnSpPr>
        <p:spPr bwMode="auto">
          <a:xfrm flipH="1" flipV="1">
            <a:off x="4818068" y="1092974"/>
            <a:ext cx="5730027" cy="724622"/>
          </a:xfrm>
          <a:prstGeom prst="straightConnector1">
            <a:avLst/>
          </a:prstGeom>
          <a:noFill/>
          <a:ln w="9525" cap="flat" cmpd="sng" algn="ctr">
            <a:solidFill>
              <a:srgbClr val="FF0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3" name="直接箭头连接符 492"/>
          <p:cNvCxnSpPr>
            <a:stCxn id="491" idx="0"/>
            <a:endCxn id="484" idx="3"/>
          </p:cNvCxnSpPr>
          <p:nvPr/>
        </p:nvCxnSpPr>
        <p:spPr bwMode="auto">
          <a:xfrm flipH="1" flipV="1">
            <a:off x="4879043" y="1033524"/>
            <a:ext cx="1885271" cy="2135618"/>
          </a:xfrm>
          <a:prstGeom prst="straightConnector1">
            <a:avLst/>
          </a:prstGeom>
          <a:noFill/>
          <a:ln w="9525" cap="flat" cmpd="sng" algn="ctr">
            <a:solidFill>
              <a:srgbClr val="FF0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4" name="矩形 493"/>
          <p:cNvSpPr/>
          <p:nvPr/>
        </p:nvSpPr>
        <p:spPr bwMode="auto">
          <a:xfrm>
            <a:off x="4712134" y="2730683"/>
            <a:ext cx="121948" cy="118900"/>
          </a:xfrm>
          <a:prstGeom prst="rect">
            <a:avLst/>
          </a:prstGeom>
          <a:solidFill>
            <a:srgbClr val="0066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95" name="矩形 494"/>
          <p:cNvSpPr/>
          <p:nvPr/>
        </p:nvSpPr>
        <p:spPr bwMode="auto">
          <a:xfrm>
            <a:off x="4722053" y="3276678"/>
            <a:ext cx="121948" cy="118900"/>
          </a:xfrm>
          <a:prstGeom prst="rect">
            <a:avLst/>
          </a:prstGeom>
          <a:solidFill>
            <a:srgbClr val="FF9900"/>
          </a:solidFill>
          <a:ln>
            <a:noFill/>
            <a:prstDash val="dash"/>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defTabSz="1172495"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496" name="直接箭头连接符 495"/>
          <p:cNvCxnSpPr>
            <a:stCxn id="424" idx="3"/>
            <a:endCxn id="494" idx="1"/>
          </p:cNvCxnSpPr>
          <p:nvPr/>
        </p:nvCxnSpPr>
        <p:spPr bwMode="auto">
          <a:xfrm>
            <a:off x="2834871" y="2549285"/>
            <a:ext cx="1877263" cy="240848"/>
          </a:xfrm>
          <a:prstGeom prst="straightConnector1">
            <a:avLst/>
          </a:prstGeom>
          <a:noFill/>
          <a:ln w="9525" cap="flat" cmpd="sng" algn="ctr">
            <a:solidFill>
              <a:srgbClr val="00B05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7" name="直接箭头连接符 496"/>
          <p:cNvCxnSpPr>
            <a:stCxn id="426" idx="2"/>
            <a:endCxn id="494" idx="3"/>
          </p:cNvCxnSpPr>
          <p:nvPr/>
        </p:nvCxnSpPr>
        <p:spPr bwMode="auto">
          <a:xfrm flipH="1">
            <a:off x="4834082" y="2590443"/>
            <a:ext cx="2065729" cy="199690"/>
          </a:xfrm>
          <a:prstGeom prst="straightConnector1">
            <a:avLst/>
          </a:prstGeom>
          <a:noFill/>
          <a:ln w="9525" cap="flat" cmpd="sng" algn="ctr">
            <a:solidFill>
              <a:srgbClr val="00B05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8" name="直接箭头连接符 497"/>
          <p:cNvCxnSpPr>
            <a:stCxn id="427" idx="1"/>
            <a:endCxn id="494" idx="2"/>
          </p:cNvCxnSpPr>
          <p:nvPr/>
        </p:nvCxnSpPr>
        <p:spPr bwMode="auto">
          <a:xfrm flipH="1" flipV="1">
            <a:off x="4773108" y="2849583"/>
            <a:ext cx="3874628" cy="367369"/>
          </a:xfrm>
          <a:prstGeom prst="straightConnector1">
            <a:avLst/>
          </a:prstGeom>
          <a:noFill/>
          <a:ln w="9525" cap="flat" cmpd="sng" algn="ctr">
            <a:solidFill>
              <a:srgbClr val="00B05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9" name="直接箭头连接符 498"/>
          <p:cNvCxnSpPr>
            <a:stCxn id="428" idx="1"/>
            <a:endCxn id="494" idx="3"/>
          </p:cNvCxnSpPr>
          <p:nvPr/>
        </p:nvCxnSpPr>
        <p:spPr bwMode="auto">
          <a:xfrm flipH="1" flipV="1">
            <a:off x="4834082" y="2790133"/>
            <a:ext cx="5714013" cy="445111"/>
          </a:xfrm>
          <a:prstGeom prst="straightConnector1">
            <a:avLst/>
          </a:prstGeom>
          <a:noFill/>
          <a:ln w="9525" cap="flat" cmpd="sng" algn="ctr">
            <a:solidFill>
              <a:srgbClr val="00B05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0" name="直接箭头连接符 499"/>
          <p:cNvCxnSpPr>
            <a:stCxn id="429" idx="3"/>
            <a:endCxn id="495" idx="3"/>
          </p:cNvCxnSpPr>
          <p:nvPr/>
        </p:nvCxnSpPr>
        <p:spPr bwMode="auto">
          <a:xfrm flipH="1">
            <a:off x="4844001" y="1845034"/>
            <a:ext cx="1944024" cy="1491094"/>
          </a:xfrm>
          <a:prstGeom prst="straightConnector1">
            <a:avLst/>
          </a:prstGeom>
          <a:noFill/>
          <a:ln w="9525" cap="flat" cmpd="sng" algn="ctr">
            <a:solidFill>
              <a:srgbClr val="FFC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1" name="直接箭头连接符 500"/>
          <p:cNvCxnSpPr>
            <a:stCxn id="431" idx="2"/>
            <a:endCxn id="495" idx="3"/>
          </p:cNvCxnSpPr>
          <p:nvPr/>
        </p:nvCxnSpPr>
        <p:spPr bwMode="auto">
          <a:xfrm flipH="1">
            <a:off x="4844001" y="1895338"/>
            <a:ext cx="3864708" cy="1440790"/>
          </a:xfrm>
          <a:prstGeom prst="straightConnector1">
            <a:avLst/>
          </a:prstGeom>
          <a:noFill/>
          <a:ln w="9525" cap="flat" cmpd="sng" algn="ctr">
            <a:solidFill>
              <a:srgbClr val="FFC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 name="直接箭头连接符 501"/>
          <p:cNvCxnSpPr/>
          <p:nvPr/>
        </p:nvCxnSpPr>
        <p:spPr bwMode="auto">
          <a:xfrm flipH="1">
            <a:off x="4811603" y="1915331"/>
            <a:ext cx="5986376" cy="1508756"/>
          </a:xfrm>
          <a:prstGeom prst="straightConnector1">
            <a:avLst/>
          </a:prstGeom>
          <a:noFill/>
          <a:ln w="9525" cap="flat" cmpd="sng" algn="ctr">
            <a:solidFill>
              <a:srgbClr val="FFC000"/>
            </a:solidFill>
            <a:prstDash val="sysDot"/>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3" name="爆炸形 1 502"/>
          <p:cNvSpPr/>
          <p:nvPr/>
        </p:nvSpPr>
        <p:spPr bwMode="auto">
          <a:xfrm>
            <a:off x="4550460" y="1309154"/>
            <a:ext cx="689808" cy="709516"/>
          </a:xfrm>
          <a:prstGeom prst="irregularSeal1">
            <a:avLst/>
          </a:prstGeom>
          <a:solidFill>
            <a:srgbClr val="242852">
              <a:lumMod val="40000"/>
              <a:lumOff val="60000"/>
            </a:srgbClr>
          </a:solidFill>
          <a:ln>
            <a:solidFill>
              <a:sysClr val="windowText" lastClr="000000"/>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253" tIns="58627" rIns="117253" bIns="58627" numCol="1" rtlCol="0" anchor="t" anchorCtr="0" compatLnSpc="1">
            <a:prstTxWarp prst="textNoShape">
              <a:avLst/>
            </a:prstTxWarp>
            <a:noAutofit/>
          </a:bodyPr>
          <a:lstStyle/>
          <a:p>
            <a:pPr marL="0" marR="0" lvl="0" indent="0" defTabSz="1172495"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nvGrpSpPr>
          <p:cNvPr id="517" name="组合 516"/>
          <p:cNvGrpSpPr/>
          <p:nvPr/>
        </p:nvGrpSpPr>
        <p:grpSpPr>
          <a:xfrm>
            <a:off x="609315" y="4255419"/>
            <a:ext cx="4584782" cy="1824036"/>
            <a:chOff x="4011485" y="3789533"/>
            <a:chExt cx="3706011" cy="1491456"/>
          </a:xfrm>
        </p:grpSpPr>
        <p:sp>
          <p:nvSpPr>
            <p:cNvPr id="518" name="文本框 39"/>
            <p:cNvSpPr txBox="1"/>
            <p:nvPr/>
          </p:nvSpPr>
          <p:spPr bwMode="white">
            <a:xfrm>
              <a:off x="5038722" y="4675832"/>
              <a:ext cx="720000" cy="270843"/>
            </a:xfrm>
            <a:prstGeom prst="rect">
              <a:avLst/>
            </a:prstGeom>
            <a:noFill/>
            <a:ln w="9525">
              <a:noFill/>
              <a:miter lim="800000"/>
              <a:headEnd/>
              <a:tailEnd/>
            </a:ln>
          </p:spPr>
          <p:txBody>
            <a:bodyPr wrap="square" lIns="0" tIns="0" rIns="0" bIns="0" rtlCol="0" anchor="ctr">
              <a:noAutofit/>
            </a:bodyPr>
            <a:lstStyle/>
            <a:p>
              <a:pPr algn="ctr" defTabSz="846112" fontAlgn="ctr">
                <a:lnSpc>
                  <a:spcPct val="80000"/>
                </a:lnSpc>
              </a:pPr>
              <a:r>
                <a:rPr lang="en-US" sz="1000">
                  <a:solidFill>
                    <a:prstClr val="black">
                      <a:lumMod val="75000"/>
                      <a:lumOff val="25000"/>
                    </a:prstClr>
                  </a:solidFill>
                  <a:latin typeface="Arial" panose="020B0604020202020204" pitchFamily="34" charset="0"/>
                </a:rPr>
                <a:t>Traditional RAID</a:t>
              </a:r>
              <a:endParaRPr lang="en-US" altLang="zh-CN" sz="10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19" name="文本框 42"/>
            <p:cNvSpPr txBox="1"/>
            <p:nvPr/>
          </p:nvSpPr>
          <p:spPr bwMode="white">
            <a:xfrm>
              <a:off x="4725688" y="4083282"/>
              <a:ext cx="720000" cy="338554"/>
            </a:xfrm>
            <a:prstGeom prst="rect">
              <a:avLst/>
            </a:prstGeom>
            <a:noFill/>
            <a:ln w="9525">
              <a:noFill/>
              <a:miter lim="800000"/>
              <a:headEnd/>
              <a:tailEnd/>
            </a:ln>
          </p:spPr>
          <p:txBody>
            <a:bodyPr wrap="square" lIns="0" tIns="0" rIns="0" bIns="0" rtlCol="0" anchor="ctr">
              <a:noAutofit/>
            </a:bodyPr>
            <a:lstStyle/>
            <a:p>
              <a:pPr algn="ctr" defTabSz="846112" fontAlgn="ctr"/>
              <a:r>
                <a:rPr lang="en-US" sz="1000">
                  <a:solidFill>
                    <a:prstClr val="black">
                      <a:lumMod val="75000"/>
                      <a:lumOff val="25000"/>
                    </a:prstClr>
                  </a:solidFill>
                  <a:latin typeface="Arial" panose="020B0604020202020204" pitchFamily="34" charset="0"/>
                </a:rPr>
                <a:t>Distributed RAID</a:t>
              </a:r>
              <a:endParaRPr lang="en-US" altLang="zh-CN" sz="10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520" name="Picture 2" descr="C:\Onebox\11 素材\图片\stopwatch.png"/>
            <p:cNvPicPr>
              <a:picLocks noChangeAspect="1" noChangeArrowheads="1"/>
            </p:cNvPicPr>
            <p:nvPr/>
          </p:nvPicPr>
          <p:blipFill>
            <a:blip r:embed="rId3" cstate="print">
              <a:duotone>
                <a:prstClr val="black"/>
                <a:sysClr val="windowText" lastClr="000000">
                  <a:lumMod val="95000"/>
                  <a:lumOff val="5000"/>
                  <a:tint val="45000"/>
                  <a:satMod val="400000"/>
                </a:sysClr>
              </a:duotone>
            </a:blip>
            <a:srcRect/>
            <a:stretch>
              <a:fillRect/>
            </a:stretch>
          </p:blipFill>
          <p:spPr bwMode="auto">
            <a:xfrm>
              <a:off x="4011485" y="4101394"/>
              <a:ext cx="1174622" cy="1179595"/>
            </a:xfrm>
            <a:prstGeom prst="rect">
              <a:avLst/>
            </a:prstGeom>
            <a:noFill/>
          </p:spPr>
        </p:pic>
        <p:sp>
          <p:nvSpPr>
            <p:cNvPr id="521" name="椭圆 520"/>
            <p:cNvSpPr/>
            <p:nvPr/>
          </p:nvSpPr>
          <p:spPr>
            <a:xfrm>
              <a:off x="4203194" y="4395928"/>
              <a:ext cx="786886" cy="786886"/>
            </a:xfrm>
            <a:prstGeom prst="ellipse">
              <a:avLst/>
            </a:prstGeom>
            <a:noFill/>
            <a:ln w="25400" cap="flat" cmpd="sng" algn="ctr">
              <a:noFill/>
              <a:prstDash val="solid"/>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522" name="饼形 47"/>
            <p:cNvSpPr/>
            <p:nvPr/>
          </p:nvSpPr>
          <p:spPr>
            <a:xfrm rot="16200000">
              <a:off x="4205353" y="4395928"/>
              <a:ext cx="784726" cy="784726"/>
            </a:xfrm>
            <a:prstGeom prst="pie">
              <a:avLst>
                <a:gd name="adj1" fmla="val 0"/>
                <a:gd name="adj2" fmla="val 8993380"/>
              </a:avLst>
            </a:prstGeom>
            <a:solidFill>
              <a:srgbClr val="313E4F">
                <a:alpha val="30196"/>
              </a:srgbClr>
            </a:solidFill>
            <a:ln w="25400" cap="flat" cmpd="sng" algn="ctr">
              <a:noFill/>
              <a:prstDash val="solid"/>
            </a:ln>
            <a:effectLst/>
          </p:spPr>
          <p:txBody>
            <a:bodyPr wrap="square" rtlCol="0" anchor="ctr">
              <a:noAutofit/>
            </a:bodyPr>
            <a:lstStyle/>
            <a:p>
              <a:pPr algn="ctr" defTabSz="914400" fontAlgn="ctr">
                <a:defRPr/>
              </a:pPr>
              <a:endParaRPr lang="en-US" altLang="zh-CN" sz="12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23" name="TextBox 11"/>
            <p:cNvSpPr txBox="1"/>
            <p:nvPr/>
          </p:nvSpPr>
          <p:spPr>
            <a:xfrm>
              <a:off x="4717079" y="3927177"/>
              <a:ext cx="713395" cy="338554"/>
            </a:xfrm>
            <a:prstGeom prst="rect">
              <a:avLst/>
            </a:prstGeom>
            <a:noFill/>
          </p:spPr>
          <p:txBody>
            <a:bodyPr wrap="square" lIns="0" tIns="0" rIns="0" bIns="0" rtlCol="0">
              <a:noAutofit/>
            </a:bodyPr>
            <a:lstStyle/>
            <a:p>
              <a:pPr algn="ctr" defTabSz="914400" fontAlgn="ctr">
                <a:spcBef>
                  <a:spcPts val="800"/>
                </a:spcBef>
              </a:pPr>
              <a:r>
                <a:rPr lang="en-US" sz="1000">
                  <a:solidFill>
                    <a:srgbClr val="2298F0"/>
                  </a:solidFill>
                  <a:latin typeface="Arial" panose="020B0604020202020204" pitchFamily="34" charset="0"/>
                </a:rPr>
                <a:t>30 minutes</a:t>
              </a:r>
              <a:endParaRPr lang="en-US" altLang="zh-CN" sz="100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524" name="饼形 47"/>
            <p:cNvSpPr/>
            <p:nvPr/>
          </p:nvSpPr>
          <p:spPr>
            <a:xfrm rot="16200000">
              <a:off x="4204273" y="4394848"/>
              <a:ext cx="784726" cy="786885"/>
            </a:xfrm>
            <a:prstGeom prst="pie">
              <a:avLst>
                <a:gd name="adj1" fmla="val 0"/>
                <a:gd name="adj2" fmla="val 1065065"/>
              </a:avLst>
            </a:prstGeom>
            <a:solidFill>
              <a:srgbClr val="2298F0"/>
            </a:solidFill>
            <a:ln w="25400" cap="flat" cmpd="sng" algn="ctr">
              <a:noFill/>
              <a:prstDash val="solid"/>
            </a:ln>
            <a:effectLst/>
          </p:spPr>
          <p:txBody>
            <a:bodyPr wrap="square" rtlCol="0" anchor="ctr">
              <a:noAutofit/>
            </a:bodyPr>
            <a:lstStyle/>
            <a:p>
              <a:pPr algn="ctr" defTabSz="914400" fontAlgn="ctr">
                <a:defRPr/>
              </a:pPr>
              <a:endParaRPr lang="en-US" altLang="zh-CN" sz="12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25" name="肘形连接符 524"/>
            <p:cNvCxnSpPr/>
            <p:nvPr/>
          </p:nvCxnSpPr>
          <p:spPr>
            <a:xfrm flipV="1">
              <a:off x="4651823" y="4341453"/>
              <a:ext cx="416629" cy="104632"/>
            </a:xfrm>
            <a:prstGeom prst="bentConnector3">
              <a:avLst>
                <a:gd name="adj1" fmla="val 99835"/>
              </a:avLst>
            </a:prstGeom>
            <a:noFill/>
            <a:ln w="12700" cap="flat" cmpd="sng" algn="ctr">
              <a:solidFill>
                <a:sysClr val="window" lastClr="FFFFFF">
                  <a:lumMod val="75000"/>
                </a:sysClr>
              </a:solidFill>
              <a:prstDash val="solid"/>
            </a:ln>
            <a:effectLst/>
          </p:spPr>
        </p:cxnSp>
        <p:sp>
          <p:nvSpPr>
            <p:cNvPr id="526" name="TextBox 11"/>
            <p:cNvSpPr txBox="1"/>
            <p:nvPr/>
          </p:nvSpPr>
          <p:spPr>
            <a:xfrm>
              <a:off x="5085688" y="4557955"/>
              <a:ext cx="524276" cy="169277"/>
            </a:xfrm>
            <a:prstGeom prst="rect">
              <a:avLst/>
            </a:prstGeom>
            <a:noFill/>
          </p:spPr>
          <p:txBody>
            <a:bodyPr wrap="square" lIns="0" tIns="0" rIns="0" bIns="0" rtlCol="0">
              <a:noAutofit/>
            </a:bodyPr>
            <a:lstStyle/>
            <a:p>
              <a:pPr algn="ctr" defTabSz="914400" fontAlgn="ctr">
                <a:spcBef>
                  <a:spcPts val="800"/>
                </a:spcBef>
              </a:pPr>
              <a:r>
                <a:rPr lang="en-US" sz="1000">
                  <a:solidFill>
                    <a:srgbClr val="2298F0"/>
                  </a:solidFill>
                  <a:latin typeface="Arial" panose="020B0604020202020204" pitchFamily="34" charset="0"/>
                </a:rPr>
                <a:t>5 hours</a:t>
              </a:r>
              <a:endParaRPr lang="en-US" sz="1000">
                <a:solidFill>
                  <a:srgbClr val="2298F0"/>
                </a:solidFill>
                <a:latin typeface="Arial" panose="020B0604020202020204" pitchFamily="34" charset="0"/>
                <a:ea typeface="微软雅黑" panose="020B0503020204020204" pitchFamily="34" charset="-122"/>
              </a:endParaRPr>
            </a:p>
          </p:txBody>
        </p:sp>
        <p:cxnSp>
          <p:nvCxnSpPr>
            <p:cNvPr id="527" name="肘形连接符 526"/>
            <p:cNvCxnSpPr/>
            <p:nvPr/>
          </p:nvCxnSpPr>
          <p:spPr>
            <a:xfrm flipV="1">
              <a:off x="4852428" y="4914499"/>
              <a:ext cx="540000" cy="104632"/>
            </a:xfrm>
            <a:prstGeom prst="bentConnector3">
              <a:avLst>
                <a:gd name="adj1" fmla="val 99835"/>
              </a:avLst>
            </a:prstGeom>
            <a:noFill/>
            <a:ln w="12700" cap="flat" cmpd="sng" algn="ctr">
              <a:solidFill>
                <a:sysClr val="window" lastClr="FFFFFF">
                  <a:lumMod val="75000"/>
                </a:sysClr>
              </a:solidFill>
              <a:prstDash val="solid"/>
            </a:ln>
            <a:effectLst/>
          </p:spPr>
        </p:cxnSp>
        <p:sp>
          <p:nvSpPr>
            <p:cNvPr id="528" name="文本框 527"/>
            <p:cNvSpPr txBox="1"/>
            <p:nvPr/>
          </p:nvSpPr>
          <p:spPr>
            <a:xfrm>
              <a:off x="5754325" y="3789533"/>
              <a:ext cx="1963171" cy="369332"/>
            </a:xfrm>
            <a:prstGeom prst="rect">
              <a:avLst/>
            </a:prstGeom>
            <a:noFill/>
          </p:spPr>
          <p:txBody>
            <a:bodyPr wrap="square" rtlCol="0">
              <a:noAutofit/>
            </a:bodyPr>
            <a:lstStyle/>
            <a:p>
              <a:pPr defTabSz="914400" fontAlgn="ctr"/>
              <a:r>
                <a:rPr lang="en-US" sz="1600" b="1">
                  <a:solidFill>
                    <a:srgbClr val="2298F0"/>
                  </a:solidFill>
                  <a:latin typeface="Arial" panose="020B0604020202020204" pitchFamily="34" charset="0"/>
                </a:rPr>
                <a:t>10 times </a:t>
              </a:r>
              <a:r>
                <a:rPr lang="en-US" sz="1400">
                  <a:solidFill>
                    <a:prstClr val="black"/>
                  </a:solidFill>
                  <a:latin typeface="Arial" panose="020B0604020202020204" pitchFamily="34" charset="0"/>
                </a:rPr>
                <a:t>faster than traditional storage</a:t>
              </a:r>
              <a:endParaRPr lang="en-US" altLang="zh-CN" sz="2000">
                <a:solidFill>
                  <a:srgbClr val="2298F0"/>
                </a:solidFill>
                <a:latin typeface="Arial" panose="020B0604020202020204" pitchFamily="34" charset="0"/>
                <a:ea typeface="微软雅黑" panose="020B0503020204020204" pitchFamily="34" charset="-122"/>
              </a:endParaRPr>
            </a:p>
          </p:txBody>
        </p:sp>
      </p:grpSp>
      <p:grpSp>
        <p:nvGrpSpPr>
          <p:cNvPr id="529" name="组合 528"/>
          <p:cNvGrpSpPr/>
          <p:nvPr/>
        </p:nvGrpSpPr>
        <p:grpSpPr>
          <a:xfrm>
            <a:off x="5911061" y="4242986"/>
            <a:ext cx="4565897" cy="1840812"/>
            <a:chOff x="7537747" y="3726098"/>
            <a:chExt cx="3656101" cy="1505173"/>
          </a:xfrm>
        </p:grpSpPr>
        <p:sp>
          <p:nvSpPr>
            <p:cNvPr id="530" name="文本框 39"/>
            <p:cNvSpPr txBox="1"/>
            <p:nvPr/>
          </p:nvSpPr>
          <p:spPr bwMode="white">
            <a:xfrm>
              <a:off x="8649285" y="4436049"/>
              <a:ext cx="1517613" cy="270843"/>
            </a:xfrm>
            <a:prstGeom prst="rect">
              <a:avLst/>
            </a:prstGeom>
            <a:noFill/>
            <a:ln w="9525">
              <a:noFill/>
              <a:miter lim="800000"/>
              <a:headEnd/>
              <a:tailEnd/>
            </a:ln>
          </p:spPr>
          <p:txBody>
            <a:bodyPr wrap="square" lIns="0" tIns="0" rIns="0" bIns="0" rtlCol="0" anchor="ctr">
              <a:noAutofit/>
            </a:bodyPr>
            <a:lstStyle/>
            <a:p>
              <a:pPr defTabSz="846112" fontAlgn="ctr">
                <a:lnSpc>
                  <a:spcPct val="80000"/>
                </a:lnSpc>
              </a:pPr>
              <a:r>
                <a:rPr lang="en-US" sz="1000">
                  <a:solidFill>
                    <a:prstClr val="black">
                      <a:lumMod val="75000"/>
                      <a:lumOff val="25000"/>
                    </a:prstClr>
                  </a:solidFill>
                  <a:latin typeface="Arial" panose="020B0604020202020204" pitchFamily="34" charset="0"/>
                </a:rPr>
                <a:t>Other distributed storage</a:t>
              </a:r>
              <a:endParaRPr lang="en-US" altLang="zh-CN" sz="10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31" name="文本框 42"/>
            <p:cNvSpPr txBox="1"/>
            <p:nvPr/>
          </p:nvSpPr>
          <p:spPr bwMode="white">
            <a:xfrm>
              <a:off x="8251950" y="4033564"/>
              <a:ext cx="720000" cy="338554"/>
            </a:xfrm>
            <a:prstGeom prst="rect">
              <a:avLst/>
            </a:prstGeom>
            <a:noFill/>
            <a:ln w="9525">
              <a:noFill/>
              <a:miter lim="800000"/>
              <a:headEnd/>
              <a:tailEnd/>
            </a:ln>
          </p:spPr>
          <p:txBody>
            <a:bodyPr wrap="square" lIns="0" tIns="0" rIns="0" bIns="0" rtlCol="0" anchor="ctr">
              <a:noAutofit/>
            </a:bodyPr>
            <a:lstStyle/>
            <a:p>
              <a:pPr algn="ctr" defTabSz="846112" fontAlgn="ctr"/>
              <a:r>
                <a:rPr lang="en-US" sz="1000">
                  <a:solidFill>
                    <a:prstClr val="black">
                      <a:lumMod val="75000"/>
                      <a:lumOff val="25000"/>
                    </a:prstClr>
                  </a:solidFill>
                  <a:latin typeface="Arial" panose="020B0604020202020204" pitchFamily="34" charset="0"/>
                </a:rPr>
                <a:t>Distributed RAID</a:t>
              </a:r>
              <a:endParaRPr lang="en-US" altLang="zh-CN" sz="100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532" name="Picture 2" descr="C:\Onebox\11 素材\图片\stopwatch.png"/>
            <p:cNvPicPr>
              <a:picLocks noChangeAspect="1" noChangeArrowheads="1"/>
            </p:cNvPicPr>
            <p:nvPr/>
          </p:nvPicPr>
          <p:blipFill>
            <a:blip r:embed="rId3" cstate="print">
              <a:duotone>
                <a:prstClr val="black"/>
                <a:sysClr val="windowText" lastClr="000000">
                  <a:lumMod val="95000"/>
                  <a:lumOff val="5000"/>
                  <a:tint val="45000"/>
                  <a:satMod val="400000"/>
                </a:sysClr>
              </a:duotone>
            </a:blip>
            <a:srcRect/>
            <a:stretch>
              <a:fillRect/>
            </a:stretch>
          </p:blipFill>
          <p:spPr bwMode="auto">
            <a:xfrm>
              <a:off x="7537747" y="4051676"/>
              <a:ext cx="1174622" cy="1179595"/>
            </a:xfrm>
            <a:prstGeom prst="rect">
              <a:avLst/>
            </a:prstGeom>
            <a:noFill/>
          </p:spPr>
        </p:pic>
        <p:sp>
          <p:nvSpPr>
            <p:cNvPr id="533" name="椭圆 532"/>
            <p:cNvSpPr/>
            <p:nvPr/>
          </p:nvSpPr>
          <p:spPr>
            <a:xfrm>
              <a:off x="7729456" y="4346210"/>
              <a:ext cx="786886" cy="786886"/>
            </a:xfrm>
            <a:prstGeom prst="ellipse">
              <a:avLst/>
            </a:prstGeom>
            <a:noFill/>
            <a:ln w="25400" cap="flat" cmpd="sng" algn="ctr">
              <a:noFill/>
              <a:prstDash val="solid"/>
            </a:ln>
            <a:effectLst/>
          </p:spPr>
          <p:txBody>
            <a:bodyPr wrap="square" rtlCol="0" anchor="ctr">
              <a:noAutofit/>
            </a:bodyPr>
            <a:lstStyle/>
            <a:p>
              <a:pPr algn="ctr" defTabSz="914400" fontAlgn="ctr">
                <a:defRPr/>
              </a:pPr>
              <a:endParaRPr lang="en-US" altLang="zh-CN" sz="1400" kern="0">
                <a:solidFill>
                  <a:prstClr val="white"/>
                </a:solidFill>
                <a:latin typeface="Arial" panose="020B0604020202020204" pitchFamily="34" charset="0"/>
                <a:ea typeface="微软雅黑" panose="020B0503020204020204" pitchFamily="34" charset="-122"/>
              </a:endParaRPr>
            </a:p>
          </p:txBody>
        </p:sp>
        <p:sp>
          <p:nvSpPr>
            <p:cNvPr id="534" name="饼形 47"/>
            <p:cNvSpPr/>
            <p:nvPr/>
          </p:nvSpPr>
          <p:spPr>
            <a:xfrm rot="16200000">
              <a:off x="7731615" y="4346210"/>
              <a:ext cx="784726" cy="784726"/>
            </a:xfrm>
            <a:prstGeom prst="pie">
              <a:avLst>
                <a:gd name="adj1" fmla="val 0"/>
                <a:gd name="adj2" fmla="val 4846916"/>
              </a:avLst>
            </a:prstGeom>
            <a:solidFill>
              <a:srgbClr val="313E4F">
                <a:alpha val="30196"/>
              </a:srgbClr>
            </a:solidFill>
            <a:ln w="25400" cap="flat" cmpd="sng" algn="ctr">
              <a:noFill/>
              <a:prstDash val="solid"/>
            </a:ln>
            <a:effectLst/>
          </p:spPr>
          <p:txBody>
            <a:bodyPr wrap="square" rtlCol="0" anchor="ctr">
              <a:noAutofit/>
            </a:bodyPr>
            <a:lstStyle/>
            <a:p>
              <a:pPr algn="ctr" defTabSz="914400" fontAlgn="ctr">
                <a:defRPr/>
              </a:pPr>
              <a:endParaRPr lang="en-US" altLang="zh-CN" sz="12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35" name="TextBox 11"/>
            <p:cNvSpPr txBox="1"/>
            <p:nvPr/>
          </p:nvSpPr>
          <p:spPr>
            <a:xfrm>
              <a:off x="8201984" y="3847975"/>
              <a:ext cx="728273" cy="338554"/>
            </a:xfrm>
            <a:prstGeom prst="rect">
              <a:avLst/>
            </a:prstGeom>
            <a:noFill/>
          </p:spPr>
          <p:txBody>
            <a:bodyPr wrap="square" lIns="0" tIns="0" rIns="0" bIns="0" rtlCol="0">
              <a:noAutofit/>
            </a:bodyPr>
            <a:lstStyle/>
            <a:p>
              <a:pPr algn="ctr" defTabSz="914400" fontAlgn="ctr">
                <a:spcBef>
                  <a:spcPts val="800"/>
                </a:spcBef>
              </a:pPr>
              <a:r>
                <a:rPr lang="en-US" sz="1000">
                  <a:solidFill>
                    <a:srgbClr val="2298F0"/>
                  </a:solidFill>
                  <a:latin typeface="Arial" panose="020B0604020202020204" pitchFamily="34" charset="0"/>
                </a:rPr>
                <a:t>30 minutes</a:t>
              </a:r>
              <a:endParaRPr lang="en-US" altLang="zh-CN" sz="100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sp>
          <p:nvSpPr>
            <p:cNvPr id="536" name="饼形 47"/>
            <p:cNvSpPr/>
            <p:nvPr/>
          </p:nvSpPr>
          <p:spPr>
            <a:xfrm rot="16200000">
              <a:off x="7729456" y="4346210"/>
              <a:ext cx="784726" cy="784726"/>
            </a:xfrm>
            <a:prstGeom prst="pie">
              <a:avLst>
                <a:gd name="adj1" fmla="val 0"/>
                <a:gd name="adj2" fmla="val 1001393"/>
              </a:avLst>
            </a:prstGeom>
            <a:solidFill>
              <a:srgbClr val="2298F0"/>
            </a:solidFill>
            <a:ln w="25400" cap="flat" cmpd="sng" algn="ctr">
              <a:noFill/>
              <a:prstDash val="solid"/>
            </a:ln>
            <a:effectLst/>
          </p:spPr>
          <p:txBody>
            <a:bodyPr wrap="square" rtlCol="0" anchor="ctr">
              <a:noAutofit/>
            </a:bodyPr>
            <a:lstStyle/>
            <a:p>
              <a:pPr algn="ctr" defTabSz="914400" fontAlgn="ctr">
                <a:defRPr/>
              </a:pPr>
              <a:endParaRPr lang="en-US" altLang="zh-CN" sz="12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37" name="肘形连接符 536"/>
            <p:cNvCxnSpPr/>
            <p:nvPr/>
          </p:nvCxnSpPr>
          <p:spPr>
            <a:xfrm flipV="1">
              <a:off x="8178085" y="4291735"/>
              <a:ext cx="416629" cy="104632"/>
            </a:xfrm>
            <a:prstGeom prst="bentConnector3">
              <a:avLst>
                <a:gd name="adj1" fmla="val 99835"/>
              </a:avLst>
            </a:prstGeom>
            <a:noFill/>
            <a:ln w="12700" cap="flat" cmpd="sng" algn="ctr">
              <a:solidFill>
                <a:sysClr val="window" lastClr="FFFFFF">
                  <a:lumMod val="75000"/>
                </a:sysClr>
              </a:solidFill>
              <a:prstDash val="solid"/>
            </a:ln>
            <a:effectLst/>
          </p:spPr>
        </p:cxnSp>
        <p:sp>
          <p:nvSpPr>
            <p:cNvPr id="538" name="TextBox 11"/>
            <p:cNvSpPr txBox="1"/>
            <p:nvPr/>
          </p:nvSpPr>
          <p:spPr>
            <a:xfrm>
              <a:off x="8862524" y="4357220"/>
              <a:ext cx="524276" cy="169277"/>
            </a:xfrm>
            <a:prstGeom prst="rect">
              <a:avLst/>
            </a:prstGeom>
            <a:noFill/>
          </p:spPr>
          <p:txBody>
            <a:bodyPr wrap="square" lIns="0" tIns="0" rIns="0" bIns="0" rtlCol="0">
              <a:noAutofit/>
            </a:bodyPr>
            <a:lstStyle/>
            <a:p>
              <a:pPr algn="ctr" defTabSz="914400" fontAlgn="ctr">
                <a:spcBef>
                  <a:spcPts val="800"/>
                </a:spcBef>
              </a:pPr>
              <a:r>
                <a:rPr lang="en-US" sz="1000">
                  <a:solidFill>
                    <a:srgbClr val="2298F0"/>
                  </a:solidFill>
                  <a:latin typeface="Arial" panose="020B0604020202020204" pitchFamily="34" charset="0"/>
                </a:rPr>
                <a:t>1 hour</a:t>
              </a:r>
              <a:endParaRPr lang="en-US" altLang="zh-CN" sz="1000">
                <a:solidFill>
                  <a:srgbClr val="2298F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39" name="肘形连接符 538"/>
            <p:cNvCxnSpPr/>
            <p:nvPr/>
          </p:nvCxnSpPr>
          <p:spPr>
            <a:xfrm flipV="1">
              <a:off x="8361253" y="4662211"/>
              <a:ext cx="540000" cy="104632"/>
            </a:xfrm>
            <a:prstGeom prst="bentConnector3">
              <a:avLst>
                <a:gd name="adj1" fmla="val 99835"/>
              </a:avLst>
            </a:prstGeom>
            <a:noFill/>
            <a:ln w="12700" cap="flat" cmpd="sng" algn="ctr">
              <a:solidFill>
                <a:sysClr val="window" lastClr="FFFFFF">
                  <a:lumMod val="75000"/>
                </a:sysClr>
              </a:solidFill>
              <a:prstDash val="solid"/>
            </a:ln>
            <a:effectLst/>
          </p:spPr>
        </p:cxnSp>
        <p:sp>
          <p:nvSpPr>
            <p:cNvPr id="540" name="文本框 539"/>
            <p:cNvSpPr txBox="1"/>
            <p:nvPr/>
          </p:nvSpPr>
          <p:spPr>
            <a:xfrm>
              <a:off x="9194480" y="3726098"/>
              <a:ext cx="1999368" cy="369332"/>
            </a:xfrm>
            <a:prstGeom prst="rect">
              <a:avLst/>
            </a:prstGeom>
            <a:noFill/>
          </p:spPr>
          <p:txBody>
            <a:bodyPr wrap="square" rtlCol="0">
              <a:noAutofit/>
            </a:bodyPr>
            <a:lstStyle/>
            <a:p>
              <a:pPr defTabSz="914400" fontAlgn="ctr"/>
              <a:r>
                <a:rPr lang="en-US" sz="1600" b="1">
                  <a:solidFill>
                    <a:srgbClr val="2298F0"/>
                  </a:solidFill>
                  <a:latin typeface="Arial" panose="020B0604020202020204" pitchFamily="34" charset="0"/>
                </a:rPr>
                <a:t>Twice</a:t>
              </a:r>
              <a:r>
                <a:rPr lang="en-US" sz="1400">
                  <a:solidFill>
                    <a:prstClr val="black"/>
                  </a:solidFill>
                  <a:latin typeface="Arial" panose="020B0604020202020204" pitchFamily="34" charset="0"/>
                </a:rPr>
                <a:t> faster than other distributed storage</a:t>
              </a:r>
              <a:endParaRPr lang="en-US" altLang="zh-CN" sz="2000">
                <a:solidFill>
                  <a:srgbClr val="2298F0"/>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1435373675"/>
      </p:ext>
    </p:extLst>
  </p:cSld>
  <p:clrMapOvr>
    <a:masterClrMapping/>
  </p:clrMapOvr>
  <p:transition advClick="0" advTm="8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03"/>
                                        </p:tgtEl>
                                        <p:attrNameLst>
                                          <p:attrName>style.visibility</p:attrName>
                                        </p:attrNameLst>
                                      </p:cBhvr>
                                      <p:to>
                                        <p:strVal val="visible"/>
                                      </p:to>
                                    </p:set>
                                    <p:anim calcmode="lin" valueType="num">
                                      <p:cBhvr>
                                        <p:cTn id="13" dur="500" fill="hold"/>
                                        <p:tgtEl>
                                          <p:spTgt spid="503"/>
                                        </p:tgtEl>
                                        <p:attrNameLst>
                                          <p:attrName>ppt_w</p:attrName>
                                        </p:attrNameLst>
                                      </p:cBhvr>
                                      <p:tavLst>
                                        <p:tav tm="0">
                                          <p:val>
                                            <p:fltVal val="0"/>
                                          </p:val>
                                        </p:tav>
                                        <p:tav tm="100000">
                                          <p:val>
                                            <p:strVal val="#ppt_w"/>
                                          </p:val>
                                        </p:tav>
                                      </p:tavLst>
                                    </p:anim>
                                    <p:anim calcmode="lin" valueType="num">
                                      <p:cBhvr>
                                        <p:cTn id="14" dur="500" fill="hold"/>
                                        <p:tgtEl>
                                          <p:spTgt spid="50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grpId="0" nodeType="clickEffect">
                                  <p:stCondLst>
                                    <p:cond delay="0"/>
                                  </p:stCondLst>
                                  <p:childTnLst>
                                    <p:animClr clrSpc="rgb" dir="cw">
                                      <p:cBhvr override="childStyle">
                                        <p:cTn id="18" dur="500" fill="hold"/>
                                        <p:tgtEl>
                                          <p:spTgt spid="477"/>
                                        </p:tgtEl>
                                        <p:attrNameLst>
                                          <p:attrName>style.color</p:attrName>
                                        </p:attrNameLst>
                                      </p:cBhvr>
                                      <p:to>
                                        <a:srgbClr val="00B0F0"/>
                                      </p:to>
                                    </p:animClr>
                                    <p:animClr clrSpc="rgb" dir="cw">
                                      <p:cBhvr>
                                        <p:cTn id="19" dur="500" fill="hold"/>
                                        <p:tgtEl>
                                          <p:spTgt spid="477"/>
                                        </p:tgtEl>
                                        <p:attrNameLst>
                                          <p:attrName>fillcolor</p:attrName>
                                        </p:attrNameLst>
                                      </p:cBhvr>
                                      <p:to>
                                        <a:srgbClr val="00B0F0"/>
                                      </p:to>
                                    </p:animClr>
                                    <p:set>
                                      <p:cBhvr>
                                        <p:cTn id="20" dur="500" fill="hold"/>
                                        <p:tgtEl>
                                          <p:spTgt spid="477"/>
                                        </p:tgtEl>
                                        <p:attrNameLst>
                                          <p:attrName>fill.type</p:attrName>
                                        </p:attrNameLst>
                                      </p:cBhvr>
                                      <p:to>
                                        <p:strVal val="solid"/>
                                      </p:to>
                                    </p:set>
                                    <p:set>
                                      <p:cBhvr>
                                        <p:cTn id="21" dur="500" fill="hold"/>
                                        <p:tgtEl>
                                          <p:spTgt spid="477"/>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479"/>
                                        </p:tgtEl>
                                        <p:attrNameLst>
                                          <p:attrName>style.visibility</p:attrName>
                                        </p:attrNameLst>
                                      </p:cBhvr>
                                      <p:to>
                                        <p:strVal val="visible"/>
                                      </p:to>
                                    </p:set>
                                    <p:anim calcmode="lin" valueType="num">
                                      <p:cBhvr>
                                        <p:cTn id="26" dur="500" fill="hold"/>
                                        <p:tgtEl>
                                          <p:spTgt spid="479"/>
                                        </p:tgtEl>
                                        <p:attrNameLst>
                                          <p:attrName>ppt_w</p:attrName>
                                        </p:attrNameLst>
                                      </p:cBhvr>
                                      <p:tavLst>
                                        <p:tav tm="0">
                                          <p:val>
                                            <p:fltVal val="0"/>
                                          </p:val>
                                        </p:tav>
                                        <p:tav tm="100000">
                                          <p:val>
                                            <p:strVal val="#ppt_w"/>
                                          </p:val>
                                        </p:tav>
                                      </p:tavLst>
                                    </p:anim>
                                    <p:anim calcmode="lin" valueType="num">
                                      <p:cBhvr>
                                        <p:cTn id="27" dur="500" fill="hold"/>
                                        <p:tgtEl>
                                          <p:spTgt spid="479"/>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478"/>
                                        </p:tgtEl>
                                        <p:attrNameLst>
                                          <p:attrName>style.visibility</p:attrName>
                                        </p:attrNameLst>
                                      </p:cBhvr>
                                      <p:to>
                                        <p:strVal val="visible"/>
                                      </p:to>
                                    </p:set>
                                    <p:anim calcmode="lin" valueType="num">
                                      <p:cBhvr>
                                        <p:cTn id="30" dur="500" fill="hold"/>
                                        <p:tgtEl>
                                          <p:spTgt spid="478"/>
                                        </p:tgtEl>
                                        <p:attrNameLst>
                                          <p:attrName>ppt_w</p:attrName>
                                        </p:attrNameLst>
                                      </p:cBhvr>
                                      <p:tavLst>
                                        <p:tav tm="0">
                                          <p:val>
                                            <p:fltVal val="0"/>
                                          </p:val>
                                        </p:tav>
                                        <p:tav tm="100000">
                                          <p:val>
                                            <p:strVal val="#ppt_w"/>
                                          </p:val>
                                        </p:tav>
                                      </p:tavLst>
                                    </p:anim>
                                    <p:anim calcmode="lin" valueType="num">
                                      <p:cBhvr>
                                        <p:cTn id="31" dur="500" fill="hold"/>
                                        <p:tgtEl>
                                          <p:spTgt spid="478"/>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481"/>
                                        </p:tgtEl>
                                        <p:attrNameLst>
                                          <p:attrName>style.visibility</p:attrName>
                                        </p:attrNameLst>
                                      </p:cBhvr>
                                      <p:to>
                                        <p:strVal val="visible"/>
                                      </p:to>
                                    </p:set>
                                    <p:anim calcmode="lin" valueType="num">
                                      <p:cBhvr>
                                        <p:cTn id="34" dur="500" fill="hold"/>
                                        <p:tgtEl>
                                          <p:spTgt spid="481"/>
                                        </p:tgtEl>
                                        <p:attrNameLst>
                                          <p:attrName>ppt_w</p:attrName>
                                        </p:attrNameLst>
                                      </p:cBhvr>
                                      <p:tavLst>
                                        <p:tav tm="0">
                                          <p:val>
                                            <p:fltVal val="0"/>
                                          </p:val>
                                        </p:tav>
                                        <p:tav tm="100000">
                                          <p:val>
                                            <p:strVal val="#ppt_w"/>
                                          </p:val>
                                        </p:tav>
                                      </p:tavLst>
                                    </p:anim>
                                    <p:anim calcmode="lin" valueType="num">
                                      <p:cBhvr>
                                        <p:cTn id="35" dur="500" fill="hold"/>
                                        <p:tgtEl>
                                          <p:spTgt spid="481"/>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482"/>
                                        </p:tgtEl>
                                        <p:attrNameLst>
                                          <p:attrName>style.visibility</p:attrName>
                                        </p:attrNameLst>
                                      </p:cBhvr>
                                      <p:to>
                                        <p:strVal val="visible"/>
                                      </p:to>
                                    </p:set>
                                    <p:anim calcmode="lin" valueType="num">
                                      <p:cBhvr>
                                        <p:cTn id="38" dur="500" fill="hold"/>
                                        <p:tgtEl>
                                          <p:spTgt spid="482"/>
                                        </p:tgtEl>
                                        <p:attrNameLst>
                                          <p:attrName>ppt_w</p:attrName>
                                        </p:attrNameLst>
                                      </p:cBhvr>
                                      <p:tavLst>
                                        <p:tav tm="0">
                                          <p:val>
                                            <p:fltVal val="0"/>
                                          </p:val>
                                        </p:tav>
                                        <p:tav tm="100000">
                                          <p:val>
                                            <p:strVal val="#ppt_w"/>
                                          </p:val>
                                        </p:tav>
                                      </p:tavLst>
                                    </p:anim>
                                    <p:anim calcmode="lin" valueType="num">
                                      <p:cBhvr>
                                        <p:cTn id="39" dur="500" fill="hold"/>
                                        <p:tgtEl>
                                          <p:spTgt spid="482"/>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480"/>
                                        </p:tgtEl>
                                        <p:attrNameLst>
                                          <p:attrName>style.visibility</p:attrName>
                                        </p:attrNameLst>
                                      </p:cBhvr>
                                      <p:to>
                                        <p:strVal val="visible"/>
                                      </p:to>
                                    </p:set>
                                    <p:anim calcmode="lin" valueType="num">
                                      <p:cBhvr>
                                        <p:cTn id="42" dur="500" fill="hold"/>
                                        <p:tgtEl>
                                          <p:spTgt spid="480"/>
                                        </p:tgtEl>
                                        <p:attrNameLst>
                                          <p:attrName>ppt_w</p:attrName>
                                        </p:attrNameLst>
                                      </p:cBhvr>
                                      <p:tavLst>
                                        <p:tav tm="0">
                                          <p:val>
                                            <p:fltVal val="0"/>
                                          </p:val>
                                        </p:tav>
                                        <p:tav tm="100000">
                                          <p:val>
                                            <p:strVal val="#ppt_w"/>
                                          </p:val>
                                        </p:tav>
                                      </p:tavLst>
                                    </p:anim>
                                    <p:anim calcmode="lin" valueType="num">
                                      <p:cBhvr>
                                        <p:cTn id="43" dur="500" fill="hold"/>
                                        <p:tgtEl>
                                          <p:spTgt spid="480"/>
                                        </p:tgtEl>
                                        <p:attrNameLst>
                                          <p:attrName>ppt_h</p:attrName>
                                        </p:attrNameLst>
                                      </p:cBhvr>
                                      <p:tavLst>
                                        <p:tav tm="0">
                                          <p:val>
                                            <p:fltVal val="0"/>
                                          </p:val>
                                        </p:tav>
                                        <p:tav tm="100000">
                                          <p:val>
                                            <p:strVal val="#ppt_h"/>
                                          </p:val>
                                        </p:tav>
                                      </p:tavLst>
                                    </p:anim>
                                  </p:childTnLst>
                                </p:cTn>
                              </p:par>
                            </p:childTnLst>
                          </p:cTn>
                        </p:par>
                        <p:par>
                          <p:cTn id="44" fill="hold">
                            <p:stCondLst>
                              <p:cond delay="500"/>
                            </p:stCondLst>
                            <p:childTnLst>
                              <p:par>
                                <p:cTn id="45" presetID="20" presetClass="entr" presetSubtype="0" fill="hold" grpId="0" nodeType="afterEffect">
                                  <p:stCondLst>
                                    <p:cond delay="0"/>
                                  </p:stCondLst>
                                  <p:childTnLst>
                                    <p:set>
                                      <p:cBhvr>
                                        <p:cTn id="46" dur="1" fill="hold">
                                          <p:stCondLst>
                                            <p:cond delay="0"/>
                                          </p:stCondLst>
                                        </p:cTn>
                                        <p:tgtEl>
                                          <p:spTgt spid="483"/>
                                        </p:tgtEl>
                                        <p:attrNameLst>
                                          <p:attrName>style.visibility</p:attrName>
                                        </p:attrNameLst>
                                      </p:cBhvr>
                                      <p:to>
                                        <p:strVal val="visible"/>
                                      </p:to>
                                    </p:set>
                                    <p:animEffect transition="in" filter="wedge">
                                      <p:cBhvr>
                                        <p:cTn id="47" dur="2000"/>
                                        <p:tgtEl>
                                          <p:spTgt spid="483"/>
                                        </p:tgtEl>
                                      </p:cBhvr>
                                    </p:animEffect>
                                  </p:childTnLst>
                                </p:cTn>
                              </p:par>
                            </p:childTnLst>
                          </p:cTn>
                        </p:par>
                        <p:par>
                          <p:cTn id="48" fill="hold">
                            <p:stCondLst>
                              <p:cond delay="2500"/>
                            </p:stCondLst>
                            <p:childTnLst>
                              <p:par>
                                <p:cTn id="49" presetID="1" presetClass="exit" presetSubtype="0" fill="hold" nodeType="afterEffect">
                                  <p:stCondLst>
                                    <p:cond delay="0"/>
                                  </p:stCondLst>
                                  <p:childTnLst>
                                    <p:set>
                                      <p:cBhvr>
                                        <p:cTn id="50" dur="1" fill="hold">
                                          <p:stCondLst>
                                            <p:cond delay="0"/>
                                          </p:stCondLst>
                                        </p:cTn>
                                        <p:tgtEl>
                                          <p:spTgt spid="479"/>
                                        </p:tgtEl>
                                        <p:attrNameLst>
                                          <p:attrName>style.visibility</p:attrName>
                                        </p:attrNameLst>
                                      </p:cBhvr>
                                      <p:to>
                                        <p:strVal val="hidden"/>
                                      </p:to>
                                    </p:set>
                                  </p:childTnLst>
                                </p:cTn>
                              </p:par>
                            </p:childTnLst>
                          </p:cTn>
                        </p:par>
                        <p:par>
                          <p:cTn id="51" fill="hold">
                            <p:stCondLst>
                              <p:cond delay="2500"/>
                            </p:stCondLst>
                            <p:childTnLst>
                              <p:par>
                                <p:cTn id="52" presetID="1" presetClass="exit" presetSubtype="0" fill="hold" nodeType="afterEffect">
                                  <p:stCondLst>
                                    <p:cond delay="0"/>
                                  </p:stCondLst>
                                  <p:childTnLst>
                                    <p:set>
                                      <p:cBhvr>
                                        <p:cTn id="53" dur="1" fill="hold">
                                          <p:stCondLst>
                                            <p:cond delay="0"/>
                                          </p:stCondLst>
                                        </p:cTn>
                                        <p:tgtEl>
                                          <p:spTgt spid="478"/>
                                        </p:tgtEl>
                                        <p:attrNameLst>
                                          <p:attrName>style.visibility</p:attrName>
                                        </p:attrNameLst>
                                      </p:cBhvr>
                                      <p:to>
                                        <p:strVal val="hidden"/>
                                      </p:to>
                                    </p:set>
                                  </p:childTnLst>
                                </p:cTn>
                              </p:par>
                            </p:childTnLst>
                          </p:cTn>
                        </p:par>
                        <p:par>
                          <p:cTn id="54" fill="hold">
                            <p:stCondLst>
                              <p:cond delay="2500"/>
                            </p:stCondLst>
                            <p:childTnLst>
                              <p:par>
                                <p:cTn id="55" presetID="1" presetClass="exit" presetSubtype="0" fill="hold" nodeType="afterEffect">
                                  <p:stCondLst>
                                    <p:cond delay="0"/>
                                  </p:stCondLst>
                                  <p:childTnLst>
                                    <p:set>
                                      <p:cBhvr>
                                        <p:cTn id="56" dur="1" fill="hold">
                                          <p:stCondLst>
                                            <p:cond delay="0"/>
                                          </p:stCondLst>
                                        </p:cTn>
                                        <p:tgtEl>
                                          <p:spTgt spid="481"/>
                                        </p:tgtEl>
                                        <p:attrNameLst>
                                          <p:attrName>style.visibility</p:attrName>
                                        </p:attrNameLst>
                                      </p:cBhvr>
                                      <p:to>
                                        <p:strVal val="hidden"/>
                                      </p:to>
                                    </p:set>
                                  </p:childTnLst>
                                </p:cTn>
                              </p:par>
                            </p:childTnLst>
                          </p:cTn>
                        </p:par>
                        <p:par>
                          <p:cTn id="57" fill="hold">
                            <p:stCondLst>
                              <p:cond delay="2500"/>
                            </p:stCondLst>
                            <p:childTnLst>
                              <p:par>
                                <p:cTn id="58" presetID="1" presetClass="exit" presetSubtype="0" fill="hold" nodeType="afterEffect">
                                  <p:stCondLst>
                                    <p:cond delay="0"/>
                                  </p:stCondLst>
                                  <p:childTnLst>
                                    <p:set>
                                      <p:cBhvr>
                                        <p:cTn id="59" dur="1" fill="hold">
                                          <p:stCondLst>
                                            <p:cond delay="0"/>
                                          </p:stCondLst>
                                        </p:cTn>
                                        <p:tgtEl>
                                          <p:spTgt spid="482"/>
                                        </p:tgtEl>
                                        <p:attrNameLst>
                                          <p:attrName>style.visibility</p:attrName>
                                        </p:attrNameLst>
                                      </p:cBhvr>
                                      <p:to>
                                        <p:strVal val="hidden"/>
                                      </p:to>
                                    </p:set>
                                  </p:childTnLst>
                                </p:cTn>
                              </p:par>
                            </p:childTnLst>
                          </p:cTn>
                        </p:par>
                        <p:par>
                          <p:cTn id="60" fill="hold">
                            <p:stCondLst>
                              <p:cond delay="2500"/>
                            </p:stCondLst>
                            <p:childTnLst>
                              <p:par>
                                <p:cTn id="61" presetID="1" presetClass="exit" presetSubtype="0" fill="hold" nodeType="afterEffect">
                                  <p:stCondLst>
                                    <p:cond delay="0"/>
                                  </p:stCondLst>
                                  <p:childTnLst>
                                    <p:set>
                                      <p:cBhvr>
                                        <p:cTn id="62" dur="1" fill="hold">
                                          <p:stCondLst>
                                            <p:cond delay="0"/>
                                          </p:stCondLst>
                                        </p:cTn>
                                        <p:tgtEl>
                                          <p:spTgt spid="48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9" presetClass="emph" presetSubtype="0" fill="hold" grpId="0" nodeType="clickEffect">
                                  <p:stCondLst>
                                    <p:cond delay="0"/>
                                  </p:stCondLst>
                                  <p:childTnLst>
                                    <p:animClr clrSpc="rgb" dir="cw">
                                      <p:cBhvr override="childStyle">
                                        <p:cTn id="66" dur="500" fill="hold"/>
                                        <p:tgtEl>
                                          <p:spTgt spid="399"/>
                                        </p:tgtEl>
                                        <p:attrNameLst>
                                          <p:attrName>style.color</p:attrName>
                                        </p:attrNameLst>
                                      </p:cBhvr>
                                      <p:to>
                                        <a:srgbClr val="00B0F0"/>
                                      </p:to>
                                    </p:animClr>
                                    <p:animClr clrSpc="rgb" dir="cw">
                                      <p:cBhvr>
                                        <p:cTn id="67" dur="500" fill="hold"/>
                                        <p:tgtEl>
                                          <p:spTgt spid="399"/>
                                        </p:tgtEl>
                                        <p:attrNameLst>
                                          <p:attrName>fillcolor</p:attrName>
                                        </p:attrNameLst>
                                      </p:cBhvr>
                                      <p:to>
                                        <a:srgbClr val="00B0F0"/>
                                      </p:to>
                                    </p:animClr>
                                    <p:set>
                                      <p:cBhvr>
                                        <p:cTn id="68" dur="500" fill="hold"/>
                                        <p:tgtEl>
                                          <p:spTgt spid="399"/>
                                        </p:tgtEl>
                                        <p:attrNameLst>
                                          <p:attrName>fill.type</p:attrName>
                                        </p:attrNameLst>
                                      </p:cBhvr>
                                      <p:to>
                                        <p:strVal val="solid"/>
                                      </p:to>
                                    </p:set>
                                    <p:set>
                                      <p:cBhvr>
                                        <p:cTn id="69" dur="500" fill="hold"/>
                                        <p:tgtEl>
                                          <p:spTgt spid="399"/>
                                        </p:tgtEl>
                                        <p:attrNameLst>
                                          <p:attrName>fill.on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nodeType="clickEffect">
                                  <p:stCondLst>
                                    <p:cond delay="0"/>
                                  </p:stCondLst>
                                  <p:childTnLst>
                                    <p:set>
                                      <p:cBhvr>
                                        <p:cTn id="73" dur="1" fill="hold">
                                          <p:stCondLst>
                                            <p:cond delay="0"/>
                                          </p:stCondLst>
                                        </p:cTn>
                                        <p:tgtEl>
                                          <p:spTgt spid="485"/>
                                        </p:tgtEl>
                                        <p:attrNameLst>
                                          <p:attrName>style.visibility</p:attrName>
                                        </p:attrNameLst>
                                      </p:cBhvr>
                                      <p:to>
                                        <p:strVal val="visible"/>
                                      </p:to>
                                    </p:set>
                                    <p:anim calcmode="lin" valueType="num">
                                      <p:cBhvr>
                                        <p:cTn id="74" dur="500" fill="hold"/>
                                        <p:tgtEl>
                                          <p:spTgt spid="485"/>
                                        </p:tgtEl>
                                        <p:attrNameLst>
                                          <p:attrName>ppt_w</p:attrName>
                                        </p:attrNameLst>
                                      </p:cBhvr>
                                      <p:tavLst>
                                        <p:tav tm="0">
                                          <p:val>
                                            <p:fltVal val="0"/>
                                          </p:val>
                                        </p:tav>
                                        <p:tav tm="100000">
                                          <p:val>
                                            <p:strVal val="#ppt_w"/>
                                          </p:val>
                                        </p:tav>
                                      </p:tavLst>
                                    </p:anim>
                                    <p:anim calcmode="lin" valueType="num">
                                      <p:cBhvr>
                                        <p:cTn id="75" dur="500" fill="hold"/>
                                        <p:tgtEl>
                                          <p:spTgt spid="485"/>
                                        </p:tgtEl>
                                        <p:attrNameLst>
                                          <p:attrName>ppt_h</p:attrName>
                                        </p:attrNameLst>
                                      </p:cBhvr>
                                      <p:tavLst>
                                        <p:tav tm="0">
                                          <p:val>
                                            <p:fltVal val="0"/>
                                          </p:val>
                                        </p:tav>
                                        <p:tav tm="100000">
                                          <p:val>
                                            <p:strVal val="#ppt_h"/>
                                          </p:val>
                                        </p:tav>
                                      </p:tavLst>
                                    </p:anim>
                                  </p:childTnLst>
                                </p:cTn>
                              </p:par>
                              <p:par>
                                <p:cTn id="76" presetID="23" presetClass="entr" presetSubtype="16" fill="hold" nodeType="withEffect">
                                  <p:stCondLst>
                                    <p:cond delay="0"/>
                                  </p:stCondLst>
                                  <p:childTnLst>
                                    <p:set>
                                      <p:cBhvr>
                                        <p:cTn id="77" dur="1" fill="hold">
                                          <p:stCondLst>
                                            <p:cond delay="0"/>
                                          </p:stCondLst>
                                        </p:cTn>
                                        <p:tgtEl>
                                          <p:spTgt spid="489"/>
                                        </p:tgtEl>
                                        <p:attrNameLst>
                                          <p:attrName>style.visibility</p:attrName>
                                        </p:attrNameLst>
                                      </p:cBhvr>
                                      <p:to>
                                        <p:strVal val="visible"/>
                                      </p:to>
                                    </p:set>
                                    <p:anim calcmode="lin" valueType="num">
                                      <p:cBhvr>
                                        <p:cTn id="78" dur="500" fill="hold"/>
                                        <p:tgtEl>
                                          <p:spTgt spid="489"/>
                                        </p:tgtEl>
                                        <p:attrNameLst>
                                          <p:attrName>ppt_w</p:attrName>
                                        </p:attrNameLst>
                                      </p:cBhvr>
                                      <p:tavLst>
                                        <p:tav tm="0">
                                          <p:val>
                                            <p:fltVal val="0"/>
                                          </p:val>
                                        </p:tav>
                                        <p:tav tm="100000">
                                          <p:val>
                                            <p:strVal val="#ppt_w"/>
                                          </p:val>
                                        </p:tav>
                                      </p:tavLst>
                                    </p:anim>
                                    <p:anim calcmode="lin" valueType="num">
                                      <p:cBhvr>
                                        <p:cTn id="79" dur="500" fill="hold"/>
                                        <p:tgtEl>
                                          <p:spTgt spid="489"/>
                                        </p:tgtEl>
                                        <p:attrNameLst>
                                          <p:attrName>ppt_h</p:attrName>
                                        </p:attrNameLst>
                                      </p:cBhvr>
                                      <p:tavLst>
                                        <p:tav tm="0">
                                          <p:val>
                                            <p:fltVal val="0"/>
                                          </p:val>
                                        </p:tav>
                                        <p:tav tm="100000">
                                          <p:val>
                                            <p:strVal val="#ppt_h"/>
                                          </p:val>
                                        </p:tav>
                                      </p:tavLst>
                                    </p:anim>
                                  </p:childTnLst>
                                </p:cTn>
                              </p:par>
                              <p:par>
                                <p:cTn id="80" presetID="23" presetClass="entr" presetSubtype="16" fill="hold" nodeType="withEffect">
                                  <p:stCondLst>
                                    <p:cond delay="0"/>
                                  </p:stCondLst>
                                  <p:childTnLst>
                                    <p:set>
                                      <p:cBhvr>
                                        <p:cTn id="81" dur="1" fill="hold">
                                          <p:stCondLst>
                                            <p:cond delay="0"/>
                                          </p:stCondLst>
                                        </p:cTn>
                                        <p:tgtEl>
                                          <p:spTgt spid="493"/>
                                        </p:tgtEl>
                                        <p:attrNameLst>
                                          <p:attrName>style.visibility</p:attrName>
                                        </p:attrNameLst>
                                      </p:cBhvr>
                                      <p:to>
                                        <p:strVal val="visible"/>
                                      </p:to>
                                    </p:set>
                                    <p:anim calcmode="lin" valueType="num">
                                      <p:cBhvr>
                                        <p:cTn id="82" dur="500" fill="hold"/>
                                        <p:tgtEl>
                                          <p:spTgt spid="493"/>
                                        </p:tgtEl>
                                        <p:attrNameLst>
                                          <p:attrName>ppt_w</p:attrName>
                                        </p:attrNameLst>
                                      </p:cBhvr>
                                      <p:tavLst>
                                        <p:tav tm="0">
                                          <p:val>
                                            <p:fltVal val="0"/>
                                          </p:val>
                                        </p:tav>
                                        <p:tav tm="100000">
                                          <p:val>
                                            <p:strVal val="#ppt_w"/>
                                          </p:val>
                                        </p:tav>
                                      </p:tavLst>
                                    </p:anim>
                                    <p:anim calcmode="lin" valueType="num">
                                      <p:cBhvr>
                                        <p:cTn id="83" dur="500" fill="hold"/>
                                        <p:tgtEl>
                                          <p:spTgt spid="493"/>
                                        </p:tgtEl>
                                        <p:attrNameLst>
                                          <p:attrName>ppt_h</p:attrName>
                                        </p:attrNameLst>
                                      </p:cBhvr>
                                      <p:tavLst>
                                        <p:tav tm="0">
                                          <p:val>
                                            <p:fltVal val="0"/>
                                          </p:val>
                                        </p:tav>
                                        <p:tav tm="100000">
                                          <p:val>
                                            <p:strVal val="#ppt_h"/>
                                          </p:val>
                                        </p:tav>
                                      </p:tavLst>
                                    </p:anim>
                                  </p:childTnLst>
                                </p:cTn>
                              </p:par>
                              <p:par>
                                <p:cTn id="84" presetID="23" presetClass="entr" presetSubtype="16" fill="hold" nodeType="withEffect">
                                  <p:stCondLst>
                                    <p:cond delay="0"/>
                                  </p:stCondLst>
                                  <p:childTnLst>
                                    <p:set>
                                      <p:cBhvr>
                                        <p:cTn id="85" dur="1" fill="hold">
                                          <p:stCondLst>
                                            <p:cond delay="0"/>
                                          </p:stCondLst>
                                        </p:cTn>
                                        <p:tgtEl>
                                          <p:spTgt spid="492"/>
                                        </p:tgtEl>
                                        <p:attrNameLst>
                                          <p:attrName>style.visibility</p:attrName>
                                        </p:attrNameLst>
                                      </p:cBhvr>
                                      <p:to>
                                        <p:strVal val="visible"/>
                                      </p:to>
                                    </p:set>
                                    <p:anim calcmode="lin" valueType="num">
                                      <p:cBhvr>
                                        <p:cTn id="86" dur="500" fill="hold"/>
                                        <p:tgtEl>
                                          <p:spTgt spid="492"/>
                                        </p:tgtEl>
                                        <p:attrNameLst>
                                          <p:attrName>ppt_w</p:attrName>
                                        </p:attrNameLst>
                                      </p:cBhvr>
                                      <p:tavLst>
                                        <p:tav tm="0">
                                          <p:val>
                                            <p:fltVal val="0"/>
                                          </p:val>
                                        </p:tav>
                                        <p:tav tm="100000">
                                          <p:val>
                                            <p:strVal val="#ppt_w"/>
                                          </p:val>
                                        </p:tav>
                                      </p:tavLst>
                                    </p:anim>
                                    <p:anim calcmode="lin" valueType="num">
                                      <p:cBhvr>
                                        <p:cTn id="87" dur="500" fill="hold"/>
                                        <p:tgtEl>
                                          <p:spTgt spid="492"/>
                                        </p:tgtEl>
                                        <p:attrNameLst>
                                          <p:attrName>ppt_h</p:attrName>
                                        </p:attrNameLst>
                                      </p:cBhvr>
                                      <p:tavLst>
                                        <p:tav tm="0">
                                          <p:val>
                                            <p:fltVal val="0"/>
                                          </p:val>
                                        </p:tav>
                                        <p:tav tm="100000">
                                          <p:val>
                                            <p:strVal val="#ppt_h"/>
                                          </p:val>
                                        </p:tav>
                                      </p:tavLst>
                                    </p:anim>
                                  </p:childTnLst>
                                </p:cTn>
                              </p:par>
                              <p:par>
                                <p:cTn id="88" presetID="23" presetClass="entr" presetSubtype="16" fill="hold" nodeType="withEffect">
                                  <p:stCondLst>
                                    <p:cond delay="0"/>
                                  </p:stCondLst>
                                  <p:childTnLst>
                                    <p:set>
                                      <p:cBhvr>
                                        <p:cTn id="89" dur="1" fill="hold">
                                          <p:stCondLst>
                                            <p:cond delay="0"/>
                                          </p:stCondLst>
                                        </p:cTn>
                                        <p:tgtEl>
                                          <p:spTgt spid="490"/>
                                        </p:tgtEl>
                                        <p:attrNameLst>
                                          <p:attrName>style.visibility</p:attrName>
                                        </p:attrNameLst>
                                      </p:cBhvr>
                                      <p:to>
                                        <p:strVal val="visible"/>
                                      </p:to>
                                    </p:set>
                                    <p:anim calcmode="lin" valueType="num">
                                      <p:cBhvr>
                                        <p:cTn id="90" dur="500" fill="hold"/>
                                        <p:tgtEl>
                                          <p:spTgt spid="490"/>
                                        </p:tgtEl>
                                        <p:attrNameLst>
                                          <p:attrName>ppt_w</p:attrName>
                                        </p:attrNameLst>
                                      </p:cBhvr>
                                      <p:tavLst>
                                        <p:tav tm="0">
                                          <p:val>
                                            <p:fltVal val="0"/>
                                          </p:val>
                                        </p:tav>
                                        <p:tav tm="100000">
                                          <p:val>
                                            <p:strVal val="#ppt_w"/>
                                          </p:val>
                                        </p:tav>
                                      </p:tavLst>
                                    </p:anim>
                                    <p:anim calcmode="lin" valueType="num">
                                      <p:cBhvr>
                                        <p:cTn id="91" dur="500" fill="hold"/>
                                        <p:tgtEl>
                                          <p:spTgt spid="490"/>
                                        </p:tgtEl>
                                        <p:attrNameLst>
                                          <p:attrName>ppt_h</p:attrName>
                                        </p:attrNameLst>
                                      </p:cBhvr>
                                      <p:tavLst>
                                        <p:tav tm="0">
                                          <p:val>
                                            <p:fltVal val="0"/>
                                          </p:val>
                                        </p:tav>
                                        <p:tav tm="100000">
                                          <p:val>
                                            <p:strVal val="#ppt_h"/>
                                          </p:val>
                                        </p:tav>
                                      </p:tavLst>
                                    </p:anim>
                                  </p:childTnLst>
                                </p:cTn>
                              </p:par>
                            </p:childTnLst>
                          </p:cTn>
                        </p:par>
                        <p:par>
                          <p:cTn id="92" fill="hold">
                            <p:stCondLst>
                              <p:cond delay="500"/>
                            </p:stCondLst>
                            <p:childTnLst>
                              <p:par>
                                <p:cTn id="93" presetID="20" presetClass="entr" presetSubtype="0" fill="hold" grpId="0" nodeType="afterEffect">
                                  <p:stCondLst>
                                    <p:cond delay="0"/>
                                  </p:stCondLst>
                                  <p:childTnLst>
                                    <p:set>
                                      <p:cBhvr>
                                        <p:cTn id="94" dur="1" fill="hold">
                                          <p:stCondLst>
                                            <p:cond delay="0"/>
                                          </p:stCondLst>
                                        </p:cTn>
                                        <p:tgtEl>
                                          <p:spTgt spid="484"/>
                                        </p:tgtEl>
                                        <p:attrNameLst>
                                          <p:attrName>style.visibility</p:attrName>
                                        </p:attrNameLst>
                                      </p:cBhvr>
                                      <p:to>
                                        <p:strVal val="visible"/>
                                      </p:to>
                                    </p:set>
                                    <p:animEffect transition="in" filter="wedge">
                                      <p:cBhvr>
                                        <p:cTn id="95" dur="2000"/>
                                        <p:tgtEl>
                                          <p:spTgt spid="484"/>
                                        </p:tgtEl>
                                      </p:cBhvr>
                                    </p:animEffect>
                                  </p:childTnLst>
                                </p:cTn>
                              </p:par>
                            </p:childTnLst>
                          </p:cTn>
                        </p:par>
                        <p:par>
                          <p:cTn id="96" fill="hold">
                            <p:stCondLst>
                              <p:cond delay="2500"/>
                            </p:stCondLst>
                            <p:childTnLst>
                              <p:par>
                                <p:cTn id="97" presetID="1" presetClass="exit" presetSubtype="0" fill="hold" nodeType="afterEffect">
                                  <p:stCondLst>
                                    <p:cond delay="0"/>
                                  </p:stCondLst>
                                  <p:childTnLst>
                                    <p:set>
                                      <p:cBhvr>
                                        <p:cTn id="98" dur="1" fill="hold">
                                          <p:stCondLst>
                                            <p:cond delay="0"/>
                                          </p:stCondLst>
                                        </p:cTn>
                                        <p:tgtEl>
                                          <p:spTgt spid="485"/>
                                        </p:tgtEl>
                                        <p:attrNameLst>
                                          <p:attrName>style.visibility</p:attrName>
                                        </p:attrNameLst>
                                      </p:cBhvr>
                                      <p:to>
                                        <p:strVal val="hidden"/>
                                      </p:to>
                                    </p:set>
                                  </p:childTnLst>
                                </p:cTn>
                              </p:par>
                            </p:childTnLst>
                          </p:cTn>
                        </p:par>
                        <p:par>
                          <p:cTn id="99" fill="hold">
                            <p:stCondLst>
                              <p:cond delay="2500"/>
                            </p:stCondLst>
                            <p:childTnLst>
                              <p:par>
                                <p:cTn id="100" presetID="1" presetClass="exit" presetSubtype="0" fill="hold" nodeType="afterEffect">
                                  <p:stCondLst>
                                    <p:cond delay="0"/>
                                  </p:stCondLst>
                                  <p:childTnLst>
                                    <p:set>
                                      <p:cBhvr>
                                        <p:cTn id="101" dur="1" fill="hold">
                                          <p:stCondLst>
                                            <p:cond delay="0"/>
                                          </p:stCondLst>
                                        </p:cTn>
                                        <p:tgtEl>
                                          <p:spTgt spid="489"/>
                                        </p:tgtEl>
                                        <p:attrNameLst>
                                          <p:attrName>style.visibility</p:attrName>
                                        </p:attrNameLst>
                                      </p:cBhvr>
                                      <p:to>
                                        <p:strVal val="hidden"/>
                                      </p:to>
                                    </p:set>
                                  </p:childTnLst>
                                </p:cTn>
                              </p:par>
                            </p:childTnLst>
                          </p:cTn>
                        </p:par>
                        <p:par>
                          <p:cTn id="102" fill="hold">
                            <p:stCondLst>
                              <p:cond delay="2500"/>
                            </p:stCondLst>
                            <p:childTnLst>
                              <p:par>
                                <p:cTn id="103" presetID="1" presetClass="exit" presetSubtype="0" fill="hold" nodeType="afterEffect">
                                  <p:stCondLst>
                                    <p:cond delay="0"/>
                                  </p:stCondLst>
                                  <p:childTnLst>
                                    <p:set>
                                      <p:cBhvr>
                                        <p:cTn id="104" dur="1" fill="hold">
                                          <p:stCondLst>
                                            <p:cond delay="0"/>
                                          </p:stCondLst>
                                        </p:cTn>
                                        <p:tgtEl>
                                          <p:spTgt spid="493"/>
                                        </p:tgtEl>
                                        <p:attrNameLst>
                                          <p:attrName>style.visibility</p:attrName>
                                        </p:attrNameLst>
                                      </p:cBhvr>
                                      <p:to>
                                        <p:strVal val="hidden"/>
                                      </p:to>
                                    </p:set>
                                  </p:childTnLst>
                                </p:cTn>
                              </p:par>
                            </p:childTnLst>
                          </p:cTn>
                        </p:par>
                        <p:par>
                          <p:cTn id="105" fill="hold">
                            <p:stCondLst>
                              <p:cond delay="2500"/>
                            </p:stCondLst>
                            <p:childTnLst>
                              <p:par>
                                <p:cTn id="106" presetID="1" presetClass="exit" presetSubtype="0" fill="hold" nodeType="afterEffect">
                                  <p:stCondLst>
                                    <p:cond delay="0"/>
                                  </p:stCondLst>
                                  <p:childTnLst>
                                    <p:set>
                                      <p:cBhvr>
                                        <p:cTn id="107" dur="1" fill="hold">
                                          <p:stCondLst>
                                            <p:cond delay="0"/>
                                          </p:stCondLst>
                                        </p:cTn>
                                        <p:tgtEl>
                                          <p:spTgt spid="492"/>
                                        </p:tgtEl>
                                        <p:attrNameLst>
                                          <p:attrName>style.visibility</p:attrName>
                                        </p:attrNameLst>
                                      </p:cBhvr>
                                      <p:to>
                                        <p:strVal val="hidden"/>
                                      </p:to>
                                    </p:set>
                                  </p:childTnLst>
                                </p:cTn>
                              </p:par>
                            </p:childTnLst>
                          </p:cTn>
                        </p:par>
                        <p:par>
                          <p:cTn id="108" fill="hold">
                            <p:stCondLst>
                              <p:cond delay="2500"/>
                            </p:stCondLst>
                            <p:childTnLst>
                              <p:par>
                                <p:cTn id="109" presetID="1" presetClass="exit" presetSubtype="0" fill="hold" nodeType="afterEffect">
                                  <p:stCondLst>
                                    <p:cond delay="0"/>
                                  </p:stCondLst>
                                  <p:childTnLst>
                                    <p:set>
                                      <p:cBhvr>
                                        <p:cTn id="110" dur="1" fill="hold">
                                          <p:stCondLst>
                                            <p:cond delay="0"/>
                                          </p:stCondLst>
                                        </p:cTn>
                                        <p:tgtEl>
                                          <p:spTgt spid="49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9" presetClass="emph" presetSubtype="0" fill="hold" grpId="0" nodeType="clickEffect">
                                  <p:stCondLst>
                                    <p:cond delay="0"/>
                                  </p:stCondLst>
                                  <p:childTnLst>
                                    <p:animClr clrSpc="rgb" dir="cw">
                                      <p:cBhvr override="childStyle">
                                        <p:cTn id="114" dur="500" fill="hold"/>
                                        <p:tgtEl>
                                          <p:spTgt spid="475"/>
                                        </p:tgtEl>
                                        <p:attrNameLst>
                                          <p:attrName>style.color</p:attrName>
                                        </p:attrNameLst>
                                      </p:cBhvr>
                                      <p:to>
                                        <a:srgbClr val="00B0F0"/>
                                      </p:to>
                                    </p:animClr>
                                    <p:animClr clrSpc="rgb" dir="cw">
                                      <p:cBhvr>
                                        <p:cTn id="115" dur="500" fill="hold"/>
                                        <p:tgtEl>
                                          <p:spTgt spid="475"/>
                                        </p:tgtEl>
                                        <p:attrNameLst>
                                          <p:attrName>fillcolor</p:attrName>
                                        </p:attrNameLst>
                                      </p:cBhvr>
                                      <p:to>
                                        <a:srgbClr val="00B0F0"/>
                                      </p:to>
                                    </p:animClr>
                                    <p:set>
                                      <p:cBhvr>
                                        <p:cTn id="116" dur="500" fill="hold"/>
                                        <p:tgtEl>
                                          <p:spTgt spid="475"/>
                                        </p:tgtEl>
                                        <p:attrNameLst>
                                          <p:attrName>fill.type</p:attrName>
                                        </p:attrNameLst>
                                      </p:cBhvr>
                                      <p:to>
                                        <p:strVal val="solid"/>
                                      </p:to>
                                    </p:set>
                                    <p:set>
                                      <p:cBhvr>
                                        <p:cTn id="117" dur="500" fill="hold"/>
                                        <p:tgtEl>
                                          <p:spTgt spid="475"/>
                                        </p:tgtEl>
                                        <p:attrNameLst>
                                          <p:attrName>fill.on</p:attrName>
                                        </p:attrNameLst>
                                      </p:cBhvr>
                                      <p:to>
                                        <p:strVal val="true"/>
                                      </p:to>
                                    </p:set>
                                  </p:childTnLst>
                                </p:cTn>
                              </p:par>
                            </p:childTnLst>
                          </p:cTn>
                        </p:par>
                      </p:childTnLst>
                    </p:cTn>
                  </p:par>
                  <p:par>
                    <p:cTn id="118" fill="hold">
                      <p:stCondLst>
                        <p:cond delay="indefinite"/>
                      </p:stCondLst>
                      <p:childTnLst>
                        <p:par>
                          <p:cTn id="119" fill="hold">
                            <p:stCondLst>
                              <p:cond delay="0"/>
                            </p:stCondLst>
                            <p:childTnLst>
                              <p:par>
                                <p:cTn id="120" presetID="23" presetClass="entr" presetSubtype="16" fill="hold" nodeType="clickEffect">
                                  <p:stCondLst>
                                    <p:cond delay="0"/>
                                  </p:stCondLst>
                                  <p:childTnLst>
                                    <p:set>
                                      <p:cBhvr>
                                        <p:cTn id="121" dur="1" fill="hold">
                                          <p:stCondLst>
                                            <p:cond delay="0"/>
                                          </p:stCondLst>
                                        </p:cTn>
                                        <p:tgtEl>
                                          <p:spTgt spid="486"/>
                                        </p:tgtEl>
                                        <p:attrNameLst>
                                          <p:attrName>style.visibility</p:attrName>
                                        </p:attrNameLst>
                                      </p:cBhvr>
                                      <p:to>
                                        <p:strVal val="visible"/>
                                      </p:to>
                                    </p:set>
                                    <p:anim calcmode="lin" valueType="num">
                                      <p:cBhvr>
                                        <p:cTn id="122" dur="500" fill="hold"/>
                                        <p:tgtEl>
                                          <p:spTgt spid="486"/>
                                        </p:tgtEl>
                                        <p:attrNameLst>
                                          <p:attrName>ppt_w</p:attrName>
                                        </p:attrNameLst>
                                      </p:cBhvr>
                                      <p:tavLst>
                                        <p:tav tm="0">
                                          <p:val>
                                            <p:fltVal val="0"/>
                                          </p:val>
                                        </p:tav>
                                        <p:tav tm="100000">
                                          <p:val>
                                            <p:strVal val="#ppt_w"/>
                                          </p:val>
                                        </p:tav>
                                      </p:tavLst>
                                    </p:anim>
                                    <p:anim calcmode="lin" valueType="num">
                                      <p:cBhvr>
                                        <p:cTn id="123" dur="500" fill="hold"/>
                                        <p:tgtEl>
                                          <p:spTgt spid="486"/>
                                        </p:tgtEl>
                                        <p:attrNameLst>
                                          <p:attrName>ppt_h</p:attrName>
                                        </p:attrNameLst>
                                      </p:cBhvr>
                                      <p:tavLst>
                                        <p:tav tm="0">
                                          <p:val>
                                            <p:fltVal val="0"/>
                                          </p:val>
                                        </p:tav>
                                        <p:tav tm="100000">
                                          <p:val>
                                            <p:strVal val="#ppt_h"/>
                                          </p:val>
                                        </p:tav>
                                      </p:tavLst>
                                    </p:anim>
                                  </p:childTnLst>
                                </p:cTn>
                              </p:par>
                              <p:par>
                                <p:cTn id="124" presetID="23" presetClass="entr" presetSubtype="16" fill="hold" nodeType="withEffect">
                                  <p:stCondLst>
                                    <p:cond delay="0"/>
                                  </p:stCondLst>
                                  <p:childTnLst>
                                    <p:set>
                                      <p:cBhvr>
                                        <p:cTn id="125" dur="1" fill="hold">
                                          <p:stCondLst>
                                            <p:cond delay="0"/>
                                          </p:stCondLst>
                                        </p:cTn>
                                        <p:tgtEl>
                                          <p:spTgt spid="496"/>
                                        </p:tgtEl>
                                        <p:attrNameLst>
                                          <p:attrName>style.visibility</p:attrName>
                                        </p:attrNameLst>
                                      </p:cBhvr>
                                      <p:to>
                                        <p:strVal val="visible"/>
                                      </p:to>
                                    </p:set>
                                    <p:anim calcmode="lin" valueType="num">
                                      <p:cBhvr>
                                        <p:cTn id="126" dur="500" fill="hold"/>
                                        <p:tgtEl>
                                          <p:spTgt spid="496"/>
                                        </p:tgtEl>
                                        <p:attrNameLst>
                                          <p:attrName>ppt_w</p:attrName>
                                        </p:attrNameLst>
                                      </p:cBhvr>
                                      <p:tavLst>
                                        <p:tav tm="0">
                                          <p:val>
                                            <p:fltVal val="0"/>
                                          </p:val>
                                        </p:tav>
                                        <p:tav tm="100000">
                                          <p:val>
                                            <p:strVal val="#ppt_w"/>
                                          </p:val>
                                        </p:tav>
                                      </p:tavLst>
                                    </p:anim>
                                    <p:anim calcmode="lin" valueType="num">
                                      <p:cBhvr>
                                        <p:cTn id="127" dur="500" fill="hold"/>
                                        <p:tgtEl>
                                          <p:spTgt spid="496"/>
                                        </p:tgtEl>
                                        <p:attrNameLst>
                                          <p:attrName>ppt_h</p:attrName>
                                        </p:attrNameLst>
                                      </p:cBhvr>
                                      <p:tavLst>
                                        <p:tav tm="0">
                                          <p:val>
                                            <p:fltVal val="0"/>
                                          </p:val>
                                        </p:tav>
                                        <p:tav tm="100000">
                                          <p:val>
                                            <p:strVal val="#ppt_h"/>
                                          </p:val>
                                        </p:tav>
                                      </p:tavLst>
                                    </p:anim>
                                  </p:childTnLst>
                                </p:cTn>
                              </p:par>
                              <p:par>
                                <p:cTn id="128" presetID="23" presetClass="entr" presetSubtype="16" fill="hold" nodeType="withEffect">
                                  <p:stCondLst>
                                    <p:cond delay="0"/>
                                  </p:stCondLst>
                                  <p:childTnLst>
                                    <p:set>
                                      <p:cBhvr>
                                        <p:cTn id="129" dur="1" fill="hold">
                                          <p:stCondLst>
                                            <p:cond delay="0"/>
                                          </p:stCondLst>
                                        </p:cTn>
                                        <p:tgtEl>
                                          <p:spTgt spid="497"/>
                                        </p:tgtEl>
                                        <p:attrNameLst>
                                          <p:attrName>style.visibility</p:attrName>
                                        </p:attrNameLst>
                                      </p:cBhvr>
                                      <p:to>
                                        <p:strVal val="visible"/>
                                      </p:to>
                                    </p:set>
                                    <p:anim calcmode="lin" valueType="num">
                                      <p:cBhvr>
                                        <p:cTn id="130" dur="500" fill="hold"/>
                                        <p:tgtEl>
                                          <p:spTgt spid="497"/>
                                        </p:tgtEl>
                                        <p:attrNameLst>
                                          <p:attrName>ppt_w</p:attrName>
                                        </p:attrNameLst>
                                      </p:cBhvr>
                                      <p:tavLst>
                                        <p:tav tm="0">
                                          <p:val>
                                            <p:fltVal val="0"/>
                                          </p:val>
                                        </p:tav>
                                        <p:tav tm="100000">
                                          <p:val>
                                            <p:strVal val="#ppt_w"/>
                                          </p:val>
                                        </p:tav>
                                      </p:tavLst>
                                    </p:anim>
                                    <p:anim calcmode="lin" valueType="num">
                                      <p:cBhvr>
                                        <p:cTn id="131" dur="500" fill="hold"/>
                                        <p:tgtEl>
                                          <p:spTgt spid="497"/>
                                        </p:tgtEl>
                                        <p:attrNameLst>
                                          <p:attrName>ppt_h</p:attrName>
                                        </p:attrNameLst>
                                      </p:cBhvr>
                                      <p:tavLst>
                                        <p:tav tm="0">
                                          <p:val>
                                            <p:fltVal val="0"/>
                                          </p:val>
                                        </p:tav>
                                        <p:tav tm="100000">
                                          <p:val>
                                            <p:strVal val="#ppt_h"/>
                                          </p:val>
                                        </p:tav>
                                      </p:tavLst>
                                    </p:anim>
                                  </p:childTnLst>
                                </p:cTn>
                              </p:par>
                              <p:par>
                                <p:cTn id="132" presetID="23" presetClass="entr" presetSubtype="16" fill="hold" nodeType="withEffect">
                                  <p:stCondLst>
                                    <p:cond delay="0"/>
                                  </p:stCondLst>
                                  <p:childTnLst>
                                    <p:set>
                                      <p:cBhvr>
                                        <p:cTn id="133" dur="1" fill="hold">
                                          <p:stCondLst>
                                            <p:cond delay="0"/>
                                          </p:stCondLst>
                                        </p:cTn>
                                        <p:tgtEl>
                                          <p:spTgt spid="499"/>
                                        </p:tgtEl>
                                        <p:attrNameLst>
                                          <p:attrName>style.visibility</p:attrName>
                                        </p:attrNameLst>
                                      </p:cBhvr>
                                      <p:to>
                                        <p:strVal val="visible"/>
                                      </p:to>
                                    </p:set>
                                    <p:anim calcmode="lin" valueType="num">
                                      <p:cBhvr>
                                        <p:cTn id="134" dur="500" fill="hold"/>
                                        <p:tgtEl>
                                          <p:spTgt spid="499"/>
                                        </p:tgtEl>
                                        <p:attrNameLst>
                                          <p:attrName>ppt_w</p:attrName>
                                        </p:attrNameLst>
                                      </p:cBhvr>
                                      <p:tavLst>
                                        <p:tav tm="0">
                                          <p:val>
                                            <p:fltVal val="0"/>
                                          </p:val>
                                        </p:tav>
                                        <p:tav tm="100000">
                                          <p:val>
                                            <p:strVal val="#ppt_w"/>
                                          </p:val>
                                        </p:tav>
                                      </p:tavLst>
                                    </p:anim>
                                    <p:anim calcmode="lin" valueType="num">
                                      <p:cBhvr>
                                        <p:cTn id="135" dur="500" fill="hold"/>
                                        <p:tgtEl>
                                          <p:spTgt spid="499"/>
                                        </p:tgtEl>
                                        <p:attrNameLst>
                                          <p:attrName>ppt_h</p:attrName>
                                        </p:attrNameLst>
                                      </p:cBhvr>
                                      <p:tavLst>
                                        <p:tav tm="0">
                                          <p:val>
                                            <p:fltVal val="0"/>
                                          </p:val>
                                        </p:tav>
                                        <p:tav tm="100000">
                                          <p:val>
                                            <p:strVal val="#ppt_h"/>
                                          </p:val>
                                        </p:tav>
                                      </p:tavLst>
                                    </p:anim>
                                  </p:childTnLst>
                                </p:cTn>
                              </p:par>
                              <p:par>
                                <p:cTn id="136" presetID="23" presetClass="entr" presetSubtype="16" fill="hold" nodeType="withEffect">
                                  <p:stCondLst>
                                    <p:cond delay="0"/>
                                  </p:stCondLst>
                                  <p:childTnLst>
                                    <p:set>
                                      <p:cBhvr>
                                        <p:cTn id="137" dur="1" fill="hold">
                                          <p:stCondLst>
                                            <p:cond delay="0"/>
                                          </p:stCondLst>
                                        </p:cTn>
                                        <p:tgtEl>
                                          <p:spTgt spid="498"/>
                                        </p:tgtEl>
                                        <p:attrNameLst>
                                          <p:attrName>style.visibility</p:attrName>
                                        </p:attrNameLst>
                                      </p:cBhvr>
                                      <p:to>
                                        <p:strVal val="visible"/>
                                      </p:to>
                                    </p:set>
                                    <p:anim calcmode="lin" valueType="num">
                                      <p:cBhvr>
                                        <p:cTn id="138" dur="500" fill="hold"/>
                                        <p:tgtEl>
                                          <p:spTgt spid="498"/>
                                        </p:tgtEl>
                                        <p:attrNameLst>
                                          <p:attrName>ppt_w</p:attrName>
                                        </p:attrNameLst>
                                      </p:cBhvr>
                                      <p:tavLst>
                                        <p:tav tm="0">
                                          <p:val>
                                            <p:fltVal val="0"/>
                                          </p:val>
                                        </p:tav>
                                        <p:tav tm="100000">
                                          <p:val>
                                            <p:strVal val="#ppt_w"/>
                                          </p:val>
                                        </p:tav>
                                      </p:tavLst>
                                    </p:anim>
                                    <p:anim calcmode="lin" valueType="num">
                                      <p:cBhvr>
                                        <p:cTn id="139" dur="500" fill="hold"/>
                                        <p:tgtEl>
                                          <p:spTgt spid="498"/>
                                        </p:tgtEl>
                                        <p:attrNameLst>
                                          <p:attrName>ppt_h</p:attrName>
                                        </p:attrNameLst>
                                      </p:cBhvr>
                                      <p:tavLst>
                                        <p:tav tm="0">
                                          <p:val>
                                            <p:fltVal val="0"/>
                                          </p:val>
                                        </p:tav>
                                        <p:tav tm="100000">
                                          <p:val>
                                            <p:strVal val="#ppt_h"/>
                                          </p:val>
                                        </p:tav>
                                      </p:tavLst>
                                    </p:anim>
                                  </p:childTnLst>
                                </p:cTn>
                              </p:par>
                            </p:childTnLst>
                          </p:cTn>
                        </p:par>
                        <p:par>
                          <p:cTn id="140" fill="hold">
                            <p:stCondLst>
                              <p:cond delay="500"/>
                            </p:stCondLst>
                            <p:childTnLst>
                              <p:par>
                                <p:cTn id="141" presetID="20" presetClass="entr" presetSubtype="0" fill="hold" grpId="0" nodeType="afterEffect">
                                  <p:stCondLst>
                                    <p:cond delay="0"/>
                                  </p:stCondLst>
                                  <p:childTnLst>
                                    <p:set>
                                      <p:cBhvr>
                                        <p:cTn id="142" dur="1" fill="hold">
                                          <p:stCondLst>
                                            <p:cond delay="0"/>
                                          </p:stCondLst>
                                        </p:cTn>
                                        <p:tgtEl>
                                          <p:spTgt spid="494"/>
                                        </p:tgtEl>
                                        <p:attrNameLst>
                                          <p:attrName>style.visibility</p:attrName>
                                        </p:attrNameLst>
                                      </p:cBhvr>
                                      <p:to>
                                        <p:strVal val="visible"/>
                                      </p:to>
                                    </p:set>
                                    <p:animEffect transition="in" filter="wedge">
                                      <p:cBhvr>
                                        <p:cTn id="143" dur="2000"/>
                                        <p:tgtEl>
                                          <p:spTgt spid="494"/>
                                        </p:tgtEl>
                                      </p:cBhvr>
                                    </p:animEffect>
                                  </p:childTnLst>
                                </p:cTn>
                              </p:par>
                            </p:childTnLst>
                          </p:cTn>
                        </p:par>
                        <p:par>
                          <p:cTn id="144" fill="hold">
                            <p:stCondLst>
                              <p:cond delay="2500"/>
                            </p:stCondLst>
                            <p:childTnLst>
                              <p:par>
                                <p:cTn id="145" presetID="1" presetClass="exit" presetSubtype="0" fill="hold" nodeType="afterEffect">
                                  <p:stCondLst>
                                    <p:cond delay="0"/>
                                  </p:stCondLst>
                                  <p:childTnLst>
                                    <p:set>
                                      <p:cBhvr>
                                        <p:cTn id="146" dur="1" fill="hold">
                                          <p:stCondLst>
                                            <p:cond delay="0"/>
                                          </p:stCondLst>
                                        </p:cTn>
                                        <p:tgtEl>
                                          <p:spTgt spid="486"/>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nodeType="afterEffect">
                                  <p:stCondLst>
                                    <p:cond delay="0"/>
                                  </p:stCondLst>
                                  <p:childTnLst>
                                    <p:set>
                                      <p:cBhvr>
                                        <p:cTn id="149" dur="1" fill="hold">
                                          <p:stCondLst>
                                            <p:cond delay="0"/>
                                          </p:stCondLst>
                                        </p:cTn>
                                        <p:tgtEl>
                                          <p:spTgt spid="496"/>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497"/>
                                        </p:tgtEl>
                                        <p:attrNameLst>
                                          <p:attrName>style.visibility</p:attrName>
                                        </p:attrNameLst>
                                      </p:cBhvr>
                                      <p:to>
                                        <p:strVal val="hidden"/>
                                      </p:to>
                                    </p:set>
                                  </p:childTnLst>
                                </p:cTn>
                              </p:par>
                            </p:childTnLst>
                          </p:cTn>
                        </p:par>
                        <p:par>
                          <p:cTn id="153" fill="hold">
                            <p:stCondLst>
                              <p:cond delay="2500"/>
                            </p:stCondLst>
                            <p:childTnLst>
                              <p:par>
                                <p:cTn id="154" presetID="1" presetClass="exit" presetSubtype="0" fill="hold" nodeType="afterEffect">
                                  <p:stCondLst>
                                    <p:cond delay="0"/>
                                  </p:stCondLst>
                                  <p:childTnLst>
                                    <p:set>
                                      <p:cBhvr>
                                        <p:cTn id="155" dur="1" fill="hold">
                                          <p:stCondLst>
                                            <p:cond delay="0"/>
                                          </p:stCondLst>
                                        </p:cTn>
                                        <p:tgtEl>
                                          <p:spTgt spid="499"/>
                                        </p:tgtEl>
                                        <p:attrNameLst>
                                          <p:attrName>style.visibility</p:attrName>
                                        </p:attrNameLst>
                                      </p:cBhvr>
                                      <p:to>
                                        <p:strVal val="hidden"/>
                                      </p:to>
                                    </p:set>
                                  </p:childTnLst>
                                </p:cTn>
                              </p:par>
                            </p:childTnLst>
                          </p:cTn>
                        </p:par>
                        <p:par>
                          <p:cTn id="156" fill="hold">
                            <p:stCondLst>
                              <p:cond delay="2500"/>
                            </p:stCondLst>
                            <p:childTnLst>
                              <p:par>
                                <p:cTn id="157" presetID="1" presetClass="exit" presetSubtype="0" fill="hold" nodeType="afterEffect">
                                  <p:stCondLst>
                                    <p:cond delay="0"/>
                                  </p:stCondLst>
                                  <p:childTnLst>
                                    <p:set>
                                      <p:cBhvr>
                                        <p:cTn id="158" dur="1" fill="hold">
                                          <p:stCondLst>
                                            <p:cond delay="0"/>
                                          </p:stCondLst>
                                        </p:cTn>
                                        <p:tgtEl>
                                          <p:spTgt spid="498"/>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9" presetClass="emph" presetSubtype="0" fill="hold" grpId="0" nodeType="clickEffect">
                                  <p:stCondLst>
                                    <p:cond delay="0"/>
                                  </p:stCondLst>
                                  <p:childTnLst>
                                    <p:animClr clrSpc="rgb" dir="cw">
                                      <p:cBhvr override="childStyle">
                                        <p:cTn id="162" dur="500" fill="hold"/>
                                        <p:tgtEl>
                                          <p:spTgt spid="401"/>
                                        </p:tgtEl>
                                        <p:attrNameLst>
                                          <p:attrName>style.color</p:attrName>
                                        </p:attrNameLst>
                                      </p:cBhvr>
                                      <p:to>
                                        <a:srgbClr val="00B0F0"/>
                                      </p:to>
                                    </p:animClr>
                                    <p:animClr clrSpc="rgb" dir="cw">
                                      <p:cBhvr>
                                        <p:cTn id="163" dur="500" fill="hold"/>
                                        <p:tgtEl>
                                          <p:spTgt spid="401"/>
                                        </p:tgtEl>
                                        <p:attrNameLst>
                                          <p:attrName>fillcolor</p:attrName>
                                        </p:attrNameLst>
                                      </p:cBhvr>
                                      <p:to>
                                        <a:srgbClr val="00B0F0"/>
                                      </p:to>
                                    </p:animClr>
                                    <p:set>
                                      <p:cBhvr>
                                        <p:cTn id="164" dur="500" fill="hold"/>
                                        <p:tgtEl>
                                          <p:spTgt spid="401"/>
                                        </p:tgtEl>
                                        <p:attrNameLst>
                                          <p:attrName>fill.type</p:attrName>
                                        </p:attrNameLst>
                                      </p:cBhvr>
                                      <p:to>
                                        <p:strVal val="solid"/>
                                      </p:to>
                                    </p:set>
                                    <p:set>
                                      <p:cBhvr>
                                        <p:cTn id="165" dur="500" fill="hold"/>
                                        <p:tgtEl>
                                          <p:spTgt spid="401"/>
                                        </p:tgtEl>
                                        <p:attrNameLst>
                                          <p:attrName>fill.on</p:attrName>
                                        </p:attrNameLst>
                                      </p:cBhvr>
                                      <p:to>
                                        <p:strVal val="true"/>
                                      </p:to>
                                    </p:set>
                                  </p:childTnLst>
                                </p:cTn>
                              </p:par>
                            </p:childTnLst>
                          </p:cTn>
                        </p:par>
                      </p:childTnLst>
                    </p:cTn>
                  </p:par>
                  <p:par>
                    <p:cTn id="166" fill="hold">
                      <p:stCondLst>
                        <p:cond delay="indefinite"/>
                      </p:stCondLst>
                      <p:childTnLst>
                        <p:par>
                          <p:cTn id="167" fill="hold">
                            <p:stCondLst>
                              <p:cond delay="0"/>
                            </p:stCondLst>
                            <p:childTnLst>
                              <p:par>
                                <p:cTn id="168" presetID="23" presetClass="entr" presetSubtype="16" fill="hold" nodeType="clickEffect">
                                  <p:stCondLst>
                                    <p:cond delay="0"/>
                                  </p:stCondLst>
                                  <p:childTnLst>
                                    <p:set>
                                      <p:cBhvr>
                                        <p:cTn id="169" dur="1" fill="hold">
                                          <p:stCondLst>
                                            <p:cond delay="0"/>
                                          </p:stCondLst>
                                        </p:cTn>
                                        <p:tgtEl>
                                          <p:spTgt spid="487"/>
                                        </p:tgtEl>
                                        <p:attrNameLst>
                                          <p:attrName>style.visibility</p:attrName>
                                        </p:attrNameLst>
                                      </p:cBhvr>
                                      <p:to>
                                        <p:strVal val="visible"/>
                                      </p:to>
                                    </p:set>
                                    <p:anim calcmode="lin" valueType="num">
                                      <p:cBhvr>
                                        <p:cTn id="170" dur="500" fill="hold"/>
                                        <p:tgtEl>
                                          <p:spTgt spid="487"/>
                                        </p:tgtEl>
                                        <p:attrNameLst>
                                          <p:attrName>ppt_w</p:attrName>
                                        </p:attrNameLst>
                                      </p:cBhvr>
                                      <p:tavLst>
                                        <p:tav tm="0">
                                          <p:val>
                                            <p:fltVal val="0"/>
                                          </p:val>
                                        </p:tav>
                                        <p:tav tm="100000">
                                          <p:val>
                                            <p:strVal val="#ppt_w"/>
                                          </p:val>
                                        </p:tav>
                                      </p:tavLst>
                                    </p:anim>
                                    <p:anim calcmode="lin" valueType="num">
                                      <p:cBhvr>
                                        <p:cTn id="171" dur="500" fill="hold"/>
                                        <p:tgtEl>
                                          <p:spTgt spid="487"/>
                                        </p:tgtEl>
                                        <p:attrNameLst>
                                          <p:attrName>ppt_h</p:attrName>
                                        </p:attrNameLst>
                                      </p:cBhvr>
                                      <p:tavLst>
                                        <p:tav tm="0">
                                          <p:val>
                                            <p:fltVal val="0"/>
                                          </p:val>
                                        </p:tav>
                                        <p:tav tm="100000">
                                          <p:val>
                                            <p:strVal val="#ppt_h"/>
                                          </p:val>
                                        </p:tav>
                                      </p:tavLst>
                                    </p:anim>
                                  </p:childTnLst>
                                </p:cTn>
                              </p:par>
                              <p:par>
                                <p:cTn id="172" presetID="23" presetClass="entr" presetSubtype="16" fill="hold" nodeType="withEffect">
                                  <p:stCondLst>
                                    <p:cond delay="0"/>
                                  </p:stCondLst>
                                  <p:childTnLst>
                                    <p:set>
                                      <p:cBhvr>
                                        <p:cTn id="173" dur="1" fill="hold">
                                          <p:stCondLst>
                                            <p:cond delay="0"/>
                                          </p:stCondLst>
                                        </p:cTn>
                                        <p:tgtEl>
                                          <p:spTgt spid="488"/>
                                        </p:tgtEl>
                                        <p:attrNameLst>
                                          <p:attrName>style.visibility</p:attrName>
                                        </p:attrNameLst>
                                      </p:cBhvr>
                                      <p:to>
                                        <p:strVal val="visible"/>
                                      </p:to>
                                    </p:set>
                                    <p:anim calcmode="lin" valueType="num">
                                      <p:cBhvr>
                                        <p:cTn id="174" dur="500" fill="hold"/>
                                        <p:tgtEl>
                                          <p:spTgt spid="488"/>
                                        </p:tgtEl>
                                        <p:attrNameLst>
                                          <p:attrName>ppt_w</p:attrName>
                                        </p:attrNameLst>
                                      </p:cBhvr>
                                      <p:tavLst>
                                        <p:tav tm="0">
                                          <p:val>
                                            <p:fltVal val="0"/>
                                          </p:val>
                                        </p:tav>
                                        <p:tav tm="100000">
                                          <p:val>
                                            <p:strVal val="#ppt_w"/>
                                          </p:val>
                                        </p:tav>
                                      </p:tavLst>
                                    </p:anim>
                                    <p:anim calcmode="lin" valueType="num">
                                      <p:cBhvr>
                                        <p:cTn id="175" dur="500" fill="hold"/>
                                        <p:tgtEl>
                                          <p:spTgt spid="488"/>
                                        </p:tgtEl>
                                        <p:attrNameLst>
                                          <p:attrName>ppt_h</p:attrName>
                                        </p:attrNameLst>
                                      </p:cBhvr>
                                      <p:tavLst>
                                        <p:tav tm="0">
                                          <p:val>
                                            <p:fltVal val="0"/>
                                          </p:val>
                                        </p:tav>
                                        <p:tav tm="100000">
                                          <p:val>
                                            <p:strVal val="#ppt_h"/>
                                          </p:val>
                                        </p:tav>
                                      </p:tavLst>
                                    </p:anim>
                                  </p:childTnLst>
                                </p:cTn>
                              </p:par>
                              <p:par>
                                <p:cTn id="176" presetID="23" presetClass="entr" presetSubtype="16" fill="hold" nodeType="withEffect">
                                  <p:stCondLst>
                                    <p:cond delay="0"/>
                                  </p:stCondLst>
                                  <p:childTnLst>
                                    <p:set>
                                      <p:cBhvr>
                                        <p:cTn id="177" dur="1" fill="hold">
                                          <p:stCondLst>
                                            <p:cond delay="0"/>
                                          </p:stCondLst>
                                        </p:cTn>
                                        <p:tgtEl>
                                          <p:spTgt spid="500"/>
                                        </p:tgtEl>
                                        <p:attrNameLst>
                                          <p:attrName>style.visibility</p:attrName>
                                        </p:attrNameLst>
                                      </p:cBhvr>
                                      <p:to>
                                        <p:strVal val="visible"/>
                                      </p:to>
                                    </p:set>
                                    <p:anim calcmode="lin" valueType="num">
                                      <p:cBhvr>
                                        <p:cTn id="178" dur="500" fill="hold"/>
                                        <p:tgtEl>
                                          <p:spTgt spid="500"/>
                                        </p:tgtEl>
                                        <p:attrNameLst>
                                          <p:attrName>ppt_w</p:attrName>
                                        </p:attrNameLst>
                                      </p:cBhvr>
                                      <p:tavLst>
                                        <p:tav tm="0">
                                          <p:val>
                                            <p:fltVal val="0"/>
                                          </p:val>
                                        </p:tav>
                                        <p:tav tm="100000">
                                          <p:val>
                                            <p:strVal val="#ppt_w"/>
                                          </p:val>
                                        </p:tav>
                                      </p:tavLst>
                                    </p:anim>
                                    <p:anim calcmode="lin" valueType="num">
                                      <p:cBhvr>
                                        <p:cTn id="179" dur="500" fill="hold"/>
                                        <p:tgtEl>
                                          <p:spTgt spid="500"/>
                                        </p:tgtEl>
                                        <p:attrNameLst>
                                          <p:attrName>ppt_h</p:attrName>
                                        </p:attrNameLst>
                                      </p:cBhvr>
                                      <p:tavLst>
                                        <p:tav tm="0">
                                          <p:val>
                                            <p:fltVal val="0"/>
                                          </p:val>
                                        </p:tav>
                                        <p:tav tm="100000">
                                          <p:val>
                                            <p:strVal val="#ppt_h"/>
                                          </p:val>
                                        </p:tav>
                                      </p:tavLst>
                                    </p:anim>
                                  </p:childTnLst>
                                </p:cTn>
                              </p:par>
                              <p:par>
                                <p:cTn id="180" presetID="23" presetClass="entr" presetSubtype="16" fill="hold" nodeType="withEffect">
                                  <p:stCondLst>
                                    <p:cond delay="0"/>
                                  </p:stCondLst>
                                  <p:childTnLst>
                                    <p:set>
                                      <p:cBhvr>
                                        <p:cTn id="181" dur="1" fill="hold">
                                          <p:stCondLst>
                                            <p:cond delay="0"/>
                                          </p:stCondLst>
                                        </p:cTn>
                                        <p:tgtEl>
                                          <p:spTgt spid="501"/>
                                        </p:tgtEl>
                                        <p:attrNameLst>
                                          <p:attrName>style.visibility</p:attrName>
                                        </p:attrNameLst>
                                      </p:cBhvr>
                                      <p:to>
                                        <p:strVal val="visible"/>
                                      </p:to>
                                    </p:set>
                                    <p:anim calcmode="lin" valueType="num">
                                      <p:cBhvr>
                                        <p:cTn id="182" dur="500" fill="hold"/>
                                        <p:tgtEl>
                                          <p:spTgt spid="501"/>
                                        </p:tgtEl>
                                        <p:attrNameLst>
                                          <p:attrName>ppt_w</p:attrName>
                                        </p:attrNameLst>
                                      </p:cBhvr>
                                      <p:tavLst>
                                        <p:tav tm="0">
                                          <p:val>
                                            <p:fltVal val="0"/>
                                          </p:val>
                                        </p:tav>
                                        <p:tav tm="100000">
                                          <p:val>
                                            <p:strVal val="#ppt_w"/>
                                          </p:val>
                                        </p:tav>
                                      </p:tavLst>
                                    </p:anim>
                                    <p:anim calcmode="lin" valueType="num">
                                      <p:cBhvr>
                                        <p:cTn id="183" dur="500" fill="hold"/>
                                        <p:tgtEl>
                                          <p:spTgt spid="501"/>
                                        </p:tgtEl>
                                        <p:attrNameLst>
                                          <p:attrName>ppt_h</p:attrName>
                                        </p:attrNameLst>
                                      </p:cBhvr>
                                      <p:tavLst>
                                        <p:tav tm="0">
                                          <p:val>
                                            <p:fltVal val="0"/>
                                          </p:val>
                                        </p:tav>
                                        <p:tav tm="100000">
                                          <p:val>
                                            <p:strVal val="#ppt_h"/>
                                          </p:val>
                                        </p:tav>
                                      </p:tavLst>
                                    </p:anim>
                                  </p:childTnLst>
                                </p:cTn>
                              </p:par>
                              <p:par>
                                <p:cTn id="184" presetID="23" presetClass="entr" presetSubtype="16" fill="hold" nodeType="withEffect">
                                  <p:stCondLst>
                                    <p:cond delay="0"/>
                                  </p:stCondLst>
                                  <p:childTnLst>
                                    <p:set>
                                      <p:cBhvr>
                                        <p:cTn id="185" dur="1" fill="hold">
                                          <p:stCondLst>
                                            <p:cond delay="0"/>
                                          </p:stCondLst>
                                        </p:cTn>
                                        <p:tgtEl>
                                          <p:spTgt spid="502"/>
                                        </p:tgtEl>
                                        <p:attrNameLst>
                                          <p:attrName>style.visibility</p:attrName>
                                        </p:attrNameLst>
                                      </p:cBhvr>
                                      <p:to>
                                        <p:strVal val="visible"/>
                                      </p:to>
                                    </p:set>
                                    <p:anim calcmode="lin" valueType="num">
                                      <p:cBhvr>
                                        <p:cTn id="186" dur="500" fill="hold"/>
                                        <p:tgtEl>
                                          <p:spTgt spid="502"/>
                                        </p:tgtEl>
                                        <p:attrNameLst>
                                          <p:attrName>ppt_w</p:attrName>
                                        </p:attrNameLst>
                                      </p:cBhvr>
                                      <p:tavLst>
                                        <p:tav tm="0">
                                          <p:val>
                                            <p:fltVal val="0"/>
                                          </p:val>
                                        </p:tav>
                                        <p:tav tm="100000">
                                          <p:val>
                                            <p:strVal val="#ppt_w"/>
                                          </p:val>
                                        </p:tav>
                                      </p:tavLst>
                                    </p:anim>
                                    <p:anim calcmode="lin" valueType="num">
                                      <p:cBhvr>
                                        <p:cTn id="187" dur="500" fill="hold"/>
                                        <p:tgtEl>
                                          <p:spTgt spid="502"/>
                                        </p:tgtEl>
                                        <p:attrNameLst>
                                          <p:attrName>ppt_h</p:attrName>
                                        </p:attrNameLst>
                                      </p:cBhvr>
                                      <p:tavLst>
                                        <p:tav tm="0">
                                          <p:val>
                                            <p:fltVal val="0"/>
                                          </p:val>
                                        </p:tav>
                                        <p:tav tm="100000">
                                          <p:val>
                                            <p:strVal val="#ppt_h"/>
                                          </p:val>
                                        </p:tav>
                                      </p:tavLst>
                                    </p:anim>
                                  </p:childTnLst>
                                </p:cTn>
                              </p:par>
                            </p:childTnLst>
                          </p:cTn>
                        </p:par>
                        <p:par>
                          <p:cTn id="188" fill="hold">
                            <p:stCondLst>
                              <p:cond delay="500"/>
                            </p:stCondLst>
                            <p:childTnLst>
                              <p:par>
                                <p:cTn id="189" presetID="20" presetClass="entr" presetSubtype="0" fill="hold" grpId="0" nodeType="afterEffect">
                                  <p:stCondLst>
                                    <p:cond delay="0"/>
                                  </p:stCondLst>
                                  <p:childTnLst>
                                    <p:set>
                                      <p:cBhvr>
                                        <p:cTn id="190" dur="1" fill="hold">
                                          <p:stCondLst>
                                            <p:cond delay="0"/>
                                          </p:stCondLst>
                                        </p:cTn>
                                        <p:tgtEl>
                                          <p:spTgt spid="495"/>
                                        </p:tgtEl>
                                        <p:attrNameLst>
                                          <p:attrName>style.visibility</p:attrName>
                                        </p:attrNameLst>
                                      </p:cBhvr>
                                      <p:to>
                                        <p:strVal val="visible"/>
                                      </p:to>
                                    </p:set>
                                    <p:animEffect transition="in" filter="wedge">
                                      <p:cBhvr>
                                        <p:cTn id="191" dur="2000"/>
                                        <p:tgtEl>
                                          <p:spTgt spid="495"/>
                                        </p:tgtEl>
                                      </p:cBhvr>
                                    </p:animEffect>
                                  </p:childTnLst>
                                </p:cTn>
                              </p:par>
                            </p:childTnLst>
                          </p:cTn>
                        </p:par>
                        <p:par>
                          <p:cTn id="192" fill="hold">
                            <p:stCondLst>
                              <p:cond delay="2500"/>
                            </p:stCondLst>
                            <p:childTnLst>
                              <p:par>
                                <p:cTn id="193" presetID="1" presetClass="exit" presetSubtype="0" fill="hold" nodeType="afterEffect">
                                  <p:stCondLst>
                                    <p:cond delay="0"/>
                                  </p:stCondLst>
                                  <p:childTnLst>
                                    <p:set>
                                      <p:cBhvr>
                                        <p:cTn id="194" dur="1" fill="hold">
                                          <p:stCondLst>
                                            <p:cond delay="0"/>
                                          </p:stCondLst>
                                        </p:cTn>
                                        <p:tgtEl>
                                          <p:spTgt spid="487"/>
                                        </p:tgtEl>
                                        <p:attrNameLst>
                                          <p:attrName>style.visibility</p:attrName>
                                        </p:attrNameLst>
                                      </p:cBhvr>
                                      <p:to>
                                        <p:strVal val="hidden"/>
                                      </p:to>
                                    </p:set>
                                  </p:childTnLst>
                                </p:cTn>
                              </p:par>
                            </p:childTnLst>
                          </p:cTn>
                        </p:par>
                        <p:par>
                          <p:cTn id="195" fill="hold">
                            <p:stCondLst>
                              <p:cond delay="2500"/>
                            </p:stCondLst>
                            <p:childTnLst>
                              <p:par>
                                <p:cTn id="196" presetID="1" presetClass="exit" presetSubtype="0" fill="hold" nodeType="afterEffect">
                                  <p:stCondLst>
                                    <p:cond delay="0"/>
                                  </p:stCondLst>
                                  <p:childTnLst>
                                    <p:set>
                                      <p:cBhvr>
                                        <p:cTn id="197" dur="1" fill="hold">
                                          <p:stCondLst>
                                            <p:cond delay="0"/>
                                          </p:stCondLst>
                                        </p:cTn>
                                        <p:tgtEl>
                                          <p:spTgt spid="488"/>
                                        </p:tgtEl>
                                        <p:attrNameLst>
                                          <p:attrName>style.visibility</p:attrName>
                                        </p:attrNameLst>
                                      </p:cBhvr>
                                      <p:to>
                                        <p:strVal val="hidden"/>
                                      </p:to>
                                    </p:set>
                                  </p:childTnLst>
                                </p:cTn>
                              </p:par>
                            </p:childTnLst>
                          </p:cTn>
                        </p:par>
                        <p:par>
                          <p:cTn id="198" fill="hold">
                            <p:stCondLst>
                              <p:cond delay="2500"/>
                            </p:stCondLst>
                            <p:childTnLst>
                              <p:par>
                                <p:cTn id="199" presetID="1" presetClass="exit" presetSubtype="0" fill="hold" nodeType="afterEffect">
                                  <p:stCondLst>
                                    <p:cond delay="0"/>
                                  </p:stCondLst>
                                  <p:childTnLst>
                                    <p:set>
                                      <p:cBhvr>
                                        <p:cTn id="200" dur="1" fill="hold">
                                          <p:stCondLst>
                                            <p:cond delay="0"/>
                                          </p:stCondLst>
                                        </p:cTn>
                                        <p:tgtEl>
                                          <p:spTgt spid="500"/>
                                        </p:tgtEl>
                                        <p:attrNameLst>
                                          <p:attrName>style.visibility</p:attrName>
                                        </p:attrNameLst>
                                      </p:cBhvr>
                                      <p:to>
                                        <p:strVal val="hidden"/>
                                      </p:to>
                                    </p:set>
                                  </p:childTnLst>
                                </p:cTn>
                              </p:par>
                            </p:childTnLst>
                          </p:cTn>
                        </p:par>
                        <p:par>
                          <p:cTn id="201" fill="hold">
                            <p:stCondLst>
                              <p:cond delay="2500"/>
                            </p:stCondLst>
                            <p:childTnLst>
                              <p:par>
                                <p:cTn id="202" presetID="1" presetClass="exit" presetSubtype="0" fill="hold" nodeType="afterEffect">
                                  <p:stCondLst>
                                    <p:cond delay="0"/>
                                  </p:stCondLst>
                                  <p:childTnLst>
                                    <p:set>
                                      <p:cBhvr>
                                        <p:cTn id="203" dur="1" fill="hold">
                                          <p:stCondLst>
                                            <p:cond delay="0"/>
                                          </p:stCondLst>
                                        </p:cTn>
                                        <p:tgtEl>
                                          <p:spTgt spid="501"/>
                                        </p:tgtEl>
                                        <p:attrNameLst>
                                          <p:attrName>style.visibility</p:attrName>
                                        </p:attrNameLst>
                                      </p:cBhvr>
                                      <p:to>
                                        <p:strVal val="hidden"/>
                                      </p:to>
                                    </p:set>
                                  </p:childTnLst>
                                </p:cTn>
                              </p:par>
                            </p:childTnLst>
                          </p:cTn>
                        </p:par>
                        <p:par>
                          <p:cTn id="204" fill="hold">
                            <p:stCondLst>
                              <p:cond delay="2500"/>
                            </p:stCondLst>
                            <p:childTnLst>
                              <p:par>
                                <p:cTn id="205" presetID="1" presetClass="exit" presetSubtype="0" fill="hold" nodeType="afterEffect">
                                  <p:stCondLst>
                                    <p:cond delay="0"/>
                                  </p:stCondLst>
                                  <p:childTnLst>
                                    <p:set>
                                      <p:cBhvr>
                                        <p:cTn id="206" dur="1" fill="hold">
                                          <p:stCondLst>
                                            <p:cond delay="0"/>
                                          </p:stCondLst>
                                        </p:cTn>
                                        <p:tgtEl>
                                          <p:spTgt spid="5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p:bldP spid="401" grpId="0" animBg="1"/>
      <p:bldP spid="433" grpId="0" animBg="1"/>
      <p:bldP spid="434" grpId="0"/>
      <p:bldP spid="475" grpId="0" animBg="1"/>
      <p:bldP spid="477" grpId="0" animBg="1"/>
      <p:bldP spid="483" grpId="0" animBg="1"/>
      <p:bldP spid="484" grpId="0" animBg="1"/>
      <p:bldP spid="494" grpId="0" animBg="1"/>
      <p:bldP spid="495" grpId="0" animBg="1"/>
      <p:bldP spid="50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3504144" y="1100202"/>
            <a:ext cx="808919" cy="1277718"/>
            <a:chOff x="447985" y="1039189"/>
            <a:chExt cx="1002282" cy="1277718"/>
          </a:xfrm>
        </p:grpSpPr>
        <p:grpSp>
          <p:nvGrpSpPr>
            <p:cNvPr id="71" name="组合 70"/>
            <p:cNvGrpSpPr/>
            <p:nvPr/>
          </p:nvGrpSpPr>
          <p:grpSpPr>
            <a:xfrm>
              <a:off x="563323" y="1156723"/>
              <a:ext cx="724703" cy="977373"/>
              <a:chOff x="563323" y="1156723"/>
              <a:chExt cx="1645957" cy="977373"/>
            </a:xfrm>
          </p:grpSpPr>
          <p:sp>
            <p:nvSpPr>
              <p:cNvPr id="74" name="矩形 73"/>
              <p:cNvSpPr/>
              <p:nvPr/>
            </p:nvSpPr>
            <p:spPr bwMode="auto">
              <a:xfrm>
                <a:off x="563323" y="1814666"/>
                <a:ext cx="1645957" cy="319430"/>
              </a:xfrm>
              <a:prstGeom prst="rect">
                <a:avLst/>
              </a:prstGeom>
              <a:solidFill>
                <a:srgbClr val="FFC00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HDFS</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5" name="矩形 74"/>
              <p:cNvSpPr/>
              <p:nvPr/>
            </p:nvSpPr>
            <p:spPr bwMode="auto">
              <a:xfrm>
                <a:off x="563323" y="1156723"/>
                <a:ext cx="1645957" cy="319430"/>
              </a:xfrm>
              <a:prstGeom prst="rect">
                <a:avLst/>
              </a:prstGeom>
              <a:solidFill>
                <a:srgbClr val="FFC00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APP</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sp>
          <p:nvSpPr>
            <p:cNvPr id="72" name="矩形 71"/>
            <p:cNvSpPr/>
            <p:nvPr/>
          </p:nvSpPr>
          <p:spPr bwMode="auto">
            <a:xfrm>
              <a:off x="447985" y="1039189"/>
              <a:ext cx="1002282" cy="1277718"/>
            </a:xfrm>
            <a:prstGeom prst="rect">
              <a:avLst/>
            </a:prstGeom>
            <a:noFill/>
            <a:ln w="9525" cap="flat" cmpd="sng" algn="ctr">
              <a:solidFill>
                <a:sysClr val="windowText" lastClr="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73" name="直接箭头连接符 72"/>
            <p:cNvCxnSpPr/>
            <p:nvPr/>
          </p:nvCxnSpPr>
          <p:spPr bwMode="auto">
            <a:xfrm>
              <a:off x="899086" y="1476152"/>
              <a:ext cx="0" cy="338513"/>
            </a:xfrm>
            <a:prstGeom prst="straightConnector1">
              <a:avLst/>
            </a:prstGeom>
            <a:noFill/>
            <a:ln w="9525" cap="flat" cmpd="sng" algn="ctr">
              <a:solidFill>
                <a:schemeClr val="bg1">
                  <a:lumMod val="50000"/>
                  <a:lumOff val="50000"/>
                </a:schemeClr>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标题 1"/>
          <p:cNvSpPr txBox="1">
            <a:spLocks/>
          </p:cNvSpPr>
          <p:nvPr/>
        </p:nvSpPr>
        <p:spPr>
          <a:xfrm>
            <a:off x="707063" y="130208"/>
            <a:ext cx="9592638"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Product-Level Reliability: Technical Principles of E2E Data Verification</a:t>
            </a:r>
          </a:p>
        </p:txBody>
      </p:sp>
      <p:sp>
        <p:nvSpPr>
          <p:cNvPr id="58" name="文本框 57"/>
          <p:cNvSpPr txBox="1"/>
          <p:nvPr/>
        </p:nvSpPr>
        <p:spPr>
          <a:xfrm>
            <a:off x="6696491" y="955945"/>
            <a:ext cx="4998060" cy="5604637"/>
          </a:xfrm>
          <a:prstGeom prst="rect">
            <a:avLst/>
          </a:prstGeom>
          <a:noFill/>
        </p:spPr>
        <p:txBody>
          <a:bodyPr wrap="square" rtlCol="0">
            <a:noAutofit/>
          </a:bodyPr>
          <a:lstStyle/>
          <a:p>
            <a:pPr marL="285750" indent="-285750" defTabSz="914400" fontAlgn="ctr">
              <a:spcBef>
                <a:spcPct val="0"/>
              </a:spcBef>
              <a:spcAft>
                <a:spcPct val="0"/>
              </a:spcAft>
              <a:buFont typeface="Wingdings" panose="05000000000000000000" pitchFamily="2" charset="2"/>
              <a:buChar char="l"/>
            </a:pPr>
            <a:r>
              <a:rPr lang="en-US" sz="1600" b="1" dirty="0">
                <a:solidFill>
                  <a:srgbClr val="000000"/>
                </a:solidFill>
                <a:latin typeface="Arial" panose="020B0604020202020204" pitchFamily="34" charset="0"/>
              </a:rPr>
              <a:t>Two verification modes:</a:t>
            </a:r>
            <a:endParaRPr lang="en-US" altLang="zh-CN" sz="1600" b="1" dirty="0">
              <a:solidFill>
                <a:srgbClr val="000000"/>
              </a:solidFill>
              <a:latin typeface="Arial" panose="020B0604020202020204" pitchFamily="34" charset="0"/>
              <a:ea typeface="微软雅黑" panose="020B0503020204020204" pitchFamily="34" charset="-122"/>
            </a:endParaRPr>
          </a:p>
          <a:p>
            <a:pPr marL="742885" lvl="1" indent="-285750" defTabSz="914400" fontAlgn="ctr">
              <a:spcBef>
                <a:spcPct val="0"/>
              </a:spcBef>
              <a:spcAft>
                <a:spcPct val="0"/>
              </a:spcAft>
              <a:buFont typeface="Wingdings" pitchFamily="2" charset="2"/>
              <a:buChar char="Ø"/>
            </a:pPr>
            <a:r>
              <a:rPr lang="en-US" sz="1600" b="1" dirty="0">
                <a:solidFill>
                  <a:srgbClr val="000000"/>
                </a:solidFill>
                <a:latin typeface="Arial" panose="020B0604020202020204" pitchFamily="34" charset="0"/>
              </a:rPr>
              <a:t>Real-time verification</a:t>
            </a:r>
            <a:r>
              <a:rPr lang="en-US" sz="1600" dirty="0">
                <a:solidFill>
                  <a:srgbClr val="000000"/>
                </a:solidFill>
                <a:latin typeface="Arial" panose="020B0604020202020204" pitchFamily="34" charset="0"/>
              </a:rPr>
              <a:t>: Write requests are verified on the access point of the system (the VBS process). Host data is re-verified on the OSD process before being written to disks. Data read by the host is verified on the VBS process.</a:t>
            </a:r>
            <a:endParaRPr lang="en-US" altLang="zh-CN" sz="1600" dirty="0">
              <a:solidFill>
                <a:srgbClr val="000000"/>
              </a:solidFill>
              <a:latin typeface="Arial" panose="020B0604020202020204" pitchFamily="34" charset="0"/>
              <a:ea typeface="微软雅黑" panose="020B0503020204020204" pitchFamily="34" charset="-122"/>
            </a:endParaRPr>
          </a:p>
          <a:p>
            <a:pPr marL="742885" lvl="1" indent="-285750" defTabSz="914400" fontAlgn="ctr">
              <a:spcBef>
                <a:spcPct val="0"/>
              </a:spcBef>
              <a:spcAft>
                <a:spcPct val="0"/>
              </a:spcAft>
              <a:buFont typeface="Wingdings" pitchFamily="2" charset="2"/>
              <a:buChar char="Ø"/>
            </a:pPr>
            <a:r>
              <a:rPr lang="en-US" sz="1600" b="1" dirty="0">
                <a:solidFill>
                  <a:srgbClr val="000000"/>
                </a:solidFill>
                <a:latin typeface="Arial" panose="020B0604020202020204" pitchFamily="34" charset="0"/>
              </a:rPr>
              <a:t>Periodical background verification</a:t>
            </a:r>
            <a:r>
              <a:rPr lang="en-US" sz="1600" dirty="0">
                <a:solidFill>
                  <a:srgbClr val="000000"/>
                </a:solidFill>
                <a:latin typeface="Arial" panose="020B0604020202020204" pitchFamily="34" charset="0"/>
              </a:rPr>
              <a:t>: When the service pressure of the system is low, the system automatically enables the periodical background verification and self-healing functions.</a:t>
            </a:r>
            <a:endParaRPr lang="en-US" altLang="zh-CN" sz="1600" dirty="0">
              <a:solidFill>
                <a:srgbClr val="000000"/>
              </a:solidFill>
              <a:latin typeface="Arial" panose="020B0604020202020204" pitchFamily="34" charset="0"/>
              <a:ea typeface="微软雅黑" panose="020B0503020204020204" pitchFamily="34" charset="-122"/>
            </a:endParaRPr>
          </a:p>
          <a:p>
            <a:pPr marL="285750" indent="-285750" defTabSz="914400" fontAlgn="ctr">
              <a:spcBef>
                <a:spcPct val="0"/>
              </a:spcBef>
              <a:spcAft>
                <a:spcPct val="0"/>
              </a:spcAft>
              <a:buFont typeface="Wingdings" panose="05000000000000000000" pitchFamily="2" charset="2"/>
              <a:buChar char="l"/>
            </a:pPr>
            <a:r>
              <a:rPr lang="en-US" sz="1600" b="1" dirty="0">
                <a:solidFill>
                  <a:srgbClr val="000000"/>
                </a:solidFill>
                <a:latin typeface="Arial" panose="020B0604020202020204" pitchFamily="34" charset="0"/>
              </a:rPr>
              <a:t>Three verification mechanisms</a:t>
            </a:r>
            <a:r>
              <a:rPr lang="en-US" sz="1600" dirty="0">
                <a:solidFill>
                  <a:srgbClr val="000000"/>
                </a:solidFill>
                <a:latin typeface="Arial" panose="020B0604020202020204" pitchFamily="34" charset="0"/>
              </a:rPr>
              <a:t>: CRC 32 protects users' 4 KB data blocks. In addition, </a:t>
            </a:r>
            <a:r>
              <a:rPr lang="en-US" sz="1600" dirty="0" err="1">
                <a:solidFill>
                  <a:srgbClr val="000000"/>
                </a:solidFill>
                <a:latin typeface="Arial" panose="020B0604020202020204" pitchFamily="34" charset="0"/>
              </a:rPr>
              <a:t>OceanStor</a:t>
            </a:r>
            <a:r>
              <a:rPr lang="en-US" sz="1600" dirty="0">
                <a:solidFill>
                  <a:srgbClr val="000000"/>
                </a:solidFill>
                <a:latin typeface="Arial" panose="020B0604020202020204" pitchFamily="34" charset="0"/>
              </a:rPr>
              <a:t> 100D supports host and disk LBA logical verification to optimize all silent data scenarios, such as transition, read offset, and write offset.</a:t>
            </a:r>
            <a:endParaRPr lang="en-US" altLang="zh-CN" sz="1600" dirty="0">
              <a:solidFill>
                <a:srgbClr val="000000"/>
              </a:solidFill>
              <a:latin typeface="Arial" panose="020B0604020202020204" pitchFamily="34" charset="0"/>
              <a:ea typeface="微软雅黑" panose="020B0503020204020204" pitchFamily="34" charset="-122"/>
            </a:endParaRPr>
          </a:p>
          <a:p>
            <a:pPr marL="285750" indent="-285750" defTabSz="914400" fontAlgn="ctr">
              <a:spcBef>
                <a:spcPct val="0"/>
              </a:spcBef>
              <a:spcAft>
                <a:spcPct val="0"/>
              </a:spcAft>
              <a:buFont typeface="Wingdings" panose="05000000000000000000" pitchFamily="2" charset="2"/>
              <a:buChar char="l"/>
            </a:pPr>
            <a:r>
              <a:rPr lang="en-US" sz="1600" b="1" dirty="0">
                <a:solidFill>
                  <a:srgbClr val="000000"/>
                </a:solidFill>
                <a:latin typeface="Arial" panose="020B0604020202020204" pitchFamily="34" charset="0"/>
              </a:rPr>
              <a:t>Two self-healing mechanisms</a:t>
            </a:r>
            <a:r>
              <a:rPr lang="en-US" sz="1600" dirty="0">
                <a:solidFill>
                  <a:srgbClr val="000000"/>
                </a:solidFill>
                <a:latin typeface="Arial" panose="020B0604020202020204" pitchFamily="34" charset="0"/>
              </a:rPr>
              <a:t>: local redundancy mechanism and active-active redundancy data</a:t>
            </a:r>
            <a:endParaRPr lang="en-US" altLang="zh-CN" sz="1600" dirty="0">
              <a:solidFill>
                <a:srgbClr val="000000"/>
              </a:solidFill>
              <a:latin typeface="Arial" panose="020B0604020202020204" pitchFamily="34" charset="0"/>
              <a:ea typeface="微软雅黑" panose="020B0503020204020204" pitchFamily="34" charset="-122"/>
            </a:endParaRPr>
          </a:p>
          <a:p>
            <a:pPr marL="285750" indent="-285750" defTabSz="914400" fontAlgn="ctr">
              <a:spcBef>
                <a:spcPct val="0"/>
              </a:spcBef>
              <a:spcAft>
                <a:spcPct val="0"/>
              </a:spcAft>
              <a:buFont typeface="Wingdings" panose="05000000000000000000" pitchFamily="2" charset="2"/>
              <a:buChar char="l"/>
            </a:pPr>
            <a:r>
              <a:rPr lang="en-US" sz="1600" dirty="0">
                <a:solidFill>
                  <a:srgbClr val="000000"/>
                </a:solidFill>
                <a:latin typeface="Arial" panose="020B0604020202020204" pitchFamily="34" charset="0"/>
              </a:rPr>
              <a:t>Block, NAS, and HDFS support E2E verification, but Object does not support this function.</a:t>
            </a:r>
            <a:endParaRPr lang="en-US" altLang="zh-CN" sz="1600" dirty="0">
              <a:solidFill>
                <a:srgbClr val="000000"/>
              </a:solidFill>
              <a:latin typeface="Arial" panose="020B0604020202020204" pitchFamily="34" charset="0"/>
              <a:ea typeface="微软雅黑" panose="020B0503020204020204" pitchFamily="34" charset="-122"/>
            </a:endParaRPr>
          </a:p>
        </p:txBody>
      </p:sp>
      <p:sp>
        <p:nvSpPr>
          <p:cNvPr id="108" name="矩形 107"/>
          <p:cNvSpPr/>
          <p:nvPr/>
        </p:nvSpPr>
        <p:spPr bwMode="auto">
          <a:xfrm>
            <a:off x="520575" y="3594709"/>
            <a:ext cx="2144117" cy="319430"/>
          </a:xfrm>
          <a:prstGeom prst="rect">
            <a:avLst/>
          </a:prstGeom>
          <a:solidFill>
            <a:srgbClr val="92D05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EDS</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09" name="矩形 108"/>
          <p:cNvSpPr/>
          <p:nvPr/>
        </p:nvSpPr>
        <p:spPr bwMode="auto">
          <a:xfrm>
            <a:off x="520576" y="4252652"/>
            <a:ext cx="3588913" cy="319430"/>
          </a:xfrm>
          <a:prstGeom prst="rect">
            <a:avLst/>
          </a:prstGeom>
          <a:solidFill>
            <a:srgbClr val="92D05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OSD</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10" name="矩形 109"/>
          <p:cNvSpPr/>
          <p:nvPr/>
        </p:nvSpPr>
        <p:spPr bwMode="auto">
          <a:xfrm>
            <a:off x="532225" y="2523409"/>
            <a:ext cx="3810523" cy="319430"/>
          </a:xfrm>
          <a:prstGeom prst="rect">
            <a:avLst/>
          </a:prstGeom>
          <a:solidFill>
            <a:srgbClr val="0080CB"/>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SWITCH</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13" name="矩形 112"/>
          <p:cNvSpPr/>
          <p:nvPr/>
        </p:nvSpPr>
        <p:spPr bwMode="auto">
          <a:xfrm>
            <a:off x="447986" y="2976894"/>
            <a:ext cx="3799767" cy="2466082"/>
          </a:xfrm>
          <a:prstGeom prst="rect">
            <a:avLst/>
          </a:prstGeom>
          <a:noFill/>
          <a:ln w="9525" cap="flat" cmpd="sng" algn="ctr">
            <a:solidFill>
              <a:sysClr val="windowText" lastClr="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nvGrpSpPr>
          <p:cNvPr id="4" name="组合 3"/>
          <p:cNvGrpSpPr/>
          <p:nvPr/>
        </p:nvGrpSpPr>
        <p:grpSpPr>
          <a:xfrm>
            <a:off x="532225" y="1089989"/>
            <a:ext cx="918042" cy="1277718"/>
            <a:chOff x="447985" y="1039189"/>
            <a:chExt cx="1002282" cy="1277718"/>
          </a:xfrm>
        </p:grpSpPr>
        <p:grpSp>
          <p:nvGrpSpPr>
            <p:cNvPr id="3" name="组合 2"/>
            <p:cNvGrpSpPr/>
            <p:nvPr/>
          </p:nvGrpSpPr>
          <p:grpSpPr>
            <a:xfrm>
              <a:off x="563323" y="1156723"/>
              <a:ext cx="724703" cy="977373"/>
              <a:chOff x="563323" y="1156723"/>
              <a:chExt cx="1645957" cy="977373"/>
            </a:xfrm>
          </p:grpSpPr>
          <p:sp>
            <p:nvSpPr>
              <p:cNvPr id="107" name="矩形 106"/>
              <p:cNvSpPr/>
              <p:nvPr/>
            </p:nvSpPr>
            <p:spPr bwMode="auto">
              <a:xfrm>
                <a:off x="563323" y="1814666"/>
                <a:ext cx="1645957" cy="319430"/>
              </a:xfrm>
              <a:prstGeom prst="rect">
                <a:avLst/>
              </a:prstGeom>
              <a:solidFill>
                <a:srgbClr val="92D05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Block</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11" name="矩形 110"/>
              <p:cNvSpPr/>
              <p:nvPr/>
            </p:nvSpPr>
            <p:spPr bwMode="auto">
              <a:xfrm>
                <a:off x="563323" y="1156723"/>
                <a:ext cx="1645957" cy="319430"/>
              </a:xfrm>
              <a:prstGeom prst="rect">
                <a:avLst/>
              </a:prstGeom>
              <a:solidFill>
                <a:srgbClr val="FFC00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APP</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sp>
          <p:nvSpPr>
            <p:cNvPr id="112" name="矩形 111"/>
            <p:cNvSpPr/>
            <p:nvPr/>
          </p:nvSpPr>
          <p:spPr bwMode="auto">
            <a:xfrm>
              <a:off x="447985" y="1039189"/>
              <a:ext cx="1002282" cy="1277718"/>
            </a:xfrm>
            <a:prstGeom prst="rect">
              <a:avLst/>
            </a:prstGeom>
            <a:noFill/>
            <a:ln w="9525" cap="flat" cmpd="sng" algn="ctr">
              <a:solidFill>
                <a:sysClr val="windowText" lastClr="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14" name="直接箭头连接符 113"/>
            <p:cNvCxnSpPr/>
            <p:nvPr/>
          </p:nvCxnSpPr>
          <p:spPr bwMode="auto">
            <a:xfrm>
              <a:off x="899086" y="1476152"/>
              <a:ext cx="0" cy="338513"/>
            </a:xfrm>
            <a:prstGeom prst="straightConnector1">
              <a:avLst/>
            </a:prstGeom>
            <a:noFill/>
            <a:ln w="9525" cap="flat" cmpd="sng" algn="ctr">
              <a:solidFill>
                <a:schemeClr val="bg1">
                  <a:lumMod val="50000"/>
                  <a:lumOff val="50000"/>
                </a:schemeClr>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15" name="直接箭头连接符 114"/>
          <p:cNvCxnSpPr/>
          <p:nvPr/>
        </p:nvCxnSpPr>
        <p:spPr bwMode="auto">
          <a:xfrm>
            <a:off x="899086" y="2198450"/>
            <a:ext cx="0" cy="338513"/>
          </a:xfrm>
          <a:prstGeom prst="straightConnector1">
            <a:avLst/>
          </a:prstGeom>
          <a:noFill/>
          <a:ln w="9525"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接箭头连接符 115"/>
          <p:cNvCxnSpPr/>
          <p:nvPr/>
        </p:nvCxnSpPr>
        <p:spPr bwMode="auto">
          <a:xfrm>
            <a:off x="1007238" y="2842838"/>
            <a:ext cx="81454" cy="735485"/>
          </a:xfrm>
          <a:prstGeom prst="straightConnector1">
            <a:avLst/>
          </a:prstGeom>
          <a:noFill/>
          <a:ln w="9525"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接箭头连接符 116"/>
          <p:cNvCxnSpPr/>
          <p:nvPr/>
        </p:nvCxnSpPr>
        <p:spPr bwMode="auto">
          <a:xfrm>
            <a:off x="1088692" y="3914139"/>
            <a:ext cx="0" cy="338513"/>
          </a:xfrm>
          <a:prstGeom prst="straightConnector1">
            <a:avLst/>
          </a:prstGeom>
          <a:noFill/>
          <a:ln w="9525"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接箭头连接符 117"/>
          <p:cNvCxnSpPr/>
          <p:nvPr/>
        </p:nvCxnSpPr>
        <p:spPr bwMode="auto">
          <a:xfrm>
            <a:off x="1088692" y="4572082"/>
            <a:ext cx="0" cy="338513"/>
          </a:xfrm>
          <a:prstGeom prst="straightConnector1">
            <a:avLst/>
          </a:prstGeom>
          <a:noFill/>
          <a:ln w="9525"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接箭头连接符 118"/>
          <p:cNvCxnSpPr/>
          <p:nvPr/>
        </p:nvCxnSpPr>
        <p:spPr bwMode="auto">
          <a:xfrm flipV="1">
            <a:off x="1507219" y="4572082"/>
            <a:ext cx="0" cy="338513"/>
          </a:xfrm>
          <a:prstGeom prst="straightConnector1">
            <a:avLst/>
          </a:prstGeom>
          <a:noFill/>
          <a:ln w="9525" cap="flat" cmpd="sng" algn="ctr">
            <a:solidFill>
              <a:srgbClr val="0505FB"/>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接箭头连接符 119"/>
          <p:cNvCxnSpPr/>
          <p:nvPr/>
        </p:nvCxnSpPr>
        <p:spPr bwMode="auto">
          <a:xfrm flipV="1">
            <a:off x="1507219" y="3914139"/>
            <a:ext cx="0" cy="338513"/>
          </a:xfrm>
          <a:prstGeom prst="straightConnector1">
            <a:avLst/>
          </a:prstGeom>
          <a:noFill/>
          <a:ln w="9525" cap="flat" cmpd="sng" algn="ctr">
            <a:solidFill>
              <a:srgbClr val="0505FB"/>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矩形 120"/>
          <p:cNvSpPr/>
          <p:nvPr/>
        </p:nvSpPr>
        <p:spPr bwMode="auto">
          <a:xfrm>
            <a:off x="2971832" y="3594709"/>
            <a:ext cx="1137657" cy="319430"/>
          </a:xfrm>
          <a:prstGeom prst="rect">
            <a:avLst/>
          </a:prstGeom>
          <a:solidFill>
            <a:srgbClr val="92D05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err="1">
                <a:solidFill>
                  <a:prstClr val="black"/>
                </a:solidFill>
                <a:latin typeface="Arial" panose="020B0604020202020204" pitchFamily="34" charset="0"/>
              </a:rPr>
              <a:t>HyperMetro</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22" name="直接箭头连接符 121"/>
          <p:cNvCxnSpPr>
            <a:stCxn id="108" idx="3"/>
            <a:endCxn id="121" idx="1"/>
          </p:cNvCxnSpPr>
          <p:nvPr/>
        </p:nvCxnSpPr>
        <p:spPr bwMode="auto">
          <a:xfrm>
            <a:off x="2664692" y="3754424"/>
            <a:ext cx="307140" cy="0"/>
          </a:xfrm>
          <a:prstGeom prst="straightConnector1">
            <a:avLst/>
          </a:prstGeom>
          <a:noFill/>
          <a:ln w="9525" cap="flat" cmpd="sng" algn="ctr">
            <a:solidFill>
              <a:srgbClr val="00B050"/>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接箭头连接符 122"/>
          <p:cNvCxnSpPr/>
          <p:nvPr/>
        </p:nvCxnSpPr>
        <p:spPr bwMode="auto">
          <a:xfrm>
            <a:off x="4095961" y="3737609"/>
            <a:ext cx="372308" cy="0"/>
          </a:xfrm>
          <a:prstGeom prst="straightConnector1">
            <a:avLst/>
          </a:prstGeom>
          <a:noFill/>
          <a:ln w="9525" cap="flat" cmpd="sng" algn="ctr">
            <a:solidFill>
              <a:srgbClr val="00B050"/>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矩形 123"/>
          <p:cNvSpPr/>
          <p:nvPr/>
        </p:nvSpPr>
        <p:spPr bwMode="auto">
          <a:xfrm>
            <a:off x="4468269" y="3487630"/>
            <a:ext cx="1438895" cy="1955346"/>
          </a:xfrm>
          <a:prstGeom prst="rect">
            <a:avLst/>
          </a:prstGeom>
          <a:solidFill>
            <a:srgbClr val="00B0F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err="1">
                <a:solidFill>
                  <a:schemeClr val="tx2"/>
                </a:solidFill>
                <a:latin typeface="Arial" panose="020B0604020202020204" pitchFamily="34" charset="0"/>
              </a:rPr>
              <a:t>OceanStor</a:t>
            </a:r>
            <a:r>
              <a:rPr lang="en-US" sz="1200">
                <a:solidFill>
                  <a:schemeClr val="tx2"/>
                </a:solidFill>
                <a:latin typeface="Arial" panose="020B0604020202020204" pitchFamily="34" charset="0"/>
              </a:rPr>
              <a:t> 100D</a:t>
            </a:r>
            <a:endParaRPr kumimoji="0" lang="en-US" altLang="zh-CN" sz="2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endParaRPr>
          </a:p>
        </p:txBody>
      </p:sp>
      <p:cxnSp>
        <p:nvCxnSpPr>
          <p:cNvPr id="125" name="直接箭头连接符 124"/>
          <p:cNvCxnSpPr/>
          <p:nvPr/>
        </p:nvCxnSpPr>
        <p:spPr bwMode="auto">
          <a:xfrm>
            <a:off x="2005144" y="3914139"/>
            <a:ext cx="0" cy="338513"/>
          </a:xfrm>
          <a:prstGeom prst="straightConnector1">
            <a:avLst/>
          </a:prstGeom>
          <a:noFill/>
          <a:ln w="9525"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接箭头连接符 125"/>
          <p:cNvCxnSpPr/>
          <p:nvPr/>
        </p:nvCxnSpPr>
        <p:spPr bwMode="auto">
          <a:xfrm>
            <a:off x="2005144" y="4572082"/>
            <a:ext cx="0" cy="338513"/>
          </a:xfrm>
          <a:prstGeom prst="straightConnector1">
            <a:avLst/>
          </a:prstGeom>
          <a:noFill/>
          <a:ln w="9525"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直接箭头连接符 129"/>
          <p:cNvCxnSpPr/>
          <p:nvPr/>
        </p:nvCxnSpPr>
        <p:spPr bwMode="auto">
          <a:xfrm flipV="1">
            <a:off x="3865871" y="2168248"/>
            <a:ext cx="0" cy="338513"/>
          </a:xfrm>
          <a:prstGeom prst="straightConnector1">
            <a:avLst/>
          </a:prstGeom>
          <a:noFill/>
          <a:ln w="9525" cap="flat" cmpd="sng" algn="ctr">
            <a:solidFill>
              <a:schemeClr val="bg1">
                <a:lumMod val="50000"/>
                <a:lumOff val="50000"/>
              </a:schemeClr>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矩形 62"/>
          <p:cNvSpPr/>
          <p:nvPr/>
        </p:nvSpPr>
        <p:spPr>
          <a:xfrm>
            <a:off x="1037454" y="1870263"/>
            <a:ext cx="325731" cy="261610"/>
          </a:xfrm>
          <a:prstGeom prst="rect">
            <a:avLst/>
          </a:prstGeom>
        </p:spPr>
        <p:txBody>
          <a:bodyPr wrap="square">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1100">
                <a:solidFill>
                  <a:srgbClr val="000000"/>
                </a:solidFill>
                <a:latin typeface="Arial" panose="020B0604020202020204" pitchFamily="34" charset="0"/>
              </a:rPr>
              <a:t>①</a:t>
            </a:r>
          </a:p>
        </p:txBody>
      </p:sp>
      <p:sp>
        <p:nvSpPr>
          <p:cNvPr id="64" name="矩形 63"/>
          <p:cNvSpPr/>
          <p:nvPr/>
        </p:nvSpPr>
        <p:spPr>
          <a:xfrm>
            <a:off x="883841" y="4252652"/>
            <a:ext cx="388540" cy="261610"/>
          </a:xfrm>
          <a:prstGeom prst="rect">
            <a:avLst/>
          </a:prstGeom>
        </p:spPr>
        <p:txBody>
          <a:bodyPr wrap="square">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1100">
                <a:solidFill>
                  <a:srgbClr val="000000"/>
                </a:solidFill>
                <a:latin typeface="Arial" panose="020B0604020202020204" pitchFamily="34" charset="0"/>
              </a:rPr>
              <a:t>②</a:t>
            </a:r>
          </a:p>
        </p:txBody>
      </p:sp>
      <p:sp>
        <p:nvSpPr>
          <p:cNvPr id="104" name="矩形 103"/>
          <p:cNvSpPr/>
          <p:nvPr/>
        </p:nvSpPr>
        <p:spPr>
          <a:xfrm>
            <a:off x="1202695" y="1865466"/>
            <a:ext cx="325731" cy="261610"/>
          </a:xfrm>
          <a:prstGeom prst="rect">
            <a:avLst/>
          </a:prstGeom>
        </p:spPr>
        <p:txBody>
          <a:bodyPr wrap="square">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1100">
                <a:solidFill>
                  <a:srgbClr val="000000"/>
                </a:solidFill>
                <a:latin typeface="Arial" panose="020B0604020202020204" pitchFamily="34" charset="0"/>
              </a:rPr>
              <a:t>③</a:t>
            </a:r>
          </a:p>
        </p:txBody>
      </p:sp>
      <p:sp>
        <p:nvSpPr>
          <p:cNvPr id="105" name="矩形 104"/>
          <p:cNvSpPr/>
          <p:nvPr/>
        </p:nvSpPr>
        <p:spPr>
          <a:xfrm flipH="1">
            <a:off x="1815156" y="4252652"/>
            <a:ext cx="707351" cy="261610"/>
          </a:xfrm>
          <a:prstGeom prst="rect">
            <a:avLst/>
          </a:prstGeom>
        </p:spPr>
        <p:txBody>
          <a:bodyPr wrap="square">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1100">
                <a:solidFill>
                  <a:srgbClr val="000000"/>
                </a:solidFill>
                <a:latin typeface="Arial" panose="020B0604020202020204" pitchFamily="34" charset="0"/>
              </a:rPr>
              <a:t>④</a:t>
            </a:r>
          </a:p>
        </p:txBody>
      </p:sp>
      <p:sp>
        <p:nvSpPr>
          <p:cNvPr id="106" name="矩形 105"/>
          <p:cNvSpPr/>
          <p:nvPr/>
        </p:nvSpPr>
        <p:spPr>
          <a:xfrm>
            <a:off x="2699889" y="3581216"/>
            <a:ext cx="325731" cy="261610"/>
          </a:xfrm>
          <a:prstGeom prst="rect">
            <a:avLst/>
          </a:prstGeom>
        </p:spPr>
        <p:txBody>
          <a:bodyPr wrap="square">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1100">
                <a:solidFill>
                  <a:srgbClr val="000000"/>
                </a:solidFill>
                <a:latin typeface="Arial" panose="020B0604020202020204" pitchFamily="34" charset="0"/>
              </a:rPr>
              <a:t>⑤</a:t>
            </a:r>
          </a:p>
        </p:txBody>
      </p:sp>
      <p:grpSp>
        <p:nvGrpSpPr>
          <p:cNvPr id="132" name="组合 131"/>
          <p:cNvGrpSpPr/>
          <p:nvPr/>
        </p:nvGrpSpPr>
        <p:grpSpPr>
          <a:xfrm>
            <a:off x="412117" y="5526096"/>
            <a:ext cx="5924315" cy="830997"/>
            <a:chOff x="412117" y="3872903"/>
            <a:chExt cx="4809625" cy="703821"/>
          </a:xfrm>
        </p:grpSpPr>
        <p:sp>
          <p:nvSpPr>
            <p:cNvPr id="133" name="矩形 132"/>
            <p:cNvSpPr/>
            <p:nvPr/>
          </p:nvSpPr>
          <p:spPr bwMode="auto">
            <a:xfrm>
              <a:off x="3859540" y="3940751"/>
              <a:ext cx="445760"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34" name="矩形 133"/>
            <p:cNvSpPr/>
            <p:nvPr/>
          </p:nvSpPr>
          <p:spPr bwMode="auto">
            <a:xfrm>
              <a:off x="414749" y="4223328"/>
              <a:ext cx="441758"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srgbClr val="000000"/>
                  </a:solidFill>
                  <a:latin typeface="Arial" panose="020B0604020202020204" pitchFamily="34" charset="0"/>
                </a:rPr>
                <a:t>512</a:t>
              </a: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35" name="矩形 134"/>
            <p:cNvSpPr/>
            <p:nvPr/>
          </p:nvSpPr>
          <p:spPr bwMode="auto">
            <a:xfrm>
              <a:off x="822886" y="4223328"/>
              <a:ext cx="441758"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srgbClr val="000000"/>
                  </a:solidFill>
                  <a:latin typeface="Arial" panose="020B0604020202020204" pitchFamily="34" charset="0"/>
                </a:rPr>
                <a:t>512</a:t>
              </a: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36" name="矩形 135"/>
            <p:cNvSpPr/>
            <p:nvPr/>
          </p:nvSpPr>
          <p:spPr bwMode="auto">
            <a:xfrm>
              <a:off x="1254934" y="4223328"/>
              <a:ext cx="441758"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srgbClr val="000000"/>
                  </a:solidFill>
                  <a:latin typeface="Arial" panose="020B0604020202020204" pitchFamily="34" charset="0"/>
                </a:rPr>
                <a:t>512</a:t>
              </a: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37" name="矩形 136"/>
            <p:cNvSpPr/>
            <p:nvPr/>
          </p:nvSpPr>
          <p:spPr bwMode="auto">
            <a:xfrm>
              <a:off x="1686982" y="4223327"/>
              <a:ext cx="441758"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srgbClr val="000000"/>
                  </a:solidFill>
                  <a:latin typeface="Arial" panose="020B0604020202020204" pitchFamily="34" charset="0"/>
                </a:rPr>
                <a:t>512</a:t>
              </a: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38" name="矩形 137"/>
            <p:cNvSpPr/>
            <p:nvPr/>
          </p:nvSpPr>
          <p:spPr bwMode="auto">
            <a:xfrm>
              <a:off x="2119030" y="4223328"/>
              <a:ext cx="441758"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srgbClr val="000000"/>
                  </a:solidFill>
                  <a:latin typeface="Arial" panose="020B0604020202020204" pitchFamily="34" charset="0"/>
                </a:rPr>
                <a:t>512</a:t>
              </a: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39" name="矩形 138"/>
            <p:cNvSpPr/>
            <p:nvPr/>
          </p:nvSpPr>
          <p:spPr bwMode="auto">
            <a:xfrm>
              <a:off x="2551078" y="4223328"/>
              <a:ext cx="441758"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srgbClr val="000000"/>
                  </a:solidFill>
                  <a:latin typeface="Arial" panose="020B0604020202020204" pitchFamily="34" charset="0"/>
                </a:rPr>
                <a:t>512</a:t>
              </a: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40" name="矩形 139"/>
            <p:cNvSpPr/>
            <p:nvPr/>
          </p:nvSpPr>
          <p:spPr bwMode="auto">
            <a:xfrm>
              <a:off x="2983126" y="4223328"/>
              <a:ext cx="441758"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srgbClr val="000000"/>
                  </a:solidFill>
                  <a:latin typeface="Arial" panose="020B0604020202020204" pitchFamily="34" charset="0"/>
                </a:rPr>
                <a:t>512</a:t>
              </a: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41" name="矩形 140"/>
            <p:cNvSpPr/>
            <p:nvPr/>
          </p:nvSpPr>
          <p:spPr bwMode="auto">
            <a:xfrm>
              <a:off x="3415174" y="4223327"/>
              <a:ext cx="441758"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srgbClr val="000000"/>
                  </a:solidFill>
                  <a:latin typeface="Arial" panose="020B0604020202020204" pitchFamily="34" charset="0"/>
                </a:rPr>
                <a:t>512</a:t>
              </a: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42" name="矩形 141"/>
            <p:cNvSpPr/>
            <p:nvPr/>
          </p:nvSpPr>
          <p:spPr bwMode="auto">
            <a:xfrm>
              <a:off x="412117" y="3938904"/>
              <a:ext cx="3451338" cy="284423"/>
            </a:xfrm>
            <a:prstGeom prst="rect">
              <a:avLst/>
            </a:prstGeom>
            <a:solidFill>
              <a:srgbClr val="00B0F0"/>
            </a:solidFill>
            <a:ln>
              <a:solidFill>
                <a:srgbClr val="00458B"/>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prstClr val="white"/>
                  </a:solidFill>
                  <a:latin typeface="Arial" panose="020B0604020202020204" pitchFamily="34" charset="0"/>
                </a:rPr>
                <a:t>4 KB Data Block</a:t>
              </a:r>
              <a:endParaRPr lang="en-US" altLang="zh-CN" sz="1200" kern="0">
                <a:solidFill>
                  <a:prstClr val="white"/>
                </a:solidFill>
                <a:latin typeface="Arial" panose="020B0604020202020204" pitchFamily="34" charset="0"/>
                <a:ea typeface="微软雅黑" panose="020B0503020204020204" pitchFamily="34" charset="-122"/>
              </a:endParaRPr>
            </a:p>
          </p:txBody>
        </p:sp>
        <p:sp>
          <p:nvSpPr>
            <p:cNvPr id="143" name="矩形 142"/>
            <p:cNvSpPr/>
            <p:nvPr/>
          </p:nvSpPr>
          <p:spPr bwMode="auto">
            <a:xfrm>
              <a:off x="3863455" y="3938440"/>
              <a:ext cx="153776" cy="284423"/>
            </a:xfrm>
            <a:prstGeom prst="rect">
              <a:avLst/>
            </a:prstGeom>
            <a:solidFill>
              <a:srgbClr val="FFC000"/>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144" name="矩形 143"/>
            <p:cNvSpPr/>
            <p:nvPr/>
          </p:nvSpPr>
          <p:spPr>
            <a:xfrm>
              <a:off x="4463004" y="3872903"/>
              <a:ext cx="758738" cy="703821"/>
            </a:xfrm>
            <a:prstGeom prst="rect">
              <a:avLst/>
            </a:prstGeom>
          </p:spPr>
          <p:txBody>
            <a:bodyPr wrap="square">
              <a:noAutofit/>
            </a:bodyPr>
            <a:lstStyle/>
            <a:p>
              <a:pPr defTabSz="914400" fontAlgn="ctr">
                <a:defRPr/>
              </a:pPr>
              <a:r>
                <a:rPr lang="en-US" sz="1200" b="1">
                  <a:solidFill>
                    <a:srgbClr val="000000"/>
                  </a:solidFill>
                  <a:latin typeface="Arial" panose="020B0604020202020204" pitchFamily="34" charset="0"/>
                </a:rPr>
                <a:t>64 Bytes </a:t>
              </a:r>
            </a:p>
            <a:p>
              <a:pPr defTabSz="914400" fontAlgn="ctr">
                <a:defRPr/>
              </a:pPr>
              <a:r>
                <a:rPr lang="en-US" sz="1200" b="1">
                  <a:solidFill>
                    <a:srgbClr val="000000"/>
                  </a:solidFill>
                  <a:latin typeface="Arial" panose="020B0604020202020204" pitchFamily="34" charset="0"/>
                </a:rPr>
                <a:t>Data Integrity Area </a:t>
              </a:r>
              <a:endParaRPr lang="en-US" altLang="zh-CN" sz="1200" b="1" kern="0">
                <a:solidFill>
                  <a:srgbClr val="000000"/>
                </a:solidFill>
                <a:latin typeface="Arial" panose="020B0604020202020204" pitchFamily="34" charset="0"/>
                <a:ea typeface="微软雅黑" panose="020B0503020204020204" pitchFamily="34" charset="-122"/>
              </a:endParaRPr>
            </a:p>
          </p:txBody>
        </p:sp>
        <p:cxnSp>
          <p:nvCxnSpPr>
            <p:cNvPr id="145" name="直接箭头连接符 144"/>
            <p:cNvCxnSpPr/>
            <p:nvPr/>
          </p:nvCxnSpPr>
          <p:spPr bwMode="auto">
            <a:xfrm>
              <a:off x="4017231" y="4080652"/>
              <a:ext cx="478063" cy="0"/>
            </a:xfrm>
            <a:prstGeom prst="straightConnector1">
              <a:avLst/>
            </a:prstGeom>
            <a:noFill/>
            <a:ln w="19050" cap="flat" cmpd="sng" algn="ctr">
              <a:solidFill>
                <a:sysClr val="windowText" lastClr="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6" name="矩形 145"/>
            <p:cNvSpPr/>
            <p:nvPr/>
          </p:nvSpPr>
          <p:spPr bwMode="auto">
            <a:xfrm>
              <a:off x="3863455" y="4223326"/>
              <a:ext cx="441758" cy="284423"/>
            </a:xfrm>
            <a:prstGeom prst="rect">
              <a:avLst/>
            </a:prstGeom>
            <a:solidFill>
              <a:sysClr val="window" lastClr="FFFFFF"/>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algn="ctr" defTabSz="914400" fontAlgn="ctr">
                <a:buClr>
                  <a:srgbClr val="CC9900"/>
                </a:buClr>
                <a:defRPr/>
              </a:pPr>
              <a:r>
                <a:rPr lang="en-US" sz="1200">
                  <a:solidFill>
                    <a:srgbClr val="000000"/>
                  </a:solidFill>
                  <a:latin typeface="Arial" panose="020B0604020202020204" pitchFamily="34" charset="0"/>
                </a:rPr>
                <a:t>512</a:t>
              </a:r>
              <a:endParaRPr lang="en-US" altLang="zh-CN" sz="1200" kern="0">
                <a:solidFill>
                  <a:srgbClr val="000000"/>
                </a:solidFill>
                <a:latin typeface="Arial" panose="020B0604020202020204" pitchFamily="34" charset="0"/>
                <a:ea typeface="微软雅黑" panose="020B0503020204020204" pitchFamily="34" charset="-122"/>
              </a:endParaRPr>
            </a:p>
          </p:txBody>
        </p:sp>
      </p:grpSp>
      <p:sp>
        <p:nvSpPr>
          <p:cNvPr id="147" name="矩形 146"/>
          <p:cNvSpPr/>
          <p:nvPr/>
        </p:nvSpPr>
        <p:spPr>
          <a:xfrm>
            <a:off x="4542310" y="1048908"/>
            <a:ext cx="2067099" cy="1277273"/>
          </a:xfrm>
          <a:prstGeom prst="rect">
            <a:avLst/>
          </a:prstGeom>
        </p:spPr>
        <p:txBody>
          <a:bodyPr wrap="square">
            <a:noAutofit/>
          </a:bodyPr>
          <a:lstStyle/>
          <a:p>
            <a:pPr defTabSz="914400" fontAlgn="ctr">
              <a:spcBef>
                <a:spcPct val="0"/>
              </a:spcBef>
              <a:spcAft>
                <a:spcPct val="0"/>
              </a:spcAft>
            </a:pPr>
            <a:r>
              <a:rPr lang="en-US" sz="1100">
                <a:solidFill>
                  <a:srgbClr val="000000"/>
                </a:solidFill>
                <a:latin typeface="Arial" panose="020B0604020202020204" pitchFamily="34" charset="0"/>
              </a:rPr>
              <a:t>①WP: DIA insertion</a:t>
            </a:r>
          </a:p>
          <a:p>
            <a:pPr defTabSz="914400" fontAlgn="ctr">
              <a:spcBef>
                <a:spcPct val="0"/>
              </a:spcBef>
              <a:spcAft>
                <a:spcPct val="0"/>
              </a:spcAft>
            </a:pPr>
            <a:r>
              <a:rPr lang="en-US" sz="1100">
                <a:solidFill>
                  <a:srgbClr val="000000"/>
                </a:solidFill>
                <a:latin typeface="Arial" panose="020B0604020202020204" pitchFamily="34" charset="0"/>
              </a:rPr>
              <a:t>②WP: DIA verification</a:t>
            </a:r>
            <a:endParaRPr lang="en-US" altLang="zh-CN" sz="1100">
              <a:solidFill>
                <a:srgbClr val="000000"/>
              </a:solidFill>
              <a:latin typeface="Arial" panose="020B0604020202020204" pitchFamily="34" charset="0"/>
              <a:ea typeface="微软雅黑" panose="020B0503020204020204" pitchFamily="34" charset="-122"/>
              <a:cs typeface="Arial Unicode MS" panose="020B0604020202020204" pitchFamily="34" charset="-122"/>
            </a:endParaRPr>
          </a:p>
          <a:p>
            <a:pPr defTabSz="914400" fontAlgn="ctr">
              <a:spcBef>
                <a:spcPct val="0"/>
              </a:spcBef>
              <a:spcAft>
                <a:spcPct val="0"/>
              </a:spcAft>
            </a:pPr>
            <a:r>
              <a:rPr lang="en-US" sz="1100">
                <a:solidFill>
                  <a:srgbClr val="000000"/>
                </a:solidFill>
                <a:latin typeface="Arial" panose="020B0604020202020204" pitchFamily="34" charset="0"/>
              </a:rPr>
              <a:t>③RP: DIA </a:t>
            </a:r>
            <a:r>
              <a:rPr lang="en-US" altLang="zh-CN" sz="1100">
                <a:solidFill>
                  <a:srgbClr val="000000"/>
                </a:solidFill>
                <a:latin typeface="Arial" panose="020B0604020202020204" pitchFamily="34" charset="0"/>
              </a:rPr>
              <a:t>verification</a:t>
            </a:r>
            <a:endParaRPr lang="en-US" altLang="zh-CN" sz="1100">
              <a:solidFill>
                <a:srgbClr val="000000"/>
              </a:solidFill>
              <a:latin typeface="Arial" panose="020B0604020202020204" pitchFamily="34" charset="0"/>
              <a:ea typeface="微软雅黑" panose="020B0503020204020204" pitchFamily="34" charset="-122"/>
              <a:cs typeface="Arial Unicode MS" panose="020B0604020202020204" pitchFamily="34" charset="-122"/>
            </a:endParaRPr>
          </a:p>
          <a:p>
            <a:pPr defTabSz="914400" fontAlgn="ctr">
              <a:spcBef>
                <a:spcPct val="0"/>
              </a:spcBef>
              <a:spcAft>
                <a:spcPct val="0"/>
              </a:spcAft>
            </a:pPr>
            <a:r>
              <a:rPr lang="en-US" sz="1100">
                <a:solidFill>
                  <a:srgbClr val="000000"/>
                </a:solidFill>
                <a:latin typeface="Arial" panose="020B0604020202020204" pitchFamily="34" charset="0"/>
              </a:rPr>
              <a:t>⑤→④: Read repair from remote replication site</a:t>
            </a:r>
          </a:p>
          <a:p>
            <a:pPr defTabSz="914400" fontAlgn="ctr">
              <a:spcBef>
                <a:spcPct val="0"/>
              </a:spcBef>
              <a:spcAft>
                <a:spcPct val="0"/>
              </a:spcAft>
            </a:pPr>
            <a:r>
              <a:rPr lang="en-US" sz="1100">
                <a:solidFill>
                  <a:srgbClr val="000000"/>
                </a:solidFill>
                <a:latin typeface="Arial" panose="020B0604020202020204" pitchFamily="34" charset="0"/>
              </a:rPr>
              <a:t>⑥→④: Read repair from other copy or EC check calculation</a:t>
            </a:r>
            <a:endParaRPr lang="en-US" altLang="zh-CN" sz="1100">
              <a:solidFill>
                <a:srgbClr val="000000"/>
              </a:solidFill>
              <a:latin typeface="Arial" panose="020B0604020202020204" pitchFamily="34" charset="0"/>
              <a:ea typeface="微软雅黑" panose="020B0503020204020204" pitchFamily="34" charset="-122"/>
            </a:endParaRPr>
          </a:p>
        </p:txBody>
      </p:sp>
      <p:sp>
        <p:nvSpPr>
          <p:cNvPr id="148" name="圆柱形 147"/>
          <p:cNvSpPr/>
          <p:nvPr/>
        </p:nvSpPr>
        <p:spPr bwMode="auto">
          <a:xfrm>
            <a:off x="532224" y="4899203"/>
            <a:ext cx="3577264" cy="438708"/>
          </a:xfrm>
          <a:prstGeom prst="can">
            <a:avLst/>
          </a:prstGeom>
          <a:solidFill>
            <a:schemeClr val="bg1">
              <a:lumMod val="25000"/>
              <a:lumOff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400" fontAlgn="ctr">
              <a:spcBef>
                <a:spcPct val="0"/>
              </a:spcBef>
              <a:spcAft>
                <a:spcPct val="0"/>
              </a:spcAft>
              <a:buClr>
                <a:srgbClr val="CC9900"/>
              </a:buClr>
            </a:pPr>
            <a:r>
              <a:rPr lang="en-US" sz="1400">
                <a:solidFill>
                  <a:prstClr val="black"/>
                </a:solidFill>
                <a:latin typeface="Arial" panose="020B0604020202020204" pitchFamily="34" charset="0"/>
              </a:rPr>
              <a:t>Disk</a:t>
            </a:r>
            <a:endParaRPr lang="en-US" altLang="zh-CN" sz="1400">
              <a:solidFill>
                <a:prstClr val="black"/>
              </a:solidFill>
              <a:latin typeface="Arial" panose="020B0604020202020204" pitchFamily="34" charset="0"/>
              <a:ea typeface="微软雅黑" panose="020B0503020204020204" pitchFamily="34" charset="-122"/>
            </a:endParaRPr>
          </a:p>
        </p:txBody>
      </p:sp>
      <p:cxnSp>
        <p:nvCxnSpPr>
          <p:cNvPr id="149" name="直接箭头连接符 148"/>
          <p:cNvCxnSpPr/>
          <p:nvPr/>
        </p:nvCxnSpPr>
        <p:spPr bwMode="auto">
          <a:xfrm flipV="1">
            <a:off x="1418602" y="2832473"/>
            <a:ext cx="0" cy="762236"/>
          </a:xfrm>
          <a:prstGeom prst="straightConnector1">
            <a:avLst/>
          </a:prstGeom>
          <a:noFill/>
          <a:ln w="9525" cap="flat" cmpd="sng" algn="ctr">
            <a:solidFill>
              <a:srgbClr val="0505FB"/>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肘形连接符 149"/>
          <p:cNvCxnSpPr/>
          <p:nvPr/>
        </p:nvCxnSpPr>
        <p:spPr bwMode="auto">
          <a:xfrm rot="10800000">
            <a:off x="2005144" y="4096906"/>
            <a:ext cx="671571" cy="155746"/>
          </a:xfrm>
          <a:prstGeom prst="bentConnector3">
            <a:avLst>
              <a:gd name="adj1" fmla="val -893"/>
            </a:avLst>
          </a:prstGeom>
          <a:noFill/>
          <a:ln w="9525"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 name="矩形 150"/>
          <p:cNvSpPr/>
          <p:nvPr/>
        </p:nvSpPr>
        <p:spPr>
          <a:xfrm>
            <a:off x="2286042" y="3910081"/>
            <a:ext cx="325731" cy="261610"/>
          </a:xfrm>
          <a:prstGeom prst="rect">
            <a:avLst/>
          </a:prstGeom>
        </p:spPr>
        <p:txBody>
          <a:bodyPr wrap="square">
            <a:noAutofit/>
          </a:bodyPr>
          <a:lstStyle/>
          <a:p>
            <a:pPr defTabSz="914400" fontAlgn="ctr">
              <a:spcBef>
                <a:spcPct val="0"/>
              </a:spcBef>
              <a:spcAft>
                <a:spcPct val="0"/>
              </a:spcAft>
            </a:pPr>
            <a:r>
              <a:rPr lang="en-US" sz="1100">
                <a:solidFill>
                  <a:srgbClr val="000000"/>
                </a:solidFill>
                <a:latin typeface="Arial" panose="020B0604020202020204" pitchFamily="34" charset="0"/>
              </a:rPr>
              <a:t>⑥</a:t>
            </a:r>
            <a:endParaRPr lang="en-US" altLang="zh-CN" sz="1100">
              <a:solidFill>
                <a:srgbClr val="000000"/>
              </a:solidFill>
              <a:latin typeface="Arial" panose="020B0604020202020204" pitchFamily="34" charset="0"/>
              <a:ea typeface="微软雅黑" panose="020B0503020204020204" pitchFamily="34" charset="-122"/>
            </a:endParaRPr>
          </a:p>
        </p:txBody>
      </p:sp>
      <p:grpSp>
        <p:nvGrpSpPr>
          <p:cNvPr id="62" name="组合 61"/>
          <p:cNvGrpSpPr/>
          <p:nvPr/>
        </p:nvGrpSpPr>
        <p:grpSpPr>
          <a:xfrm>
            <a:off x="1515770" y="1094170"/>
            <a:ext cx="966478" cy="1277718"/>
            <a:chOff x="447985" y="1039189"/>
            <a:chExt cx="1002282" cy="1277718"/>
          </a:xfrm>
        </p:grpSpPr>
        <p:grpSp>
          <p:nvGrpSpPr>
            <p:cNvPr id="65" name="组合 64"/>
            <p:cNvGrpSpPr/>
            <p:nvPr/>
          </p:nvGrpSpPr>
          <p:grpSpPr>
            <a:xfrm>
              <a:off x="563323" y="1156723"/>
              <a:ext cx="724703" cy="977373"/>
              <a:chOff x="563323" y="1156723"/>
              <a:chExt cx="1645957" cy="977373"/>
            </a:xfrm>
          </p:grpSpPr>
          <p:sp>
            <p:nvSpPr>
              <p:cNvPr id="68" name="矩形 67"/>
              <p:cNvSpPr/>
              <p:nvPr/>
            </p:nvSpPr>
            <p:spPr bwMode="auto">
              <a:xfrm>
                <a:off x="563323" y="1814666"/>
                <a:ext cx="1645957" cy="319430"/>
              </a:xfrm>
              <a:prstGeom prst="rect">
                <a:avLst/>
              </a:prstGeom>
              <a:solidFill>
                <a:srgbClr val="92D05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NAS</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9" name="矩形 68"/>
              <p:cNvSpPr/>
              <p:nvPr/>
            </p:nvSpPr>
            <p:spPr bwMode="auto">
              <a:xfrm>
                <a:off x="563323" y="1156723"/>
                <a:ext cx="1645957" cy="319430"/>
              </a:xfrm>
              <a:prstGeom prst="rect">
                <a:avLst/>
              </a:prstGeom>
              <a:solidFill>
                <a:srgbClr val="FFC00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APP</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sp>
          <p:nvSpPr>
            <p:cNvPr id="66" name="矩形 65"/>
            <p:cNvSpPr/>
            <p:nvPr/>
          </p:nvSpPr>
          <p:spPr bwMode="auto">
            <a:xfrm>
              <a:off x="447985" y="1039189"/>
              <a:ext cx="1002282" cy="1277718"/>
            </a:xfrm>
            <a:prstGeom prst="rect">
              <a:avLst/>
            </a:prstGeom>
            <a:noFill/>
            <a:ln w="9525" cap="flat" cmpd="sng" algn="ctr">
              <a:solidFill>
                <a:sysClr val="windowText" lastClr="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67" name="直接箭头连接符 66"/>
            <p:cNvCxnSpPr/>
            <p:nvPr/>
          </p:nvCxnSpPr>
          <p:spPr bwMode="auto">
            <a:xfrm>
              <a:off x="899086" y="1476152"/>
              <a:ext cx="0" cy="338513"/>
            </a:xfrm>
            <a:prstGeom prst="straightConnector1">
              <a:avLst/>
            </a:prstGeom>
            <a:noFill/>
            <a:ln w="9525" cap="flat" cmpd="sng" algn="ctr">
              <a:solidFill>
                <a:schemeClr val="bg1">
                  <a:lumMod val="50000"/>
                  <a:lumOff val="50000"/>
                </a:schemeClr>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6" name="直接箭头连接符 75"/>
          <p:cNvCxnSpPr/>
          <p:nvPr/>
        </p:nvCxnSpPr>
        <p:spPr bwMode="auto">
          <a:xfrm flipV="1">
            <a:off x="1105736" y="2156925"/>
            <a:ext cx="0" cy="338513"/>
          </a:xfrm>
          <a:prstGeom prst="straightConnector1">
            <a:avLst/>
          </a:prstGeom>
          <a:noFill/>
          <a:ln w="9525" cap="flat" cmpd="sng" algn="ctr">
            <a:solidFill>
              <a:srgbClr val="0505FB"/>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77"/>
          <p:cNvCxnSpPr>
            <a:endCxn id="99" idx="2"/>
          </p:cNvCxnSpPr>
          <p:nvPr/>
        </p:nvCxnSpPr>
        <p:spPr bwMode="auto">
          <a:xfrm flipV="1">
            <a:off x="2325803" y="3363405"/>
            <a:ext cx="277692" cy="231304"/>
          </a:xfrm>
          <a:prstGeom prst="straightConnector1">
            <a:avLst/>
          </a:prstGeom>
          <a:noFill/>
          <a:ln w="9525" cap="flat" cmpd="sng" algn="ctr">
            <a:solidFill>
              <a:srgbClr val="0505FB"/>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8" name="组合 87"/>
          <p:cNvGrpSpPr/>
          <p:nvPr/>
        </p:nvGrpSpPr>
        <p:grpSpPr>
          <a:xfrm>
            <a:off x="2522507" y="1089989"/>
            <a:ext cx="894555" cy="1277718"/>
            <a:chOff x="447985" y="1039189"/>
            <a:chExt cx="1002282" cy="1277718"/>
          </a:xfrm>
        </p:grpSpPr>
        <p:grpSp>
          <p:nvGrpSpPr>
            <p:cNvPr id="89" name="组合 88"/>
            <p:cNvGrpSpPr/>
            <p:nvPr/>
          </p:nvGrpSpPr>
          <p:grpSpPr>
            <a:xfrm>
              <a:off x="563323" y="1156723"/>
              <a:ext cx="724703" cy="977373"/>
              <a:chOff x="563323" y="1156723"/>
              <a:chExt cx="1645957" cy="977373"/>
            </a:xfrm>
          </p:grpSpPr>
          <p:sp>
            <p:nvSpPr>
              <p:cNvPr id="92" name="矩形 91"/>
              <p:cNvSpPr/>
              <p:nvPr/>
            </p:nvSpPr>
            <p:spPr bwMode="auto">
              <a:xfrm>
                <a:off x="563323" y="1814666"/>
                <a:ext cx="1645957" cy="319430"/>
              </a:xfrm>
              <a:prstGeom prst="rect">
                <a:avLst/>
              </a:prstGeom>
              <a:solidFill>
                <a:srgbClr val="FFC00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S3</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93" name="矩形 92"/>
              <p:cNvSpPr/>
              <p:nvPr/>
            </p:nvSpPr>
            <p:spPr bwMode="auto">
              <a:xfrm>
                <a:off x="563323" y="1156723"/>
                <a:ext cx="1645957" cy="319430"/>
              </a:xfrm>
              <a:prstGeom prst="rect">
                <a:avLst/>
              </a:prstGeom>
              <a:solidFill>
                <a:srgbClr val="FFC00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APP</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sp>
          <p:nvSpPr>
            <p:cNvPr id="90" name="矩形 89"/>
            <p:cNvSpPr/>
            <p:nvPr/>
          </p:nvSpPr>
          <p:spPr bwMode="auto">
            <a:xfrm>
              <a:off x="447985" y="1039189"/>
              <a:ext cx="1002282" cy="1277718"/>
            </a:xfrm>
            <a:prstGeom prst="rect">
              <a:avLst/>
            </a:prstGeom>
            <a:noFill/>
            <a:ln w="9525" cap="flat" cmpd="sng" algn="ctr">
              <a:solidFill>
                <a:sysClr val="windowText" lastClr="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91" name="直接箭头连接符 90"/>
            <p:cNvCxnSpPr/>
            <p:nvPr/>
          </p:nvCxnSpPr>
          <p:spPr bwMode="auto">
            <a:xfrm>
              <a:off x="899086" y="1476152"/>
              <a:ext cx="0" cy="338513"/>
            </a:xfrm>
            <a:prstGeom prst="straightConnector1">
              <a:avLst/>
            </a:prstGeom>
            <a:noFill/>
            <a:ln w="9525" cap="flat" cmpd="sng" algn="ctr">
              <a:solidFill>
                <a:schemeClr val="bg1">
                  <a:lumMod val="50000"/>
                  <a:lumOff val="50000"/>
                </a:schemeClr>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5" name="直接箭头连接符 94"/>
          <p:cNvCxnSpPr/>
          <p:nvPr/>
        </p:nvCxnSpPr>
        <p:spPr bwMode="auto">
          <a:xfrm>
            <a:off x="1954371" y="2212655"/>
            <a:ext cx="0" cy="338513"/>
          </a:xfrm>
          <a:prstGeom prst="straightConnector1">
            <a:avLst/>
          </a:prstGeom>
          <a:noFill/>
          <a:ln w="9525"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箭头连接符 95"/>
          <p:cNvCxnSpPr/>
          <p:nvPr/>
        </p:nvCxnSpPr>
        <p:spPr bwMode="auto">
          <a:xfrm flipH="1">
            <a:off x="1118274" y="2844552"/>
            <a:ext cx="831875" cy="713371"/>
          </a:xfrm>
          <a:prstGeom prst="straightConnector1">
            <a:avLst/>
          </a:prstGeom>
          <a:noFill/>
          <a:ln w="9525"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箭头连接符 97"/>
          <p:cNvCxnSpPr/>
          <p:nvPr/>
        </p:nvCxnSpPr>
        <p:spPr bwMode="auto">
          <a:xfrm>
            <a:off x="2925123" y="2184896"/>
            <a:ext cx="0" cy="338513"/>
          </a:xfrm>
          <a:prstGeom prst="straightConnector1">
            <a:avLst/>
          </a:prstGeom>
          <a:noFill/>
          <a:ln w="9525" cap="flat" cmpd="sng" algn="ctr">
            <a:solidFill>
              <a:schemeClr val="bg1">
                <a:lumMod val="50000"/>
                <a:lumOff val="50000"/>
              </a:schemeClr>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矩形 98"/>
          <p:cNvSpPr/>
          <p:nvPr/>
        </p:nvSpPr>
        <p:spPr bwMode="auto">
          <a:xfrm>
            <a:off x="1982448" y="3043975"/>
            <a:ext cx="1242093" cy="319430"/>
          </a:xfrm>
          <a:prstGeom prst="rect">
            <a:avLst/>
          </a:prstGeom>
          <a:solidFill>
            <a:srgbClr val="92D050"/>
          </a:solidFill>
          <a:ln>
            <a:no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HDFS</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00" name="直接箭头连接符 99"/>
          <p:cNvCxnSpPr/>
          <p:nvPr/>
        </p:nvCxnSpPr>
        <p:spPr bwMode="auto">
          <a:xfrm flipH="1">
            <a:off x="1153471" y="3363405"/>
            <a:ext cx="1284015" cy="194518"/>
          </a:xfrm>
          <a:prstGeom prst="straightConnector1">
            <a:avLst/>
          </a:prstGeom>
          <a:noFill/>
          <a:ln w="9525"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直接箭头连接符 152"/>
          <p:cNvCxnSpPr/>
          <p:nvPr/>
        </p:nvCxnSpPr>
        <p:spPr bwMode="auto">
          <a:xfrm flipH="1">
            <a:off x="3135042" y="2832473"/>
            <a:ext cx="730829" cy="209321"/>
          </a:xfrm>
          <a:prstGeom prst="straightConnector1">
            <a:avLst/>
          </a:prstGeom>
          <a:noFill/>
          <a:ln w="9525" cap="flat" cmpd="sng" algn="ctr">
            <a:solidFill>
              <a:schemeClr val="bg1">
                <a:lumMod val="50000"/>
                <a:lumOff val="50000"/>
              </a:schemeClr>
            </a:solidFill>
            <a:prstDash val="solid"/>
            <a:round/>
            <a:headEnd type="arrow"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直接箭头连接符 153"/>
          <p:cNvCxnSpPr/>
          <p:nvPr/>
        </p:nvCxnSpPr>
        <p:spPr bwMode="auto">
          <a:xfrm flipV="1">
            <a:off x="2109906" y="2195109"/>
            <a:ext cx="0" cy="338513"/>
          </a:xfrm>
          <a:prstGeom prst="straightConnector1">
            <a:avLst/>
          </a:prstGeom>
          <a:noFill/>
          <a:ln w="9525" cap="flat" cmpd="sng" algn="ctr">
            <a:solidFill>
              <a:srgbClr val="0505FB"/>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10616806"/>
      </p:ext>
    </p:extLst>
  </p:cSld>
  <p:clrMapOvr>
    <a:masterClrMapping/>
  </p:clrMapOvr>
  <p:transition advClick="0" advTm="8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标题 1"/>
          <p:cNvSpPr txBox="1">
            <a:spLocks/>
          </p:cNvSpPr>
          <p:nvPr/>
        </p:nvSpPr>
        <p:spPr>
          <a:xfrm>
            <a:off x="707063" y="135730"/>
            <a:ext cx="9967564"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Product-Level Reliability: Technical Principles of </a:t>
            </a:r>
            <a:r>
              <a:rPr lang="en-US" err="1"/>
              <a:t>Subhealth</a:t>
            </a:r>
            <a:r>
              <a:rPr lang="en-US"/>
              <a:t> Management</a:t>
            </a:r>
          </a:p>
        </p:txBody>
      </p:sp>
      <p:grpSp>
        <p:nvGrpSpPr>
          <p:cNvPr id="2" name="组合 1"/>
          <p:cNvGrpSpPr/>
          <p:nvPr/>
        </p:nvGrpSpPr>
        <p:grpSpPr>
          <a:xfrm>
            <a:off x="97658" y="992821"/>
            <a:ext cx="11736600" cy="5601363"/>
            <a:chOff x="97659" y="915566"/>
            <a:chExt cx="8941323" cy="3833482"/>
          </a:xfrm>
        </p:grpSpPr>
        <p:cxnSp>
          <p:nvCxnSpPr>
            <p:cNvPr id="65" name="直接连接符 64"/>
            <p:cNvCxnSpPr/>
            <p:nvPr/>
          </p:nvCxnSpPr>
          <p:spPr bwMode="auto">
            <a:xfrm>
              <a:off x="722023" y="2617788"/>
              <a:ext cx="7676618" cy="0"/>
            </a:xfrm>
            <a:prstGeom prst="line">
              <a:avLst/>
            </a:prstGeom>
            <a:noFill/>
            <a:ln w="9525" cap="flat" cmpd="sng" algn="ctr">
              <a:solidFill>
                <a:sysClr val="windowText" lastClr="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65"/>
            <p:cNvCxnSpPr/>
            <p:nvPr/>
          </p:nvCxnSpPr>
          <p:spPr bwMode="auto">
            <a:xfrm>
              <a:off x="4427984" y="915566"/>
              <a:ext cx="0" cy="3833482"/>
            </a:xfrm>
            <a:prstGeom prst="line">
              <a:avLst/>
            </a:prstGeom>
            <a:noFill/>
            <a:ln w="9525" cap="flat" cmpd="sng" algn="ctr">
              <a:solidFill>
                <a:sysClr val="windowText" lastClr="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文本框 66"/>
            <p:cNvSpPr txBox="1"/>
            <p:nvPr/>
          </p:nvSpPr>
          <p:spPr>
            <a:xfrm>
              <a:off x="483052" y="982406"/>
              <a:ext cx="1899241" cy="189574"/>
            </a:xfrm>
            <a:prstGeom prst="rect">
              <a:avLst/>
            </a:prstGeom>
            <a:noFill/>
          </p:spPr>
          <p:txBody>
            <a:bodyPr wrap="square" rtlCol="0" anchor="ctr">
              <a:noAutofit/>
            </a:bodyPr>
            <a:lstStyle/>
            <a:p>
              <a:pPr defTabSz="914400" fontAlgn="ctr">
                <a:spcBef>
                  <a:spcPct val="0"/>
                </a:spcBef>
                <a:spcAft>
                  <a:spcPct val="0"/>
                </a:spcAft>
              </a:pPr>
              <a:r>
                <a:rPr lang="en-US" sz="1200" b="1" dirty="0">
                  <a:solidFill>
                    <a:prstClr val="black"/>
                  </a:solidFill>
                  <a:latin typeface="Arial" panose="020B0604020202020204" pitchFamily="34" charset="0"/>
                </a:rPr>
                <a:t>1. Disk sub-health management</a:t>
              </a:r>
              <a:endParaRPr lang="en-US" altLang="zh-CN" sz="1200" b="1" dirty="0">
                <a:solidFill>
                  <a:prstClr val="black"/>
                </a:solidFill>
                <a:latin typeface="Arial" panose="020B0604020202020204" pitchFamily="34" charset="0"/>
                <a:ea typeface="微软雅黑" panose="020B0503020204020204" pitchFamily="34" charset="-122"/>
              </a:endParaRPr>
            </a:p>
          </p:txBody>
        </p:sp>
        <p:sp>
          <p:nvSpPr>
            <p:cNvPr id="68" name="文本框 67"/>
            <p:cNvSpPr txBox="1"/>
            <p:nvPr/>
          </p:nvSpPr>
          <p:spPr>
            <a:xfrm>
              <a:off x="4439493" y="949771"/>
              <a:ext cx="2555036" cy="189574"/>
            </a:xfrm>
            <a:prstGeom prst="rect">
              <a:avLst/>
            </a:prstGeom>
            <a:noFill/>
          </p:spPr>
          <p:txBody>
            <a:bodyPr wrap="square" rtlCol="0">
              <a:noAutofit/>
            </a:bodyPr>
            <a:lstStyle/>
            <a:p>
              <a:pPr defTabSz="914400" fontAlgn="ctr">
                <a:spcBef>
                  <a:spcPct val="0"/>
                </a:spcBef>
                <a:spcAft>
                  <a:spcPct val="0"/>
                </a:spcAft>
              </a:pPr>
              <a:r>
                <a:rPr lang="en-US" sz="1200" b="1">
                  <a:solidFill>
                    <a:prstClr val="black"/>
                  </a:solidFill>
                  <a:latin typeface="Arial" panose="020B0604020202020204" pitchFamily="34" charset="0"/>
                </a:rPr>
                <a:t>3. Process/Service sub-health management</a:t>
              </a:r>
              <a:endParaRPr lang="en-US" altLang="zh-CN" sz="1200" b="1">
                <a:solidFill>
                  <a:prstClr val="black"/>
                </a:solidFill>
                <a:latin typeface="Arial" panose="020B0604020202020204" pitchFamily="34" charset="0"/>
                <a:ea typeface="微软雅黑" panose="020B0503020204020204" pitchFamily="34" charset="-122"/>
              </a:endParaRPr>
            </a:p>
          </p:txBody>
        </p:sp>
        <p:sp>
          <p:nvSpPr>
            <p:cNvPr id="69" name="文本框 68"/>
            <p:cNvSpPr txBox="1"/>
            <p:nvPr/>
          </p:nvSpPr>
          <p:spPr>
            <a:xfrm>
              <a:off x="4445936" y="2831613"/>
              <a:ext cx="2364526" cy="189574"/>
            </a:xfrm>
            <a:prstGeom prst="rect">
              <a:avLst/>
            </a:prstGeom>
            <a:noFill/>
          </p:spPr>
          <p:txBody>
            <a:bodyPr wrap="square" rtlCol="0" anchor="ctr">
              <a:noAutofit/>
            </a:bodyPr>
            <a:lstStyle/>
            <a:p>
              <a:pPr defTabSz="914400" fontAlgn="ctr">
                <a:spcBef>
                  <a:spcPct val="0"/>
                </a:spcBef>
                <a:spcAft>
                  <a:spcPct val="0"/>
                </a:spcAft>
              </a:pPr>
              <a:r>
                <a:rPr lang="en-US" sz="1200" b="1">
                  <a:solidFill>
                    <a:prstClr val="black"/>
                  </a:solidFill>
                  <a:latin typeface="Arial" panose="020B0604020202020204" pitchFamily="34" charset="0"/>
                </a:rPr>
                <a:t>4. Fast-Fail (fast retry of path switching)</a:t>
              </a:r>
              <a:endParaRPr lang="en-US" altLang="zh-CN" sz="1200" b="1">
                <a:solidFill>
                  <a:prstClr val="black"/>
                </a:solidFill>
                <a:latin typeface="Arial" panose="020B0604020202020204" pitchFamily="34" charset="0"/>
                <a:ea typeface="微软雅黑" panose="020B0503020204020204" pitchFamily="34" charset="-122"/>
              </a:endParaRPr>
            </a:p>
          </p:txBody>
        </p:sp>
        <p:sp>
          <p:nvSpPr>
            <p:cNvPr id="70" name="文本框 69"/>
            <p:cNvSpPr txBox="1"/>
            <p:nvPr/>
          </p:nvSpPr>
          <p:spPr>
            <a:xfrm>
              <a:off x="346560" y="2867057"/>
              <a:ext cx="2114176" cy="189574"/>
            </a:xfrm>
            <a:prstGeom prst="rect">
              <a:avLst/>
            </a:prstGeom>
            <a:noFill/>
          </p:spPr>
          <p:txBody>
            <a:bodyPr wrap="square" rtlCol="0">
              <a:noAutofit/>
            </a:bodyPr>
            <a:lstStyle/>
            <a:p>
              <a:pPr defTabSz="914400" fontAlgn="ctr">
                <a:spcBef>
                  <a:spcPct val="0"/>
                </a:spcBef>
                <a:spcAft>
                  <a:spcPct val="0"/>
                </a:spcAft>
              </a:pPr>
              <a:r>
                <a:rPr lang="en-US" sz="1200" b="1">
                  <a:solidFill>
                    <a:prstClr val="black"/>
                  </a:solidFill>
                  <a:latin typeface="Arial" panose="020B0604020202020204" pitchFamily="34" charset="0"/>
                </a:rPr>
                <a:t>2. Network sub-health management</a:t>
              </a:r>
              <a:endParaRPr lang="en-US" altLang="zh-CN" sz="1200" b="1">
                <a:solidFill>
                  <a:prstClr val="black"/>
                </a:solidFill>
                <a:latin typeface="Arial" panose="020B0604020202020204" pitchFamily="34" charset="0"/>
                <a:ea typeface="微软雅黑" panose="020B0503020204020204" pitchFamily="34" charset="-122"/>
              </a:endParaRPr>
            </a:p>
          </p:txBody>
        </p:sp>
        <p:sp>
          <p:nvSpPr>
            <p:cNvPr id="71" name="文本框 70"/>
            <p:cNvSpPr txBox="1"/>
            <p:nvPr/>
          </p:nvSpPr>
          <p:spPr>
            <a:xfrm>
              <a:off x="2444529" y="2805941"/>
              <a:ext cx="1915324" cy="1704534"/>
            </a:xfrm>
            <a:prstGeom prst="rect">
              <a:avLst/>
            </a:prstGeom>
            <a:noFill/>
          </p:spPr>
          <p:txBody>
            <a:bodyPr wrap="square" rtlCol="0">
              <a:noAutofit/>
            </a:bodyPr>
            <a:lstStyle/>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Multi-level detection: The local network of a node quickly detects exceptions such as intermittent disconnections, packet errors, and negotiated rates. In addition, nodes are intelligently selected to send detection packets in an adaptive manner to identify link latency exceptions and packet loss.</a:t>
              </a:r>
              <a:endParaRPr lang="en-US" altLang="zh-CN" sz="1000" dirty="0">
                <a:solidFill>
                  <a:prstClr val="black"/>
                </a:solidFill>
                <a:latin typeface="Arial" panose="020B0604020202020204" pitchFamily="34" charset="0"/>
                <a:ea typeface="微软雅黑" panose="020B0503020204020204" pitchFamily="34" charset="-122"/>
              </a:endParaRPr>
            </a:p>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Smart diagnosis: Smart diagnosis is performed on network ports, NICs, and links based on networking models and error messages.</a:t>
              </a:r>
              <a:endParaRPr lang="en-US" altLang="zh-CN" sz="1000" dirty="0">
                <a:solidFill>
                  <a:prstClr val="black"/>
                </a:solidFill>
                <a:latin typeface="Arial" panose="020B0604020202020204" pitchFamily="34" charset="0"/>
                <a:ea typeface="微软雅黑" panose="020B0503020204020204" pitchFamily="34" charset="-122"/>
              </a:endParaRPr>
            </a:p>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Level-by-level isolation and warning: Network ports, links, and nodes are isolated based on the diagnosis results and alarms are reported.</a:t>
              </a:r>
              <a:endParaRPr lang="en-US" altLang="zh-CN" sz="1000" dirty="0">
                <a:solidFill>
                  <a:prstClr val="black"/>
                </a:solidFill>
                <a:latin typeface="Arial" panose="020B0604020202020204" pitchFamily="34" charset="0"/>
                <a:ea typeface="微软雅黑" panose="020B0503020204020204" pitchFamily="34" charset="-122"/>
              </a:endParaRPr>
            </a:p>
          </p:txBody>
        </p:sp>
        <p:sp>
          <p:nvSpPr>
            <p:cNvPr id="72" name="文本框 71"/>
            <p:cNvSpPr txBox="1"/>
            <p:nvPr/>
          </p:nvSpPr>
          <p:spPr>
            <a:xfrm>
              <a:off x="2433635" y="1063110"/>
              <a:ext cx="1968995" cy="1409518"/>
            </a:xfrm>
            <a:prstGeom prst="rect">
              <a:avLst/>
            </a:prstGeom>
            <a:noFill/>
          </p:spPr>
          <p:txBody>
            <a:bodyPr wrap="square" rtlCol="0">
              <a:noAutofit/>
            </a:bodyPr>
            <a:lstStyle/>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Intelligent detection and diagnosis: Information about Self Monitoring Analysis and Reporting Technology (SMART), statistical I/O latency, real-time I/O latency, and I/O errors is collected. Clustering and slow-disk detection algorithms are used to diagnose abnormal disks or RAID controller cards.</a:t>
              </a:r>
              <a:endParaRPr lang="en-US" altLang="zh-CN" sz="1000" dirty="0">
                <a:solidFill>
                  <a:prstClr val="black"/>
                </a:solidFill>
                <a:latin typeface="Arial" panose="020B0604020202020204" pitchFamily="34" charset="0"/>
                <a:ea typeface="微软雅黑" panose="020B0503020204020204" pitchFamily="34" charset="-122"/>
              </a:endParaRPr>
            </a:p>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Isolation and warning: After diagnosis, the MDC is instructed to isolate involved disks and report an alarm.</a:t>
              </a:r>
              <a:endParaRPr lang="en-US" altLang="zh-CN" sz="1000" dirty="0">
                <a:solidFill>
                  <a:prstClr val="black"/>
                </a:solidFill>
                <a:latin typeface="Arial" panose="020B0604020202020204" pitchFamily="34" charset="0"/>
                <a:ea typeface="微软雅黑" panose="020B0503020204020204" pitchFamily="34" charset="-122"/>
              </a:endParaRPr>
            </a:p>
          </p:txBody>
        </p:sp>
        <p:sp>
          <p:nvSpPr>
            <p:cNvPr id="73" name="矩形 72"/>
            <p:cNvSpPr/>
            <p:nvPr/>
          </p:nvSpPr>
          <p:spPr bwMode="auto">
            <a:xfrm>
              <a:off x="323301" y="4088694"/>
              <a:ext cx="998658" cy="312613"/>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NODE1</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4" name="矩形 73"/>
            <p:cNvSpPr/>
            <p:nvPr/>
          </p:nvSpPr>
          <p:spPr bwMode="auto">
            <a:xfrm>
              <a:off x="383516" y="3895388"/>
              <a:ext cx="363043" cy="193306"/>
            </a:xfrm>
            <a:prstGeom prst="rect">
              <a:avLst/>
            </a:prstGeom>
            <a:solidFill>
              <a:srgbClr val="F79646">
                <a:lumMod val="40000"/>
                <a:lumOff val="6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800">
                  <a:solidFill>
                    <a:prstClr val="black"/>
                  </a:solidFill>
                  <a:latin typeface="Arial" panose="020B0604020202020204" pitchFamily="34" charset="0"/>
                </a:rPr>
                <a:t>NIC</a:t>
              </a:r>
              <a:endParaRPr kumimoji="0" lang="en-US" altLang="zh-CN" sz="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5" name="矩形 74"/>
            <p:cNvSpPr/>
            <p:nvPr/>
          </p:nvSpPr>
          <p:spPr bwMode="auto">
            <a:xfrm>
              <a:off x="903265" y="3895388"/>
              <a:ext cx="363043" cy="193306"/>
            </a:xfrm>
            <a:prstGeom prst="rect">
              <a:avLst/>
            </a:prstGeom>
            <a:solidFill>
              <a:srgbClr val="F79646">
                <a:lumMod val="40000"/>
                <a:lumOff val="6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800">
                  <a:solidFill>
                    <a:prstClr val="black"/>
                  </a:solidFill>
                  <a:latin typeface="Arial" panose="020B0604020202020204" pitchFamily="34" charset="0"/>
                </a:rPr>
                <a:t>NIC</a:t>
              </a:r>
              <a:endParaRPr kumimoji="0" lang="en-US" altLang="zh-CN" sz="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6" name="矩形 75"/>
            <p:cNvSpPr/>
            <p:nvPr/>
          </p:nvSpPr>
          <p:spPr bwMode="auto">
            <a:xfrm>
              <a:off x="499141" y="3242778"/>
              <a:ext cx="759734" cy="204567"/>
            </a:xfrm>
            <a:prstGeom prst="rect">
              <a:avLst/>
            </a:prstGeom>
            <a:solidFill>
              <a:srgbClr val="8064A2">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SWITCH</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7" name="矩形 76"/>
            <p:cNvSpPr/>
            <p:nvPr/>
          </p:nvSpPr>
          <p:spPr bwMode="auto">
            <a:xfrm>
              <a:off x="1537082" y="3232502"/>
              <a:ext cx="759734" cy="204567"/>
            </a:xfrm>
            <a:prstGeom prst="rect">
              <a:avLst/>
            </a:prstGeom>
            <a:solidFill>
              <a:srgbClr val="8064A2">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SWITCH</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8" name="矩形 77"/>
            <p:cNvSpPr/>
            <p:nvPr/>
          </p:nvSpPr>
          <p:spPr bwMode="auto">
            <a:xfrm>
              <a:off x="1403648" y="4091912"/>
              <a:ext cx="1011025" cy="312613"/>
            </a:xfrm>
            <a:prstGeom prst="rect">
              <a:avLst/>
            </a:prstGeom>
            <a:solidFill>
              <a:sysClr val="window" lastClr="FFFFFF">
                <a:lumMod val="85000"/>
              </a:sys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NODE2</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9" name="矩形 78"/>
            <p:cNvSpPr/>
            <p:nvPr/>
          </p:nvSpPr>
          <p:spPr bwMode="auto">
            <a:xfrm>
              <a:off x="1470469" y="3898606"/>
              <a:ext cx="363043" cy="193306"/>
            </a:xfrm>
            <a:prstGeom prst="rect">
              <a:avLst/>
            </a:prstGeom>
            <a:solidFill>
              <a:srgbClr val="F79646">
                <a:lumMod val="40000"/>
                <a:lumOff val="6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800">
                  <a:solidFill>
                    <a:prstClr val="black"/>
                  </a:solidFill>
                  <a:latin typeface="Arial" panose="020B0604020202020204" pitchFamily="34" charset="0"/>
                </a:rPr>
                <a:t>NIC</a:t>
              </a:r>
              <a:endParaRPr kumimoji="0" lang="en-US" altLang="zh-CN" sz="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80" name="矩形 79"/>
            <p:cNvSpPr/>
            <p:nvPr/>
          </p:nvSpPr>
          <p:spPr bwMode="auto">
            <a:xfrm>
              <a:off x="1990218" y="3898606"/>
              <a:ext cx="363043" cy="193306"/>
            </a:xfrm>
            <a:prstGeom prst="rect">
              <a:avLst/>
            </a:prstGeom>
            <a:solidFill>
              <a:srgbClr val="F79646">
                <a:lumMod val="40000"/>
                <a:lumOff val="6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800">
                  <a:solidFill>
                    <a:prstClr val="black"/>
                  </a:solidFill>
                  <a:latin typeface="Arial" panose="020B0604020202020204" pitchFamily="34" charset="0"/>
                </a:rPr>
                <a:t>NIC</a:t>
              </a:r>
              <a:endParaRPr kumimoji="0" lang="en-US" altLang="zh-CN" sz="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81" name="直接连接符 80"/>
            <p:cNvCxnSpPr>
              <a:stCxn id="76" idx="2"/>
              <a:endCxn id="74" idx="0"/>
            </p:cNvCxnSpPr>
            <p:nvPr/>
          </p:nvCxnSpPr>
          <p:spPr bwMode="auto">
            <a:xfrm flipH="1">
              <a:off x="565038" y="3447345"/>
              <a:ext cx="313970" cy="448043"/>
            </a:xfrm>
            <a:prstGeom prst="line">
              <a:avLst/>
            </a:prstGeom>
            <a:noFill/>
            <a:ln w="12700"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连接符 81"/>
            <p:cNvCxnSpPr>
              <a:stCxn id="77" idx="2"/>
              <a:endCxn id="75" idx="0"/>
            </p:cNvCxnSpPr>
            <p:nvPr/>
          </p:nvCxnSpPr>
          <p:spPr bwMode="auto">
            <a:xfrm flipH="1">
              <a:off x="1084787" y="3437069"/>
              <a:ext cx="832162" cy="458319"/>
            </a:xfrm>
            <a:prstGeom prst="line">
              <a:avLst/>
            </a:prstGeom>
            <a:noFill/>
            <a:ln w="12700"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a:stCxn id="76" idx="2"/>
              <a:endCxn id="79" idx="0"/>
            </p:cNvCxnSpPr>
            <p:nvPr/>
          </p:nvCxnSpPr>
          <p:spPr bwMode="auto">
            <a:xfrm>
              <a:off x="879008" y="3447345"/>
              <a:ext cx="772983" cy="451261"/>
            </a:xfrm>
            <a:prstGeom prst="line">
              <a:avLst/>
            </a:prstGeom>
            <a:noFill/>
            <a:ln w="12700"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p:cNvCxnSpPr>
              <a:stCxn id="77" idx="2"/>
              <a:endCxn id="80" idx="0"/>
            </p:cNvCxnSpPr>
            <p:nvPr/>
          </p:nvCxnSpPr>
          <p:spPr bwMode="auto">
            <a:xfrm>
              <a:off x="1916949" y="3437069"/>
              <a:ext cx="254791" cy="461537"/>
            </a:xfrm>
            <a:prstGeom prst="line">
              <a:avLst/>
            </a:prstGeom>
            <a:noFill/>
            <a:ln w="12700" cap="flat" cmpd="sng" algn="ctr">
              <a:solidFill>
                <a:sysClr val="windowText" lastClr="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右箭头 84"/>
            <p:cNvSpPr/>
            <p:nvPr/>
          </p:nvSpPr>
          <p:spPr bwMode="auto">
            <a:xfrm>
              <a:off x="787230" y="3946867"/>
              <a:ext cx="96222" cy="137051"/>
            </a:xfrm>
            <a:prstGeom prst="rightArrow">
              <a:avLst/>
            </a:prstGeom>
            <a:solidFill>
              <a:srgbClr val="0080CB"/>
            </a:solidFill>
            <a:ln w="9525" cap="flat" cmpd="sng" algn="ctr">
              <a:solidFill>
                <a:srgbClr val="0080C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ctr">
                <a:spcBef>
                  <a:spcPct val="0"/>
                </a:spcBef>
                <a:spcAft>
                  <a:spcPct val="0"/>
                </a:spcAft>
                <a:buClr>
                  <a:srgbClr val="CC9900"/>
                </a:buClr>
                <a:buFont typeface="Wingdings" pitchFamily="2" charset="2"/>
                <a:buChar char="n"/>
              </a:pPr>
              <a:endParaRPr lang="en-US" altLang="zh-CN" sz="1200">
                <a:solidFill>
                  <a:prstClr val="black"/>
                </a:solidFill>
                <a:latin typeface="Arial" panose="020B0604020202020204" pitchFamily="34" charset="0"/>
                <a:ea typeface="微软雅黑" panose="020B0503020204020204" pitchFamily="34" charset="-122"/>
              </a:endParaRPr>
            </a:p>
          </p:txBody>
        </p:sp>
        <p:cxnSp>
          <p:nvCxnSpPr>
            <p:cNvPr id="86" name="曲线连接符 85"/>
            <p:cNvCxnSpPr>
              <a:stCxn id="79" idx="0"/>
              <a:endCxn id="74" idx="0"/>
            </p:cNvCxnSpPr>
            <p:nvPr/>
          </p:nvCxnSpPr>
          <p:spPr bwMode="auto">
            <a:xfrm rot="16200000" flipV="1">
              <a:off x="1106906" y="3353520"/>
              <a:ext cx="3218" cy="1086953"/>
            </a:xfrm>
            <a:prstGeom prst="curvedConnector3">
              <a:avLst>
                <a:gd name="adj1" fmla="val 21411374"/>
              </a:avLst>
            </a:prstGeom>
            <a:noFill/>
            <a:ln w="9525" cap="flat" cmpd="sng" algn="ctr">
              <a:solidFill>
                <a:sysClr val="windowText" lastClr="0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文本框 86"/>
            <p:cNvSpPr txBox="1"/>
            <p:nvPr/>
          </p:nvSpPr>
          <p:spPr>
            <a:xfrm>
              <a:off x="931017" y="3033696"/>
              <a:ext cx="306899" cy="189574"/>
            </a:xfrm>
            <a:prstGeom prst="rect">
              <a:avLst/>
            </a:prstGeom>
            <a:noFill/>
          </p:spPr>
          <p:txBody>
            <a:bodyPr wrap="square" rtlCol="0" anchor="ctr">
              <a:noAutofit/>
            </a:bodyPr>
            <a:lstStyle/>
            <a:p>
              <a:pPr algn="ctr" defTabSz="914400" fontAlgn="ctr">
                <a:spcBef>
                  <a:spcPct val="0"/>
                </a:spcBef>
                <a:spcAft>
                  <a:spcPct val="0"/>
                </a:spcAft>
              </a:pPr>
              <a:r>
                <a:rPr lang="en-US" sz="1200">
                  <a:solidFill>
                    <a:prstClr val="black"/>
                  </a:solidFill>
                  <a:latin typeface="Arial" panose="020B0604020202020204" pitchFamily="34" charset="0"/>
                </a:rPr>
                <a:t>①</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88" name="文本框 87"/>
            <p:cNvSpPr txBox="1"/>
            <p:nvPr/>
          </p:nvSpPr>
          <p:spPr>
            <a:xfrm>
              <a:off x="671543" y="3785425"/>
              <a:ext cx="306899" cy="189574"/>
            </a:xfrm>
            <a:prstGeom prst="rect">
              <a:avLst/>
            </a:prstGeom>
            <a:noFill/>
          </p:spPr>
          <p:txBody>
            <a:bodyPr wrap="square" rtlCol="0" anchor="ctr">
              <a:noAutofit/>
            </a:bodyPr>
            <a:lstStyle/>
            <a:p>
              <a:pPr algn="ctr" defTabSz="914400" fontAlgn="ctr">
                <a:spcBef>
                  <a:spcPct val="0"/>
                </a:spcBef>
                <a:spcAft>
                  <a:spcPct val="0"/>
                </a:spcAft>
              </a:pPr>
              <a:r>
                <a:rPr lang="en-US" sz="1200">
                  <a:solidFill>
                    <a:prstClr val="black"/>
                  </a:solidFill>
                  <a:latin typeface="Arial" panose="020B0604020202020204" pitchFamily="34" charset="0"/>
                </a:rPr>
                <a:t>②</a:t>
              </a:r>
              <a:endParaRPr lang="en-US" altLang="zh-CN" sz="1200">
                <a:solidFill>
                  <a:prstClr val="black"/>
                </a:solidFill>
                <a:latin typeface="Arial" panose="020B0604020202020204" pitchFamily="34" charset="0"/>
                <a:ea typeface="微软雅黑" panose="020B0503020204020204" pitchFamily="34" charset="-122"/>
              </a:endParaRPr>
            </a:p>
          </p:txBody>
        </p:sp>
        <p:sp>
          <p:nvSpPr>
            <p:cNvPr id="89" name="文本框 88"/>
            <p:cNvSpPr txBox="1"/>
            <p:nvPr/>
          </p:nvSpPr>
          <p:spPr>
            <a:xfrm>
              <a:off x="6932126" y="1037592"/>
              <a:ext cx="1927468" cy="1144008"/>
            </a:xfrm>
            <a:prstGeom prst="rect">
              <a:avLst/>
            </a:prstGeom>
            <a:noFill/>
          </p:spPr>
          <p:txBody>
            <a:bodyPr wrap="square" rtlCol="0">
              <a:noAutofit/>
            </a:bodyPr>
            <a:lstStyle/>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Cross-process/service detection 1: If the I/O access latency exceeds the specified threshold, an exception is reported.</a:t>
              </a:r>
              <a:endParaRPr lang="en-US" altLang="zh-CN" sz="1000" dirty="0">
                <a:solidFill>
                  <a:prstClr val="black"/>
                </a:solidFill>
                <a:latin typeface="Arial" panose="020B0604020202020204" pitchFamily="34" charset="0"/>
                <a:ea typeface="微软雅黑" panose="020B0503020204020204" pitchFamily="34" charset="-122"/>
              </a:endParaRPr>
            </a:p>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Smart diagnosis 2: </a:t>
              </a:r>
              <a:r>
                <a:rPr lang="en-US" sz="1000" dirty="0" err="1">
                  <a:solidFill>
                    <a:prstClr val="black"/>
                  </a:solidFill>
                  <a:latin typeface="Arial" panose="020B0604020202020204" pitchFamily="34" charset="0"/>
                </a:rPr>
                <a:t>OceanStor</a:t>
              </a:r>
              <a:r>
                <a:rPr lang="en-US" sz="1000" dirty="0">
                  <a:solidFill>
                    <a:prstClr val="black"/>
                  </a:solidFill>
                  <a:latin typeface="Arial" panose="020B0604020202020204" pitchFamily="34" charset="0"/>
                </a:rPr>
                <a:t> 100D diagnoses processes or services with abnormal latency using the majority voting or clustering algorithm based on the reported abnormal I/O latency of each process or service.</a:t>
              </a:r>
              <a:endParaRPr lang="en-US" altLang="zh-CN" sz="1000" dirty="0">
                <a:solidFill>
                  <a:prstClr val="black"/>
                </a:solidFill>
                <a:latin typeface="Arial" panose="020B0604020202020204" pitchFamily="34" charset="0"/>
                <a:ea typeface="微软雅黑" panose="020B0503020204020204" pitchFamily="34" charset="-122"/>
              </a:endParaRPr>
            </a:p>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Isolation and warning 3: Report abnormal processes or services to the MDC for isolation and reports an alarm.</a:t>
              </a:r>
              <a:endParaRPr lang="en-US" altLang="zh-CN" sz="1000" dirty="0">
                <a:solidFill>
                  <a:prstClr val="black"/>
                </a:solidFill>
                <a:latin typeface="Arial" panose="020B0604020202020204" pitchFamily="34" charset="0"/>
                <a:ea typeface="微软雅黑" panose="020B0503020204020204" pitchFamily="34" charset="-122"/>
              </a:endParaRPr>
            </a:p>
          </p:txBody>
        </p:sp>
        <p:sp>
          <p:nvSpPr>
            <p:cNvPr id="90" name="文本框 89"/>
            <p:cNvSpPr txBox="1"/>
            <p:nvPr/>
          </p:nvSpPr>
          <p:spPr>
            <a:xfrm>
              <a:off x="7010253" y="2908694"/>
              <a:ext cx="2028729" cy="1525344"/>
            </a:xfrm>
            <a:prstGeom prst="rect">
              <a:avLst/>
            </a:prstGeom>
            <a:noFill/>
          </p:spPr>
          <p:txBody>
            <a:bodyPr wrap="square" rtlCol="0">
              <a:noAutofit/>
            </a:bodyPr>
            <a:lstStyle/>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Ensure that the I/O latency of a single sub-healthy node is controllable.</a:t>
              </a:r>
            </a:p>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I/O-level latency detection 1: checks whether the response time of each I/O exceeds the specified threshold and whether a response is returned for the I/O. If no response is returned, Fast-Fail is started.</a:t>
              </a:r>
              <a:endParaRPr lang="en-US" altLang="zh-CN" sz="1000" dirty="0">
                <a:solidFill>
                  <a:prstClr val="black"/>
                </a:solidFill>
                <a:latin typeface="Arial" panose="020B0604020202020204" pitchFamily="34" charset="0"/>
                <a:ea typeface="微软雅黑" panose="020B0503020204020204" pitchFamily="34" charset="-122"/>
              </a:endParaRPr>
            </a:p>
            <a:p>
              <a:pPr marL="171450" indent="-171450" defTabSz="914400" fontAlgn="ctr">
                <a:spcBef>
                  <a:spcPct val="0"/>
                </a:spcBef>
                <a:spcAft>
                  <a:spcPct val="0"/>
                </a:spcAft>
                <a:buFont typeface="Wingdings" panose="05000000000000000000" pitchFamily="2" charset="2"/>
                <a:buChar char="l"/>
              </a:pPr>
              <a:r>
                <a:rPr lang="en-US" sz="1000" dirty="0">
                  <a:solidFill>
                    <a:prstClr val="black"/>
                  </a:solidFill>
                  <a:latin typeface="Arial" panose="020B0604020202020204" pitchFamily="34" charset="0"/>
                </a:rPr>
                <a:t>Path switchover retry 2: For read I/</a:t>
              </a:r>
              <a:r>
                <a:rPr lang="en-US" sz="1000" dirty="0" err="1">
                  <a:solidFill>
                    <a:prstClr val="black"/>
                  </a:solidFill>
                  <a:latin typeface="Arial" panose="020B0604020202020204" pitchFamily="34" charset="0"/>
                </a:rPr>
                <a:t>Os</a:t>
              </a:r>
              <a:r>
                <a:rPr lang="en-US" sz="1000" dirty="0">
                  <a:solidFill>
                    <a:prstClr val="black"/>
                  </a:solidFill>
                  <a:latin typeface="Arial" panose="020B0604020202020204" pitchFamily="34" charset="0"/>
                </a:rPr>
                <a:t>, other copies are read or EC is used for recalculation. For write I/</a:t>
              </a:r>
              <a:r>
                <a:rPr lang="en-US" sz="1000" dirty="0" err="1">
                  <a:solidFill>
                    <a:prstClr val="black"/>
                  </a:solidFill>
                  <a:latin typeface="Arial" panose="020B0604020202020204" pitchFamily="34" charset="0"/>
                </a:rPr>
                <a:t>Os</a:t>
              </a:r>
              <a:r>
                <a:rPr lang="en-US" sz="1000" dirty="0">
                  <a:solidFill>
                    <a:prstClr val="black"/>
                  </a:solidFill>
                  <a:latin typeface="Arial" panose="020B0604020202020204" pitchFamily="34" charset="0"/>
                </a:rPr>
                <a:t>, new space is used for data write (space is allocated to other normal disks).</a:t>
              </a:r>
              <a:endParaRPr lang="en-US" altLang="zh-CN" sz="1000" dirty="0">
                <a:solidFill>
                  <a:prstClr val="black"/>
                </a:solidFill>
                <a:latin typeface="Arial" panose="020B0604020202020204" pitchFamily="34" charset="0"/>
                <a:ea typeface="微软雅黑" panose="020B0503020204020204" pitchFamily="34" charset="-122"/>
              </a:endParaRPr>
            </a:p>
          </p:txBody>
        </p:sp>
        <p:grpSp>
          <p:nvGrpSpPr>
            <p:cNvPr id="91" name="组合 90"/>
            <p:cNvGrpSpPr/>
            <p:nvPr/>
          </p:nvGrpSpPr>
          <p:grpSpPr>
            <a:xfrm>
              <a:off x="4663943" y="3098564"/>
              <a:ext cx="2068297" cy="1483969"/>
              <a:chOff x="4663943" y="3098564"/>
              <a:chExt cx="2068297" cy="1483969"/>
            </a:xfrm>
          </p:grpSpPr>
          <p:sp>
            <p:nvSpPr>
              <p:cNvPr id="92" name="矩形 91"/>
              <p:cNvSpPr/>
              <p:nvPr/>
            </p:nvSpPr>
            <p:spPr bwMode="auto">
              <a:xfrm>
                <a:off x="4669824" y="3098564"/>
                <a:ext cx="2062416" cy="337395"/>
              </a:xfrm>
              <a:prstGeom prst="rect">
                <a:avLst/>
              </a:prstGeom>
              <a:solidFill>
                <a:srgbClr val="92D050"/>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EDS</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93" name="矩形 92"/>
              <p:cNvSpPr/>
              <p:nvPr/>
            </p:nvSpPr>
            <p:spPr bwMode="auto">
              <a:xfrm>
                <a:off x="4669823" y="3818756"/>
                <a:ext cx="909683" cy="296589"/>
              </a:xfrm>
              <a:prstGeom prst="rect">
                <a:avLst/>
              </a:prstGeom>
              <a:solidFill>
                <a:srgbClr val="4BACC6">
                  <a:lumMod val="60000"/>
                  <a:lumOff val="4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OSD</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94" name="直接箭头连接符 93"/>
              <p:cNvCxnSpPr>
                <a:stCxn id="92" idx="2"/>
                <a:endCxn id="93" idx="0"/>
              </p:cNvCxnSpPr>
              <p:nvPr/>
            </p:nvCxnSpPr>
            <p:spPr bwMode="auto">
              <a:xfrm flipH="1">
                <a:off x="5124665" y="3435959"/>
                <a:ext cx="576367" cy="382797"/>
              </a:xfrm>
              <a:prstGeom prst="straightConnector1">
                <a:avLst/>
              </a:prstGeom>
              <a:noFill/>
              <a:ln w="12700" cap="flat" cmpd="sng" algn="ctr">
                <a:solidFill>
                  <a:sysClr val="windowText" lastClr="0000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箭头连接符 94"/>
              <p:cNvCxnSpPr>
                <a:stCxn id="93" idx="2"/>
                <a:endCxn id="97" idx="1"/>
              </p:cNvCxnSpPr>
              <p:nvPr/>
            </p:nvCxnSpPr>
            <p:spPr bwMode="auto">
              <a:xfrm>
                <a:off x="5124665" y="4115345"/>
                <a:ext cx="353" cy="170498"/>
              </a:xfrm>
              <a:prstGeom prst="straightConnector1">
                <a:avLst/>
              </a:prstGeom>
              <a:noFill/>
              <a:ln w="12700" cap="flat" cmpd="sng" algn="ctr">
                <a:solidFill>
                  <a:sysClr val="windowText" lastClr="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文本框 95"/>
              <p:cNvSpPr txBox="1"/>
              <p:nvPr/>
            </p:nvSpPr>
            <p:spPr>
              <a:xfrm>
                <a:off x="5484076" y="3642700"/>
                <a:ext cx="306899" cy="189574"/>
              </a:xfrm>
              <a:prstGeom prst="rect">
                <a:avLst/>
              </a:prstGeom>
              <a:noFill/>
            </p:spPr>
            <p:txBody>
              <a:bodyPr wrap="square" rtlCol="0" anchor="ctr">
                <a:noAutofit/>
              </a:bodyPr>
              <a:lstStyle/>
              <a:p>
                <a:pPr marL="0" marR="0" lvl="0" indent="0" defTabSz="914400" eaLnBrk="1" fontAlgn="ctr" latinLnBrk="0" hangingPunct="1">
                  <a:spcBef>
                    <a:spcPct val="0"/>
                  </a:spcBef>
                  <a:spcAft>
                    <a:spcPct val="0"/>
                  </a:spcAft>
                  <a:buClrTx/>
                  <a:buSzTx/>
                  <a:buFontTx/>
                  <a:buNone/>
                  <a:tabLst/>
                  <a:defRPr/>
                </a:pPr>
                <a:r>
                  <a:rPr lang="en-US" sz="1200">
                    <a:solidFill>
                      <a:prstClr val="black"/>
                    </a:solidFill>
                    <a:latin typeface="Arial" panose="020B0604020202020204" pitchFamily="34" charset="0"/>
                  </a:rPr>
                  <a:t>②</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97" name="圆柱形 96"/>
              <p:cNvSpPr/>
              <p:nvPr/>
            </p:nvSpPr>
            <p:spPr bwMode="auto">
              <a:xfrm>
                <a:off x="4663943" y="4285843"/>
                <a:ext cx="922149" cy="296690"/>
              </a:xfrm>
              <a:prstGeom prst="can">
                <a:avLst/>
              </a:prstGeom>
              <a:solidFill>
                <a:srgbClr val="4F81BD">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DISK</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98" name="矩形 97"/>
              <p:cNvSpPr/>
              <p:nvPr/>
            </p:nvSpPr>
            <p:spPr bwMode="auto">
              <a:xfrm>
                <a:off x="5816677" y="3816361"/>
                <a:ext cx="915563" cy="296589"/>
              </a:xfrm>
              <a:prstGeom prst="rect">
                <a:avLst/>
              </a:prstGeom>
              <a:solidFill>
                <a:srgbClr val="4BACC6">
                  <a:lumMod val="60000"/>
                  <a:lumOff val="4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OSD</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99" name="直接箭头连接符 98"/>
              <p:cNvCxnSpPr>
                <a:stCxn id="98" idx="2"/>
                <a:endCxn id="100" idx="1"/>
              </p:cNvCxnSpPr>
              <p:nvPr/>
            </p:nvCxnSpPr>
            <p:spPr bwMode="auto">
              <a:xfrm>
                <a:off x="6274459" y="4112950"/>
                <a:ext cx="0" cy="170498"/>
              </a:xfrm>
              <a:prstGeom prst="straightConnector1">
                <a:avLst/>
              </a:prstGeom>
              <a:noFill/>
              <a:ln w="12700" cap="flat" cmpd="sng" algn="ctr">
                <a:solidFill>
                  <a:sysClr val="windowText" lastClr="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圆柱形 99"/>
              <p:cNvSpPr/>
              <p:nvPr/>
            </p:nvSpPr>
            <p:spPr bwMode="auto">
              <a:xfrm>
                <a:off x="5816677" y="4283448"/>
                <a:ext cx="915563" cy="296690"/>
              </a:xfrm>
              <a:prstGeom prst="can">
                <a:avLst/>
              </a:prstGeom>
              <a:solidFill>
                <a:srgbClr val="4F81BD">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DISK</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01" name="直接箭头连接符 100"/>
              <p:cNvCxnSpPr>
                <a:stCxn id="92" idx="2"/>
                <a:endCxn id="98" idx="0"/>
              </p:cNvCxnSpPr>
              <p:nvPr/>
            </p:nvCxnSpPr>
            <p:spPr bwMode="auto">
              <a:xfrm>
                <a:off x="5701032" y="3435959"/>
                <a:ext cx="573427" cy="380402"/>
              </a:xfrm>
              <a:prstGeom prst="straightConnector1">
                <a:avLst/>
              </a:prstGeom>
              <a:noFill/>
              <a:ln w="12700" cap="flat" cmpd="sng" algn="ctr">
                <a:solidFill>
                  <a:sysClr val="windowText" lastClr="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右箭头 101"/>
              <p:cNvSpPr/>
              <p:nvPr/>
            </p:nvSpPr>
            <p:spPr bwMode="auto">
              <a:xfrm>
                <a:off x="5580112" y="3583184"/>
                <a:ext cx="273800" cy="68686"/>
              </a:xfrm>
              <a:prstGeom prst="rightArrow">
                <a:avLst/>
              </a:prstGeom>
              <a:solidFill>
                <a:srgbClr val="0080CB"/>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defTabSz="914400" eaLnBrk="1" fontAlgn="ctr" latinLnBrk="0" hangingPunct="1">
                  <a:spcBef>
                    <a:spcPct val="0"/>
                  </a:spcBef>
                  <a:spcAft>
                    <a:spcPct val="0"/>
                  </a:spcAft>
                  <a:buClr>
                    <a:srgbClr val="CC9900"/>
                  </a:buClr>
                  <a:buSzTx/>
                  <a:buFont typeface="Wingdings" pitchFamily="2" charset="2"/>
                  <a:buChar char="n"/>
                  <a:tabLst/>
                  <a:defRPr/>
                </a:pP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sp>
          <p:nvSpPr>
            <p:cNvPr id="103" name="文本框 102"/>
            <p:cNvSpPr txBox="1"/>
            <p:nvPr/>
          </p:nvSpPr>
          <p:spPr>
            <a:xfrm>
              <a:off x="5879866" y="3247971"/>
              <a:ext cx="306899" cy="189574"/>
            </a:xfrm>
            <a:prstGeom prst="rect">
              <a:avLst/>
            </a:prstGeom>
            <a:noFill/>
          </p:spPr>
          <p:txBody>
            <a:bodyPr wrap="square" rtlCol="0" anchor="ctr">
              <a:noAutofit/>
            </a:bodyPr>
            <a:lstStyle/>
            <a:p>
              <a:pPr defTabSz="914400" fontAlgn="ctr">
                <a:spcBef>
                  <a:spcPct val="0"/>
                </a:spcBef>
                <a:spcAft>
                  <a:spcPct val="0"/>
                </a:spcAft>
              </a:pPr>
              <a:r>
                <a:rPr lang="en-US" sz="1200">
                  <a:solidFill>
                    <a:prstClr val="black"/>
                  </a:solidFill>
                  <a:latin typeface="Arial" panose="020B0604020202020204" pitchFamily="34" charset="0"/>
                </a:rPr>
                <a:t>①</a:t>
              </a:r>
              <a:endParaRPr lang="en-US" altLang="zh-CN" sz="1200">
                <a:solidFill>
                  <a:prstClr val="black"/>
                </a:solidFill>
                <a:latin typeface="Arial" panose="020B0604020202020204" pitchFamily="34" charset="0"/>
                <a:ea typeface="微软雅黑" panose="020B0503020204020204" pitchFamily="34" charset="-122"/>
              </a:endParaRPr>
            </a:p>
          </p:txBody>
        </p:sp>
        <p:grpSp>
          <p:nvGrpSpPr>
            <p:cNvPr id="163" name="组合 162"/>
            <p:cNvGrpSpPr/>
            <p:nvPr/>
          </p:nvGrpSpPr>
          <p:grpSpPr>
            <a:xfrm>
              <a:off x="4669823" y="1183161"/>
              <a:ext cx="2015897" cy="1214085"/>
              <a:chOff x="4669823" y="1183161"/>
              <a:chExt cx="2015897" cy="1214085"/>
            </a:xfrm>
          </p:grpSpPr>
          <p:sp>
            <p:nvSpPr>
              <p:cNvPr id="164" name="矩形 163"/>
              <p:cNvSpPr/>
              <p:nvPr/>
            </p:nvSpPr>
            <p:spPr bwMode="auto">
              <a:xfrm>
                <a:off x="4669823" y="1421684"/>
                <a:ext cx="620640" cy="337395"/>
              </a:xfrm>
              <a:prstGeom prst="rect">
                <a:avLst/>
              </a:prstGeom>
              <a:solidFill>
                <a:srgbClr val="92D050"/>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EDS</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65" name="矩形 164"/>
              <p:cNvSpPr/>
              <p:nvPr/>
            </p:nvSpPr>
            <p:spPr bwMode="auto">
              <a:xfrm>
                <a:off x="4669823" y="2100657"/>
                <a:ext cx="1303340" cy="296589"/>
              </a:xfrm>
              <a:prstGeom prst="rect">
                <a:avLst/>
              </a:prstGeom>
              <a:solidFill>
                <a:srgbClr val="4BACC6">
                  <a:lumMod val="60000"/>
                  <a:lumOff val="4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OSD</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66" name="矩形 165"/>
              <p:cNvSpPr/>
              <p:nvPr/>
            </p:nvSpPr>
            <p:spPr bwMode="auto">
              <a:xfrm>
                <a:off x="6154558" y="1421684"/>
                <a:ext cx="531162" cy="975562"/>
              </a:xfrm>
              <a:prstGeom prst="rect">
                <a:avLst/>
              </a:prstGeom>
              <a:solidFill>
                <a:srgbClr val="9BBB59">
                  <a:lumMod val="60000"/>
                  <a:lumOff val="4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MDC</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67" name="矩形 166"/>
              <p:cNvSpPr/>
              <p:nvPr/>
            </p:nvSpPr>
            <p:spPr bwMode="auto">
              <a:xfrm>
                <a:off x="5364088" y="1421684"/>
                <a:ext cx="620640" cy="337395"/>
              </a:xfrm>
              <a:prstGeom prst="rect">
                <a:avLst/>
              </a:prstGeom>
              <a:solidFill>
                <a:srgbClr val="92D050"/>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EDS</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68" name="直接箭头连接符 167"/>
              <p:cNvCxnSpPr>
                <a:stCxn id="164" idx="2"/>
                <a:endCxn id="165" idx="0"/>
              </p:cNvCxnSpPr>
              <p:nvPr/>
            </p:nvCxnSpPr>
            <p:spPr bwMode="auto">
              <a:xfrm>
                <a:off x="4980143" y="1759079"/>
                <a:ext cx="341350" cy="341578"/>
              </a:xfrm>
              <a:prstGeom prst="straightConnector1">
                <a:avLst/>
              </a:prstGeom>
              <a:noFill/>
              <a:ln w="12700" cap="flat" cmpd="sng" algn="ctr">
                <a:solidFill>
                  <a:sysClr val="windowText" lastClr="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直接箭头连接符 168"/>
              <p:cNvCxnSpPr>
                <a:stCxn id="167" idx="2"/>
                <a:endCxn id="165" idx="0"/>
              </p:cNvCxnSpPr>
              <p:nvPr/>
            </p:nvCxnSpPr>
            <p:spPr bwMode="auto">
              <a:xfrm flipH="1">
                <a:off x="5321493" y="1759079"/>
                <a:ext cx="352915" cy="341578"/>
              </a:xfrm>
              <a:prstGeom prst="straightConnector1">
                <a:avLst/>
              </a:prstGeom>
              <a:noFill/>
              <a:ln w="12700" cap="flat" cmpd="sng" algn="ctr">
                <a:solidFill>
                  <a:sysClr val="windowText" lastClr="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曲线连接符 169"/>
              <p:cNvCxnSpPr>
                <a:stCxn id="164" idx="3"/>
                <a:endCxn id="166" idx="0"/>
              </p:cNvCxnSpPr>
              <p:nvPr/>
            </p:nvCxnSpPr>
            <p:spPr bwMode="auto">
              <a:xfrm flipV="1">
                <a:off x="5290463" y="1421684"/>
                <a:ext cx="1129676" cy="168698"/>
              </a:xfrm>
              <a:prstGeom prst="curvedConnector4">
                <a:avLst>
                  <a:gd name="adj1" fmla="val 38245"/>
                  <a:gd name="adj2" fmla="val 235508"/>
                </a:avLst>
              </a:prstGeom>
              <a:noFill/>
              <a:ln w="12700" cap="flat" cmpd="sng" algn="ctr">
                <a:solidFill>
                  <a:srgbClr val="0070C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曲线连接符 170"/>
              <p:cNvCxnSpPr>
                <a:stCxn id="167" idx="3"/>
                <a:endCxn id="166" idx="0"/>
              </p:cNvCxnSpPr>
              <p:nvPr/>
            </p:nvCxnSpPr>
            <p:spPr bwMode="auto">
              <a:xfrm flipV="1">
                <a:off x="5984728" y="1421684"/>
                <a:ext cx="435411" cy="168698"/>
              </a:xfrm>
              <a:prstGeom prst="curvedConnector4">
                <a:avLst>
                  <a:gd name="adj1" fmla="val 19502"/>
                  <a:gd name="adj2" fmla="val 235508"/>
                </a:avLst>
              </a:prstGeom>
              <a:noFill/>
              <a:ln w="12700" cap="flat" cmpd="sng" algn="ctr">
                <a:solidFill>
                  <a:srgbClr val="0070C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文本框 171"/>
              <p:cNvSpPr txBox="1"/>
              <p:nvPr/>
            </p:nvSpPr>
            <p:spPr>
              <a:xfrm>
                <a:off x="4913173" y="1591963"/>
                <a:ext cx="306899" cy="189574"/>
              </a:xfrm>
              <a:prstGeom prst="rect">
                <a:avLst/>
              </a:prstGeom>
              <a:noFill/>
            </p:spPr>
            <p:txBody>
              <a:bodyPr wrap="square" rtlCol="0" anchor="ctr">
                <a:noAutofit/>
              </a:bodyPr>
              <a:lstStyle/>
              <a:p>
                <a:pPr marL="0" marR="0" lvl="0" indent="0" algn="ctr" defTabSz="914400" eaLnBrk="1" fontAlgn="ctr" latinLnBrk="0" hangingPunct="1">
                  <a:spcBef>
                    <a:spcPct val="0"/>
                  </a:spcBef>
                  <a:spcAft>
                    <a:spcPct val="0"/>
                  </a:spcAft>
                  <a:buClrTx/>
                  <a:buSzTx/>
                  <a:buFontTx/>
                  <a:buNone/>
                  <a:tabLst/>
                  <a:defRPr/>
                </a:pPr>
                <a:r>
                  <a:rPr lang="en-US" sz="1200">
                    <a:solidFill>
                      <a:prstClr val="black"/>
                    </a:solidFill>
                    <a:latin typeface="Arial" panose="020B0604020202020204" pitchFamily="34" charset="0"/>
                  </a:rPr>
                  <a:t>①</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3" name="文本框 172"/>
              <p:cNvSpPr txBox="1"/>
              <p:nvPr/>
            </p:nvSpPr>
            <p:spPr>
              <a:xfrm>
                <a:off x="5526606" y="1183161"/>
                <a:ext cx="306899" cy="189574"/>
              </a:xfrm>
              <a:prstGeom prst="rect">
                <a:avLst/>
              </a:prstGeom>
              <a:noFill/>
            </p:spPr>
            <p:txBody>
              <a:bodyPr wrap="square" rtlCol="0" anchor="ctr">
                <a:noAutofit/>
              </a:bodyPr>
              <a:lstStyle/>
              <a:p>
                <a:pPr marL="0" marR="0" lvl="0" indent="0" algn="ctr" defTabSz="914400" eaLnBrk="1" fontAlgn="ctr" latinLnBrk="0" hangingPunct="1">
                  <a:spcBef>
                    <a:spcPct val="0"/>
                  </a:spcBef>
                  <a:spcAft>
                    <a:spcPct val="0"/>
                  </a:spcAft>
                  <a:buClrTx/>
                  <a:buSzTx/>
                  <a:buFontTx/>
                  <a:buNone/>
                  <a:tabLst/>
                  <a:defRPr/>
                </a:pPr>
                <a:r>
                  <a:rPr lang="en-US" sz="1200">
                    <a:solidFill>
                      <a:prstClr val="black"/>
                    </a:solidFill>
                    <a:latin typeface="Arial" panose="020B0604020202020204" pitchFamily="34" charset="0"/>
                  </a:rPr>
                  <a:t>②</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4" name="文本框 173"/>
              <p:cNvSpPr txBox="1"/>
              <p:nvPr/>
            </p:nvSpPr>
            <p:spPr>
              <a:xfrm>
                <a:off x="6257349" y="1594111"/>
                <a:ext cx="306899" cy="189574"/>
              </a:xfrm>
              <a:prstGeom prst="rect">
                <a:avLst/>
              </a:prstGeom>
              <a:noFill/>
            </p:spPr>
            <p:txBody>
              <a:bodyPr wrap="square" rtlCol="0" anchor="ctr">
                <a:noAutofit/>
              </a:bodyPr>
              <a:lstStyle/>
              <a:p>
                <a:pPr marL="0" marR="0" lvl="0" indent="0" algn="ctr"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③</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5" name="文本框 174"/>
              <p:cNvSpPr txBox="1"/>
              <p:nvPr/>
            </p:nvSpPr>
            <p:spPr>
              <a:xfrm>
                <a:off x="5724128" y="1591963"/>
                <a:ext cx="306899" cy="189574"/>
              </a:xfrm>
              <a:prstGeom prst="rect">
                <a:avLst/>
              </a:prstGeom>
              <a:noFill/>
            </p:spPr>
            <p:txBody>
              <a:bodyPr wrap="square" rtlCol="0" anchor="ctr">
                <a:noAutofit/>
              </a:bodyPr>
              <a:lstStyle/>
              <a:p>
                <a:pPr marL="0" marR="0" lvl="0" indent="0" algn="ctr" defTabSz="914400" eaLnBrk="1" fontAlgn="ctr" latinLnBrk="0" hangingPunct="1">
                  <a:spcBef>
                    <a:spcPct val="0"/>
                  </a:spcBef>
                  <a:spcAft>
                    <a:spcPct val="0"/>
                  </a:spcAft>
                  <a:buClrTx/>
                  <a:buSzTx/>
                  <a:buFontTx/>
                  <a:buNone/>
                  <a:tabLst/>
                  <a:defRPr/>
                </a:pPr>
                <a:r>
                  <a:rPr lang="en-US" sz="1200">
                    <a:solidFill>
                      <a:prstClr val="black"/>
                    </a:solidFill>
                    <a:latin typeface="Arial" panose="020B0604020202020204" pitchFamily="34" charset="0"/>
                  </a:rPr>
                  <a:t>①</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grpSp>
          <p:nvGrpSpPr>
            <p:cNvPr id="176" name="组合 175"/>
            <p:cNvGrpSpPr/>
            <p:nvPr/>
          </p:nvGrpSpPr>
          <p:grpSpPr>
            <a:xfrm>
              <a:off x="551323" y="1204086"/>
              <a:ext cx="1704649" cy="1268542"/>
              <a:chOff x="531070" y="1234219"/>
              <a:chExt cx="1704649" cy="1268542"/>
            </a:xfrm>
          </p:grpSpPr>
          <p:sp>
            <p:nvSpPr>
              <p:cNvPr id="177" name="圆柱形 176"/>
              <p:cNvSpPr/>
              <p:nvPr/>
            </p:nvSpPr>
            <p:spPr bwMode="auto">
              <a:xfrm>
                <a:off x="531070" y="2206071"/>
                <a:ext cx="1008112" cy="296690"/>
              </a:xfrm>
              <a:prstGeom prst="can">
                <a:avLst/>
              </a:prstGeom>
              <a:solidFill>
                <a:srgbClr val="4F81BD">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DISK</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8" name="矩形 177"/>
              <p:cNvSpPr/>
              <p:nvPr/>
            </p:nvSpPr>
            <p:spPr bwMode="auto">
              <a:xfrm>
                <a:off x="531070" y="1790335"/>
                <a:ext cx="1008112" cy="204567"/>
              </a:xfrm>
              <a:prstGeom prst="rect">
                <a:avLst/>
              </a:prstGeom>
              <a:solidFill>
                <a:srgbClr val="9BBB59">
                  <a:lumMod val="40000"/>
                  <a:lumOff val="60000"/>
                </a:srgbClr>
              </a:solidFill>
              <a:ln w="9525"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RAID Card</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9" name="矩形 178"/>
              <p:cNvSpPr/>
              <p:nvPr/>
            </p:nvSpPr>
            <p:spPr bwMode="auto">
              <a:xfrm>
                <a:off x="531070" y="1234219"/>
                <a:ext cx="1008112" cy="296589"/>
              </a:xfrm>
              <a:prstGeom prst="rect">
                <a:avLst/>
              </a:prstGeom>
              <a:solidFill>
                <a:srgbClr val="4BACC6">
                  <a:lumMod val="60000"/>
                  <a:lumOff val="4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OSD</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80" name="直接箭头连接符 179"/>
              <p:cNvCxnSpPr>
                <a:stCxn id="179" idx="2"/>
                <a:endCxn id="178" idx="0"/>
              </p:cNvCxnSpPr>
              <p:nvPr/>
            </p:nvCxnSpPr>
            <p:spPr bwMode="auto">
              <a:xfrm>
                <a:off x="1035126" y="1530808"/>
                <a:ext cx="0" cy="259527"/>
              </a:xfrm>
              <a:prstGeom prst="straightConnector1">
                <a:avLst/>
              </a:prstGeom>
              <a:noFill/>
              <a:ln w="9525" cap="flat" cmpd="sng" algn="ctr">
                <a:solidFill>
                  <a:sysClr val="windowText" lastClr="0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 name="直接箭头连接符 180"/>
              <p:cNvCxnSpPr>
                <a:stCxn id="178" idx="2"/>
                <a:endCxn id="177" idx="1"/>
              </p:cNvCxnSpPr>
              <p:nvPr/>
            </p:nvCxnSpPr>
            <p:spPr bwMode="auto">
              <a:xfrm>
                <a:off x="1035126" y="1994902"/>
                <a:ext cx="0" cy="211169"/>
              </a:xfrm>
              <a:prstGeom prst="straightConnector1">
                <a:avLst/>
              </a:prstGeom>
              <a:noFill/>
              <a:ln w="9525" cap="flat" cmpd="sng" algn="ctr">
                <a:solidFill>
                  <a:sysClr val="windowText" lastClr="0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2" name="矩形 181"/>
              <p:cNvSpPr/>
              <p:nvPr/>
            </p:nvSpPr>
            <p:spPr bwMode="auto">
              <a:xfrm>
                <a:off x="1706999" y="1234219"/>
                <a:ext cx="528720" cy="1268542"/>
              </a:xfrm>
              <a:prstGeom prst="rect">
                <a:avLst/>
              </a:prstGeom>
              <a:solidFill>
                <a:srgbClr val="9BBB59">
                  <a:lumMod val="60000"/>
                  <a:lumOff val="40000"/>
                </a:srgbClr>
              </a:solidFill>
              <a:ln>
                <a:solidFill>
                  <a:sysClr val="windowText" lastClr="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spcBef>
                    <a:spcPct val="0"/>
                  </a:spcBef>
                  <a:spcAft>
                    <a:spcPct val="0"/>
                  </a:spcAft>
                  <a:buClr>
                    <a:srgbClr val="CC9900"/>
                  </a:buClr>
                  <a:buSzTx/>
                  <a:buFontTx/>
                  <a:buNone/>
                  <a:tabLst/>
                  <a:defRPr/>
                </a:pPr>
                <a:r>
                  <a:rPr lang="en-US" sz="1200">
                    <a:solidFill>
                      <a:prstClr val="black"/>
                    </a:solidFill>
                    <a:latin typeface="Arial" panose="020B0604020202020204" pitchFamily="34" charset="0"/>
                  </a:rPr>
                  <a:t>MDC</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83" name="直接箭头连接符 182"/>
              <p:cNvCxnSpPr>
                <a:endCxn id="182" idx="1"/>
              </p:cNvCxnSpPr>
              <p:nvPr/>
            </p:nvCxnSpPr>
            <p:spPr bwMode="auto">
              <a:xfrm>
                <a:off x="1529336" y="1443648"/>
                <a:ext cx="177663" cy="424842"/>
              </a:xfrm>
              <a:prstGeom prst="straightConnector1">
                <a:avLst/>
              </a:prstGeom>
              <a:noFill/>
              <a:ln w="9525" cap="flat" cmpd="sng" algn="ctr">
                <a:solidFill>
                  <a:srgbClr val="0080CB"/>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文本框 183"/>
              <p:cNvSpPr txBox="1"/>
              <p:nvPr/>
            </p:nvSpPr>
            <p:spPr>
              <a:xfrm>
                <a:off x="1786052" y="1602844"/>
                <a:ext cx="306899" cy="189574"/>
              </a:xfrm>
              <a:prstGeom prst="rect">
                <a:avLst/>
              </a:prstGeom>
              <a:noFill/>
            </p:spPr>
            <p:txBody>
              <a:bodyPr wrap="square" rtlCol="0" anchor="ctr">
                <a:noAutofit/>
              </a:bodyPr>
              <a:lstStyle/>
              <a:p>
                <a:pPr marL="0" marR="0" lvl="0" indent="0" defTabSz="914400" eaLnBrk="1" fontAlgn="ctr" latinLnBrk="0" hangingPunct="1">
                  <a:spcBef>
                    <a:spcPct val="0"/>
                  </a:spcBef>
                  <a:spcAft>
                    <a:spcPct val="0"/>
                  </a:spcAft>
                  <a:buClrTx/>
                  <a:buSzTx/>
                  <a:buFontTx/>
                  <a:buNone/>
                  <a:tabLst/>
                  <a:defRPr/>
                </a:pPr>
                <a:r>
                  <a:rPr lang="en-US" sz="1200">
                    <a:solidFill>
                      <a:srgbClr val="000000"/>
                    </a:solidFill>
                    <a:latin typeface="Arial" panose="020B0604020202020204" pitchFamily="34" charset="0"/>
                  </a:rPr>
                  <a:t>②</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85" name="矩形 184"/>
              <p:cNvSpPr/>
              <p:nvPr/>
            </p:nvSpPr>
            <p:spPr>
              <a:xfrm>
                <a:off x="1300212" y="1358350"/>
                <a:ext cx="257921" cy="189574"/>
              </a:xfrm>
              <a:prstGeom prst="rect">
                <a:avLst/>
              </a:prstGeom>
            </p:spPr>
            <p:txBody>
              <a:bodyPr wrap="square" anchor="ctr">
                <a:noAutofit/>
              </a:bodyPr>
              <a:lstStyle/>
              <a:p>
                <a:pPr marL="0" marR="0" lvl="0" indent="0" algn="ctr" defTabSz="914400" eaLnBrk="1" fontAlgn="ctr" latinLnBrk="0" hangingPunct="1">
                  <a:spcBef>
                    <a:spcPct val="0"/>
                  </a:spcBef>
                  <a:spcAft>
                    <a:spcPct val="0"/>
                  </a:spcAft>
                  <a:buClrTx/>
                  <a:buSzTx/>
                  <a:buFontTx/>
                  <a:buNone/>
                  <a:tabLst/>
                  <a:defRPr/>
                </a:pPr>
                <a:r>
                  <a:rPr lang="en-US" sz="1200">
                    <a:solidFill>
                      <a:prstClr val="black"/>
                    </a:solidFill>
                    <a:latin typeface="Arial" panose="020B0604020202020204" pitchFamily="34" charset="0"/>
                  </a:rPr>
                  <a:t>①</a:t>
                </a:r>
                <a:endParaRPr kumimoji="0" lang="en-US" altLang="zh-CN" sz="12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cxnSp>
          <p:nvCxnSpPr>
            <p:cNvPr id="186" name="曲线连接符 185"/>
            <p:cNvCxnSpPr>
              <a:stCxn id="74" idx="1"/>
              <a:endCxn id="74" idx="0"/>
            </p:cNvCxnSpPr>
            <p:nvPr/>
          </p:nvCxnSpPr>
          <p:spPr bwMode="auto">
            <a:xfrm rot="10800000" flipH="1">
              <a:off x="383516" y="3895389"/>
              <a:ext cx="181522" cy="96653"/>
            </a:xfrm>
            <a:prstGeom prst="curvedConnector4">
              <a:avLst>
                <a:gd name="adj1" fmla="val -125935"/>
                <a:gd name="adj2" fmla="val 336516"/>
              </a:avLst>
            </a:prstGeom>
            <a:noFill/>
            <a:ln w="9525" cap="flat" cmpd="sng" algn="ctr">
              <a:solidFill>
                <a:sysClr val="windowText" lastClr="00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7" name="文本框 186"/>
            <p:cNvSpPr txBox="1"/>
            <p:nvPr/>
          </p:nvSpPr>
          <p:spPr>
            <a:xfrm>
              <a:off x="97659" y="3703951"/>
              <a:ext cx="306899" cy="189574"/>
            </a:xfrm>
            <a:prstGeom prst="rect">
              <a:avLst/>
            </a:prstGeom>
            <a:noFill/>
          </p:spPr>
          <p:txBody>
            <a:bodyPr wrap="square" rtlCol="0" anchor="ctr">
              <a:noAutofit/>
            </a:bodyPr>
            <a:lstStyle/>
            <a:p>
              <a:pPr algn="ctr" defTabSz="914400" fontAlgn="ctr">
                <a:spcBef>
                  <a:spcPct val="0"/>
                </a:spcBef>
                <a:spcAft>
                  <a:spcPct val="0"/>
                </a:spcAft>
              </a:pPr>
              <a:r>
                <a:rPr lang="en-US" sz="1200">
                  <a:solidFill>
                    <a:prstClr val="black"/>
                  </a:solidFill>
                  <a:latin typeface="Arial" panose="020B0604020202020204" pitchFamily="34" charset="0"/>
                </a:rPr>
                <a:t>①</a:t>
              </a:r>
              <a:endParaRPr lang="en-US" altLang="zh-CN" sz="1200">
                <a:solidFill>
                  <a:prstClr val="black"/>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791371395"/>
      </p:ext>
    </p:extLst>
  </p:cSld>
  <p:clrMapOvr>
    <a:masterClrMapping/>
  </p:clrMapOvr>
  <p:transition advClick="0" advTm="800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
          <p:cNvSpPr/>
          <p:nvPr/>
        </p:nvSpPr>
        <p:spPr bwMode="auto">
          <a:xfrm>
            <a:off x="4927531" y="3969268"/>
            <a:ext cx="990782" cy="471600"/>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1822 NIC</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45" name="Rectangle 88"/>
          <p:cNvSpPr/>
          <p:nvPr/>
        </p:nvSpPr>
        <p:spPr bwMode="auto">
          <a:xfrm>
            <a:off x="8159220" y="3969268"/>
            <a:ext cx="962280" cy="471600"/>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Nodes entry</a:t>
            </a:r>
            <a:endPar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process</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46" name="矩形 156"/>
          <p:cNvSpPr/>
          <p:nvPr/>
        </p:nvSpPr>
        <p:spPr bwMode="auto">
          <a:xfrm>
            <a:off x="10371397" y="3969268"/>
            <a:ext cx="720000" cy="471600"/>
          </a:xfrm>
          <a:prstGeom prst="rect">
            <a:avLst/>
          </a:prstGeom>
          <a:noFill/>
          <a:ln>
            <a:solidFill>
              <a:srgbClr val="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CM</a:t>
            </a:r>
            <a:endPar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cxnSp>
        <p:nvCxnSpPr>
          <p:cNvPr id="47" name="直接箭头连接符 162"/>
          <p:cNvCxnSpPr>
            <a:stCxn id="45" idx="3"/>
          </p:cNvCxnSpPr>
          <p:nvPr/>
        </p:nvCxnSpPr>
        <p:spPr bwMode="auto">
          <a:xfrm>
            <a:off x="9121500" y="4205068"/>
            <a:ext cx="1249897" cy="0"/>
          </a:xfrm>
          <a:prstGeom prst="straightConnector1">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167"/>
          <p:cNvSpPr/>
          <p:nvPr/>
        </p:nvSpPr>
        <p:spPr bwMode="auto">
          <a:xfrm>
            <a:off x="10365578" y="2922597"/>
            <a:ext cx="720000" cy="471600"/>
          </a:xfrm>
          <a:prstGeom prst="rect">
            <a:avLst/>
          </a:prstGeom>
          <a:noFill/>
          <a:ln>
            <a:solidFill>
              <a:srgbClr val="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ZK</a:t>
            </a:r>
            <a:endPar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cxnSp>
        <p:nvCxnSpPr>
          <p:cNvPr id="49" name="直接箭头连接符 171"/>
          <p:cNvCxnSpPr>
            <a:stCxn id="45" idx="3"/>
            <a:endCxn id="48" idx="1"/>
          </p:cNvCxnSpPr>
          <p:nvPr/>
        </p:nvCxnSpPr>
        <p:spPr bwMode="auto">
          <a:xfrm flipV="1">
            <a:off x="9121500" y="3158397"/>
            <a:ext cx="1244078" cy="1046671"/>
          </a:xfrm>
          <a:prstGeom prst="straightConnector1">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184"/>
          <p:cNvCxnSpPr>
            <a:stCxn id="45" idx="3"/>
            <a:endCxn id="52" idx="1"/>
          </p:cNvCxnSpPr>
          <p:nvPr/>
        </p:nvCxnSpPr>
        <p:spPr bwMode="auto">
          <a:xfrm>
            <a:off x="9121500" y="4205068"/>
            <a:ext cx="1271103" cy="1023736"/>
          </a:xfrm>
          <a:prstGeom prst="straightConnector1">
            <a:avLst/>
          </a:prstGeom>
          <a:noFill/>
          <a:ln w="9525" cap="flat" cmpd="sng" algn="ctr">
            <a:solidFill>
              <a:srgbClr val="000000">
                <a:shade val="95000"/>
                <a:satMod val="105000"/>
              </a:srgbClr>
            </a:solidFill>
            <a:prstDash val="soli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文本框 220"/>
          <p:cNvSpPr txBox="1"/>
          <p:nvPr/>
        </p:nvSpPr>
        <p:spPr>
          <a:xfrm rot="2698096">
            <a:off x="9132727" y="4634229"/>
            <a:ext cx="925211" cy="461665"/>
          </a:xfrm>
          <a:prstGeom prst="rect">
            <a:avLst/>
          </a:prstGeom>
          <a:noFill/>
        </p:spPr>
        <p:txBody>
          <a:bodyPr wrap="square" rtlCol="0">
            <a:noAutofit/>
          </a:bodyPr>
          <a:lstStyle/>
          <a:p>
            <a:pPr algn="ctr" defTabSz="914400" fontAlgn="ctr">
              <a:spcBef>
                <a:spcPct val="0"/>
              </a:spcBef>
              <a:spcAft>
                <a:spcPct val="0"/>
              </a:spcAft>
            </a:pPr>
            <a:r>
              <a:rPr lang="en-US" sz="1200">
                <a:solidFill>
                  <a:srgbClr val="000000"/>
                </a:solidFill>
                <a:latin typeface="Arial" panose="020B0604020202020204" pitchFamily="34" charset="0"/>
              </a:rPr>
              <a:t>Fault notification</a:t>
            </a:r>
          </a:p>
        </p:txBody>
      </p:sp>
      <p:sp>
        <p:nvSpPr>
          <p:cNvPr id="52" name="矩形 227"/>
          <p:cNvSpPr/>
          <p:nvPr/>
        </p:nvSpPr>
        <p:spPr bwMode="auto">
          <a:xfrm>
            <a:off x="10392603" y="4993004"/>
            <a:ext cx="720000" cy="471600"/>
          </a:xfrm>
          <a:prstGeom prst="rect">
            <a:avLst/>
          </a:prstGeom>
          <a:noFill/>
          <a:ln>
            <a:solidFill>
              <a:srgbClr val="000000"/>
            </a:solidFill>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MDC</a:t>
            </a:r>
            <a:endPar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53" name="文本框 245"/>
          <p:cNvSpPr txBox="1"/>
          <p:nvPr/>
        </p:nvSpPr>
        <p:spPr>
          <a:xfrm rot="19108374">
            <a:off x="9158323" y="3297476"/>
            <a:ext cx="1007346" cy="646331"/>
          </a:xfrm>
          <a:prstGeom prst="rect">
            <a:avLst/>
          </a:prstGeom>
          <a:noFill/>
        </p:spPr>
        <p:txBody>
          <a:bodyPr wrap="square" rtlCol="0">
            <a:noAutofit/>
          </a:bodyPr>
          <a:lstStyle/>
          <a:p>
            <a:pPr algn="ctr" defTabSz="914400" fontAlgn="ctr">
              <a:spcBef>
                <a:spcPct val="0"/>
              </a:spcBef>
              <a:spcAft>
                <a:spcPct val="0"/>
              </a:spcAft>
            </a:pPr>
            <a:r>
              <a:rPr lang="en-US" sz="1200">
                <a:solidFill>
                  <a:srgbClr val="000000"/>
                </a:solidFill>
                <a:latin typeface="Arial" panose="020B0604020202020204" pitchFamily="34" charset="0"/>
              </a:rPr>
              <a:t>Fault notification</a:t>
            </a:r>
          </a:p>
        </p:txBody>
      </p:sp>
      <p:cxnSp>
        <p:nvCxnSpPr>
          <p:cNvPr id="54" name="Straight Connector 133"/>
          <p:cNvCxnSpPr/>
          <p:nvPr/>
        </p:nvCxnSpPr>
        <p:spPr bwMode="auto">
          <a:xfrm flipH="1">
            <a:off x="6355258" y="2009248"/>
            <a:ext cx="22569" cy="4146519"/>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文本框 245"/>
          <p:cNvSpPr txBox="1"/>
          <p:nvPr/>
        </p:nvSpPr>
        <p:spPr>
          <a:xfrm>
            <a:off x="9345533" y="3794520"/>
            <a:ext cx="1068979" cy="341084"/>
          </a:xfrm>
          <a:prstGeom prst="rect">
            <a:avLst/>
          </a:prstGeom>
          <a:noFill/>
        </p:spPr>
        <p:txBody>
          <a:bodyPr wrap="square" rtlCol="0">
            <a:noAutofit/>
          </a:bodyPr>
          <a:lstStyle/>
          <a:p>
            <a:pPr algn="ctr" defTabSz="914400" fontAlgn="ctr">
              <a:spcBef>
                <a:spcPct val="0"/>
              </a:spcBef>
              <a:spcAft>
                <a:spcPct val="0"/>
              </a:spcAft>
            </a:pPr>
            <a:r>
              <a:rPr lang="en-US" sz="1200">
                <a:solidFill>
                  <a:srgbClr val="000000"/>
                </a:solidFill>
                <a:latin typeface="Arial" panose="020B0604020202020204" pitchFamily="34" charset="0"/>
              </a:rPr>
              <a:t>Fault notification</a:t>
            </a:r>
          </a:p>
        </p:txBody>
      </p:sp>
      <p:sp>
        <p:nvSpPr>
          <p:cNvPr id="56" name="TextBox 2"/>
          <p:cNvSpPr txBox="1"/>
          <p:nvPr/>
        </p:nvSpPr>
        <p:spPr>
          <a:xfrm>
            <a:off x="369949" y="1099450"/>
            <a:ext cx="11369102" cy="873541"/>
          </a:xfrm>
          <a:prstGeom prst="rect">
            <a:avLst/>
          </a:prstGeom>
          <a:solidFill>
            <a:srgbClr val="00B0F0"/>
          </a:solidFill>
        </p:spPr>
        <p:txBody>
          <a:bodyPr wrap="square" rtlCol="0" anchor="ctr">
            <a:noAutofit/>
          </a:bodyPr>
          <a:lstStyle/>
          <a:p>
            <a:pPr defTabSz="914400" fontAlgn="ctr">
              <a:spcBef>
                <a:spcPct val="0"/>
              </a:spcBef>
              <a:spcAft>
                <a:spcPct val="0"/>
              </a:spcAft>
            </a:pPr>
            <a:r>
              <a:rPr lang="en-US" sz="1600" err="1">
                <a:solidFill>
                  <a:schemeClr val="tx2"/>
                </a:solidFill>
                <a:latin typeface="Arial" panose="020B0604020202020204" pitchFamily="34" charset="0"/>
              </a:rPr>
              <a:t>EulerOS</a:t>
            </a:r>
            <a:r>
              <a:rPr lang="en-US" sz="1600">
                <a:solidFill>
                  <a:schemeClr val="tx2"/>
                </a:solidFill>
                <a:latin typeface="Arial" panose="020B0604020202020204" pitchFamily="34" charset="0"/>
              </a:rPr>
              <a:t> works with the 1822 NIC. When a node is restarted due to the power failure, power-off by pressing the power button, hardware fault, or system reset, the 1822 </a:t>
            </a:r>
            <a:r>
              <a:rPr lang="en-US" sz="1600" err="1">
                <a:solidFill>
                  <a:schemeClr val="tx2"/>
                </a:solidFill>
                <a:latin typeface="Arial" panose="020B0604020202020204" pitchFamily="34" charset="0"/>
              </a:rPr>
              <a:t>iNIC</a:t>
            </a:r>
            <a:r>
              <a:rPr lang="en-US" sz="1600">
                <a:solidFill>
                  <a:schemeClr val="tx2"/>
                </a:solidFill>
                <a:latin typeface="Arial" panose="020B0604020202020204" pitchFamily="34" charset="0"/>
              </a:rPr>
              <a:t> proactively sends a node fault message. Other nodes quickly rectify the node fault. The I/O suspension time is less than or equal to 5 seconds.</a:t>
            </a:r>
            <a:endParaRPr lang="en-US" sz="1600">
              <a:solidFill>
                <a:schemeClr val="tx2"/>
              </a:solidFill>
              <a:latin typeface="Arial" panose="020B0604020202020204" pitchFamily="34" charset="0"/>
              <a:ea typeface="微软雅黑" panose="020B0503020204020204" pitchFamily="34" charset="-122"/>
            </a:endParaRPr>
          </a:p>
        </p:txBody>
      </p:sp>
      <p:sp>
        <p:nvSpPr>
          <p:cNvPr id="57" name="Rectangle 88"/>
          <p:cNvSpPr/>
          <p:nvPr/>
        </p:nvSpPr>
        <p:spPr bwMode="auto">
          <a:xfrm>
            <a:off x="3520384" y="3196103"/>
            <a:ext cx="1223331" cy="471600"/>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Node entry process</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58" name="Rectangle 138"/>
          <p:cNvSpPr/>
          <p:nvPr/>
        </p:nvSpPr>
        <p:spPr>
          <a:xfrm>
            <a:off x="4838455" y="2125194"/>
            <a:ext cx="1168934" cy="646331"/>
          </a:xfrm>
          <a:prstGeom prst="rect">
            <a:avLst/>
          </a:prstGeom>
          <a:solidFill>
            <a:srgbClr val="FFFFFF">
              <a:lumMod val="85000"/>
            </a:srgbClr>
          </a:solidFill>
        </p:spPr>
        <p:txBody>
          <a:bodyPr wrap="square">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1200">
                <a:solidFill>
                  <a:srgbClr val="000000"/>
                </a:solidFill>
                <a:latin typeface="Arial" panose="020B0604020202020204" pitchFamily="34" charset="0"/>
              </a:rPr>
              <a:t>Write key information in advance.</a:t>
            </a:r>
            <a:endParaRPr kumimoji="0" lang="en-US" sz="12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60" name="Rectangle 4"/>
          <p:cNvSpPr/>
          <p:nvPr/>
        </p:nvSpPr>
        <p:spPr bwMode="auto">
          <a:xfrm>
            <a:off x="764893" y="2673469"/>
            <a:ext cx="1551811" cy="471600"/>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Reboot</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61" name="Rectangle 4"/>
          <p:cNvSpPr/>
          <p:nvPr/>
        </p:nvSpPr>
        <p:spPr bwMode="auto">
          <a:xfrm>
            <a:off x="764891" y="3197809"/>
            <a:ext cx="1551811" cy="471600"/>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Power-off</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62" name="Rectangle 4"/>
          <p:cNvSpPr/>
          <p:nvPr/>
        </p:nvSpPr>
        <p:spPr bwMode="auto">
          <a:xfrm>
            <a:off x="766762" y="4583299"/>
            <a:ext cx="1551811" cy="324587"/>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Unexpected power-off</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64" name="Rectangle 4"/>
          <p:cNvSpPr/>
          <p:nvPr/>
        </p:nvSpPr>
        <p:spPr bwMode="auto">
          <a:xfrm>
            <a:off x="766762" y="5745180"/>
            <a:ext cx="1551811" cy="546289"/>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System-insensitive</a:t>
            </a:r>
            <a:endPar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reset due to hardware faults</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63" name="Rectangle 4"/>
          <p:cNvSpPr/>
          <p:nvPr/>
        </p:nvSpPr>
        <p:spPr bwMode="auto">
          <a:xfrm>
            <a:off x="764892" y="5082161"/>
            <a:ext cx="1551811" cy="546289"/>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Power off the node by pressing the power button.</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65" name="Rectangle 4"/>
          <p:cNvSpPr/>
          <p:nvPr/>
        </p:nvSpPr>
        <p:spPr bwMode="auto">
          <a:xfrm>
            <a:off x="765661" y="3735808"/>
            <a:ext cx="1551811" cy="471600"/>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System reset</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cxnSp>
        <p:nvCxnSpPr>
          <p:cNvPr id="66" name="肘形连接符 65"/>
          <p:cNvCxnSpPr>
            <a:stCxn id="62" idx="3"/>
            <a:endCxn id="63" idx="3"/>
          </p:cNvCxnSpPr>
          <p:nvPr/>
        </p:nvCxnSpPr>
        <p:spPr bwMode="auto">
          <a:xfrm flipH="1">
            <a:off x="2316703" y="4745593"/>
            <a:ext cx="1870" cy="609713"/>
          </a:xfrm>
          <a:prstGeom prst="bentConnector3">
            <a:avLst>
              <a:gd name="adj1" fmla="val -12224599"/>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肘形连接符 66"/>
          <p:cNvCxnSpPr>
            <a:stCxn id="44" idx="2"/>
          </p:cNvCxnSpPr>
          <p:nvPr/>
        </p:nvCxnSpPr>
        <p:spPr bwMode="auto">
          <a:xfrm rot="5400000">
            <a:off x="3651657" y="3336225"/>
            <a:ext cx="666622" cy="2875908"/>
          </a:xfrm>
          <a:prstGeom prst="bentConnector2">
            <a:avLst/>
          </a:prstGeom>
          <a:noFill/>
          <a:ln w="9525" cap="flat" cmpd="sng" algn="ctr">
            <a:solidFill>
              <a:srgbClr val="00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文本框 67"/>
          <p:cNvSpPr txBox="1"/>
          <p:nvPr/>
        </p:nvSpPr>
        <p:spPr>
          <a:xfrm>
            <a:off x="3196113" y="4799713"/>
            <a:ext cx="1891800" cy="307777"/>
          </a:xfrm>
          <a:prstGeom prst="rect">
            <a:avLst/>
          </a:prstGeom>
          <a:noFill/>
        </p:spPr>
        <p:txBody>
          <a:bodyPr wrap="square" rtlCol="0">
            <a:noAutofit/>
          </a:bodyPr>
          <a:lstStyle/>
          <a:p>
            <a:pPr fontAlgn="ctr"/>
            <a:r>
              <a:rPr lang="en-US" sz="1400">
                <a:solidFill>
                  <a:srgbClr val="000000"/>
                </a:solidFill>
                <a:latin typeface="Arial" panose="020B0604020202020204" pitchFamily="34" charset="0"/>
              </a:rPr>
              <a:t>Power-off interruption</a:t>
            </a:r>
            <a:endParaRPr lang="en-US" altLang="zh-CN" sz="1400">
              <a:solidFill>
                <a:srgbClr val="000000"/>
              </a:solidFill>
              <a:latin typeface="Arial" panose="020B0604020202020204" pitchFamily="34" charset="0"/>
              <a:ea typeface="微软雅黑" panose="020B0503020204020204" pitchFamily="34" charset="-122"/>
            </a:endParaRPr>
          </a:p>
        </p:txBody>
      </p:sp>
      <p:cxnSp>
        <p:nvCxnSpPr>
          <p:cNvPr id="69" name="肘形连接符 68"/>
          <p:cNvCxnSpPr>
            <a:stCxn id="64" idx="3"/>
            <a:endCxn id="44" idx="2"/>
          </p:cNvCxnSpPr>
          <p:nvPr/>
        </p:nvCxnSpPr>
        <p:spPr bwMode="auto">
          <a:xfrm flipV="1">
            <a:off x="2318573" y="4440868"/>
            <a:ext cx="3104349" cy="1577457"/>
          </a:xfrm>
          <a:prstGeom prst="bentConnector2">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文本框 69"/>
          <p:cNvSpPr txBox="1"/>
          <p:nvPr/>
        </p:nvSpPr>
        <p:spPr>
          <a:xfrm>
            <a:off x="3501823" y="5693232"/>
            <a:ext cx="1586089" cy="307777"/>
          </a:xfrm>
          <a:prstGeom prst="rect">
            <a:avLst/>
          </a:prstGeom>
          <a:noFill/>
        </p:spPr>
        <p:txBody>
          <a:bodyPr wrap="square" rtlCol="0">
            <a:noAutofit/>
          </a:bodyPr>
          <a:lstStyle/>
          <a:p>
            <a:pPr fontAlgn="ctr"/>
            <a:r>
              <a:rPr lang="en-US" sz="1400">
                <a:solidFill>
                  <a:srgbClr val="000000"/>
                </a:solidFill>
                <a:latin typeface="Arial" panose="020B0604020202020204" pitchFamily="34" charset="0"/>
              </a:rPr>
              <a:t>Reset interruption</a:t>
            </a:r>
            <a:endParaRPr lang="en-US" altLang="zh-CN" sz="1400">
              <a:solidFill>
                <a:srgbClr val="000000"/>
              </a:solidFill>
              <a:latin typeface="Arial" panose="020B0604020202020204" pitchFamily="34" charset="0"/>
              <a:ea typeface="微软雅黑" panose="020B0503020204020204" pitchFamily="34" charset="-122"/>
            </a:endParaRPr>
          </a:p>
        </p:txBody>
      </p:sp>
      <p:cxnSp>
        <p:nvCxnSpPr>
          <p:cNvPr id="71" name="肘形连接符 70"/>
          <p:cNvCxnSpPr>
            <a:stCxn id="60" idx="3"/>
            <a:endCxn id="65" idx="3"/>
          </p:cNvCxnSpPr>
          <p:nvPr/>
        </p:nvCxnSpPr>
        <p:spPr bwMode="auto">
          <a:xfrm>
            <a:off x="2316704" y="2909269"/>
            <a:ext cx="768" cy="1062339"/>
          </a:xfrm>
          <a:prstGeom prst="bentConnector3">
            <a:avLst>
              <a:gd name="adj1" fmla="val 29865625"/>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文本框 71"/>
          <p:cNvSpPr txBox="1"/>
          <p:nvPr/>
        </p:nvSpPr>
        <p:spPr>
          <a:xfrm>
            <a:off x="2420763" y="3484677"/>
            <a:ext cx="1261333" cy="307777"/>
          </a:xfrm>
          <a:prstGeom prst="rect">
            <a:avLst/>
          </a:prstGeom>
          <a:noFill/>
        </p:spPr>
        <p:txBody>
          <a:bodyPr wrap="square" rtlCol="0">
            <a:noAutofit/>
          </a:bodyPr>
          <a:lstStyle/>
          <a:p>
            <a:pPr algn="ctr" fontAlgn="ctr"/>
            <a:r>
              <a:rPr lang="en-US" sz="1400">
                <a:solidFill>
                  <a:srgbClr val="000000"/>
                </a:solidFill>
                <a:latin typeface="Arial" panose="020B0604020202020204" pitchFamily="34" charset="0"/>
              </a:rPr>
              <a:t>System notification</a:t>
            </a:r>
            <a:endParaRPr lang="en-US" altLang="zh-CN" sz="1400">
              <a:solidFill>
                <a:srgbClr val="000000"/>
              </a:solidFill>
              <a:latin typeface="Arial" panose="020B0604020202020204" pitchFamily="34" charset="0"/>
              <a:ea typeface="微软雅黑" panose="020B0503020204020204" pitchFamily="34" charset="-122"/>
            </a:endParaRPr>
          </a:p>
        </p:txBody>
      </p:sp>
      <p:cxnSp>
        <p:nvCxnSpPr>
          <p:cNvPr id="73" name="肘形连接符 72"/>
          <p:cNvCxnSpPr>
            <a:stCxn id="57" idx="3"/>
            <a:endCxn id="44" idx="0"/>
          </p:cNvCxnSpPr>
          <p:nvPr/>
        </p:nvCxnSpPr>
        <p:spPr bwMode="auto">
          <a:xfrm>
            <a:off x="4743715" y="3431903"/>
            <a:ext cx="679207" cy="537365"/>
          </a:xfrm>
          <a:prstGeom prst="bentConnector2">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文本框 245"/>
          <p:cNvSpPr txBox="1"/>
          <p:nvPr/>
        </p:nvSpPr>
        <p:spPr>
          <a:xfrm>
            <a:off x="10021143" y="3493985"/>
            <a:ext cx="1319976" cy="461665"/>
          </a:xfrm>
          <a:prstGeom prst="rect">
            <a:avLst/>
          </a:prstGeom>
          <a:noFill/>
        </p:spPr>
        <p:txBody>
          <a:bodyPr wrap="square" rtlCol="0">
            <a:noAutofit/>
          </a:bodyPr>
          <a:lstStyle/>
          <a:p>
            <a:pPr algn="ctr" defTabSz="914400" fontAlgn="ctr">
              <a:spcBef>
                <a:spcPct val="0"/>
              </a:spcBef>
              <a:spcAft>
                <a:spcPct val="0"/>
              </a:spcAft>
            </a:pPr>
            <a:r>
              <a:rPr lang="en-US" sz="1200">
                <a:solidFill>
                  <a:srgbClr val="000000"/>
                </a:solidFill>
                <a:latin typeface="Arial" panose="020B0604020202020204" pitchFamily="34" charset="0"/>
              </a:rPr>
              <a:t>Troubleshooting</a:t>
            </a:r>
            <a:endParaRPr lang="en-US" altLang="zh-CN" sz="1200">
              <a:solidFill>
                <a:srgbClr val="000000"/>
              </a:solidFill>
              <a:latin typeface="Arial" panose="020B0604020202020204" pitchFamily="34" charset="0"/>
              <a:ea typeface="微软雅黑" panose="020B0503020204020204" pitchFamily="34" charset="-122"/>
            </a:endParaRPr>
          </a:p>
        </p:txBody>
      </p:sp>
      <p:sp>
        <p:nvSpPr>
          <p:cNvPr id="75" name="文本框 245"/>
          <p:cNvSpPr txBox="1"/>
          <p:nvPr/>
        </p:nvSpPr>
        <p:spPr>
          <a:xfrm>
            <a:off x="10021143" y="4496607"/>
            <a:ext cx="1339026" cy="461665"/>
          </a:xfrm>
          <a:prstGeom prst="rect">
            <a:avLst/>
          </a:prstGeom>
          <a:noFill/>
        </p:spPr>
        <p:txBody>
          <a:bodyPr wrap="square" rtlCol="0">
            <a:noAutofit/>
          </a:bodyPr>
          <a:lstStyle/>
          <a:p>
            <a:pPr algn="ctr" defTabSz="914400" fontAlgn="ctr">
              <a:spcBef>
                <a:spcPct val="0"/>
              </a:spcBef>
              <a:spcAft>
                <a:spcPct val="0"/>
              </a:spcAft>
            </a:pPr>
            <a:r>
              <a:rPr lang="en-US" sz="1200">
                <a:solidFill>
                  <a:srgbClr val="000000"/>
                </a:solidFill>
                <a:latin typeface="Arial" panose="020B0604020202020204" pitchFamily="34" charset="0"/>
              </a:rPr>
              <a:t>Troubleshooting</a:t>
            </a:r>
            <a:endParaRPr lang="en-US" altLang="zh-CN" sz="1200">
              <a:solidFill>
                <a:srgbClr val="000000"/>
              </a:solidFill>
              <a:latin typeface="Arial" panose="020B0604020202020204" pitchFamily="34" charset="0"/>
              <a:ea typeface="微软雅黑" panose="020B0503020204020204" pitchFamily="34" charset="-122"/>
            </a:endParaRPr>
          </a:p>
        </p:txBody>
      </p:sp>
      <p:sp>
        <p:nvSpPr>
          <p:cNvPr id="76" name="文本框 245"/>
          <p:cNvSpPr txBox="1"/>
          <p:nvPr/>
        </p:nvSpPr>
        <p:spPr>
          <a:xfrm>
            <a:off x="10078212" y="5476644"/>
            <a:ext cx="1294731" cy="461665"/>
          </a:xfrm>
          <a:prstGeom prst="rect">
            <a:avLst/>
          </a:prstGeom>
          <a:noFill/>
        </p:spPr>
        <p:txBody>
          <a:bodyPr wrap="square" rtlCol="0">
            <a:noAutofit/>
          </a:bodyPr>
          <a:lstStyle/>
          <a:p>
            <a:pPr algn="ctr" defTabSz="914400" fontAlgn="ctr">
              <a:spcBef>
                <a:spcPct val="0"/>
              </a:spcBef>
              <a:spcAft>
                <a:spcPct val="0"/>
              </a:spcAft>
            </a:pPr>
            <a:r>
              <a:rPr lang="en-US" sz="1200">
                <a:solidFill>
                  <a:srgbClr val="000000"/>
                </a:solidFill>
                <a:latin typeface="Arial" panose="020B0604020202020204" pitchFamily="34" charset="0"/>
              </a:rPr>
              <a:t>Troubleshooting</a:t>
            </a:r>
            <a:endParaRPr lang="en-US" altLang="zh-CN" sz="1200">
              <a:solidFill>
                <a:srgbClr val="000000"/>
              </a:solidFill>
              <a:latin typeface="Arial" panose="020B0604020202020204" pitchFamily="34" charset="0"/>
              <a:ea typeface="微软雅黑" panose="020B0503020204020204" pitchFamily="34" charset="-122"/>
            </a:endParaRPr>
          </a:p>
        </p:txBody>
      </p:sp>
      <p:cxnSp>
        <p:nvCxnSpPr>
          <p:cNvPr id="77" name="直接连接符 76"/>
          <p:cNvCxnSpPr>
            <a:stCxn id="61" idx="3"/>
            <a:endCxn id="57" idx="1"/>
          </p:cNvCxnSpPr>
          <p:nvPr/>
        </p:nvCxnSpPr>
        <p:spPr bwMode="auto">
          <a:xfrm flipV="1">
            <a:off x="2316702" y="3431903"/>
            <a:ext cx="1203682" cy="1706"/>
          </a:xfrm>
          <a:prstGeom prst="line">
            <a:avLst/>
          </a:prstGeom>
          <a:noFill/>
          <a:ln w="95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a:stCxn id="58" idx="2"/>
            <a:endCxn id="44" idx="0"/>
          </p:cNvCxnSpPr>
          <p:nvPr/>
        </p:nvCxnSpPr>
        <p:spPr bwMode="auto">
          <a:xfrm>
            <a:off x="5422922" y="2771525"/>
            <a:ext cx="0" cy="1197743"/>
          </a:xfrm>
          <a:prstGeom prst="line">
            <a:avLst/>
          </a:prstGeom>
          <a:noFill/>
          <a:ln w="95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Rectangle 4"/>
          <p:cNvSpPr/>
          <p:nvPr/>
        </p:nvSpPr>
        <p:spPr bwMode="auto">
          <a:xfrm>
            <a:off x="6945150" y="3970122"/>
            <a:ext cx="990782" cy="469893"/>
          </a:xfrm>
          <a:prstGeom prst="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1100">
                <a:solidFill>
                  <a:srgbClr val="000000"/>
                </a:solidFill>
                <a:latin typeface="Arial" panose="020B0604020202020204" pitchFamily="34" charset="0"/>
              </a:rPr>
              <a:t>1822 NIC</a:t>
            </a:r>
            <a:endParaRPr kumimoji="0" lang="en-US" sz="11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cxnSp>
        <p:nvCxnSpPr>
          <p:cNvPr id="80" name="直接箭头连接符 79"/>
          <p:cNvCxnSpPr/>
          <p:nvPr/>
        </p:nvCxnSpPr>
        <p:spPr bwMode="auto">
          <a:xfrm>
            <a:off x="5918313" y="4205068"/>
            <a:ext cx="1026837" cy="1"/>
          </a:xfrm>
          <a:prstGeom prst="straightConnector1">
            <a:avLst/>
          </a:prstGeom>
          <a:noFill/>
          <a:ln w="38100" cap="flat" cmpd="sng" algn="ctr">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文本框 80"/>
          <p:cNvSpPr txBox="1"/>
          <p:nvPr/>
        </p:nvSpPr>
        <p:spPr>
          <a:xfrm>
            <a:off x="5735827" y="3638565"/>
            <a:ext cx="1391807" cy="523220"/>
          </a:xfrm>
          <a:prstGeom prst="rect">
            <a:avLst/>
          </a:prstGeom>
          <a:noFill/>
        </p:spPr>
        <p:txBody>
          <a:bodyPr wrap="square" rtlCol="0">
            <a:noAutofit/>
          </a:bodyPr>
          <a:lstStyle/>
          <a:p>
            <a:pPr algn="ctr" fontAlgn="ctr"/>
            <a:r>
              <a:rPr lang="en-US" sz="1400">
                <a:solidFill>
                  <a:srgbClr val="000000"/>
                </a:solidFill>
                <a:latin typeface="Arial" panose="020B0604020202020204" pitchFamily="34" charset="0"/>
              </a:rPr>
              <a:t>Node fault broadcast</a:t>
            </a:r>
            <a:endParaRPr lang="en-US" altLang="zh-CN" sz="1400">
              <a:solidFill>
                <a:srgbClr val="000000"/>
              </a:solidFill>
              <a:latin typeface="Arial" panose="020B0604020202020204" pitchFamily="34" charset="0"/>
              <a:ea typeface="微软雅黑" panose="020B0503020204020204" pitchFamily="34" charset="-122"/>
            </a:endParaRPr>
          </a:p>
        </p:txBody>
      </p:sp>
      <p:cxnSp>
        <p:nvCxnSpPr>
          <p:cNvPr id="82" name="直接连接符 81"/>
          <p:cNvCxnSpPr/>
          <p:nvPr/>
        </p:nvCxnSpPr>
        <p:spPr bwMode="auto">
          <a:xfrm flipV="1">
            <a:off x="7935932" y="4205068"/>
            <a:ext cx="223287" cy="1"/>
          </a:xfrm>
          <a:prstGeom prst="line">
            <a:avLst/>
          </a:prstGeom>
          <a:noFill/>
          <a:ln w="9525"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标题 1"/>
          <p:cNvSpPr txBox="1">
            <a:spLocks/>
          </p:cNvSpPr>
          <p:nvPr/>
        </p:nvSpPr>
        <p:spPr>
          <a:xfrm>
            <a:off x="707062" y="130208"/>
            <a:ext cx="1036512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Product-Level Reliability: Proactive Node Fault Notification and I/O Suspension for 5 Seconds</a:t>
            </a:r>
          </a:p>
        </p:txBody>
      </p:sp>
    </p:spTree>
    <p:extLst>
      <p:ext uri="{BB962C8B-B14F-4D97-AF65-F5344CB8AC3E}">
        <p14:creationId xmlns:p14="http://schemas.microsoft.com/office/powerpoint/2010/main" val="808955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标题 1"/>
          <p:cNvSpPr txBox="1">
            <a:spLocks/>
          </p:cNvSpPr>
          <p:nvPr/>
        </p:nvSpPr>
        <p:spPr>
          <a:xfrm>
            <a:off x="707062" y="101025"/>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Solution-Level Reliability: Gateway-Free Active-Active Design Achieves 99.9999% Reliability (Block)</a:t>
            </a:r>
            <a:endParaRPr lang="en-US" altLang="zh-CN" dirty="0">
              <a:sym typeface="+mn-lt"/>
            </a:endParaRPr>
          </a:p>
        </p:txBody>
      </p:sp>
      <p:grpSp>
        <p:nvGrpSpPr>
          <p:cNvPr id="171" name="组合 170"/>
          <p:cNvGrpSpPr/>
          <p:nvPr/>
        </p:nvGrpSpPr>
        <p:grpSpPr>
          <a:xfrm>
            <a:off x="521097" y="1458554"/>
            <a:ext cx="5133437" cy="4233397"/>
            <a:chOff x="279368" y="1097887"/>
            <a:chExt cx="4527398" cy="3251934"/>
          </a:xfrm>
        </p:grpSpPr>
        <p:cxnSp>
          <p:nvCxnSpPr>
            <p:cNvPr id="172" name="肘形连接符 171"/>
            <p:cNvCxnSpPr/>
            <p:nvPr/>
          </p:nvCxnSpPr>
          <p:spPr>
            <a:xfrm rot="5400000">
              <a:off x="1325352" y="1668084"/>
              <a:ext cx="875947" cy="1502851"/>
            </a:xfrm>
            <a:prstGeom prst="bentConnector3">
              <a:avLst/>
            </a:prstGeom>
            <a:noFill/>
            <a:ln w="19050" cap="flat" cmpd="sng" algn="ctr">
              <a:solidFill>
                <a:sysClr val="window" lastClr="FFFFFF">
                  <a:lumMod val="50000"/>
                </a:sysClr>
              </a:solidFill>
              <a:prstDash val="solid"/>
            </a:ln>
            <a:effectLst/>
          </p:spPr>
        </p:cxnSp>
        <p:grpSp>
          <p:nvGrpSpPr>
            <p:cNvPr id="173" name="组合 172"/>
            <p:cNvGrpSpPr/>
            <p:nvPr/>
          </p:nvGrpSpPr>
          <p:grpSpPr>
            <a:xfrm>
              <a:off x="647954" y="3202528"/>
              <a:ext cx="736048" cy="676869"/>
              <a:chOff x="4260158" y="3721691"/>
              <a:chExt cx="740529" cy="612000"/>
            </a:xfrm>
          </p:grpSpPr>
          <p:cxnSp>
            <p:nvCxnSpPr>
              <p:cNvPr id="462" name="直接连接符 461"/>
              <p:cNvCxnSpPr/>
              <p:nvPr/>
            </p:nvCxnSpPr>
            <p:spPr>
              <a:xfrm>
                <a:off x="4626320" y="3721691"/>
                <a:ext cx="0" cy="612000"/>
              </a:xfrm>
              <a:prstGeom prst="line">
                <a:avLst/>
              </a:prstGeom>
              <a:noFill/>
              <a:ln w="19050" cap="flat" cmpd="sng" algn="ctr">
                <a:solidFill>
                  <a:sysClr val="window" lastClr="FFFFFF">
                    <a:lumMod val="50000"/>
                  </a:sysClr>
                </a:solidFill>
                <a:prstDash val="solid"/>
              </a:ln>
              <a:effectLst/>
            </p:spPr>
          </p:cxnSp>
          <p:cxnSp>
            <p:nvCxnSpPr>
              <p:cNvPr id="463" name="直接连接符 462"/>
              <p:cNvCxnSpPr/>
              <p:nvPr/>
            </p:nvCxnSpPr>
            <p:spPr>
              <a:xfrm flipH="1">
                <a:off x="4260158" y="3740819"/>
                <a:ext cx="366162" cy="538826"/>
              </a:xfrm>
              <a:prstGeom prst="line">
                <a:avLst/>
              </a:prstGeom>
              <a:noFill/>
              <a:ln w="19050" cap="flat" cmpd="sng" algn="ctr">
                <a:solidFill>
                  <a:sysClr val="window" lastClr="FFFFFF">
                    <a:lumMod val="50000"/>
                  </a:sysClr>
                </a:solidFill>
                <a:prstDash val="solid"/>
              </a:ln>
              <a:effectLst/>
            </p:spPr>
          </p:cxnSp>
          <p:cxnSp>
            <p:nvCxnSpPr>
              <p:cNvPr id="464" name="直接连接符 463"/>
              <p:cNvCxnSpPr/>
              <p:nvPr/>
            </p:nvCxnSpPr>
            <p:spPr>
              <a:xfrm>
                <a:off x="4626320" y="3740819"/>
                <a:ext cx="374367" cy="538826"/>
              </a:xfrm>
              <a:prstGeom prst="line">
                <a:avLst/>
              </a:prstGeom>
              <a:noFill/>
              <a:ln w="19050" cap="flat" cmpd="sng" algn="ctr">
                <a:solidFill>
                  <a:sysClr val="window" lastClr="FFFFFF">
                    <a:lumMod val="50000"/>
                  </a:sysClr>
                </a:solidFill>
                <a:prstDash val="solid"/>
              </a:ln>
              <a:effectLst/>
            </p:spPr>
          </p:cxnSp>
        </p:grpSp>
        <p:grpSp>
          <p:nvGrpSpPr>
            <p:cNvPr id="174" name="组合 173"/>
            <p:cNvGrpSpPr/>
            <p:nvPr/>
          </p:nvGrpSpPr>
          <p:grpSpPr>
            <a:xfrm>
              <a:off x="3971198" y="3202528"/>
              <a:ext cx="736048" cy="676869"/>
              <a:chOff x="7603633" y="3721691"/>
              <a:chExt cx="740529" cy="612000"/>
            </a:xfrm>
          </p:grpSpPr>
          <p:cxnSp>
            <p:nvCxnSpPr>
              <p:cNvPr id="459" name="直接连接符 458"/>
              <p:cNvCxnSpPr/>
              <p:nvPr/>
            </p:nvCxnSpPr>
            <p:spPr>
              <a:xfrm>
                <a:off x="7969795" y="3721691"/>
                <a:ext cx="0" cy="612000"/>
              </a:xfrm>
              <a:prstGeom prst="line">
                <a:avLst/>
              </a:prstGeom>
              <a:noFill/>
              <a:ln w="19050" cap="flat" cmpd="sng" algn="ctr">
                <a:solidFill>
                  <a:sysClr val="window" lastClr="FFFFFF">
                    <a:lumMod val="50000"/>
                  </a:sysClr>
                </a:solidFill>
                <a:prstDash val="solid"/>
              </a:ln>
              <a:effectLst/>
            </p:spPr>
          </p:cxnSp>
          <p:cxnSp>
            <p:nvCxnSpPr>
              <p:cNvPr id="460" name="直接连接符 459"/>
              <p:cNvCxnSpPr/>
              <p:nvPr/>
            </p:nvCxnSpPr>
            <p:spPr>
              <a:xfrm flipH="1">
                <a:off x="7603633" y="3740819"/>
                <a:ext cx="366162" cy="538826"/>
              </a:xfrm>
              <a:prstGeom prst="line">
                <a:avLst/>
              </a:prstGeom>
              <a:noFill/>
              <a:ln w="19050" cap="flat" cmpd="sng" algn="ctr">
                <a:solidFill>
                  <a:sysClr val="window" lastClr="FFFFFF">
                    <a:lumMod val="50000"/>
                  </a:sysClr>
                </a:solidFill>
                <a:prstDash val="solid"/>
              </a:ln>
              <a:effectLst/>
            </p:spPr>
          </p:cxnSp>
          <p:cxnSp>
            <p:nvCxnSpPr>
              <p:cNvPr id="461" name="直接连接符 460"/>
              <p:cNvCxnSpPr/>
              <p:nvPr/>
            </p:nvCxnSpPr>
            <p:spPr>
              <a:xfrm>
                <a:off x="7969795" y="3740819"/>
                <a:ext cx="374367" cy="538826"/>
              </a:xfrm>
              <a:prstGeom prst="line">
                <a:avLst/>
              </a:prstGeom>
              <a:noFill/>
              <a:ln w="19050" cap="flat" cmpd="sng" algn="ctr">
                <a:solidFill>
                  <a:sysClr val="window" lastClr="FFFFFF">
                    <a:lumMod val="50000"/>
                  </a:sysClr>
                </a:solidFill>
                <a:prstDash val="solid"/>
              </a:ln>
              <a:effectLst/>
            </p:spPr>
          </p:cxnSp>
        </p:grpSp>
        <p:sp>
          <p:nvSpPr>
            <p:cNvPr id="175" name="Text Box 20"/>
            <p:cNvSpPr txBox="1">
              <a:spLocks noChangeArrowheads="1"/>
            </p:cNvSpPr>
            <p:nvPr/>
          </p:nvSpPr>
          <p:spPr bwMode="auto">
            <a:xfrm>
              <a:off x="301583" y="4219789"/>
              <a:ext cx="1680138" cy="130032"/>
            </a:xfrm>
            <a:prstGeom prst="rect">
              <a:avLst/>
            </a:prstGeom>
            <a:noFill/>
            <a:ln w="19050" algn="ctr">
              <a:noFill/>
              <a:miter lim="800000"/>
              <a:headEnd/>
              <a:tailEnd/>
            </a:ln>
          </p:spPr>
          <p:txBody>
            <a:bodyPr wrap="square" lIns="0" tIns="0" rIns="0" bIns="0">
              <a:noAutofit/>
            </a:bodyPr>
            <a:lstStyle/>
            <a:p>
              <a:pPr defTabSz="958939" fontAlgn="ctr">
                <a:spcBef>
                  <a:spcPct val="50000"/>
                </a:spcBef>
                <a:spcAft>
                  <a:spcPct val="0"/>
                </a:spcAft>
              </a:pPr>
              <a:r>
                <a:rPr lang="en-US" sz="1100" b="1" err="1">
                  <a:solidFill>
                    <a:prstClr val="black">
                      <a:lumMod val="75000"/>
                      <a:lumOff val="25000"/>
                    </a:prstClr>
                  </a:solidFill>
                  <a:latin typeface="Arial" panose="020B0604020202020204" pitchFamily="34" charset="0"/>
                </a:rPr>
                <a:t>OceanStor</a:t>
              </a:r>
              <a:r>
                <a:rPr lang="en-US" sz="1100" b="1">
                  <a:solidFill>
                    <a:prstClr val="black">
                      <a:lumMod val="75000"/>
                      <a:lumOff val="25000"/>
                    </a:prstClr>
                  </a:solidFill>
                  <a:latin typeface="Arial" panose="020B0604020202020204" pitchFamily="34" charset="0"/>
                </a:rPr>
                <a:t> 100D A</a:t>
              </a:r>
              <a:endParaRPr lang="en-US" altLang="zh-CN" sz="1100" b="1">
                <a:solidFill>
                  <a:prstClr val="black">
                    <a:lumMod val="75000"/>
                    <a:lumOff val="25000"/>
                  </a:prstClr>
                </a:solidFill>
                <a:latin typeface="Arial" panose="020B0604020202020204" pitchFamily="34" charset="0"/>
                <a:ea typeface="微软雅黑"/>
                <a:cs typeface="Arial" pitchFamily="34" charset="0"/>
              </a:endParaRPr>
            </a:p>
          </p:txBody>
        </p:sp>
        <p:cxnSp>
          <p:nvCxnSpPr>
            <p:cNvPr id="176" name="直接连接符 175"/>
            <p:cNvCxnSpPr/>
            <p:nvPr/>
          </p:nvCxnSpPr>
          <p:spPr>
            <a:xfrm>
              <a:off x="1011900" y="2852937"/>
              <a:ext cx="0" cy="517605"/>
            </a:xfrm>
            <a:prstGeom prst="line">
              <a:avLst/>
            </a:prstGeom>
            <a:noFill/>
            <a:ln w="19050" cap="flat" cmpd="sng" algn="ctr">
              <a:solidFill>
                <a:sysClr val="window" lastClr="FFFFFF">
                  <a:lumMod val="50000"/>
                </a:sysClr>
              </a:solidFill>
              <a:prstDash val="solid"/>
            </a:ln>
            <a:effectLst/>
          </p:spPr>
        </p:cxnSp>
        <p:cxnSp>
          <p:nvCxnSpPr>
            <p:cNvPr id="177" name="直接连接符 176"/>
            <p:cNvCxnSpPr/>
            <p:nvPr/>
          </p:nvCxnSpPr>
          <p:spPr>
            <a:xfrm>
              <a:off x="4329697" y="2807590"/>
              <a:ext cx="0" cy="557421"/>
            </a:xfrm>
            <a:prstGeom prst="line">
              <a:avLst/>
            </a:prstGeom>
            <a:noFill/>
            <a:ln w="19050" cap="flat" cmpd="sng" algn="ctr">
              <a:solidFill>
                <a:sysClr val="window" lastClr="FFFFFF">
                  <a:lumMod val="50000"/>
                </a:sysClr>
              </a:solidFill>
              <a:prstDash val="solid"/>
            </a:ln>
            <a:effectLst/>
          </p:spPr>
        </p:cxnSp>
        <p:grpSp>
          <p:nvGrpSpPr>
            <p:cNvPr id="178" name="组合 177"/>
            <p:cNvGrpSpPr/>
            <p:nvPr/>
          </p:nvGrpSpPr>
          <p:grpSpPr>
            <a:xfrm>
              <a:off x="1341363" y="2789923"/>
              <a:ext cx="2614572" cy="412605"/>
              <a:chOff x="4518025" y="2961643"/>
              <a:chExt cx="2630488" cy="373063"/>
            </a:xfrm>
          </p:grpSpPr>
          <p:sp>
            <p:nvSpPr>
              <p:cNvPr id="421" name="Freeform 42"/>
              <p:cNvSpPr>
                <a:spLocks/>
              </p:cNvSpPr>
              <p:nvPr/>
            </p:nvSpPr>
            <p:spPr bwMode="auto">
              <a:xfrm>
                <a:off x="4518025" y="3237868"/>
                <a:ext cx="82550" cy="96838"/>
              </a:xfrm>
              <a:custGeom>
                <a:avLst/>
                <a:gdLst>
                  <a:gd name="T0" fmla="*/ 52 w 52"/>
                  <a:gd name="T1" fmla="*/ 47 h 61"/>
                  <a:gd name="T2" fmla="*/ 22 w 52"/>
                  <a:gd name="T3" fmla="*/ 61 h 61"/>
                  <a:gd name="T4" fmla="*/ 18 w 52"/>
                  <a:gd name="T5" fmla="*/ 55 h 61"/>
                  <a:gd name="T6" fmla="*/ 31 w 52"/>
                  <a:gd name="T7" fmla="*/ 50 h 61"/>
                  <a:gd name="T8" fmla="*/ 14 w 52"/>
                  <a:gd name="T9" fmla="*/ 11 h 61"/>
                  <a:gd name="T10" fmla="*/ 3 w 52"/>
                  <a:gd name="T11" fmla="*/ 18 h 61"/>
                  <a:gd name="T12" fmla="*/ 0 w 52"/>
                  <a:gd name="T13" fmla="*/ 12 h 61"/>
                  <a:gd name="T14" fmla="*/ 15 w 52"/>
                  <a:gd name="T15" fmla="*/ 0 h 61"/>
                  <a:gd name="T16" fmla="*/ 37 w 52"/>
                  <a:gd name="T17" fmla="*/ 47 h 61"/>
                  <a:gd name="T18" fmla="*/ 48 w 52"/>
                  <a:gd name="T19" fmla="*/ 42 h 61"/>
                  <a:gd name="T20" fmla="*/ 52 w 52"/>
                  <a:gd name="T2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1">
                    <a:moveTo>
                      <a:pt x="52" y="47"/>
                    </a:moveTo>
                    <a:lnTo>
                      <a:pt x="22" y="61"/>
                    </a:lnTo>
                    <a:lnTo>
                      <a:pt x="18" y="55"/>
                    </a:lnTo>
                    <a:lnTo>
                      <a:pt x="31" y="50"/>
                    </a:lnTo>
                    <a:lnTo>
                      <a:pt x="14" y="11"/>
                    </a:lnTo>
                    <a:lnTo>
                      <a:pt x="3" y="18"/>
                    </a:lnTo>
                    <a:lnTo>
                      <a:pt x="0" y="12"/>
                    </a:lnTo>
                    <a:lnTo>
                      <a:pt x="15" y="0"/>
                    </a:lnTo>
                    <a:lnTo>
                      <a:pt x="37" y="47"/>
                    </a:lnTo>
                    <a:lnTo>
                      <a:pt x="48" y="42"/>
                    </a:lnTo>
                    <a:lnTo>
                      <a:pt x="52" y="47"/>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22" name="Freeform 43"/>
              <p:cNvSpPr>
                <a:spLocks noEditPoints="1"/>
              </p:cNvSpPr>
              <p:nvPr/>
            </p:nvSpPr>
            <p:spPr bwMode="auto">
              <a:xfrm>
                <a:off x="4584700" y="3201356"/>
                <a:ext cx="73025" cy="101600"/>
              </a:xfrm>
              <a:custGeom>
                <a:avLst/>
                <a:gdLst>
                  <a:gd name="T0" fmla="*/ 4 w 29"/>
                  <a:gd name="T1" fmla="*/ 26 h 40"/>
                  <a:gd name="T2" fmla="*/ 1 w 29"/>
                  <a:gd name="T3" fmla="*/ 12 h 40"/>
                  <a:gd name="T4" fmla="*/ 8 w 29"/>
                  <a:gd name="T5" fmla="*/ 3 h 40"/>
                  <a:gd name="T6" fmla="*/ 26 w 29"/>
                  <a:gd name="T7" fmla="*/ 16 h 40"/>
                  <a:gd name="T8" fmla="*/ 28 w 29"/>
                  <a:gd name="T9" fmla="*/ 30 h 40"/>
                  <a:gd name="T10" fmla="*/ 21 w 29"/>
                  <a:gd name="T11" fmla="*/ 38 h 40"/>
                  <a:gd name="T12" fmla="*/ 12 w 29"/>
                  <a:gd name="T13" fmla="*/ 37 h 40"/>
                  <a:gd name="T14" fmla="*/ 4 w 29"/>
                  <a:gd name="T15" fmla="*/ 26 h 40"/>
                  <a:gd name="T16" fmla="*/ 8 w 29"/>
                  <a:gd name="T17" fmla="*/ 24 h 40"/>
                  <a:gd name="T18" fmla="*/ 20 w 29"/>
                  <a:gd name="T19" fmla="*/ 35 h 40"/>
                  <a:gd name="T20" fmla="*/ 21 w 29"/>
                  <a:gd name="T21" fmla="*/ 18 h 40"/>
                  <a:gd name="T22" fmla="*/ 9 w 29"/>
                  <a:gd name="T23" fmla="*/ 7 h 40"/>
                  <a:gd name="T24" fmla="*/ 8 w 29"/>
                  <a:gd name="T25"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0">
                    <a:moveTo>
                      <a:pt x="4" y="26"/>
                    </a:moveTo>
                    <a:cubicBezTo>
                      <a:pt x="1" y="20"/>
                      <a:pt x="0" y="15"/>
                      <a:pt x="1" y="12"/>
                    </a:cubicBezTo>
                    <a:cubicBezTo>
                      <a:pt x="2" y="8"/>
                      <a:pt x="4" y="5"/>
                      <a:pt x="8" y="3"/>
                    </a:cubicBezTo>
                    <a:cubicBezTo>
                      <a:pt x="15" y="0"/>
                      <a:pt x="21" y="5"/>
                      <a:pt x="26" y="16"/>
                    </a:cubicBezTo>
                    <a:cubicBezTo>
                      <a:pt x="28" y="22"/>
                      <a:pt x="29" y="27"/>
                      <a:pt x="28" y="30"/>
                    </a:cubicBezTo>
                    <a:cubicBezTo>
                      <a:pt x="27" y="34"/>
                      <a:pt x="25" y="37"/>
                      <a:pt x="21" y="38"/>
                    </a:cubicBezTo>
                    <a:cubicBezTo>
                      <a:pt x="18" y="40"/>
                      <a:pt x="15" y="39"/>
                      <a:pt x="12" y="37"/>
                    </a:cubicBezTo>
                    <a:cubicBezTo>
                      <a:pt x="9" y="35"/>
                      <a:pt x="6" y="32"/>
                      <a:pt x="4" y="26"/>
                    </a:cubicBezTo>
                    <a:close/>
                    <a:moveTo>
                      <a:pt x="8" y="24"/>
                    </a:moveTo>
                    <a:cubicBezTo>
                      <a:pt x="12" y="33"/>
                      <a:pt x="16" y="37"/>
                      <a:pt x="20" y="35"/>
                    </a:cubicBezTo>
                    <a:cubicBezTo>
                      <a:pt x="25" y="33"/>
                      <a:pt x="25" y="27"/>
                      <a:pt x="21" y="18"/>
                    </a:cubicBezTo>
                    <a:cubicBezTo>
                      <a:pt x="18" y="9"/>
                      <a:pt x="13" y="5"/>
                      <a:pt x="9" y="7"/>
                    </a:cubicBezTo>
                    <a:cubicBezTo>
                      <a:pt x="4" y="9"/>
                      <a:pt x="4" y="15"/>
                      <a:pt x="8" y="24"/>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23" name="Freeform 44"/>
              <p:cNvSpPr>
                <a:spLocks/>
              </p:cNvSpPr>
              <p:nvPr/>
            </p:nvSpPr>
            <p:spPr bwMode="auto">
              <a:xfrm>
                <a:off x="4649788" y="3182306"/>
                <a:ext cx="79375" cy="96838"/>
              </a:xfrm>
              <a:custGeom>
                <a:avLst/>
                <a:gdLst>
                  <a:gd name="T0" fmla="*/ 50 w 50"/>
                  <a:gd name="T1" fmla="*/ 49 h 61"/>
                  <a:gd name="T2" fmla="*/ 19 w 50"/>
                  <a:gd name="T3" fmla="*/ 61 h 61"/>
                  <a:gd name="T4" fmla="*/ 17 w 50"/>
                  <a:gd name="T5" fmla="*/ 55 h 61"/>
                  <a:gd name="T6" fmla="*/ 30 w 50"/>
                  <a:gd name="T7" fmla="*/ 50 h 61"/>
                  <a:gd name="T8" fmla="*/ 14 w 50"/>
                  <a:gd name="T9" fmla="*/ 9 h 61"/>
                  <a:gd name="T10" fmla="*/ 3 w 50"/>
                  <a:gd name="T11" fmla="*/ 19 h 61"/>
                  <a:gd name="T12" fmla="*/ 0 w 50"/>
                  <a:gd name="T13" fmla="*/ 12 h 61"/>
                  <a:gd name="T14" fmla="*/ 17 w 50"/>
                  <a:gd name="T15" fmla="*/ 0 h 61"/>
                  <a:gd name="T16" fmla="*/ 36 w 50"/>
                  <a:gd name="T17" fmla="*/ 49 h 61"/>
                  <a:gd name="T18" fmla="*/ 47 w 50"/>
                  <a:gd name="T19" fmla="*/ 44 h 61"/>
                  <a:gd name="T20" fmla="*/ 50 w 50"/>
                  <a:gd name="T21"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1">
                    <a:moveTo>
                      <a:pt x="50" y="49"/>
                    </a:moveTo>
                    <a:lnTo>
                      <a:pt x="19" y="61"/>
                    </a:lnTo>
                    <a:lnTo>
                      <a:pt x="17" y="55"/>
                    </a:lnTo>
                    <a:lnTo>
                      <a:pt x="30" y="50"/>
                    </a:lnTo>
                    <a:lnTo>
                      <a:pt x="14" y="9"/>
                    </a:lnTo>
                    <a:lnTo>
                      <a:pt x="3" y="19"/>
                    </a:lnTo>
                    <a:lnTo>
                      <a:pt x="0" y="12"/>
                    </a:lnTo>
                    <a:lnTo>
                      <a:pt x="17" y="0"/>
                    </a:lnTo>
                    <a:lnTo>
                      <a:pt x="36" y="49"/>
                    </a:lnTo>
                    <a:lnTo>
                      <a:pt x="47" y="44"/>
                    </a:lnTo>
                    <a:lnTo>
                      <a:pt x="50" y="49"/>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24" name="Freeform 45"/>
              <p:cNvSpPr>
                <a:spLocks noEditPoints="1"/>
              </p:cNvSpPr>
              <p:nvPr/>
            </p:nvSpPr>
            <p:spPr bwMode="auto">
              <a:xfrm>
                <a:off x="4719638" y="3152143"/>
                <a:ext cx="68263" cy="100013"/>
              </a:xfrm>
              <a:custGeom>
                <a:avLst/>
                <a:gdLst>
                  <a:gd name="T0" fmla="*/ 2 w 27"/>
                  <a:gd name="T1" fmla="*/ 25 h 40"/>
                  <a:gd name="T2" fmla="*/ 1 w 27"/>
                  <a:gd name="T3" fmla="*/ 10 h 40"/>
                  <a:gd name="T4" fmla="*/ 8 w 27"/>
                  <a:gd name="T5" fmla="*/ 3 h 40"/>
                  <a:gd name="T6" fmla="*/ 25 w 27"/>
                  <a:gd name="T7" fmla="*/ 16 h 40"/>
                  <a:gd name="T8" fmla="*/ 26 w 27"/>
                  <a:gd name="T9" fmla="*/ 31 h 40"/>
                  <a:gd name="T10" fmla="*/ 20 w 27"/>
                  <a:gd name="T11" fmla="*/ 38 h 40"/>
                  <a:gd name="T12" fmla="*/ 10 w 27"/>
                  <a:gd name="T13" fmla="*/ 37 h 40"/>
                  <a:gd name="T14" fmla="*/ 2 w 27"/>
                  <a:gd name="T15" fmla="*/ 25 h 40"/>
                  <a:gd name="T16" fmla="*/ 7 w 27"/>
                  <a:gd name="T17" fmla="*/ 23 h 40"/>
                  <a:gd name="T18" fmla="*/ 19 w 27"/>
                  <a:gd name="T19" fmla="*/ 35 h 40"/>
                  <a:gd name="T20" fmla="*/ 20 w 27"/>
                  <a:gd name="T21" fmla="*/ 18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1" y="7"/>
                      <a:pt x="4" y="4"/>
                      <a:pt x="8" y="3"/>
                    </a:cubicBezTo>
                    <a:cubicBezTo>
                      <a:pt x="15" y="0"/>
                      <a:pt x="21" y="5"/>
                      <a:pt x="25" y="16"/>
                    </a:cubicBezTo>
                    <a:cubicBezTo>
                      <a:pt x="27" y="22"/>
                      <a:pt x="27" y="27"/>
                      <a:pt x="26" y="31"/>
                    </a:cubicBezTo>
                    <a:cubicBezTo>
                      <a:pt x="25" y="34"/>
                      <a:pt x="23" y="37"/>
                      <a:pt x="20" y="38"/>
                    </a:cubicBezTo>
                    <a:cubicBezTo>
                      <a:pt x="16" y="40"/>
                      <a:pt x="13" y="39"/>
                      <a:pt x="10" y="37"/>
                    </a:cubicBezTo>
                    <a:cubicBezTo>
                      <a:pt x="7" y="35"/>
                      <a:pt x="4" y="31"/>
                      <a:pt x="2" y="25"/>
                    </a:cubicBezTo>
                    <a:close/>
                    <a:moveTo>
                      <a:pt x="7" y="23"/>
                    </a:moveTo>
                    <a:cubicBezTo>
                      <a:pt x="10" y="32"/>
                      <a:pt x="14" y="36"/>
                      <a:pt x="19" y="35"/>
                    </a:cubicBezTo>
                    <a:cubicBezTo>
                      <a:pt x="23" y="33"/>
                      <a:pt x="24" y="28"/>
                      <a:pt x="20" y="18"/>
                    </a:cubicBezTo>
                    <a:cubicBezTo>
                      <a:pt x="17" y="9"/>
                      <a:pt x="13" y="5"/>
                      <a:pt x="9" y="6"/>
                    </a:cubicBezTo>
                    <a:cubicBezTo>
                      <a:pt x="4" y="8"/>
                      <a:pt x="3" y="14"/>
                      <a:pt x="7" y="23"/>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25" name="Freeform 46"/>
              <p:cNvSpPr>
                <a:spLocks/>
              </p:cNvSpPr>
              <p:nvPr/>
            </p:nvSpPr>
            <p:spPr bwMode="auto">
              <a:xfrm>
                <a:off x="4784725" y="3131506"/>
                <a:ext cx="77788" cy="98425"/>
              </a:xfrm>
              <a:custGeom>
                <a:avLst/>
                <a:gdLst>
                  <a:gd name="T0" fmla="*/ 49 w 49"/>
                  <a:gd name="T1" fmla="*/ 52 h 62"/>
                  <a:gd name="T2" fmla="*/ 17 w 49"/>
                  <a:gd name="T3" fmla="*/ 62 h 62"/>
                  <a:gd name="T4" fmla="*/ 16 w 49"/>
                  <a:gd name="T5" fmla="*/ 57 h 62"/>
                  <a:gd name="T6" fmla="*/ 27 w 49"/>
                  <a:gd name="T7" fmla="*/ 52 h 62"/>
                  <a:gd name="T8" fmla="*/ 14 w 49"/>
                  <a:gd name="T9" fmla="*/ 11 h 62"/>
                  <a:gd name="T10" fmla="*/ 2 w 49"/>
                  <a:gd name="T11" fmla="*/ 19 h 62"/>
                  <a:gd name="T12" fmla="*/ 0 w 49"/>
                  <a:gd name="T13" fmla="*/ 13 h 62"/>
                  <a:gd name="T14" fmla="*/ 17 w 49"/>
                  <a:gd name="T15" fmla="*/ 0 h 62"/>
                  <a:gd name="T16" fmla="*/ 35 w 49"/>
                  <a:gd name="T17" fmla="*/ 51 h 62"/>
                  <a:gd name="T18" fmla="*/ 46 w 49"/>
                  <a:gd name="T19" fmla="*/ 46 h 62"/>
                  <a:gd name="T20" fmla="*/ 49 w 49"/>
                  <a:gd name="T21"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62">
                    <a:moveTo>
                      <a:pt x="49" y="52"/>
                    </a:moveTo>
                    <a:lnTo>
                      <a:pt x="17" y="62"/>
                    </a:lnTo>
                    <a:lnTo>
                      <a:pt x="16" y="57"/>
                    </a:lnTo>
                    <a:lnTo>
                      <a:pt x="27" y="52"/>
                    </a:lnTo>
                    <a:lnTo>
                      <a:pt x="14" y="11"/>
                    </a:lnTo>
                    <a:lnTo>
                      <a:pt x="2" y="19"/>
                    </a:lnTo>
                    <a:lnTo>
                      <a:pt x="0" y="13"/>
                    </a:lnTo>
                    <a:lnTo>
                      <a:pt x="17" y="0"/>
                    </a:lnTo>
                    <a:lnTo>
                      <a:pt x="35" y="51"/>
                    </a:lnTo>
                    <a:lnTo>
                      <a:pt x="46" y="46"/>
                    </a:lnTo>
                    <a:lnTo>
                      <a:pt x="49" y="52"/>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26" name="Freeform 47"/>
              <p:cNvSpPr>
                <a:spLocks noEditPoints="1"/>
              </p:cNvSpPr>
              <p:nvPr/>
            </p:nvSpPr>
            <p:spPr bwMode="auto">
              <a:xfrm>
                <a:off x="4854575" y="3107693"/>
                <a:ext cx="68263" cy="100013"/>
              </a:xfrm>
              <a:custGeom>
                <a:avLst/>
                <a:gdLst>
                  <a:gd name="T0" fmla="*/ 2 w 27"/>
                  <a:gd name="T1" fmla="*/ 25 h 40"/>
                  <a:gd name="T2" fmla="*/ 1 w 27"/>
                  <a:gd name="T3" fmla="*/ 10 h 40"/>
                  <a:gd name="T4" fmla="*/ 8 w 27"/>
                  <a:gd name="T5" fmla="*/ 2 h 40"/>
                  <a:gd name="T6" fmla="*/ 25 w 27"/>
                  <a:gd name="T7" fmla="*/ 17 h 40"/>
                  <a:gd name="T8" fmla="*/ 26 w 27"/>
                  <a:gd name="T9" fmla="*/ 31 h 40"/>
                  <a:gd name="T10" fmla="*/ 19 w 27"/>
                  <a:gd name="T11" fmla="*/ 39 h 40"/>
                  <a:gd name="T12" fmla="*/ 9 w 27"/>
                  <a:gd name="T13" fmla="*/ 37 h 40"/>
                  <a:gd name="T14" fmla="*/ 2 w 27"/>
                  <a:gd name="T15" fmla="*/ 25 h 40"/>
                  <a:gd name="T16" fmla="*/ 7 w 27"/>
                  <a:gd name="T17" fmla="*/ 23 h 40"/>
                  <a:gd name="T18" fmla="*/ 18 w 27"/>
                  <a:gd name="T19" fmla="*/ 35 h 40"/>
                  <a:gd name="T20" fmla="*/ 20 w 27"/>
                  <a:gd name="T21" fmla="*/ 19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2" y="6"/>
                      <a:pt x="4" y="4"/>
                      <a:pt x="8" y="2"/>
                    </a:cubicBezTo>
                    <a:cubicBezTo>
                      <a:pt x="16" y="0"/>
                      <a:pt x="21" y="5"/>
                      <a:pt x="25" y="17"/>
                    </a:cubicBezTo>
                    <a:cubicBezTo>
                      <a:pt x="27" y="23"/>
                      <a:pt x="27" y="27"/>
                      <a:pt x="26" y="31"/>
                    </a:cubicBezTo>
                    <a:cubicBezTo>
                      <a:pt x="25" y="35"/>
                      <a:pt x="22" y="37"/>
                      <a:pt x="19" y="39"/>
                    </a:cubicBezTo>
                    <a:cubicBezTo>
                      <a:pt x="15" y="40"/>
                      <a:pt x="12" y="39"/>
                      <a:pt x="9" y="37"/>
                    </a:cubicBezTo>
                    <a:cubicBezTo>
                      <a:pt x="6" y="34"/>
                      <a:pt x="4" y="30"/>
                      <a:pt x="2" y="25"/>
                    </a:cubicBezTo>
                    <a:close/>
                    <a:moveTo>
                      <a:pt x="7" y="23"/>
                    </a:moveTo>
                    <a:cubicBezTo>
                      <a:pt x="9" y="32"/>
                      <a:pt x="13" y="36"/>
                      <a:pt x="18" y="35"/>
                    </a:cubicBezTo>
                    <a:cubicBezTo>
                      <a:pt x="22" y="33"/>
                      <a:pt x="23" y="28"/>
                      <a:pt x="20" y="19"/>
                    </a:cubicBezTo>
                    <a:cubicBezTo>
                      <a:pt x="17" y="9"/>
                      <a:pt x="14" y="5"/>
                      <a:pt x="9" y="6"/>
                    </a:cubicBezTo>
                    <a:cubicBezTo>
                      <a:pt x="4" y="8"/>
                      <a:pt x="3" y="13"/>
                      <a:pt x="7" y="23"/>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27" name="Freeform 48"/>
              <p:cNvSpPr>
                <a:spLocks/>
              </p:cNvSpPr>
              <p:nvPr/>
            </p:nvSpPr>
            <p:spPr bwMode="auto">
              <a:xfrm>
                <a:off x="4922838" y="3088643"/>
                <a:ext cx="71438" cy="101600"/>
              </a:xfrm>
              <a:custGeom>
                <a:avLst/>
                <a:gdLst>
                  <a:gd name="T0" fmla="*/ 45 w 45"/>
                  <a:gd name="T1" fmla="*/ 54 h 64"/>
                  <a:gd name="T2" fmla="*/ 14 w 45"/>
                  <a:gd name="T3" fmla="*/ 64 h 64"/>
                  <a:gd name="T4" fmla="*/ 12 w 45"/>
                  <a:gd name="T5" fmla="*/ 57 h 64"/>
                  <a:gd name="T6" fmla="*/ 25 w 45"/>
                  <a:gd name="T7" fmla="*/ 53 h 64"/>
                  <a:gd name="T8" fmla="*/ 12 w 45"/>
                  <a:gd name="T9" fmla="*/ 12 h 64"/>
                  <a:gd name="T10" fmla="*/ 1 w 45"/>
                  <a:gd name="T11" fmla="*/ 19 h 64"/>
                  <a:gd name="T12" fmla="*/ 0 w 45"/>
                  <a:gd name="T13" fmla="*/ 13 h 64"/>
                  <a:gd name="T14" fmla="*/ 17 w 45"/>
                  <a:gd name="T15" fmla="*/ 0 h 64"/>
                  <a:gd name="T16" fmla="*/ 31 w 45"/>
                  <a:gd name="T17" fmla="*/ 51 h 64"/>
                  <a:gd name="T18" fmla="*/ 44 w 45"/>
                  <a:gd name="T19" fmla="*/ 48 h 64"/>
                  <a:gd name="T20" fmla="*/ 45 w 45"/>
                  <a:gd name="T21"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4">
                    <a:moveTo>
                      <a:pt x="45" y="54"/>
                    </a:moveTo>
                    <a:lnTo>
                      <a:pt x="14" y="64"/>
                    </a:lnTo>
                    <a:lnTo>
                      <a:pt x="12" y="57"/>
                    </a:lnTo>
                    <a:lnTo>
                      <a:pt x="25" y="53"/>
                    </a:lnTo>
                    <a:lnTo>
                      <a:pt x="12" y="12"/>
                    </a:lnTo>
                    <a:lnTo>
                      <a:pt x="1" y="19"/>
                    </a:lnTo>
                    <a:lnTo>
                      <a:pt x="0" y="13"/>
                    </a:lnTo>
                    <a:lnTo>
                      <a:pt x="17" y="0"/>
                    </a:lnTo>
                    <a:lnTo>
                      <a:pt x="31" y="51"/>
                    </a:lnTo>
                    <a:lnTo>
                      <a:pt x="44" y="48"/>
                    </a:lnTo>
                    <a:lnTo>
                      <a:pt x="45" y="54"/>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28" name="Freeform 49"/>
              <p:cNvSpPr>
                <a:spLocks noEditPoints="1"/>
              </p:cNvSpPr>
              <p:nvPr/>
            </p:nvSpPr>
            <p:spPr bwMode="auto">
              <a:xfrm>
                <a:off x="4992688" y="3069593"/>
                <a:ext cx="65088" cy="96838"/>
              </a:xfrm>
              <a:custGeom>
                <a:avLst/>
                <a:gdLst>
                  <a:gd name="T0" fmla="*/ 1 w 26"/>
                  <a:gd name="T1" fmla="*/ 24 h 39"/>
                  <a:gd name="T2" fmla="*/ 1 w 26"/>
                  <a:gd name="T3" fmla="*/ 9 h 39"/>
                  <a:gd name="T4" fmla="*/ 9 w 26"/>
                  <a:gd name="T5" fmla="*/ 2 h 39"/>
                  <a:gd name="T6" fmla="*/ 24 w 26"/>
                  <a:gd name="T7" fmla="*/ 17 h 39"/>
                  <a:gd name="T8" fmla="*/ 25 w 26"/>
                  <a:gd name="T9" fmla="*/ 31 h 39"/>
                  <a:gd name="T10" fmla="*/ 17 w 26"/>
                  <a:gd name="T11" fmla="*/ 38 h 39"/>
                  <a:gd name="T12" fmla="*/ 8 w 26"/>
                  <a:gd name="T13" fmla="*/ 36 h 39"/>
                  <a:gd name="T14" fmla="*/ 1 w 26"/>
                  <a:gd name="T15" fmla="*/ 24 h 39"/>
                  <a:gd name="T16" fmla="*/ 6 w 26"/>
                  <a:gd name="T17" fmla="*/ 22 h 39"/>
                  <a:gd name="T18" fmla="*/ 17 w 26"/>
                  <a:gd name="T19" fmla="*/ 34 h 39"/>
                  <a:gd name="T20" fmla="*/ 20 w 26"/>
                  <a:gd name="T21" fmla="*/ 18 h 39"/>
                  <a:gd name="T22" fmla="*/ 9 w 26"/>
                  <a:gd name="T23" fmla="*/ 5 h 39"/>
                  <a:gd name="T24" fmla="*/ 6 w 26"/>
                  <a:gd name="T2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9">
                    <a:moveTo>
                      <a:pt x="1" y="24"/>
                    </a:moveTo>
                    <a:cubicBezTo>
                      <a:pt x="0" y="17"/>
                      <a:pt x="0" y="12"/>
                      <a:pt x="1" y="9"/>
                    </a:cubicBezTo>
                    <a:cubicBezTo>
                      <a:pt x="2" y="5"/>
                      <a:pt x="5" y="3"/>
                      <a:pt x="9" y="2"/>
                    </a:cubicBezTo>
                    <a:cubicBezTo>
                      <a:pt x="16" y="0"/>
                      <a:pt x="21" y="5"/>
                      <a:pt x="24" y="17"/>
                    </a:cubicBezTo>
                    <a:cubicBezTo>
                      <a:pt x="26" y="23"/>
                      <a:pt x="26" y="27"/>
                      <a:pt x="25" y="31"/>
                    </a:cubicBezTo>
                    <a:cubicBezTo>
                      <a:pt x="24" y="35"/>
                      <a:pt x="21" y="37"/>
                      <a:pt x="17" y="38"/>
                    </a:cubicBezTo>
                    <a:cubicBezTo>
                      <a:pt x="14" y="39"/>
                      <a:pt x="11" y="38"/>
                      <a:pt x="8" y="36"/>
                    </a:cubicBezTo>
                    <a:cubicBezTo>
                      <a:pt x="5" y="33"/>
                      <a:pt x="3" y="29"/>
                      <a:pt x="1" y="24"/>
                    </a:cubicBezTo>
                    <a:close/>
                    <a:moveTo>
                      <a:pt x="6" y="22"/>
                    </a:moveTo>
                    <a:cubicBezTo>
                      <a:pt x="8" y="32"/>
                      <a:pt x="12" y="36"/>
                      <a:pt x="17" y="34"/>
                    </a:cubicBezTo>
                    <a:cubicBezTo>
                      <a:pt x="21" y="33"/>
                      <a:pt x="22" y="28"/>
                      <a:pt x="20" y="18"/>
                    </a:cubicBezTo>
                    <a:cubicBezTo>
                      <a:pt x="17" y="8"/>
                      <a:pt x="14" y="4"/>
                      <a:pt x="9" y="5"/>
                    </a:cubicBezTo>
                    <a:cubicBezTo>
                      <a:pt x="4" y="7"/>
                      <a:pt x="3" y="12"/>
                      <a:pt x="6" y="22"/>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29" name="Freeform 50"/>
              <p:cNvSpPr>
                <a:spLocks/>
              </p:cNvSpPr>
              <p:nvPr/>
            </p:nvSpPr>
            <p:spPr bwMode="auto">
              <a:xfrm>
                <a:off x="5059363" y="3053718"/>
                <a:ext cx="69850" cy="98425"/>
              </a:xfrm>
              <a:custGeom>
                <a:avLst/>
                <a:gdLst>
                  <a:gd name="T0" fmla="*/ 44 w 44"/>
                  <a:gd name="T1" fmla="*/ 54 h 62"/>
                  <a:gd name="T2" fmla="*/ 13 w 44"/>
                  <a:gd name="T3" fmla="*/ 62 h 62"/>
                  <a:gd name="T4" fmla="*/ 11 w 44"/>
                  <a:gd name="T5" fmla="*/ 56 h 62"/>
                  <a:gd name="T6" fmla="*/ 24 w 44"/>
                  <a:gd name="T7" fmla="*/ 52 h 62"/>
                  <a:gd name="T8" fmla="*/ 15 w 44"/>
                  <a:gd name="T9" fmla="*/ 10 h 62"/>
                  <a:gd name="T10" fmla="*/ 2 w 44"/>
                  <a:gd name="T11" fmla="*/ 18 h 62"/>
                  <a:gd name="T12" fmla="*/ 0 w 44"/>
                  <a:gd name="T13" fmla="*/ 11 h 62"/>
                  <a:gd name="T14" fmla="*/ 19 w 44"/>
                  <a:gd name="T15" fmla="*/ 0 h 62"/>
                  <a:gd name="T16" fmla="*/ 32 w 44"/>
                  <a:gd name="T17" fmla="*/ 51 h 62"/>
                  <a:gd name="T18" fmla="*/ 43 w 44"/>
                  <a:gd name="T19" fmla="*/ 48 h 62"/>
                  <a:gd name="T20" fmla="*/ 44 w 44"/>
                  <a:gd name="T2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2">
                    <a:moveTo>
                      <a:pt x="44" y="54"/>
                    </a:moveTo>
                    <a:lnTo>
                      <a:pt x="13" y="62"/>
                    </a:lnTo>
                    <a:lnTo>
                      <a:pt x="11" y="56"/>
                    </a:lnTo>
                    <a:lnTo>
                      <a:pt x="24" y="52"/>
                    </a:lnTo>
                    <a:lnTo>
                      <a:pt x="15" y="10"/>
                    </a:lnTo>
                    <a:lnTo>
                      <a:pt x="2" y="18"/>
                    </a:lnTo>
                    <a:lnTo>
                      <a:pt x="0" y="11"/>
                    </a:lnTo>
                    <a:lnTo>
                      <a:pt x="19" y="0"/>
                    </a:lnTo>
                    <a:lnTo>
                      <a:pt x="32" y="51"/>
                    </a:lnTo>
                    <a:lnTo>
                      <a:pt x="43" y="48"/>
                    </a:lnTo>
                    <a:lnTo>
                      <a:pt x="44" y="54"/>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0" name="Freeform 51"/>
              <p:cNvSpPr>
                <a:spLocks noEditPoints="1"/>
              </p:cNvSpPr>
              <p:nvPr/>
            </p:nvSpPr>
            <p:spPr bwMode="auto">
              <a:xfrm>
                <a:off x="5129213" y="3034668"/>
                <a:ext cx="65088" cy="100013"/>
              </a:xfrm>
              <a:custGeom>
                <a:avLst/>
                <a:gdLst>
                  <a:gd name="T0" fmla="*/ 1 w 26"/>
                  <a:gd name="T1" fmla="*/ 24 h 40"/>
                  <a:gd name="T2" fmla="*/ 1 w 26"/>
                  <a:gd name="T3" fmla="*/ 9 h 40"/>
                  <a:gd name="T4" fmla="*/ 9 w 26"/>
                  <a:gd name="T5" fmla="*/ 2 h 40"/>
                  <a:gd name="T6" fmla="*/ 25 w 26"/>
                  <a:gd name="T7" fmla="*/ 18 h 40"/>
                  <a:gd name="T8" fmla="*/ 24 w 26"/>
                  <a:gd name="T9" fmla="*/ 32 h 40"/>
                  <a:gd name="T10" fmla="*/ 17 w 26"/>
                  <a:gd name="T11" fmla="*/ 39 h 40"/>
                  <a:gd name="T12" fmla="*/ 7 w 26"/>
                  <a:gd name="T13" fmla="*/ 36 h 40"/>
                  <a:gd name="T14" fmla="*/ 1 w 26"/>
                  <a:gd name="T15" fmla="*/ 24 h 40"/>
                  <a:gd name="T16" fmla="*/ 6 w 26"/>
                  <a:gd name="T17" fmla="*/ 23 h 40"/>
                  <a:gd name="T18" fmla="*/ 16 w 26"/>
                  <a:gd name="T19" fmla="*/ 35 h 40"/>
                  <a:gd name="T20" fmla="*/ 20 w 26"/>
                  <a:gd name="T21" fmla="*/ 19 h 40"/>
                  <a:gd name="T22" fmla="*/ 10 w 26"/>
                  <a:gd name="T23" fmla="*/ 6 h 40"/>
                  <a:gd name="T24" fmla="*/ 6 w 26"/>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0">
                    <a:moveTo>
                      <a:pt x="1" y="24"/>
                    </a:moveTo>
                    <a:cubicBezTo>
                      <a:pt x="0" y="18"/>
                      <a:pt x="0" y="13"/>
                      <a:pt x="1" y="9"/>
                    </a:cubicBezTo>
                    <a:cubicBezTo>
                      <a:pt x="3" y="5"/>
                      <a:pt x="5" y="3"/>
                      <a:pt x="9" y="2"/>
                    </a:cubicBezTo>
                    <a:cubicBezTo>
                      <a:pt x="17" y="0"/>
                      <a:pt x="22" y="6"/>
                      <a:pt x="25" y="18"/>
                    </a:cubicBezTo>
                    <a:cubicBezTo>
                      <a:pt x="26" y="24"/>
                      <a:pt x="26" y="29"/>
                      <a:pt x="24" y="32"/>
                    </a:cubicBezTo>
                    <a:cubicBezTo>
                      <a:pt x="23" y="36"/>
                      <a:pt x="20" y="38"/>
                      <a:pt x="17" y="39"/>
                    </a:cubicBezTo>
                    <a:cubicBezTo>
                      <a:pt x="13" y="40"/>
                      <a:pt x="10" y="39"/>
                      <a:pt x="7" y="36"/>
                    </a:cubicBezTo>
                    <a:cubicBezTo>
                      <a:pt x="5" y="34"/>
                      <a:pt x="3" y="30"/>
                      <a:pt x="1" y="24"/>
                    </a:cubicBezTo>
                    <a:close/>
                    <a:moveTo>
                      <a:pt x="6" y="23"/>
                    </a:moveTo>
                    <a:cubicBezTo>
                      <a:pt x="8" y="32"/>
                      <a:pt x="11" y="36"/>
                      <a:pt x="16" y="35"/>
                    </a:cubicBezTo>
                    <a:cubicBezTo>
                      <a:pt x="21" y="34"/>
                      <a:pt x="22" y="29"/>
                      <a:pt x="20" y="19"/>
                    </a:cubicBezTo>
                    <a:cubicBezTo>
                      <a:pt x="18" y="9"/>
                      <a:pt x="15" y="5"/>
                      <a:pt x="10" y="6"/>
                    </a:cubicBezTo>
                    <a:cubicBezTo>
                      <a:pt x="5" y="7"/>
                      <a:pt x="4" y="13"/>
                      <a:pt x="6" y="23"/>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1" name="Freeform 52"/>
              <p:cNvSpPr>
                <a:spLocks/>
              </p:cNvSpPr>
              <p:nvPr/>
            </p:nvSpPr>
            <p:spPr bwMode="auto">
              <a:xfrm>
                <a:off x="5200650" y="3023556"/>
                <a:ext cx="66675" cy="95250"/>
              </a:xfrm>
              <a:custGeom>
                <a:avLst/>
                <a:gdLst>
                  <a:gd name="T0" fmla="*/ 42 w 42"/>
                  <a:gd name="T1" fmla="*/ 54 h 60"/>
                  <a:gd name="T2" fmla="*/ 11 w 42"/>
                  <a:gd name="T3" fmla="*/ 60 h 60"/>
                  <a:gd name="T4" fmla="*/ 9 w 42"/>
                  <a:gd name="T5" fmla="*/ 56 h 60"/>
                  <a:gd name="T6" fmla="*/ 22 w 42"/>
                  <a:gd name="T7" fmla="*/ 53 h 60"/>
                  <a:gd name="T8" fmla="*/ 14 w 42"/>
                  <a:gd name="T9" fmla="*/ 10 h 60"/>
                  <a:gd name="T10" fmla="*/ 1 w 42"/>
                  <a:gd name="T11" fmla="*/ 16 h 60"/>
                  <a:gd name="T12" fmla="*/ 0 w 42"/>
                  <a:gd name="T13" fmla="*/ 10 h 60"/>
                  <a:gd name="T14" fmla="*/ 18 w 42"/>
                  <a:gd name="T15" fmla="*/ 0 h 60"/>
                  <a:gd name="T16" fmla="*/ 30 w 42"/>
                  <a:gd name="T17" fmla="*/ 51 h 60"/>
                  <a:gd name="T18" fmla="*/ 41 w 42"/>
                  <a:gd name="T19" fmla="*/ 49 h 60"/>
                  <a:gd name="T20" fmla="*/ 42 w 42"/>
                  <a:gd name="T21"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0">
                    <a:moveTo>
                      <a:pt x="42" y="54"/>
                    </a:moveTo>
                    <a:lnTo>
                      <a:pt x="11" y="60"/>
                    </a:lnTo>
                    <a:lnTo>
                      <a:pt x="9" y="56"/>
                    </a:lnTo>
                    <a:lnTo>
                      <a:pt x="22" y="53"/>
                    </a:lnTo>
                    <a:lnTo>
                      <a:pt x="14" y="10"/>
                    </a:lnTo>
                    <a:lnTo>
                      <a:pt x="1" y="16"/>
                    </a:lnTo>
                    <a:lnTo>
                      <a:pt x="0" y="10"/>
                    </a:lnTo>
                    <a:lnTo>
                      <a:pt x="18" y="0"/>
                    </a:lnTo>
                    <a:lnTo>
                      <a:pt x="30" y="51"/>
                    </a:lnTo>
                    <a:lnTo>
                      <a:pt x="41" y="49"/>
                    </a:lnTo>
                    <a:lnTo>
                      <a:pt x="42" y="54"/>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2" name="Freeform 53"/>
              <p:cNvSpPr>
                <a:spLocks noEditPoints="1"/>
              </p:cNvSpPr>
              <p:nvPr/>
            </p:nvSpPr>
            <p:spPr bwMode="auto">
              <a:xfrm>
                <a:off x="5270500" y="3009268"/>
                <a:ext cx="61913" cy="98425"/>
              </a:xfrm>
              <a:custGeom>
                <a:avLst/>
                <a:gdLst>
                  <a:gd name="T0" fmla="*/ 1 w 25"/>
                  <a:gd name="T1" fmla="*/ 22 h 39"/>
                  <a:gd name="T2" fmla="*/ 2 w 25"/>
                  <a:gd name="T3" fmla="*/ 8 h 39"/>
                  <a:gd name="T4" fmla="*/ 10 w 25"/>
                  <a:gd name="T5" fmla="*/ 1 h 39"/>
                  <a:gd name="T6" fmla="*/ 24 w 25"/>
                  <a:gd name="T7" fmla="*/ 17 h 39"/>
                  <a:gd name="T8" fmla="*/ 24 w 25"/>
                  <a:gd name="T9" fmla="*/ 32 h 39"/>
                  <a:gd name="T10" fmla="*/ 16 w 25"/>
                  <a:gd name="T11" fmla="*/ 38 h 39"/>
                  <a:gd name="T12" fmla="*/ 6 w 25"/>
                  <a:gd name="T13" fmla="*/ 35 h 39"/>
                  <a:gd name="T14" fmla="*/ 1 w 25"/>
                  <a:gd name="T15" fmla="*/ 22 h 39"/>
                  <a:gd name="T16" fmla="*/ 6 w 25"/>
                  <a:gd name="T17" fmla="*/ 21 h 39"/>
                  <a:gd name="T18" fmla="*/ 15 w 25"/>
                  <a:gd name="T19" fmla="*/ 34 h 39"/>
                  <a:gd name="T20" fmla="*/ 20 w 25"/>
                  <a:gd name="T21" fmla="*/ 19 h 39"/>
                  <a:gd name="T22" fmla="*/ 10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0" y="11"/>
                      <a:pt x="2" y="8"/>
                    </a:cubicBezTo>
                    <a:cubicBezTo>
                      <a:pt x="3" y="4"/>
                      <a:pt x="6" y="2"/>
                      <a:pt x="10" y="1"/>
                    </a:cubicBezTo>
                    <a:cubicBezTo>
                      <a:pt x="17" y="0"/>
                      <a:pt x="22" y="5"/>
                      <a:pt x="24" y="17"/>
                    </a:cubicBezTo>
                    <a:cubicBezTo>
                      <a:pt x="25" y="23"/>
                      <a:pt x="25" y="28"/>
                      <a:pt x="24" y="32"/>
                    </a:cubicBezTo>
                    <a:cubicBezTo>
                      <a:pt x="22" y="35"/>
                      <a:pt x="19" y="37"/>
                      <a:pt x="16" y="38"/>
                    </a:cubicBezTo>
                    <a:cubicBezTo>
                      <a:pt x="12" y="39"/>
                      <a:pt x="9" y="38"/>
                      <a:pt x="6" y="35"/>
                    </a:cubicBezTo>
                    <a:cubicBezTo>
                      <a:pt x="4" y="32"/>
                      <a:pt x="2" y="28"/>
                      <a:pt x="1" y="22"/>
                    </a:cubicBezTo>
                    <a:close/>
                    <a:moveTo>
                      <a:pt x="6" y="21"/>
                    </a:moveTo>
                    <a:cubicBezTo>
                      <a:pt x="7" y="31"/>
                      <a:pt x="11" y="35"/>
                      <a:pt x="15" y="34"/>
                    </a:cubicBezTo>
                    <a:cubicBezTo>
                      <a:pt x="20" y="33"/>
                      <a:pt x="22" y="28"/>
                      <a:pt x="20" y="19"/>
                    </a:cubicBezTo>
                    <a:cubicBezTo>
                      <a:pt x="18" y="9"/>
                      <a:pt x="15" y="4"/>
                      <a:pt x="10" y="5"/>
                    </a:cubicBezTo>
                    <a:cubicBezTo>
                      <a:pt x="5" y="6"/>
                      <a:pt x="4" y="11"/>
                      <a:pt x="6" y="21"/>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3" name="Freeform 54"/>
              <p:cNvSpPr>
                <a:spLocks/>
              </p:cNvSpPr>
              <p:nvPr/>
            </p:nvSpPr>
            <p:spPr bwMode="auto">
              <a:xfrm>
                <a:off x="5341938" y="2999743"/>
                <a:ext cx="63500" cy="95250"/>
              </a:xfrm>
              <a:custGeom>
                <a:avLst/>
                <a:gdLst>
                  <a:gd name="T0" fmla="*/ 40 w 40"/>
                  <a:gd name="T1" fmla="*/ 55 h 60"/>
                  <a:gd name="T2" fmla="*/ 8 w 40"/>
                  <a:gd name="T3" fmla="*/ 60 h 60"/>
                  <a:gd name="T4" fmla="*/ 7 w 40"/>
                  <a:gd name="T5" fmla="*/ 53 h 60"/>
                  <a:gd name="T6" fmla="*/ 19 w 40"/>
                  <a:gd name="T7" fmla="*/ 52 h 60"/>
                  <a:gd name="T8" fmla="*/ 13 w 40"/>
                  <a:gd name="T9" fmla="*/ 9 h 60"/>
                  <a:gd name="T10" fmla="*/ 0 w 40"/>
                  <a:gd name="T11" fmla="*/ 15 h 60"/>
                  <a:gd name="T12" fmla="*/ 0 w 40"/>
                  <a:gd name="T13" fmla="*/ 8 h 60"/>
                  <a:gd name="T14" fmla="*/ 19 w 40"/>
                  <a:gd name="T15" fmla="*/ 0 h 60"/>
                  <a:gd name="T16" fmla="*/ 27 w 40"/>
                  <a:gd name="T17" fmla="*/ 52 h 60"/>
                  <a:gd name="T18" fmla="*/ 40 w 40"/>
                  <a:gd name="T19" fmla="*/ 49 h 60"/>
                  <a:gd name="T20" fmla="*/ 40 w 40"/>
                  <a:gd name="T21"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60">
                    <a:moveTo>
                      <a:pt x="40" y="55"/>
                    </a:moveTo>
                    <a:lnTo>
                      <a:pt x="8" y="60"/>
                    </a:lnTo>
                    <a:lnTo>
                      <a:pt x="7" y="53"/>
                    </a:lnTo>
                    <a:lnTo>
                      <a:pt x="19" y="52"/>
                    </a:lnTo>
                    <a:lnTo>
                      <a:pt x="13" y="9"/>
                    </a:lnTo>
                    <a:lnTo>
                      <a:pt x="0" y="15"/>
                    </a:lnTo>
                    <a:lnTo>
                      <a:pt x="0" y="8"/>
                    </a:lnTo>
                    <a:lnTo>
                      <a:pt x="19" y="0"/>
                    </a:lnTo>
                    <a:lnTo>
                      <a:pt x="27" y="52"/>
                    </a:lnTo>
                    <a:lnTo>
                      <a:pt x="40" y="49"/>
                    </a:lnTo>
                    <a:lnTo>
                      <a:pt x="40" y="55"/>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4" name="Freeform 55"/>
              <p:cNvSpPr>
                <a:spLocks noEditPoints="1"/>
              </p:cNvSpPr>
              <p:nvPr/>
            </p:nvSpPr>
            <p:spPr bwMode="auto">
              <a:xfrm>
                <a:off x="5410200" y="2987043"/>
                <a:ext cx="61913" cy="96838"/>
              </a:xfrm>
              <a:custGeom>
                <a:avLst/>
                <a:gdLst>
                  <a:gd name="T0" fmla="*/ 1 w 25"/>
                  <a:gd name="T1" fmla="*/ 22 h 39"/>
                  <a:gd name="T2" fmla="*/ 2 w 25"/>
                  <a:gd name="T3" fmla="*/ 7 h 39"/>
                  <a:gd name="T4" fmla="*/ 11 w 25"/>
                  <a:gd name="T5" fmla="*/ 1 h 39"/>
                  <a:gd name="T6" fmla="*/ 25 w 25"/>
                  <a:gd name="T7" fmla="*/ 18 h 39"/>
                  <a:gd name="T8" fmla="*/ 23 w 25"/>
                  <a:gd name="T9" fmla="*/ 33 h 39"/>
                  <a:gd name="T10" fmla="*/ 15 w 25"/>
                  <a:gd name="T11" fmla="*/ 39 h 39"/>
                  <a:gd name="T12" fmla="*/ 6 w 25"/>
                  <a:gd name="T13" fmla="*/ 35 h 39"/>
                  <a:gd name="T14" fmla="*/ 1 w 25"/>
                  <a:gd name="T15" fmla="*/ 22 h 39"/>
                  <a:gd name="T16" fmla="*/ 6 w 25"/>
                  <a:gd name="T17" fmla="*/ 21 h 39"/>
                  <a:gd name="T18" fmla="*/ 15 w 25"/>
                  <a:gd name="T19" fmla="*/ 35 h 39"/>
                  <a:gd name="T20" fmla="*/ 20 w 25"/>
                  <a:gd name="T21" fmla="*/ 19 h 39"/>
                  <a:gd name="T22" fmla="*/ 11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1" y="11"/>
                      <a:pt x="2" y="7"/>
                    </a:cubicBezTo>
                    <a:cubicBezTo>
                      <a:pt x="4" y="4"/>
                      <a:pt x="7" y="2"/>
                      <a:pt x="11" y="1"/>
                    </a:cubicBezTo>
                    <a:cubicBezTo>
                      <a:pt x="18" y="0"/>
                      <a:pt x="23" y="6"/>
                      <a:pt x="25" y="18"/>
                    </a:cubicBezTo>
                    <a:cubicBezTo>
                      <a:pt x="25" y="24"/>
                      <a:pt x="25" y="29"/>
                      <a:pt x="23" y="33"/>
                    </a:cubicBezTo>
                    <a:cubicBezTo>
                      <a:pt x="21" y="36"/>
                      <a:pt x="19" y="38"/>
                      <a:pt x="15" y="39"/>
                    </a:cubicBezTo>
                    <a:cubicBezTo>
                      <a:pt x="11" y="39"/>
                      <a:pt x="8" y="38"/>
                      <a:pt x="6" y="35"/>
                    </a:cubicBezTo>
                    <a:cubicBezTo>
                      <a:pt x="3" y="32"/>
                      <a:pt x="2" y="28"/>
                      <a:pt x="1" y="22"/>
                    </a:cubicBezTo>
                    <a:close/>
                    <a:moveTo>
                      <a:pt x="6" y="21"/>
                    </a:moveTo>
                    <a:cubicBezTo>
                      <a:pt x="7" y="31"/>
                      <a:pt x="10" y="35"/>
                      <a:pt x="15" y="35"/>
                    </a:cubicBezTo>
                    <a:cubicBezTo>
                      <a:pt x="19" y="34"/>
                      <a:pt x="21" y="29"/>
                      <a:pt x="20" y="19"/>
                    </a:cubicBezTo>
                    <a:cubicBezTo>
                      <a:pt x="19" y="9"/>
                      <a:pt x="16" y="5"/>
                      <a:pt x="11" y="5"/>
                    </a:cubicBezTo>
                    <a:cubicBezTo>
                      <a:pt x="6" y="6"/>
                      <a:pt x="4" y="11"/>
                      <a:pt x="6" y="21"/>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5" name="Freeform 56"/>
              <p:cNvSpPr>
                <a:spLocks/>
              </p:cNvSpPr>
              <p:nvPr/>
            </p:nvSpPr>
            <p:spPr bwMode="auto">
              <a:xfrm>
                <a:off x="5483225" y="2979106"/>
                <a:ext cx="61913" cy="98425"/>
              </a:xfrm>
              <a:custGeom>
                <a:avLst/>
                <a:gdLst>
                  <a:gd name="T0" fmla="*/ 39 w 39"/>
                  <a:gd name="T1" fmla="*/ 57 h 62"/>
                  <a:gd name="T2" fmla="*/ 6 w 39"/>
                  <a:gd name="T3" fmla="*/ 62 h 62"/>
                  <a:gd name="T4" fmla="*/ 6 w 39"/>
                  <a:gd name="T5" fmla="*/ 55 h 62"/>
                  <a:gd name="T6" fmla="*/ 18 w 39"/>
                  <a:gd name="T7" fmla="*/ 54 h 62"/>
                  <a:gd name="T8" fmla="*/ 14 w 39"/>
                  <a:gd name="T9" fmla="*/ 10 h 62"/>
                  <a:gd name="T10" fmla="*/ 1 w 39"/>
                  <a:gd name="T11" fmla="*/ 16 h 62"/>
                  <a:gd name="T12" fmla="*/ 0 w 39"/>
                  <a:gd name="T13" fmla="*/ 10 h 62"/>
                  <a:gd name="T14" fmla="*/ 20 w 39"/>
                  <a:gd name="T15" fmla="*/ 0 h 62"/>
                  <a:gd name="T16" fmla="*/ 25 w 39"/>
                  <a:gd name="T17" fmla="*/ 52 h 62"/>
                  <a:gd name="T18" fmla="*/ 37 w 39"/>
                  <a:gd name="T19" fmla="*/ 52 h 62"/>
                  <a:gd name="T20" fmla="*/ 39 w 39"/>
                  <a:gd name="T21"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2">
                    <a:moveTo>
                      <a:pt x="39" y="57"/>
                    </a:moveTo>
                    <a:lnTo>
                      <a:pt x="6" y="62"/>
                    </a:lnTo>
                    <a:lnTo>
                      <a:pt x="6" y="55"/>
                    </a:lnTo>
                    <a:lnTo>
                      <a:pt x="18" y="54"/>
                    </a:lnTo>
                    <a:lnTo>
                      <a:pt x="14" y="10"/>
                    </a:lnTo>
                    <a:lnTo>
                      <a:pt x="1" y="16"/>
                    </a:lnTo>
                    <a:lnTo>
                      <a:pt x="0" y="10"/>
                    </a:lnTo>
                    <a:lnTo>
                      <a:pt x="20" y="0"/>
                    </a:lnTo>
                    <a:lnTo>
                      <a:pt x="25" y="52"/>
                    </a:lnTo>
                    <a:lnTo>
                      <a:pt x="37" y="52"/>
                    </a:lnTo>
                    <a:lnTo>
                      <a:pt x="39" y="57"/>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6" name="Freeform 57"/>
              <p:cNvSpPr>
                <a:spLocks noEditPoints="1"/>
              </p:cNvSpPr>
              <p:nvPr/>
            </p:nvSpPr>
            <p:spPr bwMode="auto">
              <a:xfrm>
                <a:off x="5553075" y="2971168"/>
                <a:ext cx="61913" cy="98425"/>
              </a:xfrm>
              <a:custGeom>
                <a:avLst/>
                <a:gdLst>
                  <a:gd name="T0" fmla="*/ 0 w 25"/>
                  <a:gd name="T1" fmla="*/ 22 h 39"/>
                  <a:gd name="T2" fmla="*/ 2 w 25"/>
                  <a:gd name="T3" fmla="*/ 7 h 39"/>
                  <a:gd name="T4" fmla="*/ 11 w 25"/>
                  <a:gd name="T5" fmla="*/ 1 h 39"/>
                  <a:gd name="T6" fmla="*/ 24 w 25"/>
                  <a:gd name="T7" fmla="*/ 19 h 39"/>
                  <a:gd name="T8" fmla="*/ 22 w 25"/>
                  <a:gd name="T9" fmla="*/ 33 h 39"/>
                  <a:gd name="T10" fmla="*/ 13 w 25"/>
                  <a:gd name="T11" fmla="*/ 39 h 39"/>
                  <a:gd name="T12" fmla="*/ 4 w 25"/>
                  <a:gd name="T13" fmla="*/ 35 h 39"/>
                  <a:gd name="T14" fmla="*/ 0 w 25"/>
                  <a:gd name="T15" fmla="*/ 22 h 39"/>
                  <a:gd name="T16" fmla="*/ 5 w 25"/>
                  <a:gd name="T17" fmla="*/ 21 h 39"/>
                  <a:gd name="T18" fmla="*/ 13 w 25"/>
                  <a:gd name="T19" fmla="*/ 35 h 39"/>
                  <a:gd name="T20" fmla="*/ 19 w 25"/>
                  <a:gd name="T21" fmla="*/ 19 h 39"/>
                  <a:gd name="T22" fmla="*/ 11 w 25"/>
                  <a:gd name="T23" fmla="*/ 5 h 39"/>
                  <a:gd name="T24" fmla="*/ 5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0" y="22"/>
                    </a:moveTo>
                    <a:cubicBezTo>
                      <a:pt x="0" y="15"/>
                      <a:pt x="0" y="10"/>
                      <a:pt x="2" y="7"/>
                    </a:cubicBezTo>
                    <a:cubicBezTo>
                      <a:pt x="4" y="3"/>
                      <a:pt x="7" y="1"/>
                      <a:pt x="11" y="1"/>
                    </a:cubicBezTo>
                    <a:cubicBezTo>
                      <a:pt x="19" y="0"/>
                      <a:pt x="23" y="6"/>
                      <a:pt x="24" y="19"/>
                    </a:cubicBezTo>
                    <a:cubicBezTo>
                      <a:pt x="25" y="25"/>
                      <a:pt x="24" y="30"/>
                      <a:pt x="22" y="33"/>
                    </a:cubicBezTo>
                    <a:cubicBezTo>
                      <a:pt x="20" y="36"/>
                      <a:pt x="17" y="38"/>
                      <a:pt x="13" y="39"/>
                    </a:cubicBezTo>
                    <a:cubicBezTo>
                      <a:pt x="10" y="39"/>
                      <a:pt x="7" y="38"/>
                      <a:pt x="4" y="35"/>
                    </a:cubicBezTo>
                    <a:cubicBezTo>
                      <a:pt x="2" y="32"/>
                      <a:pt x="1" y="27"/>
                      <a:pt x="0" y="22"/>
                    </a:cubicBezTo>
                    <a:close/>
                    <a:moveTo>
                      <a:pt x="5" y="21"/>
                    </a:moveTo>
                    <a:cubicBezTo>
                      <a:pt x="6" y="31"/>
                      <a:pt x="9" y="35"/>
                      <a:pt x="13" y="35"/>
                    </a:cubicBezTo>
                    <a:cubicBezTo>
                      <a:pt x="18" y="34"/>
                      <a:pt x="20" y="29"/>
                      <a:pt x="19" y="19"/>
                    </a:cubicBezTo>
                    <a:cubicBezTo>
                      <a:pt x="18" y="9"/>
                      <a:pt x="16" y="5"/>
                      <a:pt x="11" y="5"/>
                    </a:cubicBezTo>
                    <a:cubicBezTo>
                      <a:pt x="6" y="5"/>
                      <a:pt x="4" y="11"/>
                      <a:pt x="5" y="21"/>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7" name="Freeform 58"/>
              <p:cNvSpPr>
                <a:spLocks/>
              </p:cNvSpPr>
              <p:nvPr/>
            </p:nvSpPr>
            <p:spPr bwMode="auto">
              <a:xfrm>
                <a:off x="5627688" y="2969581"/>
                <a:ext cx="57150" cy="92075"/>
              </a:xfrm>
              <a:custGeom>
                <a:avLst/>
                <a:gdLst>
                  <a:gd name="T0" fmla="*/ 36 w 36"/>
                  <a:gd name="T1" fmla="*/ 57 h 58"/>
                  <a:gd name="T2" fmla="*/ 3 w 36"/>
                  <a:gd name="T3" fmla="*/ 58 h 58"/>
                  <a:gd name="T4" fmla="*/ 3 w 36"/>
                  <a:gd name="T5" fmla="*/ 52 h 58"/>
                  <a:gd name="T6" fmla="*/ 16 w 36"/>
                  <a:gd name="T7" fmla="*/ 52 h 58"/>
                  <a:gd name="T8" fmla="*/ 13 w 36"/>
                  <a:gd name="T9" fmla="*/ 8 h 58"/>
                  <a:gd name="T10" fmla="*/ 0 w 36"/>
                  <a:gd name="T11" fmla="*/ 12 h 58"/>
                  <a:gd name="T12" fmla="*/ 0 w 36"/>
                  <a:gd name="T13" fmla="*/ 6 h 58"/>
                  <a:gd name="T14" fmla="*/ 19 w 36"/>
                  <a:gd name="T15" fmla="*/ 0 h 58"/>
                  <a:gd name="T16" fmla="*/ 22 w 36"/>
                  <a:gd name="T17" fmla="*/ 52 h 58"/>
                  <a:gd name="T18" fmla="*/ 35 w 36"/>
                  <a:gd name="T19" fmla="*/ 50 h 58"/>
                  <a:gd name="T20" fmla="*/ 36 w 36"/>
                  <a:gd name="T2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8">
                    <a:moveTo>
                      <a:pt x="36" y="57"/>
                    </a:moveTo>
                    <a:lnTo>
                      <a:pt x="3" y="58"/>
                    </a:lnTo>
                    <a:lnTo>
                      <a:pt x="3" y="52"/>
                    </a:lnTo>
                    <a:lnTo>
                      <a:pt x="16" y="52"/>
                    </a:lnTo>
                    <a:lnTo>
                      <a:pt x="13" y="8"/>
                    </a:lnTo>
                    <a:lnTo>
                      <a:pt x="0" y="12"/>
                    </a:lnTo>
                    <a:lnTo>
                      <a:pt x="0" y="6"/>
                    </a:lnTo>
                    <a:lnTo>
                      <a:pt x="19" y="0"/>
                    </a:lnTo>
                    <a:lnTo>
                      <a:pt x="22" y="52"/>
                    </a:lnTo>
                    <a:lnTo>
                      <a:pt x="35" y="50"/>
                    </a:lnTo>
                    <a:lnTo>
                      <a:pt x="36" y="57"/>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8" name="Freeform 59"/>
              <p:cNvSpPr>
                <a:spLocks noEditPoints="1"/>
              </p:cNvSpPr>
              <p:nvPr/>
            </p:nvSpPr>
            <p:spPr bwMode="auto">
              <a:xfrm>
                <a:off x="5694363" y="2964818"/>
                <a:ext cx="60325" cy="95250"/>
              </a:xfrm>
              <a:custGeom>
                <a:avLst/>
                <a:gdLst>
                  <a:gd name="T0" fmla="*/ 0 w 24"/>
                  <a:gd name="T1" fmla="*/ 20 h 38"/>
                  <a:gd name="T2" fmla="*/ 2 w 24"/>
                  <a:gd name="T3" fmla="*/ 6 h 38"/>
                  <a:gd name="T4" fmla="*/ 11 w 24"/>
                  <a:gd name="T5" fmla="*/ 0 h 38"/>
                  <a:gd name="T6" fmla="*/ 24 w 24"/>
                  <a:gd name="T7" fmla="*/ 19 h 38"/>
                  <a:gd name="T8" fmla="*/ 21 w 24"/>
                  <a:gd name="T9" fmla="*/ 33 h 38"/>
                  <a:gd name="T10" fmla="*/ 12 w 24"/>
                  <a:gd name="T11" fmla="*/ 38 h 38"/>
                  <a:gd name="T12" fmla="*/ 3 w 24"/>
                  <a:gd name="T13" fmla="*/ 34 h 38"/>
                  <a:gd name="T14" fmla="*/ 0 w 24"/>
                  <a:gd name="T15" fmla="*/ 20 h 38"/>
                  <a:gd name="T16" fmla="*/ 5 w 24"/>
                  <a:gd name="T17" fmla="*/ 20 h 38"/>
                  <a:gd name="T18" fmla="*/ 12 w 24"/>
                  <a:gd name="T19" fmla="*/ 34 h 38"/>
                  <a:gd name="T20" fmla="*/ 19 w 24"/>
                  <a:gd name="T21" fmla="*/ 19 h 38"/>
                  <a:gd name="T22" fmla="*/ 11 w 24"/>
                  <a:gd name="T23" fmla="*/ 4 h 38"/>
                  <a:gd name="T24" fmla="*/ 5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4"/>
                      <a:pt x="0" y="9"/>
                      <a:pt x="2" y="6"/>
                    </a:cubicBezTo>
                    <a:cubicBezTo>
                      <a:pt x="4" y="2"/>
                      <a:pt x="7" y="1"/>
                      <a:pt x="11" y="0"/>
                    </a:cubicBezTo>
                    <a:cubicBezTo>
                      <a:pt x="19" y="0"/>
                      <a:pt x="23" y="6"/>
                      <a:pt x="24" y="19"/>
                    </a:cubicBezTo>
                    <a:cubicBezTo>
                      <a:pt x="24" y="25"/>
                      <a:pt x="23" y="29"/>
                      <a:pt x="21" y="33"/>
                    </a:cubicBezTo>
                    <a:cubicBezTo>
                      <a:pt x="19" y="36"/>
                      <a:pt x="16" y="38"/>
                      <a:pt x="12" y="38"/>
                    </a:cubicBezTo>
                    <a:cubicBezTo>
                      <a:pt x="9" y="38"/>
                      <a:pt x="6" y="37"/>
                      <a:pt x="3" y="34"/>
                    </a:cubicBezTo>
                    <a:cubicBezTo>
                      <a:pt x="1" y="31"/>
                      <a:pt x="0" y="26"/>
                      <a:pt x="0" y="20"/>
                    </a:cubicBezTo>
                    <a:close/>
                    <a:moveTo>
                      <a:pt x="5" y="20"/>
                    </a:moveTo>
                    <a:cubicBezTo>
                      <a:pt x="5" y="30"/>
                      <a:pt x="8" y="34"/>
                      <a:pt x="12" y="34"/>
                    </a:cubicBezTo>
                    <a:cubicBezTo>
                      <a:pt x="17" y="34"/>
                      <a:pt x="19" y="29"/>
                      <a:pt x="19" y="19"/>
                    </a:cubicBezTo>
                    <a:cubicBezTo>
                      <a:pt x="19" y="9"/>
                      <a:pt x="16" y="4"/>
                      <a:pt x="11" y="4"/>
                    </a:cubicBezTo>
                    <a:cubicBezTo>
                      <a:pt x="6" y="4"/>
                      <a:pt x="4" y="10"/>
                      <a:pt x="5" y="20"/>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39" name="Freeform 60"/>
              <p:cNvSpPr>
                <a:spLocks/>
              </p:cNvSpPr>
              <p:nvPr/>
            </p:nvSpPr>
            <p:spPr bwMode="auto">
              <a:xfrm>
                <a:off x="5770563" y="2961643"/>
                <a:ext cx="53975" cy="95250"/>
              </a:xfrm>
              <a:custGeom>
                <a:avLst/>
                <a:gdLst>
                  <a:gd name="T0" fmla="*/ 34 w 34"/>
                  <a:gd name="T1" fmla="*/ 58 h 60"/>
                  <a:gd name="T2" fmla="*/ 1 w 34"/>
                  <a:gd name="T3" fmla="*/ 60 h 60"/>
                  <a:gd name="T4" fmla="*/ 1 w 34"/>
                  <a:gd name="T5" fmla="*/ 54 h 60"/>
                  <a:gd name="T6" fmla="*/ 14 w 34"/>
                  <a:gd name="T7" fmla="*/ 54 h 60"/>
                  <a:gd name="T8" fmla="*/ 12 w 34"/>
                  <a:gd name="T9" fmla="*/ 10 h 60"/>
                  <a:gd name="T10" fmla="*/ 0 w 34"/>
                  <a:gd name="T11" fmla="*/ 14 h 60"/>
                  <a:gd name="T12" fmla="*/ 0 w 34"/>
                  <a:gd name="T13" fmla="*/ 6 h 60"/>
                  <a:gd name="T14" fmla="*/ 20 w 34"/>
                  <a:gd name="T15" fmla="*/ 0 h 60"/>
                  <a:gd name="T16" fmla="*/ 20 w 34"/>
                  <a:gd name="T17" fmla="*/ 52 h 60"/>
                  <a:gd name="T18" fmla="*/ 34 w 34"/>
                  <a:gd name="T19" fmla="*/ 52 h 60"/>
                  <a:gd name="T20" fmla="*/ 34 w 34"/>
                  <a:gd name="T2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60">
                    <a:moveTo>
                      <a:pt x="34" y="58"/>
                    </a:moveTo>
                    <a:lnTo>
                      <a:pt x="1" y="60"/>
                    </a:lnTo>
                    <a:lnTo>
                      <a:pt x="1" y="54"/>
                    </a:lnTo>
                    <a:lnTo>
                      <a:pt x="14" y="54"/>
                    </a:lnTo>
                    <a:lnTo>
                      <a:pt x="12" y="10"/>
                    </a:lnTo>
                    <a:lnTo>
                      <a:pt x="0" y="14"/>
                    </a:lnTo>
                    <a:lnTo>
                      <a:pt x="0" y="6"/>
                    </a:lnTo>
                    <a:lnTo>
                      <a:pt x="20" y="0"/>
                    </a:lnTo>
                    <a:lnTo>
                      <a:pt x="20" y="52"/>
                    </a:lnTo>
                    <a:lnTo>
                      <a:pt x="34" y="52"/>
                    </a:lnTo>
                    <a:lnTo>
                      <a:pt x="34" y="58"/>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0" name="Freeform 61"/>
              <p:cNvSpPr>
                <a:spLocks noEditPoints="1"/>
              </p:cNvSpPr>
              <p:nvPr/>
            </p:nvSpPr>
            <p:spPr bwMode="auto">
              <a:xfrm>
                <a:off x="5837238" y="2961643"/>
                <a:ext cx="60325" cy="95250"/>
              </a:xfrm>
              <a:custGeom>
                <a:avLst/>
                <a:gdLst>
                  <a:gd name="T0" fmla="*/ 0 w 24"/>
                  <a:gd name="T1" fmla="*/ 20 h 38"/>
                  <a:gd name="T2" fmla="*/ 3 w 24"/>
                  <a:gd name="T3" fmla="*/ 5 h 38"/>
                  <a:gd name="T4" fmla="*/ 12 w 24"/>
                  <a:gd name="T5" fmla="*/ 0 h 38"/>
                  <a:gd name="T6" fmla="*/ 23 w 24"/>
                  <a:gd name="T7" fmla="*/ 19 h 38"/>
                  <a:gd name="T8" fmla="*/ 20 w 24"/>
                  <a:gd name="T9" fmla="*/ 33 h 38"/>
                  <a:gd name="T10" fmla="*/ 11 w 24"/>
                  <a:gd name="T11" fmla="*/ 38 h 38"/>
                  <a:gd name="T12" fmla="*/ 3 w 24"/>
                  <a:gd name="T13" fmla="*/ 33 h 38"/>
                  <a:gd name="T14" fmla="*/ 0 w 24"/>
                  <a:gd name="T15" fmla="*/ 20 h 38"/>
                  <a:gd name="T16" fmla="*/ 4 w 24"/>
                  <a:gd name="T17" fmla="*/ 20 h 38"/>
                  <a:gd name="T18" fmla="*/ 12 w 24"/>
                  <a:gd name="T19" fmla="*/ 34 h 38"/>
                  <a:gd name="T20" fmla="*/ 19 w 24"/>
                  <a:gd name="T21" fmla="*/ 19 h 38"/>
                  <a:gd name="T22" fmla="*/ 12 w 24"/>
                  <a:gd name="T23" fmla="*/ 4 h 38"/>
                  <a:gd name="T24" fmla="*/ 4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3"/>
                      <a:pt x="1" y="8"/>
                      <a:pt x="3" y="5"/>
                    </a:cubicBezTo>
                    <a:cubicBezTo>
                      <a:pt x="5" y="2"/>
                      <a:pt x="8" y="0"/>
                      <a:pt x="12" y="0"/>
                    </a:cubicBezTo>
                    <a:cubicBezTo>
                      <a:pt x="20" y="0"/>
                      <a:pt x="24" y="6"/>
                      <a:pt x="23" y="19"/>
                    </a:cubicBezTo>
                    <a:cubicBezTo>
                      <a:pt x="23" y="25"/>
                      <a:pt x="22" y="30"/>
                      <a:pt x="20" y="33"/>
                    </a:cubicBezTo>
                    <a:cubicBezTo>
                      <a:pt x="18" y="36"/>
                      <a:pt x="15" y="38"/>
                      <a:pt x="11" y="38"/>
                    </a:cubicBezTo>
                    <a:cubicBezTo>
                      <a:pt x="7" y="38"/>
                      <a:pt x="5" y="36"/>
                      <a:pt x="3" y="33"/>
                    </a:cubicBezTo>
                    <a:cubicBezTo>
                      <a:pt x="1" y="30"/>
                      <a:pt x="0" y="26"/>
                      <a:pt x="0" y="20"/>
                    </a:cubicBezTo>
                    <a:close/>
                    <a:moveTo>
                      <a:pt x="4" y="20"/>
                    </a:moveTo>
                    <a:cubicBezTo>
                      <a:pt x="4" y="29"/>
                      <a:pt x="7" y="34"/>
                      <a:pt x="12" y="34"/>
                    </a:cubicBezTo>
                    <a:cubicBezTo>
                      <a:pt x="16" y="34"/>
                      <a:pt x="19" y="29"/>
                      <a:pt x="19" y="19"/>
                    </a:cubicBezTo>
                    <a:cubicBezTo>
                      <a:pt x="19" y="9"/>
                      <a:pt x="16" y="4"/>
                      <a:pt x="12" y="4"/>
                    </a:cubicBezTo>
                    <a:cubicBezTo>
                      <a:pt x="7" y="4"/>
                      <a:pt x="4" y="9"/>
                      <a:pt x="4" y="20"/>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1" name="Freeform 62"/>
              <p:cNvSpPr>
                <a:spLocks/>
              </p:cNvSpPr>
              <p:nvPr/>
            </p:nvSpPr>
            <p:spPr bwMode="auto">
              <a:xfrm>
                <a:off x="5911850" y="2964818"/>
                <a:ext cx="53975" cy="92075"/>
              </a:xfrm>
              <a:custGeom>
                <a:avLst/>
                <a:gdLst>
                  <a:gd name="T0" fmla="*/ 34 w 34"/>
                  <a:gd name="T1" fmla="*/ 58 h 58"/>
                  <a:gd name="T2" fmla="*/ 0 w 34"/>
                  <a:gd name="T3" fmla="*/ 56 h 58"/>
                  <a:gd name="T4" fmla="*/ 0 w 34"/>
                  <a:gd name="T5" fmla="*/ 50 h 58"/>
                  <a:gd name="T6" fmla="*/ 13 w 34"/>
                  <a:gd name="T7" fmla="*/ 52 h 58"/>
                  <a:gd name="T8" fmla="*/ 15 w 34"/>
                  <a:gd name="T9" fmla="*/ 8 h 58"/>
                  <a:gd name="T10" fmla="*/ 0 w 34"/>
                  <a:gd name="T11" fmla="*/ 11 h 58"/>
                  <a:gd name="T12" fmla="*/ 0 w 34"/>
                  <a:gd name="T13" fmla="*/ 4 h 58"/>
                  <a:gd name="T14" fmla="*/ 21 w 34"/>
                  <a:gd name="T15" fmla="*/ 0 h 58"/>
                  <a:gd name="T16" fmla="*/ 21 w 34"/>
                  <a:gd name="T17" fmla="*/ 52 h 58"/>
                  <a:gd name="T18" fmla="*/ 34 w 34"/>
                  <a:gd name="T19" fmla="*/ 52 h 58"/>
                  <a:gd name="T20" fmla="*/ 34 w 34"/>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58">
                    <a:moveTo>
                      <a:pt x="34" y="58"/>
                    </a:moveTo>
                    <a:lnTo>
                      <a:pt x="0" y="56"/>
                    </a:lnTo>
                    <a:lnTo>
                      <a:pt x="0" y="50"/>
                    </a:lnTo>
                    <a:lnTo>
                      <a:pt x="13" y="52"/>
                    </a:lnTo>
                    <a:lnTo>
                      <a:pt x="15" y="8"/>
                    </a:lnTo>
                    <a:lnTo>
                      <a:pt x="0" y="11"/>
                    </a:lnTo>
                    <a:lnTo>
                      <a:pt x="0" y="4"/>
                    </a:lnTo>
                    <a:lnTo>
                      <a:pt x="21" y="0"/>
                    </a:lnTo>
                    <a:lnTo>
                      <a:pt x="21" y="52"/>
                    </a:lnTo>
                    <a:lnTo>
                      <a:pt x="34" y="52"/>
                    </a:lnTo>
                    <a:lnTo>
                      <a:pt x="34" y="58"/>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2" name="Freeform 63"/>
              <p:cNvSpPr>
                <a:spLocks noEditPoints="1"/>
              </p:cNvSpPr>
              <p:nvPr/>
            </p:nvSpPr>
            <p:spPr bwMode="auto">
              <a:xfrm>
                <a:off x="5976938" y="2964818"/>
                <a:ext cx="63500" cy="95250"/>
              </a:xfrm>
              <a:custGeom>
                <a:avLst/>
                <a:gdLst>
                  <a:gd name="T0" fmla="*/ 0 w 25"/>
                  <a:gd name="T1" fmla="*/ 20 h 38"/>
                  <a:gd name="T2" fmla="*/ 4 w 25"/>
                  <a:gd name="T3" fmla="*/ 5 h 38"/>
                  <a:gd name="T4" fmla="*/ 14 w 25"/>
                  <a:gd name="T5" fmla="*/ 1 h 38"/>
                  <a:gd name="T6" fmla="*/ 24 w 25"/>
                  <a:gd name="T7" fmla="*/ 20 h 38"/>
                  <a:gd name="T8" fmla="*/ 20 w 25"/>
                  <a:gd name="T9" fmla="*/ 34 h 38"/>
                  <a:gd name="T10" fmla="*/ 11 w 25"/>
                  <a:gd name="T11" fmla="*/ 38 h 38"/>
                  <a:gd name="T12" fmla="*/ 3 w 25"/>
                  <a:gd name="T13" fmla="*/ 33 h 38"/>
                  <a:gd name="T14" fmla="*/ 0 w 25"/>
                  <a:gd name="T15" fmla="*/ 20 h 38"/>
                  <a:gd name="T16" fmla="*/ 5 w 25"/>
                  <a:gd name="T17" fmla="*/ 20 h 38"/>
                  <a:gd name="T18" fmla="*/ 12 w 25"/>
                  <a:gd name="T19" fmla="*/ 34 h 38"/>
                  <a:gd name="T20" fmla="*/ 19 w 25"/>
                  <a:gd name="T21" fmla="*/ 20 h 38"/>
                  <a:gd name="T22" fmla="*/ 13 w 25"/>
                  <a:gd name="T23" fmla="*/ 4 h 38"/>
                  <a:gd name="T24" fmla="*/ 5 w 25"/>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8">
                    <a:moveTo>
                      <a:pt x="0" y="20"/>
                    </a:moveTo>
                    <a:cubicBezTo>
                      <a:pt x="0" y="13"/>
                      <a:pt x="2" y="8"/>
                      <a:pt x="4" y="5"/>
                    </a:cubicBezTo>
                    <a:cubicBezTo>
                      <a:pt x="6" y="2"/>
                      <a:pt x="9" y="0"/>
                      <a:pt x="14" y="1"/>
                    </a:cubicBezTo>
                    <a:cubicBezTo>
                      <a:pt x="21" y="1"/>
                      <a:pt x="25" y="7"/>
                      <a:pt x="24" y="20"/>
                    </a:cubicBezTo>
                    <a:cubicBezTo>
                      <a:pt x="24" y="26"/>
                      <a:pt x="23" y="31"/>
                      <a:pt x="20" y="34"/>
                    </a:cubicBezTo>
                    <a:cubicBezTo>
                      <a:pt x="18" y="37"/>
                      <a:pt x="15" y="38"/>
                      <a:pt x="11" y="38"/>
                    </a:cubicBezTo>
                    <a:cubicBezTo>
                      <a:pt x="7" y="38"/>
                      <a:pt x="4" y="36"/>
                      <a:pt x="3" y="33"/>
                    </a:cubicBezTo>
                    <a:cubicBezTo>
                      <a:pt x="1" y="30"/>
                      <a:pt x="0" y="25"/>
                      <a:pt x="0" y="20"/>
                    </a:cubicBezTo>
                    <a:close/>
                    <a:moveTo>
                      <a:pt x="5" y="20"/>
                    </a:moveTo>
                    <a:cubicBezTo>
                      <a:pt x="4" y="29"/>
                      <a:pt x="7" y="34"/>
                      <a:pt x="12" y="34"/>
                    </a:cubicBezTo>
                    <a:cubicBezTo>
                      <a:pt x="16" y="35"/>
                      <a:pt x="19" y="30"/>
                      <a:pt x="19" y="20"/>
                    </a:cubicBezTo>
                    <a:cubicBezTo>
                      <a:pt x="20" y="10"/>
                      <a:pt x="18" y="5"/>
                      <a:pt x="13" y="4"/>
                    </a:cubicBezTo>
                    <a:cubicBezTo>
                      <a:pt x="8" y="4"/>
                      <a:pt x="5" y="9"/>
                      <a:pt x="5" y="20"/>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3" name="Freeform 64"/>
              <p:cNvSpPr>
                <a:spLocks/>
              </p:cNvSpPr>
              <p:nvPr/>
            </p:nvSpPr>
            <p:spPr bwMode="auto">
              <a:xfrm>
                <a:off x="6053138" y="2969581"/>
                <a:ext cx="52388" cy="95250"/>
              </a:xfrm>
              <a:custGeom>
                <a:avLst/>
                <a:gdLst>
                  <a:gd name="T0" fmla="*/ 31 w 33"/>
                  <a:gd name="T1" fmla="*/ 60 h 60"/>
                  <a:gd name="T2" fmla="*/ 0 w 33"/>
                  <a:gd name="T3" fmla="*/ 57 h 60"/>
                  <a:gd name="T4" fmla="*/ 0 w 33"/>
                  <a:gd name="T5" fmla="*/ 50 h 60"/>
                  <a:gd name="T6" fmla="*/ 12 w 33"/>
                  <a:gd name="T7" fmla="*/ 52 h 60"/>
                  <a:gd name="T8" fmla="*/ 15 w 33"/>
                  <a:gd name="T9" fmla="*/ 9 h 60"/>
                  <a:gd name="T10" fmla="*/ 1 w 33"/>
                  <a:gd name="T11" fmla="*/ 11 h 60"/>
                  <a:gd name="T12" fmla="*/ 3 w 33"/>
                  <a:gd name="T13" fmla="*/ 5 h 60"/>
                  <a:gd name="T14" fmla="*/ 23 w 33"/>
                  <a:gd name="T15" fmla="*/ 0 h 60"/>
                  <a:gd name="T16" fmla="*/ 20 w 33"/>
                  <a:gd name="T17" fmla="*/ 52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7"/>
                    </a:lnTo>
                    <a:lnTo>
                      <a:pt x="0" y="50"/>
                    </a:lnTo>
                    <a:lnTo>
                      <a:pt x="12" y="52"/>
                    </a:lnTo>
                    <a:lnTo>
                      <a:pt x="15" y="9"/>
                    </a:lnTo>
                    <a:lnTo>
                      <a:pt x="1" y="11"/>
                    </a:lnTo>
                    <a:lnTo>
                      <a:pt x="3" y="5"/>
                    </a:lnTo>
                    <a:lnTo>
                      <a:pt x="23" y="0"/>
                    </a:lnTo>
                    <a:lnTo>
                      <a:pt x="20" y="52"/>
                    </a:lnTo>
                    <a:lnTo>
                      <a:pt x="33" y="53"/>
                    </a:lnTo>
                    <a:lnTo>
                      <a:pt x="31"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4" name="Freeform 65"/>
              <p:cNvSpPr>
                <a:spLocks noEditPoints="1"/>
              </p:cNvSpPr>
              <p:nvPr/>
            </p:nvSpPr>
            <p:spPr bwMode="auto">
              <a:xfrm>
                <a:off x="6118225" y="2974343"/>
                <a:ext cx="65088" cy="95250"/>
              </a:xfrm>
              <a:custGeom>
                <a:avLst/>
                <a:gdLst>
                  <a:gd name="T0" fmla="*/ 1 w 26"/>
                  <a:gd name="T1" fmla="*/ 19 h 38"/>
                  <a:gd name="T2" fmla="*/ 5 w 26"/>
                  <a:gd name="T3" fmla="*/ 5 h 38"/>
                  <a:gd name="T4" fmla="*/ 15 w 26"/>
                  <a:gd name="T5" fmla="*/ 1 h 38"/>
                  <a:gd name="T6" fmla="*/ 25 w 26"/>
                  <a:gd name="T7" fmla="*/ 20 h 38"/>
                  <a:gd name="T8" fmla="*/ 20 w 26"/>
                  <a:gd name="T9" fmla="*/ 34 h 38"/>
                  <a:gd name="T10" fmla="*/ 11 w 26"/>
                  <a:gd name="T11" fmla="*/ 38 h 38"/>
                  <a:gd name="T12" fmla="*/ 3 w 26"/>
                  <a:gd name="T13" fmla="*/ 33 h 38"/>
                  <a:gd name="T14" fmla="*/ 1 w 26"/>
                  <a:gd name="T15" fmla="*/ 19 h 38"/>
                  <a:gd name="T16" fmla="*/ 6 w 26"/>
                  <a:gd name="T17" fmla="*/ 19 h 38"/>
                  <a:gd name="T18" fmla="*/ 11 w 26"/>
                  <a:gd name="T19" fmla="*/ 34 h 38"/>
                  <a:gd name="T20" fmla="*/ 20 w 26"/>
                  <a:gd name="T21" fmla="*/ 20 h 38"/>
                  <a:gd name="T22" fmla="*/ 14 w 26"/>
                  <a:gd name="T23" fmla="*/ 4 h 38"/>
                  <a:gd name="T24" fmla="*/ 6 w 26"/>
                  <a:gd name="T2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 y="19"/>
                    </a:moveTo>
                    <a:cubicBezTo>
                      <a:pt x="1" y="12"/>
                      <a:pt x="3" y="8"/>
                      <a:pt x="5" y="5"/>
                    </a:cubicBezTo>
                    <a:cubicBezTo>
                      <a:pt x="8" y="2"/>
                      <a:pt x="11" y="0"/>
                      <a:pt x="15" y="1"/>
                    </a:cubicBezTo>
                    <a:cubicBezTo>
                      <a:pt x="23" y="1"/>
                      <a:pt x="26" y="8"/>
                      <a:pt x="25" y="20"/>
                    </a:cubicBezTo>
                    <a:cubicBezTo>
                      <a:pt x="24" y="26"/>
                      <a:pt x="23" y="31"/>
                      <a:pt x="20" y="34"/>
                    </a:cubicBezTo>
                    <a:cubicBezTo>
                      <a:pt x="18" y="37"/>
                      <a:pt x="15" y="38"/>
                      <a:pt x="11" y="38"/>
                    </a:cubicBezTo>
                    <a:cubicBezTo>
                      <a:pt x="7" y="38"/>
                      <a:pt x="4" y="36"/>
                      <a:pt x="3" y="33"/>
                    </a:cubicBezTo>
                    <a:cubicBezTo>
                      <a:pt x="1" y="29"/>
                      <a:pt x="0" y="25"/>
                      <a:pt x="1" y="19"/>
                    </a:cubicBezTo>
                    <a:close/>
                    <a:moveTo>
                      <a:pt x="6" y="19"/>
                    </a:moveTo>
                    <a:cubicBezTo>
                      <a:pt x="5" y="29"/>
                      <a:pt x="7" y="34"/>
                      <a:pt x="11" y="34"/>
                    </a:cubicBezTo>
                    <a:cubicBezTo>
                      <a:pt x="16" y="35"/>
                      <a:pt x="19" y="30"/>
                      <a:pt x="20" y="20"/>
                    </a:cubicBezTo>
                    <a:cubicBezTo>
                      <a:pt x="21" y="10"/>
                      <a:pt x="19" y="5"/>
                      <a:pt x="14" y="4"/>
                    </a:cubicBezTo>
                    <a:cubicBezTo>
                      <a:pt x="9" y="4"/>
                      <a:pt x="6" y="9"/>
                      <a:pt x="6" y="19"/>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5" name="Freeform 66"/>
              <p:cNvSpPr>
                <a:spLocks/>
              </p:cNvSpPr>
              <p:nvPr/>
            </p:nvSpPr>
            <p:spPr bwMode="auto">
              <a:xfrm>
                <a:off x="6189663" y="2983868"/>
                <a:ext cx="52388" cy="93663"/>
              </a:xfrm>
              <a:custGeom>
                <a:avLst/>
                <a:gdLst>
                  <a:gd name="T0" fmla="*/ 33 w 33"/>
                  <a:gd name="T1" fmla="*/ 59 h 59"/>
                  <a:gd name="T2" fmla="*/ 0 w 33"/>
                  <a:gd name="T3" fmla="*/ 55 h 59"/>
                  <a:gd name="T4" fmla="*/ 2 w 33"/>
                  <a:gd name="T5" fmla="*/ 49 h 59"/>
                  <a:gd name="T6" fmla="*/ 15 w 33"/>
                  <a:gd name="T7" fmla="*/ 51 h 59"/>
                  <a:gd name="T8" fmla="*/ 19 w 33"/>
                  <a:gd name="T9" fmla="*/ 8 h 59"/>
                  <a:gd name="T10" fmla="*/ 5 w 33"/>
                  <a:gd name="T11" fmla="*/ 10 h 59"/>
                  <a:gd name="T12" fmla="*/ 7 w 33"/>
                  <a:gd name="T13" fmla="*/ 3 h 59"/>
                  <a:gd name="T14" fmla="*/ 27 w 33"/>
                  <a:gd name="T15" fmla="*/ 0 h 59"/>
                  <a:gd name="T16" fmla="*/ 21 w 33"/>
                  <a:gd name="T17" fmla="*/ 52 h 59"/>
                  <a:gd name="T18" fmla="*/ 33 w 33"/>
                  <a:gd name="T19" fmla="*/ 54 h 59"/>
                  <a:gd name="T20" fmla="*/ 33 w 33"/>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9">
                    <a:moveTo>
                      <a:pt x="33" y="59"/>
                    </a:moveTo>
                    <a:lnTo>
                      <a:pt x="0" y="55"/>
                    </a:lnTo>
                    <a:lnTo>
                      <a:pt x="2" y="49"/>
                    </a:lnTo>
                    <a:lnTo>
                      <a:pt x="15" y="51"/>
                    </a:lnTo>
                    <a:lnTo>
                      <a:pt x="19" y="8"/>
                    </a:lnTo>
                    <a:lnTo>
                      <a:pt x="5" y="10"/>
                    </a:lnTo>
                    <a:lnTo>
                      <a:pt x="7" y="3"/>
                    </a:lnTo>
                    <a:lnTo>
                      <a:pt x="27" y="0"/>
                    </a:lnTo>
                    <a:lnTo>
                      <a:pt x="21" y="52"/>
                    </a:lnTo>
                    <a:lnTo>
                      <a:pt x="33" y="54"/>
                    </a:lnTo>
                    <a:lnTo>
                      <a:pt x="33" y="59"/>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6" name="Freeform 67"/>
              <p:cNvSpPr>
                <a:spLocks noEditPoints="1"/>
              </p:cNvSpPr>
              <p:nvPr/>
            </p:nvSpPr>
            <p:spPr bwMode="auto">
              <a:xfrm>
                <a:off x="6257925" y="2991806"/>
                <a:ext cx="66675" cy="95250"/>
              </a:xfrm>
              <a:custGeom>
                <a:avLst/>
                <a:gdLst>
                  <a:gd name="T0" fmla="*/ 1 w 27"/>
                  <a:gd name="T1" fmla="*/ 18 h 38"/>
                  <a:gd name="T2" fmla="*/ 6 w 27"/>
                  <a:gd name="T3" fmla="*/ 4 h 38"/>
                  <a:gd name="T4" fmla="*/ 16 w 27"/>
                  <a:gd name="T5" fmla="*/ 0 h 38"/>
                  <a:gd name="T6" fmla="*/ 25 w 27"/>
                  <a:gd name="T7" fmla="*/ 20 h 38"/>
                  <a:gd name="T8" fmla="*/ 20 w 27"/>
                  <a:gd name="T9" fmla="*/ 34 h 38"/>
                  <a:gd name="T10" fmla="*/ 10 w 27"/>
                  <a:gd name="T11" fmla="*/ 37 h 38"/>
                  <a:gd name="T12" fmla="*/ 2 w 27"/>
                  <a:gd name="T13" fmla="*/ 32 h 38"/>
                  <a:gd name="T14" fmla="*/ 1 w 27"/>
                  <a:gd name="T15" fmla="*/ 18 h 38"/>
                  <a:gd name="T16" fmla="*/ 6 w 27"/>
                  <a:gd name="T17" fmla="*/ 18 h 38"/>
                  <a:gd name="T18" fmla="*/ 11 w 27"/>
                  <a:gd name="T19" fmla="*/ 34 h 38"/>
                  <a:gd name="T20" fmla="*/ 20 w 27"/>
                  <a:gd name="T21" fmla="*/ 20 h 38"/>
                  <a:gd name="T22" fmla="*/ 15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8"/>
                    </a:moveTo>
                    <a:cubicBezTo>
                      <a:pt x="2" y="11"/>
                      <a:pt x="4" y="7"/>
                      <a:pt x="6" y="4"/>
                    </a:cubicBezTo>
                    <a:cubicBezTo>
                      <a:pt x="9" y="1"/>
                      <a:pt x="12" y="0"/>
                      <a:pt x="16" y="0"/>
                    </a:cubicBezTo>
                    <a:cubicBezTo>
                      <a:pt x="24" y="1"/>
                      <a:pt x="27" y="8"/>
                      <a:pt x="25" y="20"/>
                    </a:cubicBezTo>
                    <a:cubicBezTo>
                      <a:pt x="24" y="26"/>
                      <a:pt x="23" y="31"/>
                      <a:pt x="20" y="34"/>
                    </a:cubicBezTo>
                    <a:cubicBezTo>
                      <a:pt x="17" y="37"/>
                      <a:pt x="14" y="38"/>
                      <a:pt x="10" y="37"/>
                    </a:cubicBezTo>
                    <a:cubicBezTo>
                      <a:pt x="7" y="37"/>
                      <a:pt x="4" y="35"/>
                      <a:pt x="2" y="32"/>
                    </a:cubicBezTo>
                    <a:cubicBezTo>
                      <a:pt x="1" y="28"/>
                      <a:pt x="0" y="24"/>
                      <a:pt x="1" y="18"/>
                    </a:cubicBezTo>
                    <a:close/>
                    <a:moveTo>
                      <a:pt x="6" y="18"/>
                    </a:moveTo>
                    <a:cubicBezTo>
                      <a:pt x="5" y="28"/>
                      <a:pt x="6" y="33"/>
                      <a:pt x="11" y="34"/>
                    </a:cubicBezTo>
                    <a:cubicBezTo>
                      <a:pt x="16" y="34"/>
                      <a:pt x="19" y="30"/>
                      <a:pt x="20" y="20"/>
                    </a:cubicBezTo>
                    <a:cubicBezTo>
                      <a:pt x="22" y="10"/>
                      <a:pt x="20" y="5"/>
                      <a:pt x="15" y="4"/>
                    </a:cubicBezTo>
                    <a:cubicBezTo>
                      <a:pt x="11" y="3"/>
                      <a:pt x="7" y="8"/>
                      <a:pt x="6" y="18"/>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7" name="Freeform 68"/>
              <p:cNvSpPr>
                <a:spLocks/>
              </p:cNvSpPr>
              <p:nvPr/>
            </p:nvSpPr>
            <p:spPr bwMode="auto">
              <a:xfrm>
                <a:off x="6330950" y="3004506"/>
                <a:ext cx="52388" cy="95250"/>
              </a:xfrm>
              <a:custGeom>
                <a:avLst/>
                <a:gdLst>
                  <a:gd name="T0" fmla="*/ 31 w 33"/>
                  <a:gd name="T1" fmla="*/ 60 h 60"/>
                  <a:gd name="T2" fmla="*/ 0 w 33"/>
                  <a:gd name="T3" fmla="*/ 53 h 60"/>
                  <a:gd name="T4" fmla="*/ 0 w 33"/>
                  <a:gd name="T5" fmla="*/ 47 h 60"/>
                  <a:gd name="T6" fmla="*/ 12 w 33"/>
                  <a:gd name="T7" fmla="*/ 50 h 60"/>
                  <a:gd name="T8" fmla="*/ 20 w 33"/>
                  <a:gd name="T9" fmla="*/ 6 h 60"/>
                  <a:gd name="T10" fmla="*/ 6 w 33"/>
                  <a:gd name="T11" fmla="*/ 9 h 60"/>
                  <a:gd name="T12" fmla="*/ 7 w 33"/>
                  <a:gd name="T13" fmla="*/ 1 h 60"/>
                  <a:gd name="T14" fmla="*/ 28 w 33"/>
                  <a:gd name="T15" fmla="*/ 0 h 60"/>
                  <a:gd name="T16" fmla="*/ 20 w 33"/>
                  <a:gd name="T17" fmla="*/ 50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3"/>
                    </a:lnTo>
                    <a:lnTo>
                      <a:pt x="0" y="47"/>
                    </a:lnTo>
                    <a:lnTo>
                      <a:pt x="12" y="50"/>
                    </a:lnTo>
                    <a:lnTo>
                      <a:pt x="20" y="6"/>
                    </a:lnTo>
                    <a:lnTo>
                      <a:pt x="6" y="9"/>
                    </a:lnTo>
                    <a:lnTo>
                      <a:pt x="7" y="1"/>
                    </a:lnTo>
                    <a:lnTo>
                      <a:pt x="28" y="0"/>
                    </a:lnTo>
                    <a:lnTo>
                      <a:pt x="20" y="50"/>
                    </a:lnTo>
                    <a:lnTo>
                      <a:pt x="33" y="53"/>
                    </a:lnTo>
                    <a:lnTo>
                      <a:pt x="31"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8" name="Freeform 69"/>
              <p:cNvSpPr>
                <a:spLocks noEditPoints="1"/>
              </p:cNvSpPr>
              <p:nvPr/>
            </p:nvSpPr>
            <p:spPr bwMode="auto">
              <a:xfrm>
                <a:off x="6397625" y="3014031"/>
                <a:ext cx="68263" cy="95250"/>
              </a:xfrm>
              <a:custGeom>
                <a:avLst/>
                <a:gdLst>
                  <a:gd name="T0" fmla="*/ 1 w 27"/>
                  <a:gd name="T1" fmla="*/ 17 h 38"/>
                  <a:gd name="T2" fmla="*/ 7 w 27"/>
                  <a:gd name="T3" fmla="*/ 4 h 38"/>
                  <a:gd name="T4" fmla="*/ 17 w 27"/>
                  <a:gd name="T5" fmla="*/ 0 h 38"/>
                  <a:gd name="T6" fmla="*/ 25 w 27"/>
                  <a:gd name="T7" fmla="*/ 21 h 38"/>
                  <a:gd name="T8" fmla="*/ 19 w 27"/>
                  <a:gd name="T9" fmla="*/ 34 h 38"/>
                  <a:gd name="T10" fmla="*/ 9 w 27"/>
                  <a:gd name="T11" fmla="*/ 37 h 38"/>
                  <a:gd name="T12" fmla="*/ 2 w 27"/>
                  <a:gd name="T13" fmla="*/ 31 h 38"/>
                  <a:gd name="T14" fmla="*/ 1 w 27"/>
                  <a:gd name="T15" fmla="*/ 17 h 38"/>
                  <a:gd name="T16" fmla="*/ 6 w 27"/>
                  <a:gd name="T17" fmla="*/ 18 h 38"/>
                  <a:gd name="T18" fmla="*/ 11 w 27"/>
                  <a:gd name="T19" fmla="*/ 33 h 38"/>
                  <a:gd name="T20" fmla="*/ 20 w 27"/>
                  <a:gd name="T21" fmla="*/ 20 h 38"/>
                  <a:gd name="T22" fmla="*/ 16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4" y="6"/>
                      <a:pt x="7" y="4"/>
                    </a:cubicBezTo>
                    <a:cubicBezTo>
                      <a:pt x="10" y="1"/>
                      <a:pt x="13" y="0"/>
                      <a:pt x="17" y="0"/>
                    </a:cubicBezTo>
                    <a:cubicBezTo>
                      <a:pt x="25" y="2"/>
                      <a:pt x="27" y="9"/>
                      <a:pt x="25" y="21"/>
                    </a:cubicBezTo>
                    <a:cubicBezTo>
                      <a:pt x="24" y="27"/>
                      <a:pt x="22" y="31"/>
                      <a:pt x="19" y="34"/>
                    </a:cubicBezTo>
                    <a:cubicBezTo>
                      <a:pt x="17" y="37"/>
                      <a:pt x="13" y="38"/>
                      <a:pt x="9" y="37"/>
                    </a:cubicBezTo>
                    <a:cubicBezTo>
                      <a:pt x="6" y="36"/>
                      <a:pt x="3" y="34"/>
                      <a:pt x="2" y="31"/>
                    </a:cubicBezTo>
                    <a:cubicBezTo>
                      <a:pt x="0" y="28"/>
                      <a:pt x="0" y="23"/>
                      <a:pt x="1" y="17"/>
                    </a:cubicBezTo>
                    <a:close/>
                    <a:moveTo>
                      <a:pt x="6" y="18"/>
                    </a:moveTo>
                    <a:cubicBezTo>
                      <a:pt x="4" y="27"/>
                      <a:pt x="6" y="33"/>
                      <a:pt x="11" y="33"/>
                    </a:cubicBezTo>
                    <a:cubicBezTo>
                      <a:pt x="15" y="34"/>
                      <a:pt x="18" y="30"/>
                      <a:pt x="20" y="20"/>
                    </a:cubicBezTo>
                    <a:cubicBezTo>
                      <a:pt x="22" y="10"/>
                      <a:pt x="21" y="5"/>
                      <a:pt x="16" y="4"/>
                    </a:cubicBezTo>
                    <a:cubicBezTo>
                      <a:pt x="11" y="3"/>
                      <a:pt x="8" y="8"/>
                      <a:pt x="6" y="18"/>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49" name="Freeform 70"/>
              <p:cNvSpPr>
                <a:spLocks/>
              </p:cNvSpPr>
              <p:nvPr/>
            </p:nvSpPr>
            <p:spPr bwMode="auto">
              <a:xfrm>
                <a:off x="6467475" y="3029906"/>
                <a:ext cx="52388" cy="95250"/>
              </a:xfrm>
              <a:custGeom>
                <a:avLst/>
                <a:gdLst>
                  <a:gd name="T0" fmla="*/ 32 w 33"/>
                  <a:gd name="T1" fmla="*/ 60 h 60"/>
                  <a:gd name="T2" fmla="*/ 0 w 33"/>
                  <a:gd name="T3" fmla="*/ 53 h 60"/>
                  <a:gd name="T4" fmla="*/ 2 w 33"/>
                  <a:gd name="T5" fmla="*/ 47 h 60"/>
                  <a:gd name="T6" fmla="*/ 14 w 33"/>
                  <a:gd name="T7" fmla="*/ 50 h 60"/>
                  <a:gd name="T8" fmla="*/ 22 w 33"/>
                  <a:gd name="T9" fmla="*/ 8 h 60"/>
                  <a:gd name="T10" fmla="*/ 10 w 33"/>
                  <a:gd name="T11" fmla="*/ 8 h 60"/>
                  <a:gd name="T12" fmla="*/ 11 w 33"/>
                  <a:gd name="T13" fmla="*/ 1 h 60"/>
                  <a:gd name="T14" fmla="*/ 32 w 33"/>
                  <a:gd name="T15" fmla="*/ 0 h 60"/>
                  <a:gd name="T16" fmla="*/ 21 w 33"/>
                  <a:gd name="T17" fmla="*/ 52 h 60"/>
                  <a:gd name="T18" fmla="*/ 33 w 33"/>
                  <a:gd name="T19" fmla="*/ 53 h 60"/>
                  <a:gd name="T20" fmla="*/ 32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2" y="60"/>
                    </a:moveTo>
                    <a:lnTo>
                      <a:pt x="0" y="53"/>
                    </a:lnTo>
                    <a:lnTo>
                      <a:pt x="2" y="47"/>
                    </a:lnTo>
                    <a:lnTo>
                      <a:pt x="14" y="50"/>
                    </a:lnTo>
                    <a:lnTo>
                      <a:pt x="22" y="8"/>
                    </a:lnTo>
                    <a:lnTo>
                      <a:pt x="10" y="8"/>
                    </a:lnTo>
                    <a:lnTo>
                      <a:pt x="11" y="1"/>
                    </a:lnTo>
                    <a:lnTo>
                      <a:pt x="32" y="0"/>
                    </a:lnTo>
                    <a:lnTo>
                      <a:pt x="21" y="52"/>
                    </a:lnTo>
                    <a:lnTo>
                      <a:pt x="33" y="53"/>
                    </a:lnTo>
                    <a:lnTo>
                      <a:pt x="32"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50" name="Freeform 71"/>
              <p:cNvSpPr>
                <a:spLocks noEditPoints="1"/>
              </p:cNvSpPr>
              <p:nvPr/>
            </p:nvSpPr>
            <p:spPr bwMode="auto">
              <a:xfrm>
                <a:off x="6537325" y="3042606"/>
                <a:ext cx="68263" cy="93663"/>
              </a:xfrm>
              <a:custGeom>
                <a:avLst/>
                <a:gdLst>
                  <a:gd name="T0" fmla="*/ 1 w 27"/>
                  <a:gd name="T1" fmla="*/ 17 h 38"/>
                  <a:gd name="T2" fmla="*/ 7 w 27"/>
                  <a:gd name="T3" fmla="*/ 4 h 38"/>
                  <a:gd name="T4" fmla="*/ 18 w 27"/>
                  <a:gd name="T5" fmla="*/ 1 h 38"/>
                  <a:gd name="T6" fmla="*/ 25 w 27"/>
                  <a:gd name="T7" fmla="*/ 22 h 38"/>
                  <a:gd name="T8" fmla="*/ 18 w 27"/>
                  <a:gd name="T9" fmla="*/ 35 h 38"/>
                  <a:gd name="T10" fmla="*/ 8 w 27"/>
                  <a:gd name="T11" fmla="*/ 38 h 38"/>
                  <a:gd name="T12" fmla="*/ 1 w 27"/>
                  <a:gd name="T13" fmla="*/ 31 h 38"/>
                  <a:gd name="T14" fmla="*/ 1 w 27"/>
                  <a:gd name="T15" fmla="*/ 17 h 38"/>
                  <a:gd name="T16" fmla="*/ 6 w 27"/>
                  <a:gd name="T17" fmla="*/ 18 h 38"/>
                  <a:gd name="T18" fmla="*/ 9 w 27"/>
                  <a:gd name="T19" fmla="*/ 34 h 38"/>
                  <a:gd name="T20" fmla="*/ 20 w 27"/>
                  <a:gd name="T21" fmla="*/ 21 h 38"/>
                  <a:gd name="T22" fmla="*/ 16 w 27"/>
                  <a:gd name="T23" fmla="*/ 5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5" y="7"/>
                      <a:pt x="7" y="4"/>
                    </a:cubicBezTo>
                    <a:cubicBezTo>
                      <a:pt x="10" y="1"/>
                      <a:pt x="14" y="0"/>
                      <a:pt x="18" y="1"/>
                    </a:cubicBezTo>
                    <a:cubicBezTo>
                      <a:pt x="25" y="3"/>
                      <a:pt x="27" y="10"/>
                      <a:pt x="25" y="22"/>
                    </a:cubicBezTo>
                    <a:cubicBezTo>
                      <a:pt x="23" y="28"/>
                      <a:pt x="21" y="32"/>
                      <a:pt x="18" y="35"/>
                    </a:cubicBezTo>
                    <a:cubicBezTo>
                      <a:pt x="15" y="38"/>
                      <a:pt x="12" y="38"/>
                      <a:pt x="8" y="38"/>
                    </a:cubicBezTo>
                    <a:cubicBezTo>
                      <a:pt x="5" y="37"/>
                      <a:pt x="2" y="35"/>
                      <a:pt x="1" y="31"/>
                    </a:cubicBezTo>
                    <a:cubicBezTo>
                      <a:pt x="0" y="28"/>
                      <a:pt x="0" y="23"/>
                      <a:pt x="1" y="17"/>
                    </a:cubicBezTo>
                    <a:close/>
                    <a:moveTo>
                      <a:pt x="6" y="18"/>
                    </a:moveTo>
                    <a:cubicBezTo>
                      <a:pt x="3" y="28"/>
                      <a:pt x="5" y="33"/>
                      <a:pt x="9" y="34"/>
                    </a:cubicBezTo>
                    <a:cubicBezTo>
                      <a:pt x="14" y="35"/>
                      <a:pt x="18" y="31"/>
                      <a:pt x="20" y="21"/>
                    </a:cubicBezTo>
                    <a:cubicBezTo>
                      <a:pt x="22" y="11"/>
                      <a:pt x="21" y="6"/>
                      <a:pt x="16" y="5"/>
                    </a:cubicBezTo>
                    <a:cubicBezTo>
                      <a:pt x="12" y="4"/>
                      <a:pt x="8" y="8"/>
                      <a:pt x="6" y="18"/>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51" name="Freeform 72"/>
              <p:cNvSpPr>
                <a:spLocks/>
              </p:cNvSpPr>
              <p:nvPr/>
            </p:nvSpPr>
            <p:spPr bwMode="auto">
              <a:xfrm>
                <a:off x="6602413" y="3064831"/>
                <a:ext cx="55563" cy="92075"/>
              </a:xfrm>
              <a:custGeom>
                <a:avLst/>
                <a:gdLst>
                  <a:gd name="T0" fmla="*/ 33 w 35"/>
                  <a:gd name="T1" fmla="*/ 58 h 58"/>
                  <a:gd name="T2" fmla="*/ 0 w 35"/>
                  <a:gd name="T3" fmla="*/ 50 h 58"/>
                  <a:gd name="T4" fmla="*/ 2 w 35"/>
                  <a:gd name="T5" fmla="*/ 44 h 58"/>
                  <a:gd name="T6" fmla="*/ 14 w 35"/>
                  <a:gd name="T7" fmla="*/ 47 h 58"/>
                  <a:gd name="T8" fmla="*/ 25 w 35"/>
                  <a:gd name="T9" fmla="*/ 6 h 58"/>
                  <a:gd name="T10" fmla="*/ 13 w 35"/>
                  <a:gd name="T11" fmla="*/ 6 h 58"/>
                  <a:gd name="T12" fmla="*/ 14 w 35"/>
                  <a:gd name="T13" fmla="*/ 0 h 58"/>
                  <a:gd name="T14" fmla="*/ 35 w 35"/>
                  <a:gd name="T15" fmla="*/ 0 h 58"/>
                  <a:gd name="T16" fmla="*/ 22 w 35"/>
                  <a:gd name="T17" fmla="*/ 50 h 58"/>
                  <a:gd name="T18" fmla="*/ 35 w 35"/>
                  <a:gd name="T19" fmla="*/ 53 h 58"/>
                  <a:gd name="T20" fmla="*/ 33 w 35"/>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8">
                    <a:moveTo>
                      <a:pt x="33" y="58"/>
                    </a:moveTo>
                    <a:lnTo>
                      <a:pt x="0" y="50"/>
                    </a:lnTo>
                    <a:lnTo>
                      <a:pt x="2" y="44"/>
                    </a:lnTo>
                    <a:lnTo>
                      <a:pt x="14" y="47"/>
                    </a:lnTo>
                    <a:lnTo>
                      <a:pt x="25" y="6"/>
                    </a:lnTo>
                    <a:lnTo>
                      <a:pt x="13" y="6"/>
                    </a:lnTo>
                    <a:lnTo>
                      <a:pt x="14" y="0"/>
                    </a:lnTo>
                    <a:lnTo>
                      <a:pt x="35" y="0"/>
                    </a:lnTo>
                    <a:lnTo>
                      <a:pt x="22" y="50"/>
                    </a:lnTo>
                    <a:lnTo>
                      <a:pt x="35" y="53"/>
                    </a:lnTo>
                    <a:lnTo>
                      <a:pt x="33" y="58"/>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52" name="Freeform 73"/>
              <p:cNvSpPr>
                <a:spLocks noEditPoints="1"/>
              </p:cNvSpPr>
              <p:nvPr/>
            </p:nvSpPr>
            <p:spPr bwMode="auto">
              <a:xfrm>
                <a:off x="6672263" y="3077531"/>
                <a:ext cx="73025" cy="96838"/>
              </a:xfrm>
              <a:custGeom>
                <a:avLst/>
                <a:gdLst>
                  <a:gd name="T0" fmla="*/ 2 w 29"/>
                  <a:gd name="T1" fmla="*/ 17 h 39"/>
                  <a:gd name="T2" fmla="*/ 9 w 29"/>
                  <a:gd name="T3" fmla="*/ 4 h 39"/>
                  <a:gd name="T4" fmla="*/ 19 w 29"/>
                  <a:gd name="T5" fmla="*/ 2 h 39"/>
                  <a:gd name="T6" fmla="*/ 25 w 29"/>
                  <a:gd name="T7" fmla="*/ 23 h 39"/>
                  <a:gd name="T8" fmla="*/ 18 w 29"/>
                  <a:gd name="T9" fmla="*/ 35 h 39"/>
                  <a:gd name="T10" fmla="*/ 8 w 29"/>
                  <a:gd name="T11" fmla="*/ 37 h 39"/>
                  <a:gd name="T12" fmla="*/ 1 w 29"/>
                  <a:gd name="T13" fmla="*/ 31 h 39"/>
                  <a:gd name="T14" fmla="*/ 2 w 29"/>
                  <a:gd name="T15" fmla="*/ 17 h 39"/>
                  <a:gd name="T16" fmla="*/ 7 w 29"/>
                  <a:gd name="T17" fmla="*/ 18 h 39"/>
                  <a:gd name="T18" fmla="*/ 10 w 29"/>
                  <a:gd name="T19" fmla="*/ 34 h 39"/>
                  <a:gd name="T20" fmla="*/ 21 w 29"/>
                  <a:gd name="T21" fmla="*/ 22 h 39"/>
                  <a:gd name="T22" fmla="*/ 18 w 29"/>
                  <a:gd name="T23" fmla="*/ 5 h 39"/>
                  <a:gd name="T24" fmla="*/ 7 w 29"/>
                  <a:gd name="T25"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9">
                    <a:moveTo>
                      <a:pt x="2" y="17"/>
                    </a:moveTo>
                    <a:cubicBezTo>
                      <a:pt x="4" y="11"/>
                      <a:pt x="6" y="6"/>
                      <a:pt x="9" y="4"/>
                    </a:cubicBezTo>
                    <a:cubicBezTo>
                      <a:pt x="12" y="1"/>
                      <a:pt x="15" y="0"/>
                      <a:pt x="19" y="2"/>
                    </a:cubicBezTo>
                    <a:cubicBezTo>
                      <a:pt x="27" y="4"/>
                      <a:pt x="29" y="11"/>
                      <a:pt x="25" y="23"/>
                    </a:cubicBezTo>
                    <a:cubicBezTo>
                      <a:pt x="24" y="29"/>
                      <a:pt x="21" y="33"/>
                      <a:pt x="18" y="35"/>
                    </a:cubicBezTo>
                    <a:cubicBezTo>
                      <a:pt x="15" y="38"/>
                      <a:pt x="12" y="39"/>
                      <a:pt x="8" y="37"/>
                    </a:cubicBezTo>
                    <a:cubicBezTo>
                      <a:pt x="5" y="36"/>
                      <a:pt x="2" y="34"/>
                      <a:pt x="1" y="31"/>
                    </a:cubicBezTo>
                    <a:cubicBezTo>
                      <a:pt x="0" y="27"/>
                      <a:pt x="0" y="23"/>
                      <a:pt x="2" y="17"/>
                    </a:cubicBezTo>
                    <a:close/>
                    <a:moveTo>
                      <a:pt x="7" y="18"/>
                    </a:moveTo>
                    <a:cubicBezTo>
                      <a:pt x="4" y="27"/>
                      <a:pt x="5" y="33"/>
                      <a:pt x="10" y="34"/>
                    </a:cubicBezTo>
                    <a:cubicBezTo>
                      <a:pt x="14" y="35"/>
                      <a:pt x="18" y="31"/>
                      <a:pt x="21" y="22"/>
                    </a:cubicBezTo>
                    <a:cubicBezTo>
                      <a:pt x="23" y="12"/>
                      <a:pt x="23" y="6"/>
                      <a:pt x="18" y="5"/>
                    </a:cubicBezTo>
                    <a:cubicBezTo>
                      <a:pt x="13" y="4"/>
                      <a:pt x="9" y="8"/>
                      <a:pt x="7" y="18"/>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53" name="Freeform 74"/>
              <p:cNvSpPr>
                <a:spLocks/>
              </p:cNvSpPr>
              <p:nvPr/>
            </p:nvSpPr>
            <p:spPr bwMode="auto">
              <a:xfrm>
                <a:off x="6737350" y="3101343"/>
                <a:ext cx="58738" cy="95250"/>
              </a:xfrm>
              <a:custGeom>
                <a:avLst/>
                <a:gdLst>
                  <a:gd name="T0" fmla="*/ 32 w 37"/>
                  <a:gd name="T1" fmla="*/ 60 h 60"/>
                  <a:gd name="T2" fmla="*/ 0 w 37"/>
                  <a:gd name="T3" fmla="*/ 51 h 60"/>
                  <a:gd name="T4" fmla="*/ 3 w 37"/>
                  <a:gd name="T5" fmla="*/ 45 h 60"/>
                  <a:gd name="T6" fmla="*/ 14 w 37"/>
                  <a:gd name="T7" fmla="*/ 49 h 60"/>
                  <a:gd name="T8" fmla="*/ 27 w 37"/>
                  <a:gd name="T9" fmla="*/ 7 h 60"/>
                  <a:gd name="T10" fmla="*/ 14 w 37"/>
                  <a:gd name="T11" fmla="*/ 7 h 60"/>
                  <a:gd name="T12" fmla="*/ 16 w 37"/>
                  <a:gd name="T13" fmla="*/ 0 h 60"/>
                  <a:gd name="T14" fmla="*/ 37 w 37"/>
                  <a:gd name="T15" fmla="*/ 0 h 60"/>
                  <a:gd name="T16" fmla="*/ 22 w 37"/>
                  <a:gd name="T17" fmla="*/ 51 h 60"/>
                  <a:gd name="T18" fmla="*/ 33 w 37"/>
                  <a:gd name="T19" fmla="*/ 54 h 60"/>
                  <a:gd name="T20" fmla="*/ 32 w 3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0">
                    <a:moveTo>
                      <a:pt x="32" y="60"/>
                    </a:moveTo>
                    <a:lnTo>
                      <a:pt x="0" y="51"/>
                    </a:lnTo>
                    <a:lnTo>
                      <a:pt x="3" y="45"/>
                    </a:lnTo>
                    <a:lnTo>
                      <a:pt x="14" y="49"/>
                    </a:lnTo>
                    <a:lnTo>
                      <a:pt x="27" y="7"/>
                    </a:lnTo>
                    <a:lnTo>
                      <a:pt x="14" y="7"/>
                    </a:lnTo>
                    <a:lnTo>
                      <a:pt x="16" y="0"/>
                    </a:lnTo>
                    <a:lnTo>
                      <a:pt x="37" y="0"/>
                    </a:lnTo>
                    <a:lnTo>
                      <a:pt x="22" y="51"/>
                    </a:lnTo>
                    <a:lnTo>
                      <a:pt x="33" y="54"/>
                    </a:lnTo>
                    <a:lnTo>
                      <a:pt x="32"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54" name="Freeform 75"/>
              <p:cNvSpPr>
                <a:spLocks noEditPoints="1"/>
              </p:cNvSpPr>
              <p:nvPr/>
            </p:nvSpPr>
            <p:spPr bwMode="auto">
              <a:xfrm>
                <a:off x="6807200" y="3118806"/>
                <a:ext cx="73025" cy="95250"/>
              </a:xfrm>
              <a:custGeom>
                <a:avLst/>
                <a:gdLst>
                  <a:gd name="T0" fmla="*/ 2 w 29"/>
                  <a:gd name="T1" fmla="*/ 16 h 38"/>
                  <a:gd name="T2" fmla="*/ 10 w 29"/>
                  <a:gd name="T3" fmla="*/ 3 h 38"/>
                  <a:gd name="T4" fmla="*/ 20 w 29"/>
                  <a:gd name="T5" fmla="*/ 2 h 38"/>
                  <a:gd name="T6" fmla="*/ 25 w 29"/>
                  <a:gd name="T7" fmla="*/ 23 h 38"/>
                  <a:gd name="T8" fmla="*/ 18 w 29"/>
                  <a:gd name="T9" fmla="*/ 35 h 38"/>
                  <a:gd name="T10" fmla="*/ 8 w 29"/>
                  <a:gd name="T11" fmla="*/ 37 h 38"/>
                  <a:gd name="T12" fmla="*/ 1 w 29"/>
                  <a:gd name="T13" fmla="*/ 30 h 38"/>
                  <a:gd name="T14" fmla="*/ 2 w 29"/>
                  <a:gd name="T15" fmla="*/ 16 h 38"/>
                  <a:gd name="T16" fmla="*/ 7 w 29"/>
                  <a:gd name="T17" fmla="*/ 17 h 38"/>
                  <a:gd name="T18" fmla="*/ 9 w 29"/>
                  <a:gd name="T19" fmla="*/ 33 h 38"/>
                  <a:gd name="T20" fmla="*/ 21 w 29"/>
                  <a:gd name="T21" fmla="*/ 22 h 38"/>
                  <a:gd name="T22" fmla="*/ 19 w 29"/>
                  <a:gd name="T23" fmla="*/ 5 h 38"/>
                  <a:gd name="T24" fmla="*/ 7 w 29"/>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8">
                    <a:moveTo>
                      <a:pt x="2" y="16"/>
                    </a:moveTo>
                    <a:cubicBezTo>
                      <a:pt x="4" y="10"/>
                      <a:pt x="7" y="6"/>
                      <a:pt x="10" y="3"/>
                    </a:cubicBezTo>
                    <a:cubicBezTo>
                      <a:pt x="13" y="1"/>
                      <a:pt x="17" y="0"/>
                      <a:pt x="20" y="2"/>
                    </a:cubicBezTo>
                    <a:cubicBezTo>
                      <a:pt x="28" y="4"/>
                      <a:pt x="29" y="11"/>
                      <a:pt x="25" y="23"/>
                    </a:cubicBezTo>
                    <a:cubicBezTo>
                      <a:pt x="24" y="29"/>
                      <a:pt x="21" y="33"/>
                      <a:pt x="18" y="35"/>
                    </a:cubicBezTo>
                    <a:cubicBezTo>
                      <a:pt x="15" y="38"/>
                      <a:pt x="11" y="38"/>
                      <a:pt x="8" y="37"/>
                    </a:cubicBezTo>
                    <a:cubicBezTo>
                      <a:pt x="4" y="36"/>
                      <a:pt x="2" y="33"/>
                      <a:pt x="1" y="30"/>
                    </a:cubicBezTo>
                    <a:cubicBezTo>
                      <a:pt x="0" y="26"/>
                      <a:pt x="1" y="22"/>
                      <a:pt x="2" y="16"/>
                    </a:cubicBezTo>
                    <a:close/>
                    <a:moveTo>
                      <a:pt x="7" y="17"/>
                    </a:moveTo>
                    <a:cubicBezTo>
                      <a:pt x="4" y="27"/>
                      <a:pt x="5" y="32"/>
                      <a:pt x="9" y="33"/>
                    </a:cubicBezTo>
                    <a:cubicBezTo>
                      <a:pt x="14" y="35"/>
                      <a:pt x="18" y="31"/>
                      <a:pt x="21" y="22"/>
                    </a:cubicBezTo>
                    <a:cubicBezTo>
                      <a:pt x="24" y="12"/>
                      <a:pt x="23" y="7"/>
                      <a:pt x="19" y="5"/>
                    </a:cubicBezTo>
                    <a:cubicBezTo>
                      <a:pt x="14" y="4"/>
                      <a:pt x="10" y="8"/>
                      <a:pt x="7" y="17"/>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55" name="Freeform 76"/>
              <p:cNvSpPr>
                <a:spLocks/>
              </p:cNvSpPr>
              <p:nvPr/>
            </p:nvSpPr>
            <p:spPr bwMode="auto">
              <a:xfrm>
                <a:off x="6872288" y="3147381"/>
                <a:ext cx="60325" cy="95250"/>
              </a:xfrm>
              <a:custGeom>
                <a:avLst/>
                <a:gdLst>
                  <a:gd name="T0" fmla="*/ 30 w 38"/>
                  <a:gd name="T1" fmla="*/ 60 h 60"/>
                  <a:gd name="T2" fmla="*/ 0 w 38"/>
                  <a:gd name="T3" fmla="*/ 49 h 60"/>
                  <a:gd name="T4" fmla="*/ 2 w 38"/>
                  <a:gd name="T5" fmla="*/ 44 h 60"/>
                  <a:gd name="T6" fmla="*/ 15 w 38"/>
                  <a:gd name="T7" fmla="*/ 47 h 60"/>
                  <a:gd name="T8" fmla="*/ 29 w 38"/>
                  <a:gd name="T9" fmla="*/ 6 h 60"/>
                  <a:gd name="T10" fmla="*/ 15 w 38"/>
                  <a:gd name="T11" fmla="*/ 6 h 60"/>
                  <a:gd name="T12" fmla="*/ 18 w 38"/>
                  <a:gd name="T13" fmla="*/ 0 h 60"/>
                  <a:gd name="T14" fmla="*/ 38 w 38"/>
                  <a:gd name="T15" fmla="*/ 1 h 60"/>
                  <a:gd name="T16" fmla="*/ 21 w 38"/>
                  <a:gd name="T17" fmla="*/ 50 h 60"/>
                  <a:gd name="T18" fmla="*/ 33 w 38"/>
                  <a:gd name="T19" fmla="*/ 55 h 60"/>
                  <a:gd name="T20" fmla="*/ 30 w 3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0">
                    <a:moveTo>
                      <a:pt x="30" y="60"/>
                    </a:moveTo>
                    <a:lnTo>
                      <a:pt x="0" y="49"/>
                    </a:lnTo>
                    <a:lnTo>
                      <a:pt x="2" y="44"/>
                    </a:lnTo>
                    <a:lnTo>
                      <a:pt x="15" y="47"/>
                    </a:lnTo>
                    <a:lnTo>
                      <a:pt x="29" y="6"/>
                    </a:lnTo>
                    <a:lnTo>
                      <a:pt x="15" y="6"/>
                    </a:lnTo>
                    <a:lnTo>
                      <a:pt x="18" y="0"/>
                    </a:lnTo>
                    <a:lnTo>
                      <a:pt x="38" y="1"/>
                    </a:lnTo>
                    <a:lnTo>
                      <a:pt x="21" y="50"/>
                    </a:lnTo>
                    <a:lnTo>
                      <a:pt x="33" y="55"/>
                    </a:lnTo>
                    <a:lnTo>
                      <a:pt x="30"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56" name="Freeform 77"/>
              <p:cNvSpPr>
                <a:spLocks noEditPoints="1"/>
              </p:cNvSpPr>
              <p:nvPr/>
            </p:nvSpPr>
            <p:spPr bwMode="auto">
              <a:xfrm>
                <a:off x="6940550" y="3169606"/>
                <a:ext cx="74613" cy="92075"/>
              </a:xfrm>
              <a:custGeom>
                <a:avLst/>
                <a:gdLst>
                  <a:gd name="T0" fmla="*/ 3 w 30"/>
                  <a:gd name="T1" fmla="*/ 15 h 37"/>
                  <a:gd name="T2" fmla="*/ 11 w 30"/>
                  <a:gd name="T3" fmla="*/ 2 h 37"/>
                  <a:gd name="T4" fmla="*/ 22 w 30"/>
                  <a:gd name="T5" fmla="*/ 1 h 37"/>
                  <a:gd name="T6" fmla="*/ 26 w 30"/>
                  <a:gd name="T7" fmla="*/ 23 h 37"/>
                  <a:gd name="T8" fmla="*/ 18 w 30"/>
                  <a:gd name="T9" fmla="*/ 34 h 37"/>
                  <a:gd name="T10" fmla="*/ 7 w 30"/>
                  <a:gd name="T11" fmla="*/ 36 h 37"/>
                  <a:gd name="T12" fmla="*/ 1 w 30"/>
                  <a:gd name="T13" fmla="*/ 28 h 37"/>
                  <a:gd name="T14" fmla="*/ 3 w 30"/>
                  <a:gd name="T15" fmla="*/ 15 h 37"/>
                  <a:gd name="T16" fmla="*/ 7 w 30"/>
                  <a:gd name="T17" fmla="*/ 16 h 37"/>
                  <a:gd name="T18" fmla="*/ 9 w 30"/>
                  <a:gd name="T19" fmla="*/ 32 h 37"/>
                  <a:gd name="T20" fmla="*/ 21 w 30"/>
                  <a:gd name="T21" fmla="*/ 21 h 37"/>
                  <a:gd name="T22" fmla="*/ 20 w 30"/>
                  <a:gd name="T23" fmla="*/ 5 h 37"/>
                  <a:gd name="T24" fmla="*/ 7 w 30"/>
                  <a:gd name="T25"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3" y="15"/>
                    </a:moveTo>
                    <a:cubicBezTo>
                      <a:pt x="5" y="9"/>
                      <a:pt x="8" y="5"/>
                      <a:pt x="11" y="2"/>
                    </a:cubicBezTo>
                    <a:cubicBezTo>
                      <a:pt x="14" y="0"/>
                      <a:pt x="18" y="0"/>
                      <a:pt x="22" y="1"/>
                    </a:cubicBezTo>
                    <a:cubicBezTo>
                      <a:pt x="29" y="4"/>
                      <a:pt x="30" y="11"/>
                      <a:pt x="26" y="23"/>
                    </a:cubicBezTo>
                    <a:cubicBezTo>
                      <a:pt x="23" y="28"/>
                      <a:pt x="21" y="32"/>
                      <a:pt x="18" y="34"/>
                    </a:cubicBezTo>
                    <a:cubicBezTo>
                      <a:pt x="14" y="37"/>
                      <a:pt x="11" y="37"/>
                      <a:pt x="7" y="36"/>
                    </a:cubicBezTo>
                    <a:cubicBezTo>
                      <a:pt x="4" y="34"/>
                      <a:pt x="2" y="32"/>
                      <a:pt x="1" y="28"/>
                    </a:cubicBezTo>
                    <a:cubicBezTo>
                      <a:pt x="0" y="25"/>
                      <a:pt x="1" y="20"/>
                      <a:pt x="3" y="15"/>
                    </a:cubicBezTo>
                    <a:close/>
                    <a:moveTo>
                      <a:pt x="7" y="16"/>
                    </a:moveTo>
                    <a:cubicBezTo>
                      <a:pt x="4" y="25"/>
                      <a:pt x="5" y="31"/>
                      <a:pt x="9" y="32"/>
                    </a:cubicBezTo>
                    <a:cubicBezTo>
                      <a:pt x="14" y="34"/>
                      <a:pt x="18" y="30"/>
                      <a:pt x="21" y="21"/>
                    </a:cubicBezTo>
                    <a:cubicBezTo>
                      <a:pt x="25" y="12"/>
                      <a:pt x="24" y="6"/>
                      <a:pt x="20" y="5"/>
                    </a:cubicBezTo>
                    <a:cubicBezTo>
                      <a:pt x="15" y="3"/>
                      <a:pt x="11" y="7"/>
                      <a:pt x="7" y="16"/>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57" name="Freeform 78"/>
              <p:cNvSpPr>
                <a:spLocks/>
              </p:cNvSpPr>
              <p:nvPr/>
            </p:nvSpPr>
            <p:spPr bwMode="auto">
              <a:xfrm>
                <a:off x="7002463" y="3196593"/>
                <a:ext cx="65088" cy="98425"/>
              </a:xfrm>
              <a:custGeom>
                <a:avLst/>
                <a:gdLst>
                  <a:gd name="T0" fmla="*/ 30 w 41"/>
                  <a:gd name="T1" fmla="*/ 62 h 62"/>
                  <a:gd name="T2" fmla="*/ 0 w 41"/>
                  <a:gd name="T3" fmla="*/ 49 h 62"/>
                  <a:gd name="T4" fmla="*/ 2 w 41"/>
                  <a:gd name="T5" fmla="*/ 43 h 62"/>
                  <a:gd name="T6" fmla="*/ 14 w 41"/>
                  <a:gd name="T7" fmla="*/ 48 h 62"/>
                  <a:gd name="T8" fmla="*/ 30 w 41"/>
                  <a:gd name="T9" fmla="*/ 8 h 62"/>
                  <a:gd name="T10" fmla="*/ 18 w 41"/>
                  <a:gd name="T11" fmla="*/ 7 h 62"/>
                  <a:gd name="T12" fmla="*/ 19 w 41"/>
                  <a:gd name="T13" fmla="*/ 0 h 62"/>
                  <a:gd name="T14" fmla="*/ 41 w 41"/>
                  <a:gd name="T15" fmla="*/ 3 h 62"/>
                  <a:gd name="T16" fmla="*/ 21 w 41"/>
                  <a:gd name="T17" fmla="*/ 51 h 62"/>
                  <a:gd name="T18" fmla="*/ 33 w 41"/>
                  <a:gd name="T19" fmla="*/ 55 h 62"/>
                  <a:gd name="T20" fmla="*/ 30 w 41"/>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2">
                    <a:moveTo>
                      <a:pt x="30" y="62"/>
                    </a:moveTo>
                    <a:lnTo>
                      <a:pt x="0" y="49"/>
                    </a:lnTo>
                    <a:lnTo>
                      <a:pt x="2" y="43"/>
                    </a:lnTo>
                    <a:lnTo>
                      <a:pt x="14" y="48"/>
                    </a:lnTo>
                    <a:lnTo>
                      <a:pt x="30" y="8"/>
                    </a:lnTo>
                    <a:lnTo>
                      <a:pt x="18" y="7"/>
                    </a:lnTo>
                    <a:lnTo>
                      <a:pt x="19" y="0"/>
                    </a:lnTo>
                    <a:lnTo>
                      <a:pt x="41" y="3"/>
                    </a:lnTo>
                    <a:lnTo>
                      <a:pt x="21" y="51"/>
                    </a:lnTo>
                    <a:lnTo>
                      <a:pt x="33" y="55"/>
                    </a:lnTo>
                    <a:lnTo>
                      <a:pt x="30" y="62"/>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58" name="Freeform 79"/>
              <p:cNvSpPr>
                <a:spLocks noEditPoints="1"/>
              </p:cNvSpPr>
              <p:nvPr/>
            </p:nvSpPr>
            <p:spPr bwMode="auto">
              <a:xfrm>
                <a:off x="7070725" y="3221993"/>
                <a:ext cx="77788" cy="95250"/>
              </a:xfrm>
              <a:custGeom>
                <a:avLst/>
                <a:gdLst>
                  <a:gd name="T0" fmla="*/ 4 w 31"/>
                  <a:gd name="T1" fmla="*/ 15 h 38"/>
                  <a:gd name="T2" fmla="*/ 12 w 31"/>
                  <a:gd name="T3" fmla="*/ 3 h 38"/>
                  <a:gd name="T4" fmla="*/ 23 w 31"/>
                  <a:gd name="T5" fmla="*/ 2 h 38"/>
                  <a:gd name="T6" fmla="*/ 26 w 31"/>
                  <a:gd name="T7" fmla="*/ 24 h 38"/>
                  <a:gd name="T8" fmla="*/ 17 w 31"/>
                  <a:gd name="T9" fmla="*/ 35 h 38"/>
                  <a:gd name="T10" fmla="*/ 7 w 31"/>
                  <a:gd name="T11" fmla="*/ 36 h 38"/>
                  <a:gd name="T12" fmla="*/ 1 w 31"/>
                  <a:gd name="T13" fmla="*/ 28 h 38"/>
                  <a:gd name="T14" fmla="*/ 4 w 31"/>
                  <a:gd name="T15" fmla="*/ 15 h 38"/>
                  <a:gd name="T16" fmla="*/ 8 w 31"/>
                  <a:gd name="T17" fmla="*/ 17 h 38"/>
                  <a:gd name="T18" fmla="*/ 9 w 31"/>
                  <a:gd name="T19" fmla="*/ 33 h 38"/>
                  <a:gd name="T20" fmla="*/ 22 w 31"/>
                  <a:gd name="T21" fmla="*/ 22 h 38"/>
                  <a:gd name="T22" fmla="*/ 21 w 31"/>
                  <a:gd name="T23" fmla="*/ 5 h 38"/>
                  <a:gd name="T24" fmla="*/ 8 w 31"/>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4" y="15"/>
                    </a:moveTo>
                    <a:cubicBezTo>
                      <a:pt x="6" y="9"/>
                      <a:pt x="9" y="5"/>
                      <a:pt x="12" y="3"/>
                    </a:cubicBezTo>
                    <a:cubicBezTo>
                      <a:pt x="16" y="1"/>
                      <a:pt x="19" y="0"/>
                      <a:pt x="23" y="2"/>
                    </a:cubicBezTo>
                    <a:cubicBezTo>
                      <a:pt x="30" y="5"/>
                      <a:pt x="31" y="12"/>
                      <a:pt x="26" y="24"/>
                    </a:cubicBezTo>
                    <a:cubicBezTo>
                      <a:pt x="24" y="29"/>
                      <a:pt x="21" y="33"/>
                      <a:pt x="17" y="35"/>
                    </a:cubicBezTo>
                    <a:cubicBezTo>
                      <a:pt x="14" y="37"/>
                      <a:pt x="11" y="38"/>
                      <a:pt x="7" y="36"/>
                    </a:cubicBezTo>
                    <a:cubicBezTo>
                      <a:pt x="4" y="35"/>
                      <a:pt x="2" y="32"/>
                      <a:pt x="1" y="28"/>
                    </a:cubicBezTo>
                    <a:cubicBezTo>
                      <a:pt x="0" y="25"/>
                      <a:pt x="1" y="20"/>
                      <a:pt x="4" y="15"/>
                    </a:cubicBezTo>
                    <a:close/>
                    <a:moveTo>
                      <a:pt x="8" y="17"/>
                    </a:moveTo>
                    <a:cubicBezTo>
                      <a:pt x="4" y="25"/>
                      <a:pt x="5" y="31"/>
                      <a:pt x="9" y="33"/>
                    </a:cubicBezTo>
                    <a:cubicBezTo>
                      <a:pt x="13" y="35"/>
                      <a:pt x="18" y="31"/>
                      <a:pt x="22" y="22"/>
                    </a:cubicBezTo>
                    <a:cubicBezTo>
                      <a:pt x="26" y="13"/>
                      <a:pt x="25" y="7"/>
                      <a:pt x="21" y="5"/>
                    </a:cubicBezTo>
                    <a:cubicBezTo>
                      <a:pt x="17" y="3"/>
                      <a:pt x="12" y="7"/>
                      <a:pt x="8" y="17"/>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grpSp>
        <p:grpSp>
          <p:nvGrpSpPr>
            <p:cNvPr id="179" name="组合 178"/>
            <p:cNvGrpSpPr/>
            <p:nvPr/>
          </p:nvGrpSpPr>
          <p:grpSpPr>
            <a:xfrm>
              <a:off x="1341363" y="2954965"/>
              <a:ext cx="2614572" cy="412605"/>
              <a:chOff x="4518025" y="2961643"/>
              <a:chExt cx="2630488" cy="373063"/>
            </a:xfrm>
          </p:grpSpPr>
          <p:sp>
            <p:nvSpPr>
              <p:cNvPr id="383" name="Freeform 42"/>
              <p:cNvSpPr>
                <a:spLocks/>
              </p:cNvSpPr>
              <p:nvPr/>
            </p:nvSpPr>
            <p:spPr bwMode="auto">
              <a:xfrm>
                <a:off x="4518025" y="3237868"/>
                <a:ext cx="82550" cy="96838"/>
              </a:xfrm>
              <a:custGeom>
                <a:avLst/>
                <a:gdLst>
                  <a:gd name="T0" fmla="*/ 52 w 52"/>
                  <a:gd name="T1" fmla="*/ 47 h 61"/>
                  <a:gd name="T2" fmla="*/ 22 w 52"/>
                  <a:gd name="T3" fmla="*/ 61 h 61"/>
                  <a:gd name="T4" fmla="*/ 18 w 52"/>
                  <a:gd name="T5" fmla="*/ 55 h 61"/>
                  <a:gd name="T6" fmla="*/ 31 w 52"/>
                  <a:gd name="T7" fmla="*/ 50 h 61"/>
                  <a:gd name="T8" fmla="*/ 14 w 52"/>
                  <a:gd name="T9" fmla="*/ 11 h 61"/>
                  <a:gd name="T10" fmla="*/ 3 w 52"/>
                  <a:gd name="T11" fmla="*/ 18 h 61"/>
                  <a:gd name="T12" fmla="*/ 0 w 52"/>
                  <a:gd name="T13" fmla="*/ 12 h 61"/>
                  <a:gd name="T14" fmla="*/ 15 w 52"/>
                  <a:gd name="T15" fmla="*/ 0 h 61"/>
                  <a:gd name="T16" fmla="*/ 37 w 52"/>
                  <a:gd name="T17" fmla="*/ 47 h 61"/>
                  <a:gd name="T18" fmla="*/ 48 w 52"/>
                  <a:gd name="T19" fmla="*/ 42 h 61"/>
                  <a:gd name="T20" fmla="*/ 52 w 52"/>
                  <a:gd name="T2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1">
                    <a:moveTo>
                      <a:pt x="52" y="47"/>
                    </a:moveTo>
                    <a:lnTo>
                      <a:pt x="22" y="61"/>
                    </a:lnTo>
                    <a:lnTo>
                      <a:pt x="18" y="55"/>
                    </a:lnTo>
                    <a:lnTo>
                      <a:pt x="31" y="50"/>
                    </a:lnTo>
                    <a:lnTo>
                      <a:pt x="14" y="11"/>
                    </a:lnTo>
                    <a:lnTo>
                      <a:pt x="3" y="18"/>
                    </a:lnTo>
                    <a:lnTo>
                      <a:pt x="0" y="12"/>
                    </a:lnTo>
                    <a:lnTo>
                      <a:pt x="15" y="0"/>
                    </a:lnTo>
                    <a:lnTo>
                      <a:pt x="37" y="47"/>
                    </a:lnTo>
                    <a:lnTo>
                      <a:pt x="48" y="42"/>
                    </a:lnTo>
                    <a:lnTo>
                      <a:pt x="52" y="47"/>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84" name="Freeform 43"/>
              <p:cNvSpPr>
                <a:spLocks noEditPoints="1"/>
              </p:cNvSpPr>
              <p:nvPr/>
            </p:nvSpPr>
            <p:spPr bwMode="auto">
              <a:xfrm>
                <a:off x="4584700" y="3201356"/>
                <a:ext cx="73025" cy="101600"/>
              </a:xfrm>
              <a:custGeom>
                <a:avLst/>
                <a:gdLst>
                  <a:gd name="T0" fmla="*/ 4 w 29"/>
                  <a:gd name="T1" fmla="*/ 26 h 40"/>
                  <a:gd name="T2" fmla="*/ 1 w 29"/>
                  <a:gd name="T3" fmla="*/ 12 h 40"/>
                  <a:gd name="T4" fmla="*/ 8 w 29"/>
                  <a:gd name="T5" fmla="*/ 3 h 40"/>
                  <a:gd name="T6" fmla="*/ 26 w 29"/>
                  <a:gd name="T7" fmla="*/ 16 h 40"/>
                  <a:gd name="T8" fmla="*/ 28 w 29"/>
                  <a:gd name="T9" fmla="*/ 30 h 40"/>
                  <a:gd name="T10" fmla="*/ 21 w 29"/>
                  <a:gd name="T11" fmla="*/ 38 h 40"/>
                  <a:gd name="T12" fmla="*/ 12 w 29"/>
                  <a:gd name="T13" fmla="*/ 37 h 40"/>
                  <a:gd name="T14" fmla="*/ 4 w 29"/>
                  <a:gd name="T15" fmla="*/ 26 h 40"/>
                  <a:gd name="T16" fmla="*/ 8 w 29"/>
                  <a:gd name="T17" fmla="*/ 24 h 40"/>
                  <a:gd name="T18" fmla="*/ 20 w 29"/>
                  <a:gd name="T19" fmla="*/ 35 h 40"/>
                  <a:gd name="T20" fmla="*/ 21 w 29"/>
                  <a:gd name="T21" fmla="*/ 18 h 40"/>
                  <a:gd name="T22" fmla="*/ 9 w 29"/>
                  <a:gd name="T23" fmla="*/ 7 h 40"/>
                  <a:gd name="T24" fmla="*/ 8 w 29"/>
                  <a:gd name="T25"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0">
                    <a:moveTo>
                      <a:pt x="4" y="26"/>
                    </a:moveTo>
                    <a:cubicBezTo>
                      <a:pt x="1" y="20"/>
                      <a:pt x="0" y="15"/>
                      <a:pt x="1" y="12"/>
                    </a:cubicBezTo>
                    <a:cubicBezTo>
                      <a:pt x="2" y="8"/>
                      <a:pt x="4" y="5"/>
                      <a:pt x="8" y="3"/>
                    </a:cubicBezTo>
                    <a:cubicBezTo>
                      <a:pt x="15" y="0"/>
                      <a:pt x="21" y="5"/>
                      <a:pt x="26" y="16"/>
                    </a:cubicBezTo>
                    <a:cubicBezTo>
                      <a:pt x="28" y="22"/>
                      <a:pt x="29" y="27"/>
                      <a:pt x="28" y="30"/>
                    </a:cubicBezTo>
                    <a:cubicBezTo>
                      <a:pt x="27" y="34"/>
                      <a:pt x="25" y="37"/>
                      <a:pt x="21" y="38"/>
                    </a:cubicBezTo>
                    <a:cubicBezTo>
                      <a:pt x="18" y="40"/>
                      <a:pt x="15" y="39"/>
                      <a:pt x="12" y="37"/>
                    </a:cubicBezTo>
                    <a:cubicBezTo>
                      <a:pt x="9" y="35"/>
                      <a:pt x="6" y="32"/>
                      <a:pt x="4" y="26"/>
                    </a:cubicBezTo>
                    <a:close/>
                    <a:moveTo>
                      <a:pt x="8" y="24"/>
                    </a:moveTo>
                    <a:cubicBezTo>
                      <a:pt x="12" y="33"/>
                      <a:pt x="16" y="37"/>
                      <a:pt x="20" y="35"/>
                    </a:cubicBezTo>
                    <a:cubicBezTo>
                      <a:pt x="25" y="33"/>
                      <a:pt x="25" y="27"/>
                      <a:pt x="21" y="18"/>
                    </a:cubicBezTo>
                    <a:cubicBezTo>
                      <a:pt x="18" y="9"/>
                      <a:pt x="13" y="5"/>
                      <a:pt x="9" y="7"/>
                    </a:cubicBezTo>
                    <a:cubicBezTo>
                      <a:pt x="4" y="9"/>
                      <a:pt x="4" y="15"/>
                      <a:pt x="8" y="24"/>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85" name="Freeform 44"/>
              <p:cNvSpPr>
                <a:spLocks/>
              </p:cNvSpPr>
              <p:nvPr/>
            </p:nvSpPr>
            <p:spPr bwMode="auto">
              <a:xfrm>
                <a:off x="4649788" y="3182306"/>
                <a:ext cx="79375" cy="96838"/>
              </a:xfrm>
              <a:custGeom>
                <a:avLst/>
                <a:gdLst>
                  <a:gd name="T0" fmla="*/ 50 w 50"/>
                  <a:gd name="T1" fmla="*/ 49 h 61"/>
                  <a:gd name="T2" fmla="*/ 19 w 50"/>
                  <a:gd name="T3" fmla="*/ 61 h 61"/>
                  <a:gd name="T4" fmla="*/ 17 w 50"/>
                  <a:gd name="T5" fmla="*/ 55 h 61"/>
                  <a:gd name="T6" fmla="*/ 30 w 50"/>
                  <a:gd name="T7" fmla="*/ 50 h 61"/>
                  <a:gd name="T8" fmla="*/ 14 w 50"/>
                  <a:gd name="T9" fmla="*/ 9 h 61"/>
                  <a:gd name="T10" fmla="*/ 3 w 50"/>
                  <a:gd name="T11" fmla="*/ 19 h 61"/>
                  <a:gd name="T12" fmla="*/ 0 w 50"/>
                  <a:gd name="T13" fmla="*/ 12 h 61"/>
                  <a:gd name="T14" fmla="*/ 17 w 50"/>
                  <a:gd name="T15" fmla="*/ 0 h 61"/>
                  <a:gd name="T16" fmla="*/ 36 w 50"/>
                  <a:gd name="T17" fmla="*/ 49 h 61"/>
                  <a:gd name="T18" fmla="*/ 47 w 50"/>
                  <a:gd name="T19" fmla="*/ 44 h 61"/>
                  <a:gd name="T20" fmla="*/ 50 w 50"/>
                  <a:gd name="T21"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1">
                    <a:moveTo>
                      <a:pt x="50" y="49"/>
                    </a:moveTo>
                    <a:lnTo>
                      <a:pt x="19" y="61"/>
                    </a:lnTo>
                    <a:lnTo>
                      <a:pt x="17" y="55"/>
                    </a:lnTo>
                    <a:lnTo>
                      <a:pt x="30" y="50"/>
                    </a:lnTo>
                    <a:lnTo>
                      <a:pt x="14" y="9"/>
                    </a:lnTo>
                    <a:lnTo>
                      <a:pt x="3" y="19"/>
                    </a:lnTo>
                    <a:lnTo>
                      <a:pt x="0" y="12"/>
                    </a:lnTo>
                    <a:lnTo>
                      <a:pt x="17" y="0"/>
                    </a:lnTo>
                    <a:lnTo>
                      <a:pt x="36" y="49"/>
                    </a:lnTo>
                    <a:lnTo>
                      <a:pt x="47" y="44"/>
                    </a:lnTo>
                    <a:lnTo>
                      <a:pt x="50" y="49"/>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86" name="Freeform 45"/>
              <p:cNvSpPr>
                <a:spLocks noEditPoints="1"/>
              </p:cNvSpPr>
              <p:nvPr/>
            </p:nvSpPr>
            <p:spPr bwMode="auto">
              <a:xfrm>
                <a:off x="4719638" y="3152143"/>
                <a:ext cx="68263" cy="100013"/>
              </a:xfrm>
              <a:custGeom>
                <a:avLst/>
                <a:gdLst>
                  <a:gd name="T0" fmla="*/ 2 w 27"/>
                  <a:gd name="T1" fmla="*/ 25 h 40"/>
                  <a:gd name="T2" fmla="*/ 1 w 27"/>
                  <a:gd name="T3" fmla="*/ 10 h 40"/>
                  <a:gd name="T4" fmla="*/ 8 w 27"/>
                  <a:gd name="T5" fmla="*/ 3 h 40"/>
                  <a:gd name="T6" fmla="*/ 25 w 27"/>
                  <a:gd name="T7" fmla="*/ 16 h 40"/>
                  <a:gd name="T8" fmla="*/ 26 w 27"/>
                  <a:gd name="T9" fmla="*/ 31 h 40"/>
                  <a:gd name="T10" fmla="*/ 20 w 27"/>
                  <a:gd name="T11" fmla="*/ 38 h 40"/>
                  <a:gd name="T12" fmla="*/ 10 w 27"/>
                  <a:gd name="T13" fmla="*/ 37 h 40"/>
                  <a:gd name="T14" fmla="*/ 2 w 27"/>
                  <a:gd name="T15" fmla="*/ 25 h 40"/>
                  <a:gd name="T16" fmla="*/ 7 w 27"/>
                  <a:gd name="T17" fmla="*/ 23 h 40"/>
                  <a:gd name="T18" fmla="*/ 19 w 27"/>
                  <a:gd name="T19" fmla="*/ 35 h 40"/>
                  <a:gd name="T20" fmla="*/ 20 w 27"/>
                  <a:gd name="T21" fmla="*/ 18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1" y="7"/>
                      <a:pt x="4" y="4"/>
                      <a:pt x="8" y="3"/>
                    </a:cubicBezTo>
                    <a:cubicBezTo>
                      <a:pt x="15" y="0"/>
                      <a:pt x="21" y="5"/>
                      <a:pt x="25" y="16"/>
                    </a:cubicBezTo>
                    <a:cubicBezTo>
                      <a:pt x="27" y="22"/>
                      <a:pt x="27" y="27"/>
                      <a:pt x="26" y="31"/>
                    </a:cubicBezTo>
                    <a:cubicBezTo>
                      <a:pt x="25" y="34"/>
                      <a:pt x="23" y="37"/>
                      <a:pt x="20" y="38"/>
                    </a:cubicBezTo>
                    <a:cubicBezTo>
                      <a:pt x="16" y="40"/>
                      <a:pt x="13" y="39"/>
                      <a:pt x="10" y="37"/>
                    </a:cubicBezTo>
                    <a:cubicBezTo>
                      <a:pt x="7" y="35"/>
                      <a:pt x="4" y="31"/>
                      <a:pt x="2" y="25"/>
                    </a:cubicBezTo>
                    <a:close/>
                    <a:moveTo>
                      <a:pt x="7" y="23"/>
                    </a:moveTo>
                    <a:cubicBezTo>
                      <a:pt x="10" y="32"/>
                      <a:pt x="14" y="36"/>
                      <a:pt x="19" y="35"/>
                    </a:cubicBezTo>
                    <a:cubicBezTo>
                      <a:pt x="23" y="33"/>
                      <a:pt x="24" y="28"/>
                      <a:pt x="20" y="18"/>
                    </a:cubicBezTo>
                    <a:cubicBezTo>
                      <a:pt x="17" y="9"/>
                      <a:pt x="13" y="5"/>
                      <a:pt x="9" y="6"/>
                    </a:cubicBezTo>
                    <a:cubicBezTo>
                      <a:pt x="4" y="8"/>
                      <a:pt x="3" y="14"/>
                      <a:pt x="7" y="23"/>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87" name="Freeform 46"/>
              <p:cNvSpPr>
                <a:spLocks/>
              </p:cNvSpPr>
              <p:nvPr/>
            </p:nvSpPr>
            <p:spPr bwMode="auto">
              <a:xfrm>
                <a:off x="4784725" y="3131506"/>
                <a:ext cx="77788" cy="98425"/>
              </a:xfrm>
              <a:custGeom>
                <a:avLst/>
                <a:gdLst>
                  <a:gd name="T0" fmla="*/ 49 w 49"/>
                  <a:gd name="T1" fmla="*/ 52 h 62"/>
                  <a:gd name="T2" fmla="*/ 17 w 49"/>
                  <a:gd name="T3" fmla="*/ 62 h 62"/>
                  <a:gd name="T4" fmla="*/ 16 w 49"/>
                  <a:gd name="T5" fmla="*/ 57 h 62"/>
                  <a:gd name="T6" fmla="*/ 27 w 49"/>
                  <a:gd name="T7" fmla="*/ 52 h 62"/>
                  <a:gd name="T8" fmla="*/ 14 w 49"/>
                  <a:gd name="T9" fmla="*/ 11 h 62"/>
                  <a:gd name="T10" fmla="*/ 2 w 49"/>
                  <a:gd name="T11" fmla="*/ 19 h 62"/>
                  <a:gd name="T12" fmla="*/ 0 w 49"/>
                  <a:gd name="T13" fmla="*/ 13 h 62"/>
                  <a:gd name="T14" fmla="*/ 17 w 49"/>
                  <a:gd name="T15" fmla="*/ 0 h 62"/>
                  <a:gd name="T16" fmla="*/ 35 w 49"/>
                  <a:gd name="T17" fmla="*/ 51 h 62"/>
                  <a:gd name="T18" fmla="*/ 46 w 49"/>
                  <a:gd name="T19" fmla="*/ 46 h 62"/>
                  <a:gd name="T20" fmla="*/ 49 w 49"/>
                  <a:gd name="T21"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62">
                    <a:moveTo>
                      <a:pt x="49" y="52"/>
                    </a:moveTo>
                    <a:lnTo>
                      <a:pt x="17" y="62"/>
                    </a:lnTo>
                    <a:lnTo>
                      <a:pt x="16" y="57"/>
                    </a:lnTo>
                    <a:lnTo>
                      <a:pt x="27" y="52"/>
                    </a:lnTo>
                    <a:lnTo>
                      <a:pt x="14" y="11"/>
                    </a:lnTo>
                    <a:lnTo>
                      <a:pt x="2" y="19"/>
                    </a:lnTo>
                    <a:lnTo>
                      <a:pt x="0" y="13"/>
                    </a:lnTo>
                    <a:lnTo>
                      <a:pt x="17" y="0"/>
                    </a:lnTo>
                    <a:lnTo>
                      <a:pt x="35" y="51"/>
                    </a:lnTo>
                    <a:lnTo>
                      <a:pt x="46" y="46"/>
                    </a:lnTo>
                    <a:lnTo>
                      <a:pt x="49" y="52"/>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88" name="Freeform 47"/>
              <p:cNvSpPr>
                <a:spLocks noEditPoints="1"/>
              </p:cNvSpPr>
              <p:nvPr/>
            </p:nvSpPr>
            <p:spPr bwMode="auto">
              <a:xfrm>
                <a:off x="4854575" y="3107693"/>
                <a:ext cx="68263" cy="100013"/>
              </a:xfrm>
              <a:custGeom>
                <a:avLst/>
                <a:gdLst>
                  <a:gd name="T0" fmla="*/ 2 w 27"/>
                  <a:gd name="T1" fmla="*/ 25 h 40"/>
                  <a:gd name="T2" fmla="*/ 1 w 27"/>
                  <a:gd name="T3" fmla="*/ 10 h 40"/>
                  <a:gd name="T4" fmla="*/ 8 w 27"/>
                  <a:gd name="T5" fmla="*/ 2 h 40"/>
                  <a:gd name="T6" fmla="*/ 25 w 27"/>
                  <a:gd name="T7" fmla="*/ 17 h 40"/>
                  <a:gd name="T8" fmla="*/ 26 w 27"/>
                  <a:gd name="T9" fmla="*/ 31 h 40"/>
                  <a:gd name="T10" fmla="*/ 19 w 27"/>
                  <a:gd name="T11" fmla="*/ 39 h 40"/>
                  <a:gd name="T12" fmla="*/ 9 w 27"/>
                  <a:gd name="T13" fmla="*/ 37 h 40"/>
                  <a:gd name="T14" fmla="*/ 2 w 27"/>
                  <a:gd name="T15" fmla="*/ 25 h 40"/>
                  <a:gd name="T16" fmla="*/ 7 w 27"/>
                  <a:gd name="T17" fmla="*/ 23 h 40"/>
                  <a:gd name="T18" fmla="*/ 18 w 27"/>
                  <a:gd name="T19" fmla="*/ 35 h 40"/>
                  <a:gd name="T20" fmla="*/ 20 w 27"/>
                  <a:gd name="T21" fmla="*/ 19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2" y="6"/>
                      <a:pt x="4" y="4"/>
                      <a:pt x="8" y="2"/>
                    </a:cubicBezTo>
                    <a:cubicBezTo>
                      <a:pt x="16" y="0"/>
                      <a:pt x="21" y="5"/>
                      <a:pt x="25" y="17"/>
                    </a:cubicBezTo>
                    <a:cubicBezTo>
                      <a:pt x="27" y="23"/>
                      <a:pt x="27" y="27"/>
                      <a:pt x="26" y="31"/>
                    </a:cubicBezTo>
                    <a:cubicBezTo>
                      <a:pt x="25" y="35"/>
                      <a:pt x="22" y="37"/>
                      <a:pt x="19" y="39"/>
                    </a:cubicBezTo>
                    <a:cubicBezTo>
                      <a:pt x="15" y="40"/>
                      <a:pt x="12" y="39"/>
                      <a:pt x="9" y="37"/>
                    </a:cubicBezTo>
                    <a:cubicBezTo>
                      <a:pt x="6" y="34"/>
                      <a:pt x="4" y="30"/>
                      <a:pt x="2" y="25"/>
                    </a:cubicBezTo>
                    <a:close/>
                    <a:moveTo>
                      <a:pt x="7" y="23"/>
                    </a:moveTo>
                    <a:cubicBezTo>
                      <a:pt x="9" y="32"/>
                      <a:pt x="13" y="36"/>
                      <a:pt x="18" y="35"/>
                    </a:cubicBezTo>
                    <a:cubicBezTo>
                      <a:pt x="22" y="33"/>
                      <a:pt x="23" y="28"/>
                      <a:pt x="20" y="19"/>
                    </a:cubicBezTo>
                    <a:cubicBezTo>
                      <a:pt x="17" y="9"/>
                      <a:pt x="14" y="5"/>
                      <a:pt x="9" y="6"/>
                    </a:cubicBezTo>
                    <a:cubicBezTo>
                      <a:pt x="4" y="8"/>
                      <a:pt x="3" y="13"/>
                      <a:pt x="7" y="23"/>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89" name="Freeform 48"/>
              <p:cNvSpPr>
                <a:spLocks/>
              </p:cNvSpPr>
              <p:nvPr/>
            </p:nvSpPr>
            <p:spPr bwMode="auto">
              <a:xfrm>
                <a:off x="4922838" y="3088643"/>
                <a:ext cx="71438" cy="101600"/>
              </a:xfrm>
              <a:custGeom>
                <a:avLst/>
                <a:gdLst>
                  <a:gd name="T0" fmla="*/ 45 w 45"/>
                  <a:gd name="T1" fmla="*/ 54 h 64"/>
                  <a:gd name="T2" fmla="*/ 14 w 45"/>
                  <a:gd name="T3" fmla="*/ 64 h 64"/>
                  <a:gd name="T4" fmla="*/ 12 w 45"/>
                  <a:gd name="T5" fmla="*/ 57 h 64"/>
                  <a:gd name="T6" fmla="*/ 25 w 45"/>
                  <a:gd name="T7" fmla="*/ 53 h 64"/>
                  <a:gd name="T8" fmla="*/ 12 w 45"/>
                  <a:gd name="T9" fmla="*/ 12 h 64"/>
                  <a:gd name="T10" fmla="*/ 1 w 45"/>
                  <a:gd name="T11" fmla="*/ 19 h 64"/>
                  <a:gd name="T12" fmla="*/ 0 w 45"/>
                  <a:gd name="T13" fmla="*/ 13 h 64"/>
                  <a:gd name="T14" fmla="*/ 17 w 45"/>
                  <a:gd name="T15" fmla="*/ 0 h 64"/>
                  <a:gd name="T16" fmla="*/ 31 w 45"/>
                  <a:gd name="T17" fmla="*/ 51 h 64"/>
                  <a:gd name="T18" fmla="*/ 44 w 45"/>
                  <a:gd name="T19" fmla="*/ 48 h 64"/>
                  <a:gd name="T20" fmla="*/ 45 w 45"/>
                  <a:gd name="T21"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4">
                    <a:moveTo>
                      <a:pt x="45" y="54"/>
                    </a:moveTo>
                    <a:lnTo>
                      <a:pt x="14" y="64"/>
                    </a:lnTo>
                    <a:lnTo>
                      <a:pt x="12" y="57"/>
                    </a:lnTo>
                    <a:lnTo>
                      <a:pt x="25" y="53"/>
                    </a:lnTo>
                    <a:lnTo>
                      <a:pt x="12" y="12"/>
                    </a:lnTo>
                    <a:lnTo>
                      <a:pt x="1" y="19"/>
                    </a:lnTo>
                    <a:lnTo>
                      <a:pt x="0" y="13"/>
                    </a:lnTo>
                    <a:lnTo>
                      <a:pt x="17" y="0"/>
                    </a:lnTo>
                    <a:lnTo>
                      <a:pt x="31" y="51"/>
                    </a:lnTo>
                    <a:lnTo>
                      <a:pt x="44" y="48"/>
                    </a:lnTo>
                    <a:lnTo>
                      <a:pt x="45" y="54"/>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0" name="Freeform 49"/>
              <p:cNvSpPr>
                <a:spLocks noEditPoints="1"/>
              </p:cNvSpPr>
              <p:nvPr/>
            </p:nvSpPr>
            <p:spPr bwMode="auto">
              <a:xfrm>
                <a:off x="4992688" y="3069593"/>
                <a:ext cx="65088" cy="96838"/>
              </a:xfrm>
              <a:custGeom>
                <a:avLst/>
                <a:gdLst>
                  <a:gd name="T0" fmla="*/ 1 w 26"/>
                  <a:gd name="T1" fmla="*/ 24 h 39"/>
                  <a:gd name="T2" fmla="*/ 1 w 26"/>
                  <a:gd name="T3" fmla="*/ 9 h 39"/>
                  <a:gd name="T4" fmla="*/ 9 w 26"/>
                  <a:gd name="T5" fmla="*/ 2 h 39"/>
                  <a:gd name="T6" fmla="*/ 24 w 26"/>
                  <a:gd name="T7" fmla="*/ 17 h 39"/>
                  <a:gd name="T8" fmla="*/ 25 w 26"/>
                  <a:gd name="T9" fmla="*/ 31 h 39"/>
                  <a:gd name="T10" fmla="*/ 17 w 26"/>
                  <a:gd name="T11" fmla="*/ 38 h 39"/>
                  <a:gd name="T12" fmla="*/ 8 w 26"/>
                  <a:gd name="T13" fmla="*/ 36 h 39"/>
                  <a:gd name="T14" fmla="*/ 1 w 26"/>
                  <a:gd name="T15" fmla="*/ 24 h 39"/>
                  <a:gd name="T16" fmla="*/ 6 w 26"/>
                  <a:gd name="T17" fmla="*/ 22 h 39"/>
                  <a:gd name="T18" fmla="*/ 17 w 26"/>
                  <a:gd name="T19" fmla="*/ 34 h 39"/>
                  <a:gd name="T20" fmla="*/ 20 w 26"/>
                  <a:gd name="T21" fmla="*/ 18 h 39"/>
                  <a:gd name="T22" fmla="*/ 9 w 26"/>
                  <a:gd name="T23" fmla="*/ 5 h 39"/>
                  <a:gd name="T24" fmla="*/ 6 w 26"/>
                  <a:gd name="T2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9">
                    <a:moveTo>
                      <a:pt x="1" y="24"/>
                    </a:moveTo>
                    <a:cubicBezTo>
                      <a:pt x="0" y="17"/>
                      <a:pt x="0" y="12"/>
                      <a:pt x="1" y="9"/>
                    </a:cubicBezTo>
                    <a:cubicBezTo>
                      <a:pt x="2" y="5"/>
                      <a:pt x="5" y="3"/>
                      <a:pt x="9" y="2"/>
                    </a:cubicBezTo>
                    <a:cubicBezTo>
                      <a:pt x="16" y="0"/>
                      <a:pt x="21" y="5"/>
                      <a:pt x="24" y="17"/>
                    </a:cubicBezTo>
                    <a:cubicBezTo>
                      <a:pt x="26" y="23"/>
                      <a:pt x="26" y="27"/>
                      <a:pt x="25" y="31"/>
                    </a:cubicBezTo>
                    <a:cubicBezTo>
                      <a:pt x="24" y="35"/>
                      <a:pt x="21" y="37"/>
                      <a:pt x="17" y="38"/>
                    </a:cubicBezTo>
                    <a:cubicBezTo>
                      <a:pt x="14" y="39"/>
                      <a:pt x="11" y="38"/>
                      <a:pt x="8" y="36"/>
                    </a:cubicBezTo>
                    <a:cubicBezTo>
                      <a:pt x="5" y="33"/>
                      <a:pt x="3" y="29"/>
                      <a:pt x="1" y="24"/>
                    </a:cubicBezTo>
                    <a:close/>
                    <a:moveTo>
                      <a:pt x="6" y="22"/>
                    </a:moveTo>
                    <a:cubicBezTo>
                      <a:pt x="8" y="32"/>
                      <a:pt x="12" y="36"/>
                      <a:pt x="17" y="34"/>
                    </a:cubicBezTo>
                    <a:cubicBezTo>
                      <a:pt x="21" y="33"/>
                      <a:pt x="22" y="28"/>
                      <a:pt x="20" y="18"/>
                    </a:cubicBezTo>
                    <a:cubicBezTo>
                      <a:pt x="17" y="8"/>
                      <a:pt x="14" y="4"/>
                      <a:pt x="9" y="5"/>
                    </a:cubicBezTo>
                    <a:cubicBezTo>
                      <a:pt x="4" y="7"/>
                      <a:pt x="3" y="12"/>
                      <a:pt x="6" y="22"/>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1" name="Freeform 50"/>
              <p:cNvSpPr>
                <a:spLocks/>
              </p:cNvSpPr>
              <p:nvPr/>
            </p:nvSpPr>
            <p:spPr bwMode="auto">
              <a:xfrm>
                <a:off x="5059363" y="3053718"/>
                <a:ext cx="69850" cy="98425"/>
              </a:xfrm>
              <a:custGeom>
                <a:avLst/>
                <a:gdLst>
                  <a:gd name="T0" fmla="*/ 44 w 44"/>
                  <a:gd name="T1" fmla="*/ 54 h 62"/>
                  <a:gd name="T2" fmla="*/ 13 w 44"/>
                  <a:gd name="T3" fmla="*/ 62 h 62"/>
                  <a:gd name="T4" fmla="*/ 11 w 44"/>
                  <a:gd name="T5" fmla="*/ 56 h 62"/>
                  <a:gd name="T6" fmla="*/ 24 w 44"/>
                  <a:gd name="T7" fmla="*/ 52 h 62"/>
                  <a:gd name="T8" fmla="*/ 15 w 44"/>
                  <a:gd name="T9" fmla="*/ 10 h 62"/>
                  <a:gd name="T10" fmla="*/ 2 w 44"/>
                  <a:gd name="T11" fmla="*/ 18 h 62"/>
                  <a:gd name="T12" fmla="*/ 0 w 44"/>
                  <a:gd name="T13" fmla="*/ 11 h 62"/>
                  <a:gd name="T14" fmla="*/ 19 w 44"/>
                  <a:gd name="T15" fmla="*/ 0 h 62"/>
                  <a:gd name="T16" fmla="*/ 32 w 44"/>
                  <a:gd name="T17" fmla="*/ 51 h 62"/>
                  <a:gd name="T18" fmla="*/ 43 w 44"/>
                  <a:gd name="T19" fmla="*/ 48 h 62"/>
                  <a:gd name="T20" fmla="*/ 44 w 44"/>
                  <a:gd name="T2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2">
                    <a:moveTo>
                      <a:pt x="44" y="54"/>
                    </a:moveTo>
                    <a:lnTo>
                      <a:pt x="13" y="62"/>
                    </a:lnTo>
                    <a:lnTo>
                      <a:pt x="11" y="56"/>
                    </a:lnTo>
                    <a:lnTo>
                      <a:pt x="24" y="52"/>
                    </a:lnTo>
                    <a:lnTo>
                      <a:pt x="15" y="10"/>
                    </a:lnTo>
                    <a:lnTo>
                      <a:pt x="2" y="18"/>
                    </a:lnTo>
                    <a:lnTo>
                      <a:pt x="0" y="11"/>
                    </a:lnTo>
                    <a:lnTo>
                      <a:pt x="19" y="0"/>
                    </a:lnTo>
                    <a:lnTo>
                      <a:pt x="32" y="51"/>
                    </a:lnTo>
                    <a:lnTo>
                      <a:pt x="43" y="48"/>
                    </a:lnTo>
                    <a:lnTo>
                      <a:pt x="44" y="54"/>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2" name="Freeform 51"/>
              <p:cNvSpPr>
                <a:spLocks noEditPoints="1"/>
              </p:cNvSpPr>
              <p:nvPr/>
            </p:nvSpPr>
            <p:spPr bwMode="auto">
              <a:xfrm>
                <a:off x="5129213" y="3034668"/>
                <a:ext cx="65088" cy="100013"/>
              </a:xfrm>
              <a:custGeom>
                <a:avLst/>
                <a:gdLst>
                  <a:gd name="T0" fmla="*/ 1 w 26"/>
                  <a:gd name="T1" fmla="*/ 24 h 40"/>
                  <a:gd name="T2" fmla="*/ 1 w 26"/>
                  <a:gd name="T3" fmla="*/ 9 h 40"/>
                  <a:gd name="T4" fmla="*/ 9 w 26"/>
                  <a:gd name="T5" fmla="*/ 2 h 40"/>
                  <a:gd name="T6" fmla="*/ 25 w 26"/>
                  <a:gd name="T7" fmla="*/ 18 h 40"/>
                  <a:gd name="T8" fmla="*/ 24 w 26"/>
                  <a:gd name="T9" fmla="*/ 32 h 40"/>
                  <a:gd name="T10" fmla="*/ 17 w 26"/>
                  <a:gd name="T11" fmla="*/ 39 h 40"/>
                  <a:gd name="T12" fmla="*/ 7 w 26"/>
                  <a:gd name="T13" fmla="*/ 36 h 40"/>
                  <a:gd name="T14" fmla="*/ 1 w 26"/>
                  <a:gd name="T15" fmla="*/ 24 h 40"/>
                  <a:gd name="T16" fmla="*/ 6 w 26"/>
                  <a:gd name="T17" fmla="*/ 23 h 40"/>
                  <a:gd name="T18" fmla="*/ 16 w 26"/>
                  <a:gd name="T19" fmla="*/ 35 h 40"/>
                  <a:gd name="T20" fmla="*/ 20 w 26"/>
                  <a:gd name="T21" fmla="*/ 19 h 40"/>
                  <a:gd name="T22" fmla="*/ 10 w 26"/>
                  <a:gd name="T23" fmla="*/ 6 h 40"/>
                  <a:gd name="T24" fmla="*/ 6 w 26"/>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0">
                    <a:moveTo>
                      <a:pt x="1" y="24"/>
                    </a:moveTo>
                    <a:cubicBezTo>
                      <a:pt x="0" y="18"/>
                      <a:pt x="0" y="13"/>
                      <a:pt x="1" y="9"/>
                    </a:cubicBezTo>
                    <a:cubicBezTo>
                      <a:pt x="3" y="5"/>
                      <a:pt x="5" y="3"/>
                      <a:pt x="9" y="2"/>
                    </a:cubicBezTo>
                    <a:cubicBezTo>
                      <a:pt x="17" y="0"/>
                      <a:pt x="22" y="6"/>
                      <a:pt x="25" y="18"/>
                    </a:cubicBezTo>
                    <a:cubicBezTo>
                      <a:pt x="26" y="24"/>
                      <a:pt x="26" y="29"/>
                      <a:pt x="24" y="32"/>
                    </a:cubicBezTo>
                    <a:cubicBezTo>
                      <a:pt x="23" y="36"/>
                      <a:pt x="20" y="38"/>
                      <a:pt x="17" y="39"/>
                    </a:cubicBezTo>
                    <a:cubicBezTo>
                      <a:pt x="13" y="40"/>
                      <a:pt x="10" y="39"/>
                      <a:pt x="7" y="36"/>
                    </a:cubicBezTo>
                    <a:cubicBezTo>
                      <a:pt x="5" y="34"/>
                      <a:pt x="3" y="30"/>
                      <a:pt x="1" y="24"/>
                    </a:cubicBezTo>
                    <a:close/>
                    <a:moveTo>
                      <a:pt x="6" y="23"/>
                    </a:moveTo>
                    <a:cubicBezTo>
                      <a:pt x="8" y="32"/>
                      <a:pt x="11" y="36"/>
                      <a:pt x="16" y="35"/>
                    </a:cubicBezTo>
                    <a:cubicBezTo>
                      <a:pt x="21" y="34"/>
                      <a:pt x="22" y="29"/>
                      <a:pt x="20" y="19"/>
                    </a:cubicBezTo>
                    <a:cubicBezTo>
                      <a:pt x="18" y="9"/>
                      <a:pt x="15" y="5"/>
                      <a:pt x="10" y="6"/>
                    </a:cubicBezTo>
                    <a:cubicBezTo>
                      <a:pt x="5" y="7"/>
                      <a:pt x="4" y="13"/>
                      <a:pt x="6" y="23"/>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3" name="Freeform 52"/>
              <p:cNvSpPr>
                <a:spLocks/>
              </p:cNvSpPr>
              <p:nvPr/>
            </p:nvSpPr>
            <p:spPr bwMode="auto">
              <a:xfrm>
                <a:off x="5200650" y="3023556"/>
                <a:ext cx="66675" cy="95250"/>
              </a:xfrm>
              <a:custGeom>
                <a:avLst/>
                <a:gdLst>
                  <a:gd name="T0" fmla="*/ 42 w 42"/>
                  <a:gd name="T1" fmla="*/ 54 h 60"/>
                  <a:gd name="T2" fmla="*/ 11 w 42"/>
                  <a:gd name="T3" fmla="*/ 60 h 60"/>
                  <a:gd name="T4" fmla="*/ 9 w 42"/>
                  <a:gd name="T5" fmla="*/ 56 h 60"/>
                  <a:gd name="T6" fmla="*/ 22 w 42"/>
                  <a:gd name="T7" fmla="*/ 53 h 60"/>
                  <a:gd name="T8" fmla="*/ 14 w 42"/>
                  <a:gd name="T9" fmla="*/ 10 h 60"/>
                  <a:gd name="T10" fmla="*/ 1 w 42"/>
                  <a:gd name="T11" fmla="*/ 16 h 60"/>
                  <a:gd name="T12" fmla="*/ 0 w 42"/>
                  <a:gd name="T13" fmla="*/ 10 h 60"/>
                  <a:gd name="T14" fmla="*/ 18 w 42"/>
                  <a:gd name="T15" fmla="*/ 0 h 60"/>
                  <a:gd name="T16" fmla="*/ 30 w 42"/>
                  <a:gd name="T17" fmla="*/ 51 h 60"/>
                  <a:gd name="T18" fmla="*/ 41 w 42"/>
                  <a:gd name="T19" fmla="*/ 49 h 60"/>
                  <a:gd name="T20" fmla="*/ 42 w 42"/>
                  <a:gd name="T21"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0">
                    <a:moveTo>
                      <a:pt x="42" y="54"/>
                    </a:moveTo>
                    <a:lnTo>
                      <a:pt x="11" y="60"/>
                    </a:lnTo>
                    <a:lnTo>
                      <a:pt x="9" y="56"/>
                    </a:lnTo>
                    <a:lnTo>
                      <a:pt x="22" y="53"/>
                    </a:lnTo>
                    <a:lnTo>
                      <a:pt x="14" y="10"/>
                    </a:lnTo>
                    <a:lnTo>
                      <a:pt x="1" y="16"/>
                    </a:lnTo>
                    <a:lnTo>
                      <a:pt x="0" y="10"/>
                    </a:lnTo>
                    <a:lnTo>
                      <a:pt x="18" y="0"/>
                    </a:lnTo>
                    <a:lnTo>
                      <a:pt x="30" y="51"/>
                    </a:lnTo>
                    <a:lnTo>
                      <a:pt x="41" y="49"/>
                    </a:lnTo>
                    <a:lnTo>
                      <a:pt x="42" y="54"/>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4" name="Freeform 53"/>
              <p:cNvSpPr>
                <a:spLocks noEditPoints="1"/>
              </p:cNvSpPr>
              <p:nvPr/>
            </p:nvSpPr>
            <p:spPr bwMode="auto">
              <a:xfrm>
                <a:off x="5270500" y="3009268"/>
                <a:ext cx="61913" cy="98425"/>
              </a:xfrm>
              <a:custGeom>
                <a:avLst/>
                <a:gdLst>
                  <a:gd name="T0" fmla="*/ 1 w 25"/>
                  <a:gd name="T1" fmla="*/ 22 h 39"/>
                  <a:gd name="T2" fmla="*/ 2 w 25"/>
                  <a:gd name="T3" fmla="*/ 8 h 39"/>
                  <a:gd name="T4" fmla="*/ 10 w 25"/>
                  <a:gd name="T5" fmla="*/ 1 h 39"/>
                  <a:gd name="T6" fmla="*/ 24 w 25"/>
                  <a:gd name="T7" fmla="*/ 17 h 39"/>
                  <a:gd name="T8" fmla="*/ 24 w 25"/>
                  <a:gd name="T9" fmla="*/ 32 h 39"/>
                  <a:gd name="T10" fmla="*/ 16 w 25"/>
                  <a:gd name="T11" fmla="*/ 38 h 39"/>
                  <a:gd name="T12" fmla="*/ 6 w 25"/>
                  <a:gd name="T13" fmla="*/ 35 h 39"/>
                  <a:gd name="T14" fmla="*/ 1 w 25"/>
                  <a:gd name="T15" fmla="*/ 22 h 39"/>
                  <a:gd name="T16" fmla="*/ 6 w 25"/>
                  <a:gd name="T17" fmla="*/ 21 h 39"/>
                  <a:gd name="T18" fmla="*/ 15 w 25"/>
                  <a:gd name="T19" fmla="*/ 34 h 39"/>
                  <a:gd name="T20" fmla="*/ 20 w 25"/>
                  <a:gd name="T21" fmla="*/ 19 h 39"/>
                  <a:gd name="T22" fmla="*/ 10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0" y="11"/>
                      <a:pt x="2" y="8"/>
                    </a:cubicBezTo>
                    <a:cubicBezTo>
                      <a:pt x="3" y="4"/>
                      <a:pt x="6" y="2"/>
                      <a:pt x="10" y="1"/>
                    </a:cubicBezTo>
                    <a:cubicBezTo>
                      <a:pt x="17" y="0"/>
                      <a:pt x="22" y="5"/>
                      <a:pt x="24" y="17"/>
                    </a:cubicBezTo>
                    <a:cubicBezTo>
                      <a:pt x="25" y="23"/>
                      <a:pt x="25" y="28"/>
                      <a:pt x="24" y="32"/>
                    </a:cubicBezTo>
                    <a:cubicBezTo>
                      <a:pt x="22" y="35"/>
                      <a:pt x="19" y="37"/>
                      <a:pt x="16" y="38"/>
                    </a:cubicBezTo>
                    <a:cubicBezTo>
                      <a:pt x="12" y="39"/>
                      <a:pt x="9" y="38"/>
                      <a:pt x="6" y="35"/>
                    </a:cubicBezTo>
                    <a:cubicBezTo>
                      <a:pt x="4" y="32"/>
                      <a:pt x="2" y="28"/>
                      <a:pt x="1" y="22"/>
                    </a:cubicBezTo>
                    <a:close/>
                    <a:moveTo>
                      <a:pt x="6" y="21"/>
                    </a:moveTo>
                    <a:cubicBezTo>
                      <a:pt x="7" y="31"/>
                      <a:pt x="11" y="35"/>
                      <a:pt x="15" y="34"/>
                    </a:cubicBezTo>
                    <a:cubicBezTo>
                      <a:pt x="20" y="33"/>
                      <a:pt x="22" y="28"/>
                      <a:pt x="20" y="19"/>
                    </a:cubicBezTo>
                    <a:cubicBezTo>
                      <a:pt x="18" y="9"/>
                      <a:pt x="15" y="4"/>
                      <a:pt x="10" y="5"/>
                    </a:cubicBezTo>
                    <a:cubicBezTo>
                      <a:pt x="5" y="6"/>
                      <a:pt x="4" y="11"/>
                      <a:pt x="6" y="21"/>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5" name="Freeform 54"/>
              <p:cNvSpPr>
                <a:spLocks/>
              </p:cNvSpPr>
              <p:nvPr/>
            </p:nvSpPr>
            <p:spPr bwMode="auto">
              <a:xfrm>
                <a:off x="5341938" y="2999743"/>
                <a:ext cx="63500" cy="95250"/>
              </a:xfrm>
              <a:custGeom>
                <a:avLst/>
                <a:gdLst>
                  <a:gd name="T0" fmla="*/ 40 w 40"/>
                  <a:gd name="T1" fmla="*/ 55 h 60"/>
                  <a:gd name="T2" fmla="*/ 8 w 40"/>
                  <a:gd name="T3" fmla="*/ 60 h 60"/>
                  <a:gd name="T4" fmla="*/ 7 w 40"/>
                  <a:gd name="T5" fmla="*/ 53 h 60"/>
                  <a:gd name="T6" fmla="*/ 19 w 40"/>
                  <a:gd name="T7" fmla="*/ 52 h 60"/>
                  <a:gd name="T8" fmla="*/ 13 w 40"/>
                  <a:gd name="T9" fmla="*/ 9 h 60"/>
                  <a:gd name="T10" fmla="*/ 0 w 40"/>
                  <a:gd name="T11" fmla="*/ 15 h 60"/>
                  <a:gd name="T12" fmla="*/ 0 w 40"/>
                  <a:gd name="T13" fmla="*/ 8 h 60"/>
                  <a:gd name="T14" fmla="*/ 19 w 40"/>
                  <a:gd name="T15" fmla="*/ 0 h 60"/>
                  <a:gd name="T16" fmla="*/ 27 w 40"/>
                  <a:gd name="T17" fmla="*/ 52 h 60"/>
                  <a:gd name="T18" fmla="*/ 40 w 40"/>
                  <a:gd name="T19" fmla="*/ 49 h 60"/>
                  <a:gd name="T20" fmla="*/ 40 w 40"/>
                  <a:gd name="T21"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60">
                    <a:moveTo>
                      <a:pt x="40" y="55"/>
                    </a:moveTo>
                    <a:lnTo>
                      <a:pt x="8" y="60"/>
                    </a:lnTo>
                    <a:lnTo>
                      <a:pt x="7" y="53"/>
                    </a:lnTo>
                    <a:lnTo>
                      <a:pt x="19" y="52"/>
                    </a:lnTo>
                    <a:lnTo>
                      <a:pt x="13" y="9"/>
                    </a:lnTo>
                    <a:lnTo>
                      <a:pt x="0" y="15"/>
                    </a:lnTo>
                    <a:lnTo>
                      <a:pt x="0" y="8"/>
                    </a:lnTo>
                    <a:lnTo>
                      <a:pt x="19" y="0"/>
                    </a:lnTo>
                    <a:lnTo>
                      <a:pt x="27" y="52"/>
                    </a:lnTo>
                    <a:lnTo>
                      <a:pt x="40" y="49"/>
                    </a:lnTo>
                    <a:lnTo>
                      <a:pt x="40" y="55"/>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6" name="Freeform 55"/>
              <p:cNvSpPr>
                <a:spLocks noEditPoints="1"/>
              </p:cNvSpPr>
              <p:nvPr/>
            </p:nvSpPr>
            <p:spPr bwMode="auto">
              <a:xfrm>
                <a:off x="5410200" y="2987043"/>
                <a:ext cx="61913" cy="96838"/>
              </a:xfrm>
              <a:custGeom>
                <a:avLst/>
                <a:gdLst>
                  <a:gd name="T0" fmla="*/ 1 w 25"/>
                  <a:gd name="T1" fmla="*/ 22 h 39"/>
                  <a:gd name="T2" fmla="*/ 2 w 25"/>
                  <a:gd name="T3" fmla="*/ 7 h 39"/>
                  <a:gd name="T4" fmla="*/ 11 w 25"/>
                  <a:gd name="T5" fmla="*/ 1 h 39"/>
                  <a:gd name="T6" fmla="*/ 25 w 25"/>
                  <a:gd name="T7" fmla="*/ 18 h 39"/>
                  <a:gd name="T8" fmla="*/ 23 w 25"/>
                  <a:gd name="T9" fmla="*/ 33 h 39"/>
                  <a:gd name="T10" fmla="*/ 15 w 25"/>
                  <a:gd name="T11" fmla="*/ 39 h 39"/>
                  <a:gd name="T12" fmla="*/ 6 w 25"/>
                  <a:gd name="T13" fmla="*/ 35 h 39"/>
                  <a:gd name="T14" fmla="*/ 1 w 25"/>
                  <a:gd name="T15" fmla="*/ 22 h 39"/>
                  <a:gd name="T16" fmla="*/ 6 w 25"/>
                  <a:gd name="T17" fmla="*/ 21 h 39"/>
                  <a:gd name="T18" fmla="*/ 15 w 25"/>
                  <a:gd name="T19" fmla="*/ 35 h 39"/>
                  <a:gd name="T20" fmla="*/ 20 w 25"/>
                  <a:gd name="T21" fmla="*/ 19 h 39"/>
                  <a:gd name="T22" fmla="*/ 11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1" y="11"/>
                      <a:pt x="2" y="7"/>
                    </a:cubicBezTo>
                    <a:cubicBezTo>
                      <a:pt x="4" y="4"/>
                      <a:pt x="7" y="2"/>
                      <a:pt x="11" y="1"/>
                    </a:cubicBezTo>
                    <a:cubicBezTo>
                      <a:pt x="18" y="0"/>
                      <a:pt x="23" y="6"/>
                      <a:pt x="25" y="18"/>
                    </a:cubicBezTo>
                    <a:cubicBezTo>
                      <a:pt x="25" y="24"/>
                      <a:pt x="25" y="29"/>
                      <a:pt x="23" y="33"/>
                    </a:cubicBezTo>
                    <a:cubicBezTo>
                      <a:pt x="21" y="36"/>
                      <a:pt x="19" y="38"/>
                      <a:pt x="15" y="39"/>
                    </a:cubicBezTo>
                    <a:cubicBezTo>
                      <a:pt x="11" y="39"/>
                      <a:pt x="8" y="38"/>
                      <a:pt x="6" y="35"/>
                    </a:cubicBezTo>
                    <a:cubicBezTo>
                      <a:pt x="3" y="32"/>
                      <a:pt x="2" y="28"/>
                      <a:pt x="1" y="22"/>
                    </a:cubicBezTo>
                    <a:close/>
                    <a:moveTo>
                      <a:pt x="6" y="21"/>
                    </a:moveTo>
                    <a:cubicBezTo>
                      <a:pt x="7" y="31"/>
                      <a:pt x="10" y="35"/>
                      <a:pt x="15" y="35"/>
                    </a:cubicBezTo>
                    <a:cubicBezTo>
                      <a:pt x="19" y="34"/>
                      <a:pt x="21" y="29"/>
                      <a:pt x="20" y="19"/>
                    </a:cubicBezTo>
                    <a:cubicBezTo>
                      <a:pt x="19" y="9"/>
                      <a:pt x="16" y="5"/>
                      <a:pt x="11" y="5"/>
                    </a:cubicBezTo>
                    <a:cubicBezTo>
                      <a:pt x="6" y="6"/>
                      <a:pt x="4" y="11"/>
                      <a:pt x="6" y="21"/>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7" name="Freeform 56"/>
              <p:cNvSpPr>
                <a:spLocks/>
              </p:cNvSpPr>
              <p:nvPr/>
            </p:nvSpPr>
            <p:spPr bwMode="auto">
              <a:xfrm>
                <a:off x="5483225" y="2979106"/>
                <a:ext cx="61913" cy="98425"/>
              </a:xfrm>
              <a:custGeom>
                <a:avLst/>
                <a:gdLst>
                  <a:gd name="T0" fmla="*/ 39 w 39"/>
                  <a:gd name="T1" fmla="*/ 57 h 62"/>
                  <a:gd name="T2" fmla="*/ 6 w 39"/>
                  <a:gd name="T3" fmla="*/ 62 h 62"/>
                  <a:gd name="T4" fmla="*/ 6 w 39"/>
                  <a:gd name="T5" fmla="*/ 55 h 62"/>
                  <a:gd name="T6" fmla="*/ 18 w 39"/>
                  <a:gd name="T7" fmla="*/ 54 h 62"/>
                  <a:gd name="T8" fmla="*/ 14 w 39"/>
                  <a:gd name="T9" fmla="*/ 10 h 62"/>
                  <a:gd name="T10" fmla="*/ 1 w 39"/>
                  <a:gd name="T11" fmla="*/ 16 h 62"/>
                  <a:gd name="T12" fmla="*/ 0 w 39"/>
                  <a:gd name="T13" fmla="*/ 10 h 62"/>
                  <a:gd name="T14" fmla="*/ 20 w 39"/>
                  <a:gd name="T15" fmla="*/ 0 h 62"/>
                  <a:gd name="T16" fmla="*/ 25 w 39"/>
                  <a:gd name="T17" fmla="*/ 52 h 62"/>
                  <a:gd name="T18" fmla="*/ 37 w 39"/>
                  <a:gd name="T19" fmla="*/ 52 h 62"/>
                  <a:gd name="T20" fmla="*/ 39 w 39"/>
                  <a:gd name="T21"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2">
                    <a:moveTo>
                      <a:pt x="39" y="57"/>
                    </a:moveTo>
                    <a:lnTo>
                      <a:pt x="6" y="62"/>
                    </a:lnTo>
                    <a:lnTo>
                      <a:pt x="6" y="55"/>
                    </a:lnTo>
                    <a:lnTo>
                      <a:pt x="18" y="54"/>
                    </a:lnTo>
                    <a:lnTo>
                      <a:pt x="14" y="10"/>
                    </a:lnTo>
                    <a:lnTo>
                      <a:pt x="1" y="16"/>
                    </a:lnTo>
                    <a:lnTo>
                      <a:pt x="0" y="10"/>
                    </a:lnTo>
                    <a:lnTo>
                      <a:pt x="20" y="0"/>
                    </a:lnTo>
                    <a:lnTo>
                      <a:pt x="25" y="52"/>
                    </a:lnTo>
                    <a:lnTo>
                      <a:pt x="37" y="52"/>
                    </a:lnTo>
                    <a:lnTo>
                      <a:pt x="39" y="57"/>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8" name="Freeform 57"/>
              <p:cNvSpPr>
                <a:spLocks noEditPoints="1"/>
              </p:cNvSpPr>
              <p:nvPr/>
            </p:nvSpPr>
            <p:spPr bwMode="auto">
              <a:xfrm>
                <a:off x="5553075" y="2971168"/>
                <a:ext cx="61913" cy="98425"/>
              </a:xfrm>
              <a:custGeom>
                <a:avLst/>
                <a:gdLst>
                  <a:gd name="T0" fmla="*/ 0 w 25"/>
                  <a:gd name="T1" fmla="*/ 22 h 39"/>
                  <a:gd name="T2" fmla="*/ 2 w 25"/>
                  <a:gd name="T3" fmla="*/ 7 h 39"/>
                  <a:gd name="T4" fmla="*/ 11 w 25"/>
                  <a:gd name="T5" fmla="*/ 1 h 39"/>
                  <a:gd name="T6" fmla="*/ 24 w 25"/>
                  <a:gd name="T7" fmla="*/ 19 h 39"/>
                  <a:gd name="T8" fmla="*/ 22 w 25"/>
                  <a:gd name="T9" fmla="*/ 33 h 39"/>
                  <a:gd name="T10" fmla="*/ 13 w 25"/>
                  <a:gd name="T11" fmla="*/ 39 h 39"/>
                  <a:gd name="T12" fmla="*/ 4 w 25"/>
                  <a:gd name="T13" fmla="*/ 35 h 39"/>
                  <a:gd name="T14" fmla="*/ 0 w 25"/>
                  <a:gd name="T15" fmla="*/ 22 h 39"/>
                  <a:gd name="T16" fmla="*/ 5 w 25"/>
                  <a:gd name="T17" fmla="*/ 21 h 39"/>
                  <a:gd name="T18" fmla="*/ 13 w 25"/>
                  <a:gd name="T19" fmla="*/ 35 h 39"/>
                  <a:gd name="T20" fmla="*/ 19 w 25"/>
                  <a:gd name="T21" fmla="*/ 19 h 39"/>
                  <a:gd name="T22" fmla="*/ 11 w 25"/>
                  <a:gd name="T23" fmla="*/ 5 h 39"/>
                  <a:gd name="T24" fmla="*/ 5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0" y="22"/>
                    </a:moveTo>
                    <a:cubicBezTo>
                      <a:pt x="0" y="15"/>
                      <a:pt x="0" y="10"/>
                      <a:pt x="2" y="7"/>
                    </a:cubicBezTo>
                    <a:cubicBezTo>
                      <a:pt x="4" y="3"/>
                      <a:pt x="7" y="1"/>
                      <a:pt x="11" y="1"/>
                    </a:cubicBezTo>
                    <a:cubicBezTo>
                      <a:pt x="19" y="0"/>
                      <a:pt x="23" y="6"/>
                      <a:pt x="24" y="19"/>
                    </a:cubicBezTo>
                    <a:cubicBezTo>
                      <a:pt x="25" y="25"/>
                      <a:pt x="24" y="30"/>
                      <a:pt x="22" y="33"/>
                    </a:cubicBezTo>
                    <a:cubicBezTo>
                      <a:pt x="20" y="36"/>
                      <a:pt x="17" y="38"/>
                      <a:pt x="13" y="39"/>
                    </a:cubicBezTo>
                    <a:cubicBezTo>
                      <a:pt x="10" y="39"/>
                      <a:pt x="7" y="38"/>
                      <a:pt x="4" y="35"/>
                    </a:cubicBezTo>
                    <a:cubicBezTo>
                      <a:pt x="2" y="32"/>
                      <a:pt x="1" y="27"/>
                      <a:pt x="0" y="22"/>
                    </a:cubicBezTo>
                    <a:close/>
                    <a:moveTo>
                      <a:pt x="5" y="21"/>
                    </a:moveTo>
                    <a:cubicBezTo>
                      <a:pt x="6" y="31"/>
                      <a:pt x="9" y="35"/>
                      <a:pt x="13" y="35"/>
                    </a:cubicBezTo>
                    <a:cubicBezTo>
                      <a:pt x="18" y="34"/>
                      <a:pt x="20" y="29"/>
                      <a:pt x="19" y="19"/>
                    </a:cubicBezTo>
                    <a:cubicBezTo>
                      <a:pt x="18" y="9"/>
                      <a:pt x="16" y="5"/>
                      <a:pt x="11" y="5"/>
                    </a:cubicBezTo>
                    <a:cubicBezTo>
                      <a:pt x="6" y="5"/>
                      <a:pt x="4" y="11"/>
                      <a:pt x="5" y="21"/>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99" name="Freeform 58"/>
              <p:cNvSpPr>
                <a:spLocks/>
              </p:cNvSpPr>
              <p:nvPr/>
            </p:nvSpPr>
            <p:spPr bwMode="auto">
              <a:xfrm>
                <a:off x="5627688" y="2969581"/>
                <a:ext cx="57150" cy="92075"/>
              </a:xfrm>
              <a:custGeom>
                <a:avLst/>
                <a:gdLst>
                  <a:gd name="T0" fmla="*/ 36 w 36"/>
                  <a:gd name="T1" fmla="*/ 57 h 58"/>
                  <a:gd name="T2" fmla="*/ 3 w 36"/>
                  <a:gd name="T3" fmla="*/ 58 h 58"/>
                  <a:gd name="T4" fmla="*/ 3 w 36"/>
                  <a:gd name="T5" fmla="*/ 52 h 58"/>
                  <a:gd name="T6" fmla="*/ 16 w 36"/>
                  <a:gd name="T7" fmla="*/ 52 h 58"/>
                  <a:gd name="T8" fmla="*/ 13 w 36"/>
                  <a:gd name="T9" fmla="*/ 8 h 58"/>
                  <a:gd name="T10" fmla="*/ 0 w 36"/>
                  <a:gd name="T11" fmla="*/ 12 h 58"/>
                  <a:gd name="T12" fmla="*/ 0 w 36"/>
                  <a:gd name="T13" fmla="*/ 6 h 58"/>
                  <a:gd name="T14" fmla="*/ 19 w 36"/>
                  <a:gd name="T15" fmla="*/ 0 h 58"/>
                  <a:gd name="T16" fmla="*/ 22 w 36"/>
                  <a:gd name="T17" fmla="*/ 52 h 58"/>
                  <a:gd name="T18" fmla="*/ 35 w 36"/>
                  <a:gd name="T19" fmla="*/ 50 h 58"/>
                  <a:gd name="T20" fmla="*/ 36 w 36"/>
                  <a:gd name="T2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8">
                    <a:moveTo>
                      <a:pt x="36" y="57"/>
                    </a:moveTo>
                    <a:lnTo>
                      <a:pt x="3" y="58"/>
                    </a:lnTo>
                    <a:lnTo>
                      <a:pt x="3" y="52"/>
                    </a:lnTo>
                    <a:lnTo>
                      <a:pt x="16" y="52"/>
                    </a:lnTo>
                    <a:lnTo>
                      <a:pt x="13" y="8"/>
                    </a:lnTo>
                    <a:lnTo>
                      <a:pt x="0" y="12"/>
                    </a:lnTo>
                    <a:lnTo>
                      <a:pt x="0" y="6"/>
                    </a:lnTo>
                    <a:lnTo>
                      <a:pt x="19" y="0"/>
                    </a:lnTo>
                    <a:lnTo>
                      <a:pt x="22" y="52"/>
                    </a:lnTo>
                    <a:lnTo>
                      <a:pt x="35" y="50"/>
                    </a:lnTo>
                    <a:lnTo>
                      <a:pt x="36" y="57"/>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0" name="Freeform 59"/>
              <p:cNvSpPr>
                <a:spLocks noEditPoints="1"/>
              </p:cNvSpPr>
              <p:nvPr/>
            </p:nvSpPr>
            <p:spPr bwMode="auto">
              <a:xfrm>
                <a:off x="5694363" y="2964818"/>
                <a:ext cx="60325" cy="95250"/>
              </a:xfrm>
              <a:custGeom>
                <a:avLst/>
                <a:gdLst>
                  <a:gd name="T0" fmla="*/ 0 w 24"/>
                  <a:gd name="T1" fmla="*/ 20 h 38"/>
                  <a:gd name="T2" fmla="*/ 2 w 24"/>
                  <a:gd name="T3" fmla="*/ 6 h 38"/>
                  <a:gd name="T4" fmla="*/ 11 w 24"/>
                  <a:gd name="T5" fmla="*/ 0 h 38"/>
                  <a:gd name="T6" fmla="*/ 24 w 24"/>
                  <a:gd name="T7" fmla="*/ 19 h 38"/>
                  <a:gd name="T8" fmla="*/ 21 w 24"/>
                  <a:gd name="T9" fmla="*/ 33 h 38"/>
                  <a:gd name="T10" fmla="*/ 12 w 24"/>
                  <a:gd name="T11" fmla="*/ 38 h 38"/>
                  <a:gd name="T12" fmla="*/ 3 w 24"/>
                  <a:gd name="T13" fmla="*/ 34 h 38"/>
                  <a:gd name="T14" fmla="*/ 0 w 24"/>
                  <a:gd name="T15" fmla="*/ 20 h 38"/>
                  <a:gd name="T16" fmla="*/ 5 w 24"/>
                  <a:gd name="T17" fmla="*/ 20 h 38"/>
                  <a:gd name="T18" fmla="*/ 12 w 24"/>
                  <a:gd name="T19" fmla="*/ 34 h 38"/>
                  <a:gd name="T20" fmla="*/ 19 w 24"/>
                  <a:gd name="T21" fmla="*/ 19 h 38"/>
                  <a:gd name="T22" fmla="*/ 11 w 24"/>
                  <a:gd name="T23" fmla="*/ 4 h 38"/>
                  <a:gd name="T24" fmla="*/ 5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4"/>
                      <a:pt x="0" y="9"/>
                      <a:pt x="2" y="6"/>
                    </a:cubicBezTo>
                    <a:cubicBezTo>
                      <a:pt x="4" y="2"/>
                      <a:pt x="7" y="1"/>
                      <a:pt x="11" y="0"/>
                    </a:cubicBezTo>
                    <a:cubicBezTo>
                      <a:pt x="19" y="0"/>
                      <a:pt x="23" y="6"/>
                      <a:pt x="24" y="19"/>
                    </a:cubicBezTo>
                    <a:cubicBezTo>
                      <a:pt x="24" y="25"/>
                      <a:pt x="23" y="29"/>
                      <a:pt x="21" y="33"/>
                    </a:cubicBezTo>
                    <a:cubicBezTo>
                      <a:pt x="19" y="36"/>
                      <a:pt x="16" y="38"/>
                      <a:pt x="12" y="38"/>
                    </a:cubicBezTo>
                    <a:cubicBezTo>
                      <a:pt x="9" y="38"/>
                      <a:pt x="6" y="37"/>
                      <a:pt x="3" y="34"/>
                    </a:cubicBezTo>
                    <a:cubicBezTo>
                      <a:pt x="1" y="31"/>
                      <a:pt x="0" y="26"/>
                      <a:pt x="0" y="20"/>
                    </a:cubicBezTo>
                    <a:close/>
                    <a:moveTo>
                      <a:pt x="5" y="20"/>
                    </a:moveTo>
                    <a:cubicBezTo>
                      <a:pt x="5" y="30"/>
                      <a:pt x="8" y="34"/>
                      <a:pt x="12" y="34"/>
                    </a:cubicBezTo>
                    <a:cubicBezTo>
                      <a:pt x="17" y="34"/>
                      <a:pt x="19" y="29"/>
                      <a:pt x="19" y="19"/>
                    </a:cubicBezTo>
                    <a:cubicBezTo>
                      <a:pt x="19" y="9"/>
                      <a:pt x="16" y="4"/>
                      <a:pt x="11" y="4"/>
                    </a:cubicBezTo>
                    <a:cubicBezTo>
                      <a:pt x="6" y="4"/>
                      <a:pt x="4" y="10"/>
                      <a:pt x="5" y="20"/>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1" name="Freeform 60"/>
              <p:cNvSpPr>
                <a:spLocks/>
              </p:cNvSpPr>
              <p:nvPr/>
            </p:nvSpPr>
            <p:spPr bwMode="auto">
              <a:xfrm>
                <a:off x="5770563" y="2961643"/>
                <a:ext cx="53975" cy="95250"/>
              </a:xfrm>
              <a:custGeom>
                <a:avLst/>
                <a:gdLst>
                  <a:gd name="T0" fmla="*/ 34 w 34"/>
                  <a:gd name="T1" fmla="*/ 58 h 60"/>
                  <a:gd name="T2" fmla="*/ 1 w 34"/>
                  <a:gd name="T3" fmla="*/ 60 h 60"/>
                  <a:gd name="T4" fmla="*/ 1 w 34"/>
                  <a:gd name="T5" fmla="*/ 54 h 60"/>
                  <a:gd name="T6" fmla="*/ 14 w 34"/>
                  <a:gd name="T7" fmla="*/ 54 h 60"/>
                  <a:gd name="T8" fmla="*/ 12 w 34"/>
                  <a:gd name="T9" fmla="*/ 10 h 60"/>
                  <a:gd name="T10" fmla="*/ 0 w 34"/>
                  <a:gd name="T11" fmla="*/ 14 h 60"/>
                  <a:gd name="T12" fmla="*/ 0 w 34"/>
                  <a:gd name="T13" fmla="*/ 6 h 60"/>
                  <a:gd name="T14" fmla="*/ 20 w 34"/>
                  <a:gd name="T15" fmla="*/ 0 h 60"/>
                  <a:gd name="T16" fmla="*/ 20 w 34"/>
                  <a:gd name="T17" fmla="*/ 52 h 60"/>
                  <a:gd name="T18" fmla="*/ 34 w 34"/>
                  <a:gd name="T19" fmla="*/ 52 h 60"/>
                  <a:gd name="T20" fmla="*/ 34 w 34"/>
                  <a:gd name="T2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60">
                    <a:moveTo>
                      <a:pt x="34" y="58"/>
                    </a:moveTo>
                    <a:lnTo>
                      <a:pt x="1" y="60"/>
                    </a:lnTo>
                    <a:lnTo>
                      <a:pt x="1" y="54"/>
                    </a:lnTo>
                    <a:lnTo>
                      <a:pt x="14" y="54"/>
                    </a:lnTo>
                    <a:lnTo>
                      <a:pt x="12" y="10"/>
                    </a:lnTo>
                    <a:lnTo>
                      <a:pt x="0" y="14"/>
                    </a:lnTo>
                    <a:lnTo>
                      <a:pt x="0" y="6"/>
                    </a:lnTo>
                    <a:lnTo>
                      <a:pt x="20" y="0"/>
                    </a:lnTo>
                    <a:lnTo>
                      <a:pt x="20" y="52"/>
                    </a:lnTo>
                    <a:lnTo>
                      <a:pt x="34" y="52"/>
                    </a:lnTo>
                    <a:lnTo>
                      <a:pt x="34" y="58"/>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2" name="Freeform 61"/>
              <p:cNvSpPr>
                <a:spLocks noEditPoints="1"/>
              </p:cNvSpPr>
              <p:nvPr/>
            </p:nvSpPr>
            <p:spPr bwMode="auto">
              <a:xfrm>
                <a:off x="5837238" y="2961643"/>
                <a:ext cx="60325" cy="95250"/>
              </a:xfrm>
              <a:custGeom>
                <a:avLst/>
                <a:gdLst>
                  <a:gd name="T0" fmla="*/ 0 w 24"/>
                  <a:gd name="T1" fmla="*/ 20 h 38"/>
                  <a:gd name="T2" fmla="*/ 3 w 24"/>
                  <a:gd name="T3" fmla="*/ 5 h 38"/>
                  <a:gd name="T4" fmla="*/ 12 w 24"/>
                  <a:gd name="T5" fmla="*/ 0 h 38"/>
                  <a:gd name="T6" fmla="*/ 23 w 24"/>
                  <a:gd name="T7" fmla="*/ 19 h 38"/>
                  <a:gd name="T8" fmla="*/ 20 w 24"/>
                  <a:gd name="T9" fmla="*/ 33 h 38"/>
                  <a:gd name="T10" fmla="*/ 11 w 24"/>
                  <a:gd name="T11" fmla="*/ 38 h 38"/>
                  <a:gd name="T12" fmla="*/ 3 w 24"/>
                  <a:gd name="T13" fmla="*/ 33 h 38"/>
                  <a:gd name="T14" fmla="*/ 0 w 24"/>
                  <a:gd name="T15" fmla="*/ 20 h 38"/>
                  <a:gd name="T16" fmla="*/ 4 w 24"/>
                  <a:gd name="T17" fmla="*/ 20 h 38"/>
                  <a:gd name="T18" fmla="*/ 12 w 24"/>
                  <a:gd name="T19" fmla="*/ 34 h 38"/>
                  <a:gd name="T20" fmla="*/ 19 w 24"/>
                  <a:gd name="T21" fmla="*/ 19 h 38"/>
                  <a:gd name="T22" fmla="*/ 12 w 24"/>
                  <a:gd name="T23" fmla="*/ 4 h 38"/>
                  <a:gd name="T24" fmla="*/ 4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3"/>
                      <a:pt x="1" y="8"/>
                      <a:pt x="3" y="5"/>
                    </a:cubicBezTo>
                    <a:cubicBezTo>
                      <a:pt x="5" y="2"/>
                      <a:pt x="8" y="0"/>
                      <a:pt x="12" y="0"/>
                    </a:cubicBezTo>
                    <a:cubicBezTo>
                      <a:pt x="20" y="0"/>
                      <a:pt x="24" y="6"/>
                      <a:pt x="23" y="19"/>
                    </a:cubicBezTo>
                    <a:cubicBezTo>
                      <a:pt x="23" y="25"/>
                      <a:pt x="22" y="30"/>
                      <a:pt x="20" y="33"/>
                    </a:cubicBezTo>
                    <a:cubicBezTo>
                      <a:pt x="18" y="36"/>
                      <a:pt x="15" y="38"/>
                      <a:pt x="11" y="38"/>
                    </a:cubicBezTo>
                    <a:cubicBezTo>
                      <a:pt x="7" y="38"/>
                      <a:pt x="5" y="36"/>
                      <a:pt x="3" y="33"/>
                    </a:cubicBezTo>
                    <a:cubicBezTo>
                      <a:pt x="1" y="30"/>
                      <a:pt x="0" y="26"/>
                      <a:pt x="0" y="20"/>
                    </a:cubicBezTo>
                    <a:close/>
                    <a:moveTo>
                      <a:pt x="4" y="20"/>
                    </a:moveTo>
                    <a:cubicBezTo>
                      <a:pt x="4" y="29"/>
                      <a:pt x="7" y="34"/>
                      <a:pt x="12" y="34"/>
                    </a:cubicBezTo>
                    <a:cubicBezTo>
                      <a:pt x="16" y="34"/>
                      <a:pt x="19" y="29"/>
                      <a:pt x="19" y="19"/>
                    </a:cubicBezTo>
                    <a:cubicBezTo>
                      <a:pt x="19" y="9"/>
                      <a:pt x="16" y="4"/>
                      <a:pt x="12" y="4"/>
                    </a:cubicBezTo>
                    <a:cubicBezTo>
                      <a:pt x="7" y="4"/>
                      <a:pt x="4" y="9"/>
                      <a:pt x="4" y="20"/>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3" name="Freeform 62"/>
              <p:cNvSpPr>
                <a:spLocks/>
              </p:cNvSpPr>
              <p:nvPr/>
            </p:nvSpPr>
            <p:spPr bwMode="auto">
              <a:xfrm>
                <a:off x="5911850" y="2964818"/>
                <a:ext cx="53975" cy="92075"/>
              </a:xfrm>
              <a:custGeom>
                <a:avLst/>
                <a:gdLst>
                  <a:gd name="T0" fmla="*/ 34 w 34"/>
                  <a:gd name="T1" fmla="*/ 58 h 58"/>
                  <a:gd name="T2" fmla="*/ 0 w 34"/>
                  <a:gd name="T3" fmla="*/ 56 h 58"/>
                  <a:gd name="T4" fmla="*/ 0 w 34"/>
                  <a:gd name="T5" fmla="*/ 50 h 58"/>
                  <a:gd name="T6" fmla="*/ 13 w 34"/>
                  <a:gd name="T7" fmla="*/ 52 h 58"/>
                  <a:gd name="T8" fmla="*/ 15 w 34"/>
                  <a:gd name="T9" fmla="*/ 8 h 58"/>
                  <a:gd name="T10" fmla="*/ 0 w 34"/>
                  <a:gd name="T11" fmla="*/ 11 h 58"/>
                  <a:gd name="T12" fmla="*/ 0 w 34"/>
                  <a:gd name="T13" fmla="*/ 4 h 58"/>
                  <a:gd name="T14" fmla="*/ 21 w 34"/>
                  <a:gd name="T15" fmla="*/ 0 h 58"/>
                  <a:gd name="T16" fmla="*/ 21 w 34"/>
                  <a:gd name="T17" fmla="*/ 52 h 58"/>
                  <a:gd name="T18" fmla="*/ 34 w 34"/>
                  <a:gd name="T19" fmla="*/ 52 h 58"/>
                  <a:gd name="T20" fmla="*/ 34 w 34"/>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58">
                    <a:moveTo>
                      <a:pt x="34" y="58"/>
                    </a:moveTo>
                    <a:lnTo>
                      <a:pt x="0" y="56"/>
                    </a:lnTo>
                    <a:lnTo>
                      <a:pt x="0" y="50"/>
                    </a:lnTo>
                    <a:lnTo>
                      <a:pt x="13" y="52"/>
                    </a:lnTo>
                    <a:lnTo>
                      <a:pt x="15" y="8"/>
                    </a:lnTo>
                    <a:lnTo>
                      <a:pt x="0" y="11"/>
                    </a:lnTo>
                    <a:lnTo>
                      <a:pt x="0" y="4"/>
                    </a:lnTo>
                    <a:lnTo>
                      <a:pt x="21" y="0"/>
                    </a:lnTo>
                    <a:lnTo>
                      <a:pt x="21" y="52"/>
                    </a:lnTo>
                    <a:lnTo>
                      <a:pt x="34" y="52"/>
                    </a:lnTo>
                    <a:lnTo>
                      <a:pt x="34" y="58"/>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4" name="Freeform 63"/>
              <p:cNvSpPr>
                <a:spLocks noEditPoints="1"/>
              </p:cNvSpPr>
              <p:nvPr/>
            </p:nvSpPr>
            <p:spPr bwMode="auto">
              <a:xfrm>
                <a:off x="5976938" y="2964818"/>
                <a:ext cx="63500" cy="95250"/>
              </a:xfrm>
              <a:custGeom>
                <a:avLst/>
                <a:gdLst>
                  <a:gd name="T0" fmla="*/ 0 w 25"/>
                  <a:gd name="T1" fmla="*/ 20 h 38"/>
                  <a:gd name="T2" fmla="*/ 4 w 25"/>
                  <a:gd name="T3" fmla="*/ 5 h 38"/>
                  <a:gd name="T4" fmla="*/ 14 w 25"/>
                  <a:gd name="T5" fmla="*/ 1 h 38"/>
                  <a:gd name="T6" fmla="*/ 24 w 25"/>
                  <a:gd name="T7" fmla="*/ 20 h 38"/>
                  <a:gd name="T8" fmla="*/ 20 w 25"/>
                  <a:gd name="T9" fmla="*/ 34 h 38"/>
                  <a:gd name="T10" fmla="*/ 11 w 25"/>
                  <a:gd name="T11" fmla="*/ 38 h 38"/>
                  <a:gd name="T12" fmla="*/ 3 w 25"/>
                  <a:gd name="T13" fmla="*/ 33 h 38"/>
                  <a:gd name="T14" fmla="*/ 0 w 25"/>
                  <a:gd name="T15" fmla="*/ 20 h 38"/>
                  <a:gd name="T16" fmla="*/ 5 w 25"/>
                  <a:gd name="T17" fmla="*/ 20 h 38"/>
                  <a:gd name="T18" fmla="*/ 12 w 25"/>
                  <a:gd name="T19" fmla="*/ 34 h 38"/>
                  <a:gd name="T20" fmla="*/ 19 w 25"/>
                  <a:gd name="T21" fmla="*/ 20 h 38"/>
                  <a:gd name="T22" fmla="*/ 13 w 25"/>
                  <a:gd name="T23" fmla="*/ 4 h 38"/>
                  <a:gd name="T24" fmla="*/ 5 w 25"/>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8">
                    <a:moveTo>
                      <a:pt x="0" y="20"/>
                    </a:moveTo>
                    <a:cubicBezTo>
                      <a:pt x="0" y="13"/>
                      <a:pt x="2" y="8"/>
                      <a:pt x="4" y="5"/>
                    </a:cubicBezTo>
                    <a:cubicBezTo>
                      <a:pt x="6" y="2"/>
                      <a:pt x="9" y="0"/>
                      <a:pt x="14" y="1"/>
                    </a:cubicBezTo>
                    <a:cubicBezTo>
                      <a:pt x="21" y="1"/>
                      <a:pt x="25" y="7"/>
                      <a:pt x="24" y="20"/>
                    </a:cubicBezTo>
                    <a:cubicBezTo>
                      <a:pt x="24" y="26"/>
                      <a:pt x="23" y="31"/>
                      <a:pt x="20" y="34"/>
                    </a:cubicBezTo>
                    <a:cubicBezTo>
                      <a:pt x="18" y="37"/>
                      <a:pt x="15" y="38"/>
                      <a:pt x="11" y="38"/>
                    </a:cubicBezTo>
                    <a:cubicBezTo>
                      <a:pt x="7" y="38"/>
                      <a:pt x="4" y="36"/>
                      <a:pt x="3" y="33"/>
                    </a:cubicBezTo>
                    <a:cubicBezTo>
                      <a:pt x="1" y="30"/>
                      <a:pt x="0" y="25"/>
                      <a:pt x="0" y="20"/>
                    </a:cubicBezTo>
                    <a:close/>
                    <a:moveTo>
                      <a:pt x="5" y="20"/>
                    </a:moveTo>
                    <a:cubicBezTo>
                      <a:pt x="4" y="29"/>
                      <a:pt x="7" y="34"/>
                      <a:pt x="12" y="34"/>
                    </a:cubicBezTo>
                    <a:cubicBezTo>
                      <a:pt x="16" y="35"/>
                      <a:pt x="19" y="30"/>
                      <a:pt x="19" y="20"/>
                    </a:cubicBezTo>
                    <a:cubicBezTo>
                      <a:pt x="20" y="10"/>
                      <a:pt x="18" y="5"/>
                      <a:pt x="13" y="4"/>
                    </a:cubicBezTo>
                    <a:cubicBezTo>
                      <a:pt x="8" y="4"/>
                      <a:pt x="5" y="9"/>
                      <a:pt x="5" y="20"/>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5" name="Freeform 64"/>
              <p:cNvSpPr>
                <a:spLocks/>
              </p:cNvSpPr>
              <p:nvPr/>
            </p:nvSpPr>
            <p:spPr bwMode="auto">
              <a:xfrm>
                <a:off x="6053138" y="2969581"/>
                <a:ext cx="52388" cy="95250"/>
              </a:xfrm>
              <a:custGeom>
                <a:avLst/>
                <a:gdLst>
                  <a:gd name="T0" fmla="*/ 31 w 33"/>
                  <a:gd name="T1" fmla="*/ 60 h 60"/>
                  <a:gd name="T2" fmla="*/ 0 w 33"/>
                  <a:gd name="T3" fmla="*/ 57 h 60"/>
                  <a:gd name="T4" fmla="*/ 0 w 33"/>
                  <a:gd name="T5" fmla="*/ 50 h 60"/>
                  <a:gd name="T6" fmla="*/ 12 w 33"/>
                  <a:gd name="T7" fmla="*/ 52 h 60"/>
                  <a:gd name="T8" fmla="*/ 15 w 33"/>
                  <a:gd name="T9" fmla="*/ 9 h 60"/>
                  <a:gd name="T10" fmla="*/ 1 w 33"/>
                  <a:gd name="T11" fmla="*/ 11 h 60"/>
                  <a:gd name="T12" fmla="*/ 3 w 33"/>
                  <a:gd name="T13" fmla="*/ 5 h 60"/>
                  <a:gd name="T14" fmla="*/ 23 w 33"/>
                  <a:gd name="T15" fmla="*/ 0 h 60"/>
                  <a:gd name="T16" fmla="*/ 20 w 33"/>
                  <a:gd name="T17" fmla="*/ 52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7"/>
                    </a:lnTo>
                    <a:lnTo>
                      <a:pt x="0" y="50"/>
                    </a:lnTo>
                    <a:lnTo>
                      <a:pt x="12" y="52"/>
                    </a:lnTo>
                    <a:lnTo>
                      <a:pt x="15" y="9"/>
                    </a:lnTo>
                    <a:lnTo>
                      <a:pt x="1" y="11"/>
                    </a:lnTo>
                    <a:lnTo>
                      <a:pt x="3" y="5"/>
                    </a:lnTo>
                    <a:lnTo>
                      <a:pt x="23" y="0"/>
                    </a:lnTo>
                    <a:lnTo>
                      <a:pt x="20" y="52"/>
                    </a:lnTo>
                    <a:lnTo>
                      <a:pt x="33" y="53"/>
                    </a:lnTo>
                    <a:lnTo>
                      <a:pt x="31"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6" name="Freeform 65"/>
              <p:cNvSpPr>
                <a:spLocks noEditPoints="1"/>
              </p:cNvSpPr>
              <p:nvPr/>
            </p:nvSpPr>
            <p:spPr bwMode="auto">
              <a:xfrm>
                <a:off x="6118225" y="2974343"/>
                <a:ext cx="65088" cy="95250"/>
              </a:xfrm>
              <a:custGeom>
                <a:avLst/>
                <a:gdLst>
                  <a:gd name="T0" fmla="*/ 1 w 26"/>
                  <a:gd name="T1" fmla="*/ 19 h 38"/>
                  <a:gd name="T2" fmla="*/ 5 w 26"/>
                  <a:gd name="T3" fmla="*/ 5 h 38"/>
                  <a:gd name="T4" fmla="*/ 15 w 26"/>
                  <a:gd name="T5" fmla="*/ 1 h 38"/>
                  <a:gd name="T6" fmla="*/ 25 w 26"/>
                  <a:gd name="T7" fmla="*/ 20 h 38"/>
                  <a:gd name="T8" fmla="*/ 20 w 26"/>
                  <a:gd name="T9" fmla="*/ 34 h 38"/>
                  <a:gd name="T10" fmla="*/ 11 w 26"/>
                  <a:gd name="T11" fmla="*/ 38 h 38"/>
                  <a:gd name="T12" fmla="*/ 3 w 26"/>
                  <a:gd name="T13" fmla="*/ 33 h 38"/>
                  <a:gd name="T14" fmla="*/ 1 w 26"/>
                  <a:gd name="T15" fmla="*/ 19 h 38"/>
                  <a:gd name="T16" fmla="*/ 6 w 26"/>
                  <a:gd name="T17" fmla="*/ 19 h 38"/>
                  <a:gd name="T18" fmla="*/ 11 w 26"/>
                  <a:gd name="T19" fmla="*/ 34 h 38"/>
                  <a:gd name="T20" fmla="*/ 20 w 26"/>
                  <a:gd name="T21" fmla="*/ 20 h 38"/>
                  <a:gd name="T22" fmla="*/ 14 w 26"/>
                  <a:gd name="T23" fmla="*/ 4 h 38"/>
                  <a:gd name="T24" fmla="*/ 6 w 26"/>
                  <a:gd name="T2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 y="19"/>
                    </a:moveTo>
                    <a:cubicBezTo>
                      <a:pt x="1" y="12"/>
                      <a:pt x="3" y="8"/>
                      <a:pt x="5" y="5"/>
                    </a:cubicBezTo>
                    <a:cubicBezTo>
                      <a:pt x="8" y="2"/>
                      <a:pt x="11" y="0"/>
                      <a:pt x="15" y="1"/>
                    </a:cubicBezTo>
                    <a:cubicBezTo>
                      <a:pt x="23" y="1"/>
                      <a:pt x="26" y="8"/>
                      <a:pt x="25" y="20"/>
                    </a:cubicBezTo>
                    <a:cubicBezTo>
                      <a:pt x="24" y="26"/>
                      <a:pt x="23" y="31"/>
                      <a:pt x="20" y="34"/>
                    </a:cubicBezTo>
                    <a:cubicBezTo>
                      <a:pt x="18" y="37"/>
                      <a:pt x="15" y="38"/>
                      <a:pt x="11" y="38"/>
                    </a:cubicBezTo>
                    <a:cubicBezTo>
                      <a:pt x="7" y="38"/>
                      <a:pt x="4" y="36"/>
                      <a:pt x="3" y="33"/>
                    </a:cubicBezTo>
                    <a:cubicBezTo>
                      <a:pt x="1" y="29"/>
                      <a:pt x="0" y="25"/>
                      <a:pt x="1" y="19"/>
                    </a:cubicBezTo>
                    <a:close/>
                    <a:moveTo>
                      <a:pt x="6" y="19"/>
                    </a:moveTo>
                    <a:cubicBezTo>
                      <a:pt x="5" y="29"/>
                      <a:pt x="7" y="34"/>
                      <a:pt x="11" y="34"/>
                    </a:cubicBezTo>
                    <a:cubicBezTo>
                      <a:pt x="16" y="35"/>
                      <a:pt x="19" y="30"/>
                      <a:pt x="20" y="20"/>
                    </a:cubicBezTo>
                    <a:cubicBezTo>
                      <a:pt x="21" y="10"/>
                      <a:pt x="19" y="5"/>
                      <a:pt x="14" y="4"/>
                    </a:cubicBezTo>
                    <a:cubicBezTo>
                      <a:pt x="9" y="4"/>
                      <a:pt x="6" y="9"/>
                      <a:pt x="6" y="19"/>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7" name="Freeform 66"/>
              <p:cNvSpPr>
                <a:spLocks/>
              </p:cNvSpPr>
              <p:nvPr/>
            </p:nvSpPr>
            <p:spPr bwMode="auto">
              <a:xfrm>
                <a:off x="6189663" y="2983868"/>
                <a:ext cx="52388" cy="93663"/>
              </a:xfrm>
              <a:custGeom>
                <a:avLst/>
                <a:gdLst>
                  <a:gd name="T0" fmla="*/ 33 w 33"/>
                  <a:gd name="T1" fmla="*/ 59 h 59"/>
                  <a:gd name="T2" fmla="*/ 0 w 33"/>
                  <a:gd name="T3" fmla="*/ 55 h 59"/>
                  <a:gd name="T4" fmla="*/ 2 w 33"/>
                  <a:gd name="T5" fmla="*/ 49 h 59"/>
                  <a:gd name="T6" fmla="*/ 15 w 33"/>
                  <a:gd name="T7" fmla="*/ 51 h 59"/>
                  <a:gd name="T8" fmla="*/ 19 w 33"/>
                  <a:gd name="T9" fmla="*/ 8 h 59"/>
                  <a:gd name="T10" fmla="*/ 5 w 33"/>
                  <a:gd name="T11" fmla="*/ 10 h 59"/>
                  <a:gd name="T12" fmla="*/ 7 w 33"/>
                  <a:gd name="T13" fmla="*/ 3 h 59"/>
                  <a:gd name="T14" fmla="*/ 27 w 33"/>
                  <a:gd name="T15" fmla="*/ 0 h 59"/>
                  <a:gd name="T16" fmla="*/ 21 w 33"/>
                  <a:gd name="T17" fmla="*/ 52 h 59"/>
                  <a:gd name="T18" fmla="*/ 33 w 33"/>
                  <a:gd name="T19" fmla="*/ 54 h 59"/>
                  <a:gd name="T20" fmla="*/ 33 w 33"/>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9">
                    <a:moveTo>
                      <a:pt x="33" y="59"/>
                    </a:moveTo>
                    <a:lnTo>
                      <a:pt x="0" y="55"/>
                    </a:lnTo>
                    <a:lnTo>
                      <a:pt x="2" y="49"/>
                    </a:lnTo>
                    <a:lnTo>
                      <a:pt x="15" y="51"/>
                    </a:lnTo>
                    <a:lnTo>
                      <a:pt x="19" y="8"/>
                    </a:lnTo>
                    <a:lnTo>
                      <a:pt x="5" y="10"/>
                    </a:lnTo>
                    <a:lnTo>
                      <a:pt x="7" y="3"/>
                    </a:lnTo>
                    <a:lnTo>
                      <a:pt x="27" y="0"/>
                    </a:lnTo>
                    <a:lnTo>
                      <a:pt x="21" y="52"/>
                    </a:lnTo>
                    <a:lnTo>
                      <a:pt x="33" y="54"/>
                    </a:lnTo>
                    <a:lnTo>
                      <a:pt x="33" y="59"/>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8" name="Freeform 67"/>
              <p:cNvSpPr>
                <a:spLocks noEditPoints="1"/>
              </p:cNvSpPr>
              <p:nvPr/>
            </p:nvSpPr>
            <p:spPr bwMode="auto">
              <a:xfrm>
                <a:off x="6257925" y="2991806"/>
                <a:ext cx="66675" cy="95250"/>
              </a:xfrm>
              <a:custGeom>
                <a:avLst/>
                <a:gdLst>
                  <a:gd name="T0" fmla="*/ 1 w 27"/>
                  <a:gd name="T1" fmla="*/ 18 h 38"/>
                  <a:gd name="T2" fmla="*/ 6 w 27"/>
                  <a:gd name="T3" fmla="*/ 4 h 38"/>
                  <a:gd name="T4" fmla="*/ 16 w 27"/>
                  <a:gd name="T5" fmla="*/ 0 h 38"/>
                  <a:gd name="T6" fmla="*/ 25 w 27"/>
                  <a:gd name="T7" fmla="*/ 20 h 38"/>
                  <a:gd name="T8" fmla="*/ 20 w 27"/>
                  <a:gd name="T9" fmla="*/ 34 h 38"/>
                  <a:gd name="T10" fmla="*/ 10 w 27"/>
                  <a:gd name="T11" fmla="*/ 37 h 38"/>
                  <a:gd name="T12" fmla="*/ 2 w 27"/>
                  <a:gd name="T13" fmla="*/ 32 h 38"/>
                  <a:gd name="T14" fmla="*/ 1 w 27"/>
                  <a:gd name="T15" fmla="*/ 18 h 38"/>
                  <a:gd name="T16" fmla="*/ 6 w 27"/>
                  <a:gd name="T17" fmla="*/ 18 h 38"/>
                  <a:gd name="T18" fmla="*/ 11 w 27"/>
                  <a:gd name="T19" fmla="*/ 34 h 38"/>
                  <a:gd name="T20" fmla="*/ 20 w 27"/>
                  <a:gd name="T21" fmla="*/ 20 h 38"/>
                  <a:gd name="T22" fmla="*/ 15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8"/>
                    </a:moveTo>
                    <a:cubicBezTo>
                      <a:pt x="2" y="11"/>
                      <a:pt x="4" y="7"/>
                      <a:pt x="6" y="4"/>
                    </a:cubicBezTo>
                    <a:cubicBezTo>
                      <a:pt x="9" y="1"/>
                      <a:pt x="12" y="0"/>
                      <a:pt x="16" y="0"/>
                    </a:cubicBezTo>
                    <a:cubicBezTo>
                      <a:pt x="24" y="1"/>
                      <a:pt x="27" y="8"/>
                      <a:pt x="25" y="20"/>
                    </a:cubicBezTo>
                    <a:cubicBezTo>
                      <a:pt x="24" y="26"/>
                      <a:pt x="23" y="31"/>
                      <a:pt x="20" y="34"/>
                    </a:cubicBezTo>
                    <a:cubicBezTo>
                      <a:pt x="17" y="37"/>
                      <a:pt x="14" y="38"/>
                      <a:pt x="10" y="37"/>
                    </a:cubicBezTo>
                    <a:cubicBezTo>
                      <a:pt x="7" y="37"/>
                      <a:pt x="4" y="35"/>
                      <a:pt x="2" y="32"/>
                    </a:cubicBezTo>
                    <a:cubicBezTo>
                      <a:pt x="1" y="28"/>
                      <a:pt x="0" y="24"/>
                      <a:pt x="1" y="18"/>
                    </a:cubicBezTo>
                    <a:close/>
                    <a:moveTo>
                      <a:pt x="6" y="18"/>
                    </a:moveTo>
                    <a:cubicBezTo>
                      <a:pt x="5" y="28"/>
                      <a:pt x="6" y="33"/>
                      <a:pt x="11" y="34"/>
                    </a:cubicBezTo>
                    <a:cubicBezTo>
                      <a:pt x="16" y="34"/>
                      <a:pt x="19" y="30"/>
                      <a:pt x="20" y="20"/>
                    </a:cubicBezTo>
                    <a:cubicBezTo>
                      <a:pt x="22" y="10"/>
                      <a:pt x="20" y="5"/>
                      <a:pt x="15" y="4"/>
                    </a:cubicBezTo>
                    <a:cubicBezTo>
                      <a:pt x="11" y="3"/>
                      <a:pt x="7" y="8"/>
                      <a:pt x="6" y="18"/>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09" name="Freeform 68"/>
              <p:cNvSpPr>
                <a:spLocks/>
              </p:cNvSpPr>
              <p:nvPr/>
            </p:nvSpPr>
            <p:spPr bwMode="auto">
              <a:xfrm>
                <a:off x="6330950" y="3004506"/>
                <a:ext cx="52388" cy="95250"/>
              </a:xfrm>
              <a:custGeom>
                <a:avLst/>
                <a:gdLst>
                  <a:gd name="T0" fmla="*/ 31 w 33"/>
                  <a:gd name="T1" fmla="*/ 60 h 60"/>
                  <a:gd name="T2" fmla="*/ 0 w 33"/>
                  <a:gd name="T3" fmla="*/ 53 h 60"/>
                  <a:gd name="T4" fmla="*/ 0 w 33"/>
                  <a:gd name="T5" fmla="*/ 47 h 60"/>
                  <a:gd name="T6" fmla="*/ 12 w 33"/>
                  <a:gd name="T7" fmla="*/ 50 h 60"/>
                  <a:gd name="T8" fmla="*/ 20 w 33"/>
                  <a:gd name="T9" fmla="*/ 6 h 60"/>
                  <a:gd name="T10" fmla="*/ 6 w 33"/>
                  <a:gd name="T11" fmla="*/ 9 h 60"/>
                  <a:gd name="T12" fmla="*/ 7 w 33"/>
                  <a:gd name="T13" fmla="*/ 1 h 60"/>
                  <a:gd name="T14" fmla="*/ 28 w 33"/>
                  <a:gd name="T15" fmla="*/ 0 h 60"/>
                  <a:gd name="T16" fmla="*/ 20 w 33"/>
                  <a:gd name="T17" fmla="*/ 50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3"/>
                    </a:lnTo>
                    <a:lnTo>
                      <a:pt x="0" y="47"/>
                    </a:lnTo>
                    <a:lnTo>
                      <a:pt x="12" y="50"/>
                    </a:lnTo>
                    <a:lnTo>
                      <a:pt x="20" y="6"/>
                    </a:lnTo>
                    <a:lnTo>
                      <a:pt x="6" y="9"/>
                    </a:lnTo>
                    <a:lnTo>
                      <a:pt x="7" y="1"/>
                    </a:lnTo>
                    <a:lnTo>
                      <a:pt x="28" y="0"/>
                    </a:lnTo>
                    <a:lnTo>
                      <a:pt x="20" y="50"/>
                    </a:lnTo>
                    <a:lnTo>
                      <a:pt x="33" y="53"/>
                    </a:lnTo>
                    <a:lnTo>
                      <a:pt x="31"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0" name="Freeform 69"/>
              <p:cNvSpPr>
                <a:spLocks noEditPoints="1"/>
              </p:cNvSpPr>
              <p:nvPr/>
            </p:nvSpPr>
            <p:spPr bwMode="auto">
              <a:xfrm>
                <a:off x="6397625" y="3014031"/>
                <a:ext cx="68263" cy="95250"/>
              </a:xfrm>
              <a:custGeom>
                <a:avLst/>
                <a:gdLst>
                  <a:gd name="T0" fmla="*/ 1 w 27"/>
                  <a:gd name="T1" fmla="*/ 17 h 38"/>
                  <a:gd name="T2" fmla="*/ 7 w 27"/>
                  <a:gd name="T3" fmla="*/ 4 h 38"/>
                  <a:gd name="T4" fmla="*/ 17 w 27"/>
                  <a:gd name="T5" fmla="*/ 0 h 38"/>
                  <a:gd name="T6" fmla="*/ 25 w 27"/>
                  <a:gd name="T7" fmla="*/ 21 h 38"/>
                  <a:gd name="T8" fmla="*/ 19 w 27"/>
                  <a:gd name="T9" fmla="*/ 34 h 38"/>
                  <a:gd name="T10" fmla="*/ 9 w 27"/>
                  <a:gd name="T11" fmla="*/ 37 h 38"/>
                  <a:gd name="T12" fmla="*/ 2 w 27"/>
                  <a:gd name="T13" fmla="*/ 31 h 38"/>
                  <a:gd name="T14" fmla="*/ 1 w 27"/>
                  <a:gd name="T15" fmla="*/ 17 h 38"/>
                  <a:gd name="T16" fmla="*/ 6 w 27"/>
                  <a:gd name="T17" fmla="*/ 18 h 38"/>
                  <a:gd name="T18" fmla="*/ 11 w 27"/>
                  <a:gd name="T19" fmla="*/ 33 h 38"/>
                  <a:gd name="T20" fmla="*/ 20 w 27"/>
                  <a:gd name="T21" fmla="*/ 20 h 38"/>
                  <a:gd name="T22" fmla="*/ 16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4" y="6"/>
                      <a:pt x="7" y="4"/>
                    </a:cubicBezTo>
                    <a:cubicBezTo>
                      <a:pt x="10" y="1"/>
                      <a:pt x="13" y="0"/>
                      <a:pt x="17" y="0"/>
                    </a:cubicBezTo>
                    <a:cubicBezTo>
                      <a:pt x="25" y="2"/>
                      <a:pt x="27" y="9"/>
                      <a:pt x="25" y="21"/>
                    </a:cubicBezTo>
                    <a:cubicBezTo>
                      <a:pt x="24" y="27"/>
                      <a:pt x="22" y="31"/>
                      <a:pt x="19" y="34"/>
                    </a:cubicBezTo>
                    <a:cubicBezTo>
                      <a:pt x="17" y="37"/>
                      <a:pt x="13" y="38"/>
                      <a:pt x="9" y="37"/>
                    </a:cubicBezTo>
                    <a:cubicBezTo>
                      <a:pt x="6" y="36"/>
                      <a:pt x="3" y="34"/>
                      <a:pt x="2" y="31"/>
                    </a:cubicBezTo>
                    <a:cubicBezTo>
                      <a:pt x="0" y="28"/>
                      <a:pt x="0" y="23"/>
                      <a:pt x="1" y="17"/>
                    </a:cubicBezTo>
                    <a:close/>
                    <a:moveTo>
                      <a:pt x="6" y="18"/>
                    </a:moveTo>
                    <a:cubicBezTo>
                      <a:pt x="4" y="27"/>
                      <a:pt x="6" y="33"/>
                      <a:pt x="11" y="33"/>
                    </a:cubicBezTo>
                    <a:cubicBezTo>
                      <a:pt x="15" y="34"/>
                      <a:pt x="18" y="30"/>
                      <a:pt x="20" y="20"/>
                    </a:cubicBezTo>
                    <a:cubicBezTo>
                      <a:pt x="22" y="10"/>
                      <a:pt x="21" y="5"/>
                      <a:pt x="16" y="4"/>
                    </a:cubicBezTo>
                    <a:cubicBezTo>
                      <a:pt x="11" y="3"/>
                      <a:pt x="8" y="8"/>
                      <a:pt x="6" y="18"/>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1" name="Freeform 70"/>
              <p:cNvSpPr>
                <a:spLocks/>
              </p:cNvSpPr>
              <p:nvPr/>
            </p:nvSpPr>
            <p:spPr bwMode="auto">
              <a:xfrm>
                <a:off x="6467475" y="3029906"/>
                <a:ext cx="52388" cy="95250"/>
              </a:xfrm>
              <a:custGeom>
                <a:avLst/>
                <a:gdLst>
                  <a:gd name="T0" fmla="*/ 32 w 33"/>
                  <a:gd name="T1" fmla="*/ 60 h 60"/>
                  <a:gd name="T2" fmla="*/ 0 w 33"/>
                  <a:gd name="T3" fmla="*/ 53 h 60"/>
                  <a:gd name="T4" fmla="*/ 2 w 33"/>
                  <a:gd name="T5" fmla="*/ 47 h 60"/>
                  <a:gd name="T6" fmla="*/ 14 w 33"/>
                  <a:gd name="T7" fmla="*/ 50 h 60"/>
                  <a:gd name="T8" fmla="*/ 22 w 33"/>
                  <a:gd name="T9" fmla="*/ 8 h 60"/>
                  <a:gd name="T10" fmla="*/ 10 w 33"/>
                  <a:gd name="T11" fmla="*/ 8 h 60"/>
                  <a:gd name="T12" fmla="*/ 11 w 33"/>
                  <a:gd name="T13" fmla="*/ 1 h 60"/>
                  <a:gd name="T14" fmla="*/ 32 w 33"/>
                  <a:gd name="T15" fmla="*/ 0 h 60"/>
                  <a:gd name="T16" fmla="*/ 21 w 33"/>
                  <a:gd name="T17" fmla="*/ 52 h 60"/>
                  <a:gd name="T18" fmla="*/ 33 w 33"/>
                  <a:gd name="T19" fmla="*/ 53 h 60"/>
                  <a:gd name="T20" fmla="*/ 32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2" y="60"/>
                    </a:moveTo>
                    <a:lnTo>
                      <a:pt x="0" y="53"/>
                    </a:lnTo>
                    <a:lnTo>
                      <a:pt x="2" y="47"/>
                    </a:lnTo>
                    <a:lnTo>
                      <a:pt x="14" y="50"/>
                    </a:lnTo>
                    <a:lnTo>
                      <a:pt x="22" y="8"/>
                    </a:lnTo>
                    <a:lnTo>
                      <a:pt x="10" y="8"/>
                    </a:lnTo>
                    <a:lnTo>
                      <a:pt x="11" y="1"/>
                    </a:lnTo>
                    <a:lnTo>
                      <a:pt x="32" y="0"/>
                    </a:lnTo>
                    <a:lnTo>
                      <a:pt x="21" y="52"/>
                    </a:lnTo>
                    <a:lnTo>
                      <a:pt x="33" y="53"/>
                    </a:lnTo>
                    <a:lnTo>
                      <a:pt x="32"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2" name="Freeform 71"/>
              <p:cNvSpPr>
                <a:spLocks noEditPoints="1"/>
              </p:cNvSpPr>
              <p:nvPr/>
            </p:nvSpPr>
            <p:spPr bwMode="auto">
              <a:xfrm>
                <a:off x="6537325" y="3042606"/>
                <a:ext cx="68263" cy="93663"/>
              </a:xfrm>
              <a:custGeom>
                <a:avLst/>
                <a:gdLst>
                  <a:gd name="T0" fmla="*/ 1 w 27"/>
                  <a:gd name="T1" fmla="*/ 17 h 38"/>
                  <a:gd name="T2" fmla="*/ 7 w 27"/>
                  <a:gd name="T3" fmla="*/ 4 h 38"/>
                  <a:gd name="T4" fmla="*/ 18 w 27"/>
                  <a:gd name="T5" fmla="*/ 1 h 38"/>
                  <a:gd name="T6" fmla="*/ 25 w 27"/>
                  <a:gd name="T7" fmla="*/ 22 h 38"/>
                  <a:gd name="T8" fmla="*/ 18 w 27"/>
                  <a:gd name="T9" fmla="*/ 35 h 38"/>
                  <a:gd name="T10" fmla="*/ 8 w 27"/>
                  <a:gd name="T11" fmla="*/ 38 h 38"/>
                  <a:gd name="T12" fmla="*/ 1 w 27"/>
                  <a:gd name="T13" fmla="*/ 31 h 38"/>
                  <a:gd name="T14" fmla="*/ 1 w 27"/>
                  <a:gd name="T15" fmla="*/ 17 h 38"/>
                  <a:gd name="T16" fmla="*/ 6 w 27"/>
                  <a:gd name="T17" fmla="*/ 18 h 38"/>
                  <a:gd name="T18" fmla="*/ 9 w 27"/>
                  <a:gd name="T19" fmla="*/ 34 h 38"/>
                  <a:gd name="T20" fmla="*/ 20 w 27"/>
                  <a:gd name="T21" fmla="*/ 21 h 38"/>
                  <a:gd name="T22" fmla="*/ 16 w 27"/>
                  <a:gd name="T23" fmla="*/ 5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5" y="7"/>
                      <a:pt x="7" y="4"/>
                    </a:cubicBezTo>
                    <a:cubicBezTo>
                      <a:pt x="10" y="1"/>
                      <a:pt x="14" y="0"/>
                      <a:pt x="18" y="1"/>
                    </a:cubicBezTo>
                    <a:cubicBezTo>
                      <a:pt x="25" y="3"/>
                      <a:pt x="27" y="10"/>
                      <a:pt x="25" y="22"/>
                    </a:cubicBezTo>
                    <a:cubicBezTo>
                      <a:pt x="23" y="28"/>
                      <a:pt x="21" y="32"/>
                      <a:pt x="18" y="35"/>
                    </a:cubicBezTo>
                    <a:cubicBezTo>
                      <a:pt x="15" y="38"/>
                      <a:pt x="12" y="38"/>
                      <a:pt x="8" y="38"/>
                    </a:cubicBezTo>
                    <a:cubicBezTo>
                      <a:pt x="5" y="37"/>
                      <a:pt x="2" y="35"/>
                      <a:pt x="1" y="31"/>
                    </a:cubicBezTo>
                    <a:cubicBezTo>
                      <a:pt x="0" y="28"/>
                      <a:pt x="0" y="23"/>
                      <a:pt x="1" y="17"/>
                    </a:cubicBezTo>
                    <a:close/>
                    <a:moveTo>
                      <a:pt x="6" y="18"/>
                    </a:moveTo>
                    <a:cubicBezTo>
                      <a:pt x="3" y="28"/>
                      <a:pt x="5" y="33"/>
                      <a:pt x="9" y="34"/>
                    </a:cubicBezTo>
                    <a:cubicBezTo>
                      <a:pt x="14" y="35"/>
                      <a:pt x="18" y="31"/>
                      <a:pt x="20" y="21"/>
                    </a:cubicBezTo>
                    <a:cubicBezTo>
                      <a:pt x="22" y="11"/>
                      <a:pt x="21" y="6"/>
                      <a:pt x="16" y="5"/>
                    </a:cubicBezTo>
                    <a:cubicBezTo>
                      <a:pt x="12" y="4"/>
                      <a:pt x="8" y="8"/>
                      <a:pt x="6" y="18"/>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3" name="Freeform 72"/>
              <p:cNvSpPr>
                <a:spLocks/>
              </p:cNvSpPr>
              <p:nvPr/>
            </p:nvSpPr>
            <p:spPr bwMode="auto">
              <a:xfrm>
                <a:off x="6602413" y="3064831"/>
                <a:ext cx="55563" cy="92075"/>
              </a:xfrm>
              <a:custGeom>
                <a:avLst/>
                <a:gdLst>
                  <a:gd name="T0" fmla="*/ 33 w 35"/>
                  <a:gd name="T1" fmla="*/ 58 h 58"/>
                  <a:gd name="T2" fmla="*/ 0 w 35"/>
                  <a:gd name="T3" fmla="*/ 50 h 58"/>
                  <a:gd name="T4" fmla="*/ 2 w 35"/>
                  <a:gd name="T5" fmla="*/ 44 h 58"/>
                  <a:gd name="T6" fmla="*/ 14 w 35"/>
                  <a:gd name="T7" fmla="*/ 47 h 58"/>
                  <a:gd name="T8" fmla="*/ 25 w 35"/>
                  <a:gd name="T9" fmla="*/ 6 h 58"/>
                  <a:gd name="T10" fmla="*/ 13 w 35"/>
                  <a:gd name="T11" fmla="*/ 6 h 58"/>
                  <a:gd name="T12" fmla="*/ 14 w 35"/>
                  <a:gd name="T13" fmla="*/ 0 h 58"/>
                  <a:gd name="T14" fmla="*/ 35 w 35"/>
                  <a:gd name="T15" fmla="*/ 0 h 58"/>
                  <a:gd name="T16" fmla="*/ 22 w 35"/>
                  <a:gd name="T17" fmla="*/ 50 h 58"/>
                  <a:gd name="T18" fmla="*/ 35 w 35"/>
                  <a:gd name="T19" fmla="*/ 53 h 58"/>
                  <a:gd name="T20" fmla="*/ 33 w 35"/>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8">
                    <a:moveTo>
                      <a:pt x="33" y="58"/>
                    </a:moveTo>
                    <a:lnTo>
                      <a:pt x="0" y="50"/>
                    </a:lnTo>
                    <a:lnTo>
                      <a:pt x="2" y="44"/>
                    </a:lnTo>
                    <a:lnTo>
                      <a:pt x="14" y="47"/>
                    </a:lnTo>
                    <a:lnTo>
                      <a:pt x="25" y="6"/>
                    </a:lnTo>
                    <a:lnTo>
                      <a:pt x="13" y="6"/>
                    </a:lnTo>
                    <a:lnTo>
                      <a:pt x="14" y="0"/>
                    </a:lnTo>
                    <a:lnTo>
                      <a:pt x="35" y="0"/>
                    </a:lnTo>
                    <a:lnTo>
                      <a:pt x="22" y="50"/>
                    </a:lnTo>
                    <a:lnTo>
                      <a:pt x="35" y="53"/>
                    </a:lnTo>
                    <a:lnTo>
                      <a:pt x="33" y="58"/>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4" name="Freeform 73"/>
              <p:cNvSpPr>
                <a:spLocks noEditPoints="1"/>
              </p:cNvSpPr>
              <p:nvPr/>
            </p:nvSpPr>
            <p:spPr bwMode="auto">
              <a:xfrm>
                <a:off x="6672263" y="3077531"/>
                <a:ext cx="73025" cy="96838"/>
              </a:xfrm>
              <a:custGeom>
                <a:avLst/>
                <a:gdLst>
                  <a:gd name="T0" fmla="*/ 2 w 29"/>
                  <a:gd name="T1" fmla="*/ 17 h 39"/>
                  <a:gd name="T2" fmla="*/ 9 w 29"/>
                  <a:gd name="T3" fmla="*/ 4 h 39"/>
                  <a:gd name="T4" fmla="*/ 19 w 29"/>
                  <a:gd name="T5" fmla="*/ 2 h 39"/>
                  <a:gd name="T6" fmla="*/ 25 w 29"/>
                  <a:gd name="T7" fmla="*/ 23 h 39"/>
                  <a:gd name="T8" fmla="*/ 18 w 29"/>
                  <a:gd name="T9" fmla="*/ 35 h 39"/>
                  <a:gd name="T10" fmla="*/ 8 w 29"/>
                  <a:gd name="T11" fmla="*/ 37 h 39"/>
                  <a:gd name="T12" fmla="*/ 1 w 29"/>
                  <a:gd name="T13" fmla="*/ 31 h 39"/>
                  <a:gd name="T14" fmla="*/ 2 w 29"/>
                  <a:gd name="T15" fmla="*/ 17 h 39"/>
                  <a:gd name="T16" fmla="*/ 7 w 29"/>
                  <a:gd name="T17" fmla="*/ 18 h 39"/>
                  <a:gd name="T18" fmla="*/ 10 w 29"/>
                  <a:gd name="T19" fmla="*/ 34 h 39"/>
                  <a:gd name="T20" fmla="*/ 21 w 29"/>
                  <a:gd name="T21" fmla="*/ 22 h 39"/>
                  <a:gd name="T22" fmla="*/ 18 w 29"/>
                  <a:gd name="T23" fmla="*/ 5 h 39"/>
                  <a:gd name="T24" fmla="*/ 7 w 29"/>
                  <a:gd name="T25"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9">
                    <a:moveTo>
                      <a:pt x="2" y="17"/>
                    </a:moveTo>
                    <a:cubicBezTo>
                      <a:pt x="4" y="11"/>
                      <a:pt x="6" y="6"/>
                      <a:pt x="9" y="4"/>
                    </a:cubicBezTo>
                    <a:cubicBezTo>
                      <a:pt x="12" y="1"/>
                      <a:pt x="15" y="0"/>
                      <a:pt x="19" y="2"/>
                    </a:cubicBezTo>
                    <a:cubicBezTo>
                      <a:pt x="27" y="4"/>
                      <a:pt x="29" y="11"/>
                      <a:pt x="25" y="23"/>
                    </a:cubicBezTo>
                    <a:cubicBezTo>
                      <a:pt x="24" y="29"/>
                      <a:pt x="21" y="33"/>
                      <a:pt x="18" y="35"/>
                    </a:cubicBezTo>
                    <a:cubicBezTo>
                      <a:pt x="15" y="38"/>
                      <a:pt x="12" y="39"/>
                      <a:pt x="8" y="37"/>
                    </a:cubicBezTo>
                    <a:cubicBezTo>
                      <a:pt x="5" y="36"/>
                      <a:pt x="2" y="34"/>
                      <a:pt x="1" y="31"/>
                    </a:cubicBezTo>
                    <a:cubicBezTo>
                      <a:pt x="0" y="27"/>
                      <a:pt x="0" y="23"/>
                      <a:pt x="2" y="17"/>
                    </a:cubicBezTo>
                    <a:close/>
                    <a:moveTo>
                      <a:pt x="7" y="18"/>
                    </a:moveTo>
                    <a:cubicBezTo>
                      <a:pt x="4" y="27"/>
                      <a:pt x="5" y="33"/>
                      <a:pt x="10" y="34"/>
                    </a:cubicBezTo>
                    <a:cubicBezTo>
                      <a:pt x="14" y="35"/>
                      <a:pt x="18" y="31"/>
                      <a:pt x="21" y="22"/>
                    </a:cubicBezTo>
                    <a:cubicBezTo>
                      <a:pt x="23" y="12"/>
                      <a:pt x="23" y="6"/>
                      <a:pt x="18" y="5"/>
                    </a:cubicBezTo>
                    <a:cubicBezTo>
                      <a:pt x="13" y="4"/>
                      <a:pt x="9" y="8"/>
                      <a:pt x="7" y="18"/>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5" name="Freeform 74"/>
              <p:cNvSpPr>
                <a:spLocks/>
              </p:cNvSpPr>
              <p:nvPr/>
            </p:nvSpPr>
            <p:spPr bwMode="auto">
              <a:xfrm>
                <a:off x="6737350" y="3101343"/>
                <a:ext cx="58738" cy="95250"/>
              </a:xfrm>
              <a:custGeom>
                <a:avLst/>
                <a:gdLst>
                  <a:gd name="T0" fmla="*/ 32 w 37"/>
                  <a:gd name="T1" fmla="*/ 60 h 60"/>
                  <a:gd name="T2" fmla="*/ 0 w 37"/>
                  <a:gd name="T3" fmla="*/ 51 h 60"/>
                  <a:gd name="T4" fmla="*/ 3 w 37"/>
                  <a:gd name="T5" fmla="*/ 45 h 60"/>
                  <a:gd name="T6" fmla="*/ 14 w 37"/>
                  <a:gd name="T7" fmla="*/ 49 h 60"/>
                  <a:gd name="T8" fmla="*/ 27 w 37"/>
                  <a:gd name="T9" fmla="*/ 7 h 60"/>
                  <a:gd name="T10" fmla="*/ 14 w 37"/>
                  <a:gd name="T11" fmla="*/ 7 h 60"/>
                  <a:gd name="T12" fmla="*/ 16 w 37"/>
                  <a:gd name="T13" fmla="*/ 0 h 60"/>
                  <a:gd name="T14" fmla="*/ 37 w 37"/>
                  <a:gd name="T15" fmla="*/ 0 h 60"/>
                  <a:gd name="T16" fmla="*/ 22 w 37"/>
                  <a:gd name="T17" fmla="*/ 51 h 60"/>
                  <a:gd name="T18" fmla="*/ 33 w 37"/>
                  <a:gd name="T19" fmla="*/ 54 h 60"/>
                  <a:gd name="T20" fmla="*/ 32 w 3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0">
                    <a:moveTo>
                      <a:pt x="32" y="60"/>
                    </a:moveTo>
                    <a:lnTo>
                      <a:pt x="0" y="51"/>
                    </a:lnTo>
                    <a:lnTo>
                      <a:pt x="3" y="45"/>
                    </a:lnTo>
                    <a:lnTo>
                      <a:pt x="14" y="49"/>
                    </a:lnTo>
                    <a:lnTo>
                      <a:pt x="27" y="7"/>
                    </a:lnTo>
                    <a:lnTo>
                      <a:pt x="14" y="7"/>
                    </a:lnTo>
                    <a:lnTo>
                      <a:pt x="16" y="0"/>
                    </a:lnTo>
                    <a:lnTo>
                      <a:pt x="37" y="0"/>
                    </a:lnTo>
                    <a:lnTo>
                      <a:pt x="22" y="51"/>
                    </a:lnTo>
                    <a:lnTo>
                      <a:pt x="33" y="54"/>
                    </a:lnTo>
                    <a:lnTo>
                      <a:pt x="32"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6" name="Freeform 75"/>
              <p:cNvSpPr>
                <a:spLocks noEditPoints="1"/>
              </p:cNvSpPr>
              <p:nvPr/>
            </p:nvSpPr>
            <p:spPr bwMode="auto">
              <a:xfrm>
                <a:off x="6807200" y="3118806"/>
                <a:ext cx="73025" cy="95250"/>
              </a:xfrm>
              <a:custGeom>
                <a:avLst/>
                <a:gdLst>
                  <a:gd name="T0" fmla="*/ 2 w 29"/>
                  <a:gd name="T1" fmla="*/ 16 h 38"/>
                  <a:gd name="T2" fmla="*/ 10 w 29"/>
                  <a:gd name="T3" fmla="*/ 3 h 38"/>
                  <a:gd name="T4" fmla="*/ 20 w 29"/>
                  <a:gd name="T5" fmla="*/ 2 h 38"/>
                  <a:gd name="T6" fmla="*/ 25 w 29"/>
                  <a:gd name="T7" fmla="*/ 23 h 38"/>
                  <a:gd name="T8" fmla="*/ 18 w 29"/>
                  <a:gd name="T9" fmla="*/ 35 h 38"/>
                  <a:gd name="T10" fmla="*/ 8 w 29"/>
                  <a:gd name="T11" fmla="*/ 37 h 38"/>
                  <a:gd name="T12" fmla="*/ 1 w 29"/>
                  <a:gd name="T13" fmla="*/ 30 h 38"/>
                  <a:gd name="T14" fmla="*/ 2 w 29"/>
                  <a:gd name="T15" fmla="*/ 16 h 38"/>
                  <a:gd name="T16" fmla="*/ 7 w 29"/>
                  <a:gd name="T17" fmla="*/ 17 h 38"/>
                  <a:gd name="T18" fmla="*/ 9 w 29"/>
                  <a:gd name="T19" fmla="*/ 33 h 38"/>
                  <a:gd name="T20" fmla="*/ 21 w 29"/>
                  <a:gd name="T21" fmla="*/ 22 h 38"/>
                  <a:gd name="T22" fmla="*/ 19 w 29"/>
                  <a:gd name="T23" fmla="*/ 5 h 38"/>
                  <a:gd name="T24" fmla="*/ 7 w 29"/>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8">
                    <a:moveTo>
                      <a:pt x="2" y="16"/>
                    </a:moveTo>
                    <a:cubicBezTo>
                      <a:pt x="4" y="10"/>
                      <a:pt x="7" y="6"/>
                      <a:pt x="10" y="3"/>
                    </a:cubicBezTo>
                    <a:cubicBezTo>
                      <a:pt x="13" y="1"/>
                      <a:pt x="17" y="0"/>
                      <a:pt x="20" y="2"/>
                    </a:cubicBezTo>
                    <a:cubicBezTo>
                      <a:pt x="28" y="4"/>
                      <a:pt x="29" y="11"/>
                      <a:pt x="25" y="23"/>
                    </a:cubicBezTo>
                    <a:cubicBezTo>
                      <a:pt x="24" y="29"/>
                      <a:pt x="21" y="33"/>
                      <a:pt x="18" y="35"/>
                    </a:cubicBezTo>
                    <a:cubicBezTo>
                      <a:pt x="15" y="38"/>
                      <a:pt x="11" y="38"/>
                      <a:pt x="8" y="37"/>
                    </a:cubicBezTo>
                    <a:cubicBezTo>
                      <a:pt x="4" y="36"/>
                      <a:pt x="2" y="33"/>
                      <a:pt x="1" y="30"/>
                    </a:cubicBezTo>
                    <a:cubicBezTo>
                      <a:pt x="0" y="26"/>
                      <a:pt x="1" y="22"/>
                      <a:pt x="2" y="16"/>
                    </a:cubicBezTo>
                    <a:close/>
                    <a:moveTo>
                      <a:pt x="7" y="17"/>
                    </a:moveTo>
                    <a:cubicBezTo>
                      <a:pt x="4" y="27"/>
                      <a:pt x="5" y="32"/>
                      <a:pt x="9" y="33"/>
                    </a:cubicBezTo>
                    <a:cubicBezTo>
                      <a:pt x="14" y="35"/>
                      <a:pt x="18" y="31"/>
                      <a:pt x="21" y="22"/>
                    </a:cubicBezTo>
                    <a:cubicBezTo>
                      <a:pt x="24" y="12"/>
                      <a:pt x="23" y="7"/>
                      <a:pt x="19" y="5"/>
                    </a:cubicBezTo>
                    <a:cubicBezTo>
                      <a:pt x="14" y="4"/>
                      <a:pt x="10" y="8"/>
                      <a:pt x="7" y="17"/>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7" name="Freeform 76"/>
              <p:cNvSpPr>
                <a:spLocks/>
              </p:cNvSpPr>
              <p:nvPr/>
            </p:nvSpPr>
            <p:spPr bwMode="auto">
              <a:xfrm>
                <a:off x="6872288" y="3147381"/>
                <a:ext cx="60325" cy="95250"/>
              </a:xfrm>
              <a:custGeom>
                <a:avLst/>
                <a:gdLst>
                  <a:gd name="T0" fmla="*/ 30 w 38"/>
                  <a:gd name="T1" fmla="*/ 60 h 60"/>
                  <a:gd name="T2" fmla="*/ 0 w 38"/>
                  <a:gd name="T3" fmla="*/ 49 h 60"/>
                  <a:gd name="T4" fmla="*/ 2 w 38"/>
                  <a:gd name="T5" fmla="*/ 44 h 60"/>
                  <a:gd name="T6" fmla="*/ 15 w 38"/>
                  <a:gd name="T7" fmla="*/ 47 h 60"/>
                  <a:gd name="T8" fmla="*/ 29 w 38"/>
                  <a:gd name="T9" fmla="*/ 6 h 60"/>
                  <a:gd name="T10" fmla="*/ 15 w 38"/>
                  <a:gd name="T11" fmla="*/ 6 h 60"/>
                  <a:gd name="T12" fmla="*/ 18 w 38"/>
                  <a:gd name="T13" fmla="*/ 0 h 60"/>
                  <a:gd name="T14" fmla="*/ 38 w 38"/>
                  <a:gd name="T15" fmla="*/ 1 h 60"/>
                  <a:gd name="T16" fmla="*/ 21 w 38"/>
                  <a:gd name="T17" fmla="*/ 50 h 60"/>
                  <a:gd name="T18" fmla="*/ 33 w 38"/>
                  <a:gd name="T19" fmla="*/ 55 h 60"/>
                  <a:gd name="T20" fmla="*/ 30 w 3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0">
                    <a:moveTo>
                      <a:pt x="30" y="60"/>
                    </a:moveTo>
                    <a:lnTo>
                      <a:pt x="0" y="49"/>
                    </a:lnTo>
                    <a:lnTo>
                      <a:pt x="2" y="44"/>
                    </a:lnTo>
                    <a:lnTo>
                      <a:pt x="15" y="47"/>
                    </a:lnTo>
                    <a:lnTo>
                      <a:pt x="29" y="6"/>
                    </a:lnTo>
                    <a:lnTo>
                      <a:pt x="15" y="6"/>
                    </a:lnTo>
                    <a:lnTo>
                      <a:pt x="18" y="0"/>
                    </a:lnTo>
                    <a:lnTo>
                      <a:pt x="38" y="1"/>
                    </a:lnTo>
                    <a:lnTo>
                      <a:pt x="21" y="50"/>
                    </a:lnTo>
                    <a:lnTo>
                      <a:pt x="33" y="55"/>
                    </a:lnTo>
                    <a:lnTo>
                      <a:pt x="30" y="60"/>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8" name="Freeform 77"/>
              <p:cNvSpPr>
                <a:spLocks noEditPoints="1"/>
              </p:cNvSpPr>
              <p:nvPr/>
            </p:nvSpPr>
            <p:spPr bwMode="auto">
              <a:xfrm>
                <a:off x="6940550" y="3169606"/>
                <a:ext cx="74613" cy="92075"/>
              </a:xfrm>
              <a:custGeom>
                <a:avLst/>
                <a:gdLst>
                  <a:gd name="T0" fmla="*/ 3 w 30"/>
                  <a:gd name="T1" fmla="*/ 15 h 37"/>
                  <a:gd name="T2" fmla="*/ 11 w 30"/>
                  <a:gd name="T3" fmla="*/ 2 h 37"/>
                  <a:gd name="T4" fmla="*/ 22 w 30"/>
                  <a:gd name="T5" fmla="*/ 1 h 37"/>
                  <a:gd name="T6" fmla="*/ 26 w 30"/>
                  <a:gd name="T7" fmla="*/ 23 h 37"/>
                  <a:gd name="T8" fmla="*/ 18 w 30"/>
                  <a:gd name="T9" fmla="*/ 34 h 37"/>
                  <a:gd name="T10" fmla="*/ 7 w 30"/>
                  <a:gd name="T11" fmla="*/ 36 h 37"/>
                  <a:gd name="T12" fmla="*/ 1 w 30"/>
                  <a:gd name="T13" fmla="*/ 28 h 37"/>
                  <a:gd name="T14" fmla="*/ 3 w 30"/>
                  <a:gd name="T15" fmla="*/ 15 h 37"/>
                  <a:gd name="T16" fmla="*/ 7 w 30"/>
                  <a:gd name="T17" fmla="*/ 16 h 37"/>
                  <a:gd name="T18" fmla="*/ 9 w 30"/>
                  <a:gd name="T19" fmla="*/ 32 h 37"/>
                  <a:gd name="T20" fmla="*/ 21 w 30"/>
                  <a:gd name="T21" fmla="*/ 21 h 37"/>
                  <a:gd name="T22" fmla="*/ 20 w 30"/>
                  <a:gd name="T23" fmla="*/ 5 h 37"/>
                  <a:gd name="T24" fmla="*/ 7 w 30"/>
                  <a:gd name="T25"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3" y="15"/>
                    </a:moveTo>
                    <a:cubicBezTo>
                      <a:pt x="5" y="9"/>
                      <a:pt x="8" y="5"/>
                      <a:pt x="11" y="2"/>
                    </a:cubicBezTo>
                    <a:cubicBezTo>
                      <a:pt x="14" y="0"/>
                      <a:pt x="18" y="0"/>
                      <a:pt x="22" y="1"/>
                    </a:cubicBezTo>
                    <a:cubicBezTo>
                      <a:pt x="29" y="4"/>
                      <a:pt x="30" y="11"/>
                      <a:pt x="26" y="23"/>
                    </a:cubicBezTo>
                    <a:cubicBezTo>
                      <a:pt x="23" y="28"/>
                      <a:pt x="21" y="32"/>
                      <a:pt x="18" y="34"/>
                    </a:cubicBezTo>
                    <a:cubicBezTo>
                      <a:pt x="14" y="37"/>
                      <a:pt x="11" y="37"/>
                      <a:pt x="7" y="36"/>
                    </a:cubicBezTo>
                    <a:cubicBezTo>
                      <a:pt x="4" y="34"/>
                      <a:pt x="2" y="32"/>
                      <a:pt x="1" y="28"/>
                    </a:cubicBezTo>
                    <a:cubicBezTo>
                      <a:pt x="0" y="25"/>
                      <a:pt x="1" y="20"/>
                      <a:pt x="3" y="15"/>
                    </a:cubicBezTo>
                    <a:close/>
                    <a:moveTo>
                      <a:pt x="7" y="16"/>
                    </a:moveTo>
                    <a:cubicBezTo>
                      <a:pt x="4" y="25"/>
                      <a:pt x="5" y="31"/>
                      <a:pt x="9" y="32"/>
                    </a:cubicBezTo>
                    <a:cubicBezTo>
                      <a:pt x="14" y="34"/>
                      <a:pt x="18" y="30"/>
                      <a:pt x="21" y="21"/>
                    </a:cubicBezTo>
                    <a:cubicBezTo>
                      <a:pt x="25" y="12"/>
                      <a:pt x="24" y="6"/>
                      <a:pt x="20" y="5"/>
                    </a:cubicBezTo>
                    <a:cubicBezTo>
                      <a:pt x="15" y="3"/>
                      <a:pt x="11" y="7"/>
                      <a:pt x="7" y="16"/>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19" name="Freeform 78"/>
              <p:cNvSpPr>
                <a:spLocks/>
              </p:cNvSpPr>
              <p:nvPr/>
            </p:nvSpPr>
            <p:spPr bwMode="auto">
              <a:xfrm>
                <a:off x="7002463" y="3196593"/>
                <a:ext cx="65088" cy="98425"/>
              </a:xfrm>
              <a:custGeom>
                <a:avLst/>
                <a:gdLst>
                  <a:gd name="T0" fmla="*/ 30 w 41"/>
                  <a:gd name="T1" fmla="*/ 62 h 62"/>
                  <a:gd name="T2" fmla="*/ 0 w 41"/>
                  <a:gd name="T3" fmla="*/ 49 h 62"/>
                  <a:gd name="T4" fmla="*/ 2 w 41"/>
                  <a:gd name="T5" fmla="*/ 43 h 62"/>
                  <a:gd name="T6" fmla="*/ 14 w 41"/>
                  <a:gd name="T7" fmla="*/ 48 h 62"/>
                  <a:gd name="T8" fmla="*/ 30 w 41"/>
                  <a:gd name="T9" fmla="*/ 8 h 62"/>
                  <a:gd name="T10" fmla="*/ 18 w 41"/>
                  <a:gd name="T11" fmla="*/ 7 h 62"/>
                  <a:gd name="T12" fmla="*/ 19 w 41"/>
                  <a:gd name="T13" fmla="*/ 0 h 62"/>
                  <a:gd name="T14" fmla="*/ 41 w 41"/>
                  <a:gd name="T15" fmla="*/ 3 h 62"/>
                  <a:gd name="T16" fmla="*/ 21 w 41"/>
                  <a:gd name="T17" fmla="*/ 51 h 62"/>
                  <a:gd name="T18" fmla="*/ 33 w 41"/>
                  <a:gd name="T19" fmla="*/ 55 h 62"/>
                  <a:gd name="T20" fmla="*/ 30 w 41"/>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2">
                    <a:moveTo>
                      <a:pt x="30" y="62"/>
                    </a:moveTo>
                    <a:lnTo>
                      <a:pt x="0" y="49"/>
                    </a:lnTo>
                    <a:lnTo>
                      <a:pt x="2" y="43"/>
                    </a:lnTo>
                    <a:lnTo>
                      <a:pt x="14" y="48"/>
                    </a:lnTo>
                    <a:lnTo>
                      <a:pt x="30" y="8"/>
                    </a:lnTo>
                    <a:lnTo>
                      <a:pt x="18" y="7"/>
                    </a:lnTo>
                    <a:lnTo>
                      <a:pt x="19" y="0"/>
                    </a:lnTo>
                    <a:lnTo>
                      <a:pt x="41" y="3"/>
                    </a:lnTo>
                    <a:lnTo>
                      <a:pt x="21" y="51"/>
                    </a:lnTo>
                    <a:lnTo>
                      <a:pt x="33" y="55"/>
                    </a:lnTo>
                    <a:lnTo>
                      <a:pt x="30" y="62"/>
                    </a:ln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420" name="Freeform 79"/>
              <p:cNvSpPr>
                <a:spLocks noEditPoints="1"/>
              </p:cNvSpPr>
              <p:nvPr/>
            </p:nvSpPr>
            <p:spPr bwMode="auto">
              <a:xfrm>
                <a:off x="7070725" y="3221993"/>
                <a:ext cx="77788" cy="95250"/>
              </a:xfrm>
              <a:custGeom>
                <a:avLst/>
                <a:gdLst>
                  <a:gd name="T0" fmla="*/ 4 w 31"/>
                  <a:gd name="T1" fmla="*/ 15 h 38"/>
                  <a:gd name="T2" fmla="*/ 12 w 31"/>
                  <a:gd name="T3" fmla="*/ 3 h 38"/>
                  <a:gd name="T4" fmla="*/ 23 w 31"/>
                  <a:gd name="T5" fmla="*/ 2 h 38"/>
                  <a:gd name="T6" fmla="*/ 26 w 31"/>
                  <a:gd name="T7" fmla="*/ 24 h 38"/>
                  <a:gd name="T8" fmla="*/ 17 w 31"/>
                  <a:gd name="T9" fmla="*/ 35 h 38"/>
                  <a:gd name="T10" fmla="*/ 7 w 31"/>
                  <a:gd name="T11" fmla="*/ 36 h 38"/>
                  <a:gd name="T12" fmla="*/ 1 w 31"/>
                  <a:gd name="T13" fmla="*/ 28 h 38"/>
                  <a:gd name="T14" fmla="*/ 4 w 31"/>
                  <a:gd name="T15" fmla="*/ 15 h 38"/>
                  <a:gd name="T16" fmla="*/ 8 w 31"/>
                  <a:gd name="T17" fmla="*/ 17 h 38"/>
                  <a:gd name="T18" fmla="*/ 9 w 31"/>
                  <a:gd name="T19" fmla="*/ 33 h 38"/>
                  <a:gd name="T20" fmla="*/ 22 w 31"/>
                  <a:gd name="T21" fmla="*/ 22 h 38"/>
                  <a:gd name="T22" fmla="*/ 21 w 31"/>
                  <a:gd name="T23" fmla="*/ 5 h 38"/>
                  <a:gd name="T24" fmla="*/ 8 w 31"/>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4" y="15"/>
                    </a:moveTo>
                    <a:cubicBezTo>
                      <a:pt x="6" y="9"/>
                      <a:pt x="9" y="5"/>
                      <a:pt x="12" y="3"/>
                    </a:cubicBezTo>
                    <a:cubicBezTo>
                      <a:pt x="16" y="1"/>
                      <a:pt x="19" y="0"/>
                      <a:pt x="23" y="2"/>
                    </a:cubicBezTo>
                    <a:cubicBezTo>
                      <a:pt x="30" y="5"/>
                      <a:pt x="31" y="12"/>
                      <a:pt x="26" y="24"/>
                    </a:cubicBezTo>
                    <a:cubicBezTo>
                      <a:pt x="24" y="29"/>
                      <a:pt x="21" y="33"/>
                      <a:pt x="17" y="35"/>
                    </a:cubicBezTo>
                    <a:cubicBezTo>
                      <a:pt x="14" y="37"/>
                      <a:pt x="11" y="38"/>
                      <a:pt x="7" y="36"/>
                    </a:cubicBezTo>
                    <a:cubicBezTo>
                      <a:pt x="4" y="35"/>
                      <a:pt x="2" y="32"/>
                      <a:pt x="1" y="28"/>
                    </a:cubicBezTo>
                    <a:cubicBezTo>
                      <a:pt x="0" y="25"/>
                      <a:pt x="1" y="20"/>
                      <a:pt x="4" y="15"/>
                    </a:cubicBezTo>
                    <a:close/>
                    <a:moveTo>
                      <a:pt x="8" y="17"/>
                    </a:moveTo>
                    <a:cubicBezTo>
                      <a:pt x="4" y="25"/>
                      <a:pt x="5" y="31"/>
                      <a:pt x="9" y="33"/>
                    </a:cubicBezTo>
                    <a:cubicBezTo>
                      <a:pt x="13" y="35"/>
                      <a:pt x="18" y="31"/>
                      <a:pt x="22" y="22"/>
                    </a:cubicBezTo>
                    <a:cubicBezTo>
                      <a:pt x="26" y="13"/>
                      <a:pt x="25" y="7"/>
                      <a:pt x="21" y="5"/>
                    </a:cubicBezTo>
                    <a:cubicBezTo>
                      <a:pt x="17" y="3"/>
                      <a:pt x="12" y="7"/>
                      <a:pt x="8" y="17"/>
                    </a:cubicBezTo>
                    <a:close/>
                  </a:path>
                </a:pathLst>
              </a:custGeom>
              <a:solidFill>
                <a:srgbClr val="2298F0">
                  <a:alpha val="69804"/>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grpSp>
        <p:cxnSp>
          <p:nvCxnSpPr>
            <p:cNvPr id="180" name="肘形连接符 179"/>
            <p:cNvCxnSpPr/>
            <p:nvPr/>
          </p:nvCxnSpPr>
          <p:spPr>
            <a:xfrm rot="16200000" flipH="1">
              <a:off x="3140047" y="1668084"/>
              <a:ext cx="875947" cy="1502851"/>
            </a:xfrm>
            <a:prstGeom prst="bentConnector3">
              <a:avLst/>
            </a:prstGeom>
            <a:noFill/>
            <a:ln w="19050" cap="flat" cmpd="sng" algn="ctr">
              <a:solidFill>
                <a:sysClr val="window" lastClr="FFFFFF">
                  <a:lumMod val="50000"/>
                </a:sysClr>
              </a:solidFill>
              <a:prstDash val="solid"/>
            </a:ln>
            <a:effectLst/>
          </p:spPr>
        </p:cxnSp>
        <p:grpSp>
          <p:nvGrpSpPr>
            <p:cNvPr id="181" name="组合 180"/>
            <p:cNvGrpSpPr/>
            <p:nvPr/>
          </p:nvGrpSpPr>
          <p:grpSpPr>
            <a:xfrm>
              <a:off x="1640673" y="1097887"/>
              <a:ext cx="2283699" cy="921160"/>
              <a:chOff x="3835400" y="1790306"/>
              <a:chExt cx="1735917" cy="629270"/>
            </a:xfrm>
          </p:grpSpPr>
          <p:grpSp>
            <p:nvGrpSpPr>
              <p:cNvPr id="376" name="组合 375"/>
              <p:cNvGrpSpPr/>
              <p:nvPr/>
            </p:nvGrpSpPr>
            <p:grpSpPr>
              <a:xfrm>
                <a:off x="3835400" y="1790306"/>
                <a:ext cx="1735917" cy="629270"/>
                <a:chOff x="5083176" y="1604963"/>
                <a:chExt cx="1524000" cy="552450"/>
              </a:xfrm>
            </p:grpSpPr>
            <p:sp>
              <p:nvSpPr>
                <p:cNvPr id="380" name="Freeform 6"/>
                <p:cNvSpPr>
                  <a:spLocks/>
                </p:cNvSpPr>
                <p:nvPr/>
              </p:nvSpPr>
              <p:spPr bwMode="auto">
                <a:xfrm>
                  <a:off x="6191251" y="1816100"/>
                  <a:ext cx="415925" cy="341312"/>
                </a:xfrm>
                <a:custGeom>
                  <a:avLst/>
                  <a:gdLst>
                    <a:gd name="T0" fmla="*/ 167 w 199"/>
                    <a:gd name="T1" fmla="*/ 90 h 164"/>
                    <a:gd name="T2" fmla="*/ 77 w 199"/>
                    <a:gd name="T3" fmla="*/ 45 h 164"/>
                    <a:gd name="T4" fmla="*/ 14 w 199"/>
                    <a:gd name="T5" fmla="*/ 1 h 164"/>
                    <a:gd name="T6" fmla="*/ 0 w 199"/>
                    <a:gd name="T7" fmla="*/ 2 h 164"/>
                    <a:gd name="T8" fmla="*/ 8 w 199"/>
                    <a:gd name="T9" fmla="*/ 36 h 164"/>
                    <a:gd name="T10" fmla="*/ 55 w 199"/>
                    <a:gd name="T11" fmla="*/ 123 h 164"/>
                    <a:gd name="T12" fmla="*/ 29 w 199"/>
                    <a:gd name="T13" fmla="*/ 164 h 164"/>
                    <a:gd name="T14" fmla="*/ 138 w 199"/>
                    <a:gd name="T15" fmla="*/ 164 h 164"/>
                    <a:gd name="T16" fmla="*/ 140 w 199"/>
                    <a:gd name="T17" fmla="*/ 164 h 164"/>
                    <a:gd name="T18" fmla="*/ 173 w 199"/>
                    <a:gd name="T19" fmla="*/ 164 h 164"/>
                    <a:gd name="T20" fmla="*/ 196 w 199"/>
                    <a:gd name="T21" fmla="*/ 137 h 164"/>
                    <a:gd name="T22" fmla="*/ 167 w 199"/>
                    <a:gd name="T23" fmla="*/ 9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164">
                      <a:moveTo>
                        <a:pt x="167" y="90"/>
                      </a:moveTo>
                      <a:cubicBezTo>
                        <a:pt x="160" y="16"/>
                        <a:pt x="96" y="27"/>
                        <a:pt x="77" y="45"/>
                      </a:cubicBezTo>
                      <a:cubicBezTo>
                        <a:pt x="68" y="15"/>
                        <a:pt x="37" y="0"/>
                        <a:pt x="14" y="1"/>
                      </a:cubicBezTo>
                      <a:cubicBezTo>
                        <a:pt x="9" y="1"/>
                        <a:pt x="4" y="2"/>
                        <a:pt x="0" y="2"/>
                      </a:cubicBezTo>
                      <a:cubicBezTo>
                        <a:pt x="4" y="12"/>
                        <a:pt x="6" y="24"/>
                        <a:pt x="8" y="36"/>
                      </a:cubicBezTo>
                      <a:cubicBezTo>
                        <a:pt x="62" y="56"/>
                        <a:pt x="59" y="103"/>
                        <a:pt x="55" y="123"/>
                      </a:cubicBezTo>
                      <a:cubicBezTo>
                        <a:pt x="52" y="139"/>
                        <a:pt x="42" y="153"/>
                        <a:pt x="29" y="164"/>
                      </a:cubicBezTo>
                      <a:cubicBezTo>
                        <a:pt x="55" y="164"/>
                        <a:pt x="90" y="164"/>
                        <a:pt x="138" y="164"/>
                      </a:cubicBezTo>
                      <a:cubicBezTo>
                        <a:pt x="140" y="164"/>
                        <a:pt x="140" y="164"/>
                        <a:pt x="140" y="164"/>
                      </a:cubicBezTo>
                      <a:cubicBezTo>
                        <a:pt x="173" y="164"/>
                        <a:pt x="173" y="164"/>
                        <a:pt x="173" y="164"/>
                      </a:cubicBezTo>
                      <a:cubicBezTo>
                        <a:pt x="183" y="160"/>
                        <a:pt x="194" y="149"/>
                        <a:pt x="196" y="137"/>
                      </a:cubicBezTo>
                      <a:cubicBezTo>
                        <a:pt x="199" y="123"/>
                        <a:pt x="199" y="99"/>
                        <a:pt x="167" y="90"/>
                      </a:cubicBezTo>
                      <a:close/>
                    </a:path>
                  </a:pathLst>
                </a:custGeom>
                <a:solidFill>
                  <a:srgbClr val="2298F0">
                    <a:alpha val="50196"/>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81" name="Freeform 7"/>
                <p:cNvSpPr>
                  <a:spLocks/>
                </p:cNvSpPr>
                <p:nvPr/>
              </p:nvSpPr>
              <p:spPr bwMode="auto">
                <a:xfrm>
                  <a:off x="5083176" y="1817688"/>
                  <a:ext cx="276225" cy="339725"/>
                </a:xfrm>
                <a:custGeom>
                  <a:avLst/>
                  <a:gdLst>
                    <a:gd name="T0" fmla="*/ 74 w 132"/>
                    <a:gd name="T1" fmla="*/ 81 h 163"/>
                    <a:gd name="T2" fmla="*/ 101 w 132"/>
                    <a:gd name="T3" fmla="*/ 17 h 163"/>
                    <a:gd name="T4" fmla="*/ 132 w 132"/>
                    <a:gd name="T5" fmla="*/ 1 h 163"/>
                    <a:gd name="T6" fmla="*/ 120 w 132"/>
                    <a:gd name="T7" fmla="*/ 0 h 163"/>
                    <a:gd name="T8" fmla="*/ 52 w 132"/>
                    <a:gd name="T9" fmla="*/ 69 h 163"/>
                    <a:gd name="T10" fmla="*/ 0 w 132"/>
                    <a:gd name="T11" fmla="*/ 112 h 163"/>
                    <a:gd name="T12" fmla="*/ 68 w 132"/>
                    <a:gd name="T13" fmla="*/ 163 h 163"/>
                    <a:gd name="T14" fmla="*/ 119 w 132"/>
                    <a:gd name="T15" fmla="*/ 163 h 163"/>
                    <a:gd name="T16" fmla="*/ 74 w 132"/>
                    <a:gd name="T17"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63">
                      <a:moveTo>
                        <a:pt x="74" y="81"/>
                      </a:moveTo>
                      <a:cubicBezTo>
                        <a:pt x="74" y="46"/>
                        <a:pt x="89" y="27"/>
                        <a:pt x="101" y="17"/>
                      </a:cubicBezTo>
                      <a:cubicBezTo>
                        <a:pt x="109" y="9"/>
                        <a:pt x="120" y="4"/>
                        <a:pt x="132" y="1"/>
                      </a:cubicBezTo>
                      <a:cubicBezTo>
                        <a:pt x="128" y="0"/>
                        <a:pt x="124" y="0"/>
                        <a:pt x="120" y="0"/>
                      </a:cubicBezTo>
                      <a:cubicBezTo>
                        <a:pt x="69" y="2"/>
                        <a:pt x="57" y="34"/>
                        <a:pt x="52" y="69"/>
                      </a:cubicBezTo>
                      <a:cubicBezTo>
                        <a:pt x="32" y="64"/>
                        <a:pt x="0" y="74"/>
                        <a:pt x="0" y="112"/>
                      </a:cubicBezTo>
                      <a:cubicBezTo>
                        <a:pt x="0" y="163"/>
                        <a:pt x="40" y="163"/>
                        <a:pt x="68" y="163"/>
                      </a:cubicBezTo>
                      <a:cubicBezTo>
                        <a:pt x="68" y="163"/>
                        <a:pt x="68" y="163"/>
                        <a:pt x="119" y="163"/>
                      </a:cubicBezTo>
                      <a:cubicBezTo>
                        <a:pt x="94" y="151"/>
                        <a:pt x="74" y="128"/>
                        <a:pt x="74" y="81"/>
                      </a:cubicBezTo>
                      <a:close/>
                    </a:path>
                  </a:pathLst>
                </a:custGeom>
                <a:solidFill>
                  <a:srgbClr val="2298F0">
                    <a:alpha val="50196"/>
                  </a:srgbClr>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sp>
              <p:nvSpPr>
                <p:cNvPr id="382" name="Freeform 8"/>
                <p:cNvSpPr>
                  <a:spLocks/>
                </p:cNvSpPr>
                <p:nvPr/>
              </p:nvSpPr>
              <p:spPr bwMode="auto">
                <a:xfrm>
                  <a:off x="5262563" y="1604963"/>
                  <a:ext cx="1030288" cy="552449"/>
                </a:xfrm>
                <a:custGeom>
                  <a:avLst/>
                  <a:gdLst>
                    <a:gd name="T0" fmla="*/ 395 w 493"/>
                    <a:gd name="T1" fmla="*/ 265 h 265"/>
                    <a:gd name="T2" fmla="*/ 109 w 493"/>
                    <a:gd name="T3" fmla="*/ 265 h 265"/>
                    <a:gd name="T4" fmla="*/ 0 w 493"/>
                    <a:gd name="T5" fmla="*/ 183 h 265"/>
                    <a:gd name="T6" fmla="*/ 83 w 493"/>
                    <a:gd name="T7" fmla="*/ 113 h 265"/>
                    <a:gd name="T8" fmla="*/ 194 w 493"/>
                    <a:gd name="T9" fmla="*/ 1 h 265"/>
                    <a:gd name="T10" fmla="*/ 295 w 493"/>
                    <a:gd name="T11" fmla="*/ 73 h 265"/>
                    <a:gd name="T12" fmla="*/ 442 w 493"/>
                    <a:gd name="T13" fmla="*/ 145 h 265"/>
                    <a:gd name="T14" fmla="*/ 488 w 493"/>
                    <a:gd name="T15" fmla="*/ 222 h 265"/>
                    <a:gd name="T16" fmla="*/ 450 w 493"/>
                    <a:gd name="T17" fmla="*/ 265 h 265"/>
                    <a:gd name="T18" fmla="*/ 397 w 493"/>
                    <a:gd name="T19" fmla="*/ 265 h 265"/>
                    <a:gd name="T20" fmla="*/ 395 w 493"/>
                    <a:gd name="T21" fmla="*/ 265 h 265"/>
                    <a:gd name="T22" fmla="*/ 395 w 493"/>
                    <a:gd name="T2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3" h="265">
                      <a:moveTo>
                        <a:pt x="395" y="265"/>
                      </a:moveTo>
                      <a:cubicBezTo>
                        <a:pt x="109" y="265"/>
                        <a:pt x="109" y="265"/>
                        <a:pt x="109" y="265"/>
                      </a:cubicBezTo>
                      <a:cubicBezTo>
                        <a:pt x="64" y="265"/>
                        <a:pt x="0" y="265"/>
                        <a:pt x="0" y="183"/>
                      </a:cubicBezTo>
                      <a:cubicBezTo>
                        <a:pt x="0" y="121"/>
                        <a:pt x="51" y="106"/>
                        <a:pt x="83" y="113"/>
                      </a:cubicBezTo>
                      <a:cubicBezTo>
                        <a:pt x="91" y="56"/>
                        <a:pt x="123" y="2"/>
                        <a:pt x="194" y="1"/>
                      </a:cubicBezTo>
                      <a:cubicBezTo>
                        <a:pt x="231" y="0"/>
                        <a:pt x="280" y="23"/>
                        <a:pt x="295" y="73"/>
                      </a:cubicBezTo>
                      <a:cubicBezTo>
                        <a:pt x="327" y="43"/>
                        <a:pt x="430" y="25"/>
                        <a:pt x="442" y="145"/>
                      </a:cubicBezTo>
                      <a:cubicBezTo>
                        <a:pt x="492" y="160"/>
                        <a:pt x="493" y="199"/>
                        <a:pt x="488" y="222"/>
                      </a:cubicBezTo>
                      <a:cubicBezTo>
                        <a:pt x="484" y="241"/>
                        <a:pt x="468" y="258"/>
                        <a:pt x="450" y="265"/>
                      </a:cubicBezTo>
                      <a:cubicBezTo>
                        <a:pt x="397" y="265"/>
                        <a:pt x="397" y="265"/>
                        <a:pt x="397" y="265"/>
                      </a:cubicBezTo>
                      <a:cubicBezTo>
                        <a:pt x="395" y="265"/>
                        <a:pt x="395" y="265"/>
                        <a:pt x="395" y="265"/>
                      </a:cubicBezTo>
                      <a:cubicBezTo>
                        <a:pt x="395" y="265"/>
                        <a:pt x="395" y="265"/>
                        <a:pt x="395" y="265"/>
                      </a:cubicBezTo>
                      <a:close/>
                    </a:path>
                  </a:pathLst>
                </a:custGeom>
                <a:solidFill>
                  <a:srgbClr val="2298F0"/>
                </a:solidFill>
                <a:ln>
                  <a:noFill/>
                </a:ln>
              </p:spPr>
              <p:txBody>
                <a:bodyPr vert="horz" wrap="square" lIns="91440" tIns="45720" rIns="91440" bIns="45720" numCol="1" anchor="t" anchorCtr="0" compatLnSpc="1">
                  <a:prstTxWarp prst="textNoShape">
                    <a:avLst/>
                  </a:prstTxWarp>
                  <a:noAutofit/>
                </a:bodyPr>
                <a:lstStyle/>
                <a:p>
                  <a:pPr defTabSz="914400" fontAlgn="ctr">
                    <a:spcBef>
                      <a:spcPct val="0"/>
                    </a:spcBef>
                    <a:spcAft>
                      <a:spcPct val="0"/>
                    </a:spcAft>
                  </a:pPr>
                  <a:endParaRPr lang="en-US" altLang="zh-CN">
                    <a:solidFill>
                      <a:prstClr val="black"/>
                    </a:solidFill>
                    <a:latin typeface="Arial" panose="020B0604020202020204" pitchFamily="34" charset="0"/>
                    <a:ea typeface="微软雅黑"/>
                  </a:endParaRPr>
                </a:p>
              </p:txBody>
            </p:sp>
          </p:grpSp>
          <p:sp>
            <p:nvSpPr>
              <p:cNvPr id="377" name="Text Box 20"/>
              <p:cNvSpPr txBox="1">
                <a:spLocks noChangeArrowheads="1"/>
              </p:cNvSpPr>
              <p:nvPr/>
            </p:nvSpPr>
            <p:spPr bwMode="auto">
              <a:xfrm>
                <a:off x="4312897" y="1964379"/>
                <a:ext cx="674552" cy="129205"/>
              </a:xfrm>
              <a:prstGeom prst="rect">
                <a:avLst/>
              </a:prstGeom>
              <a:noFill/>
              <a:ln w="19050" algn="ctr">
                <a:noFill/>
                <a:miter lim="800000"/>
                <a:headEnd/>
                <a:tailEnd/>
              </a:ln>
            </p:spPr>
            <p:txBody>
              <a:bodyPr wrap="square" lIns="0" tIns="0" rIns="0" bIns="0">
                <a:noAutofit/>
              </a:bodyPr>
              <a:lstStyle/>
              <a:p>
                <a:pPr algn="ctr" defTabSz="958939" fontAlgn="ctr">
                  <a:spcBef>
                    <a:spcPct val="50000"/>
                  </a:spcBef>
                  <a:spcAft>
                    <a:spcPct val="0"/>
                  </a:spcAft>
                </a:pPr>
                <a:r>
                  <a:rPr lang="en-US" sz="1600" b="1">
                    <a:solidFill>
                      <a:prstClr val="white"/>
                    </a:solidFill>
                    <a:latin typeface="Arial" panose="020B0604020202020204" pitchFamily="34" charset="0"/>
                  </a:rPr>
                  <a:t>ERP</a:t>
                </a:r>
                <a:endParaRPr lang="en-US" altLang="zh-CN" sz="1600" b="1">
                  <a:solidFill>
                    <a:prstClr val="white"/>
                  </a:solidFill>
                  <a:latin typeface="Arial" panose="020B0604020202020204" pitchFamily="34" charset="0"/>
                  <a:ea typeface="微软雅黑"/>
                  <a:cs typeface="Arial" pitchFamily="34" charset="0"/>
                </a:endParaRPr>
              </a:p>
            </p:txBody>
          </p:sp>
          <p:sp>
            <p:nvSpPr>
              <p:cNvPr id="378" name="Text Box 20"/>
              <p:cNvSpPr txBox="1">
                <a:spLocks noChangeArrowheads="1"/>
              </p:cNvSpPr>
              <p:nvPr/>
            </p:nvSpPr>
            <p:spPr bwMode="auto">
              <a:xfrm>
                <a:off x="4486438" y="2157655"/>
                <a:ext cx="674552" cy="129205"/>
              </a:xfrm>
              <a:prstGeom prst="rect">
                <a:avLst/>
              </a:prstGeom>
              <a:noFill/>
              <a:ln w="19050" algn="ctr">
                <a:noFill/>
                <a:miter lim="800000"/>
                <a:headEnd/>
                <a:tailEnd/>
              </a:ln>
            </p:spPr>
            <p:txBody>
              <a:bodyPr wrap="square" lIns="0" tIns="0" rIns="0" bIns="0">
                <a:noAutofit/>
              </a:bodyPr>
              <a:lstStyle/>
              <a:p>
                <a:pPr algn="ctr" defTabSz="958939" fontAlgn="ctr">
                  <a:spcBef>
                    <a:spcPct val="50000"/>
                  </a:spcBef>
                  <a:spcAft>
                    <a:spcPct val="0"/>
                  </a:spcAft>
                </a:pPr>
                <a:r>
                  <a:rPr lang="en-US" sz="1600" b="1">
                    <a:solidFill>
                      <a:prstClr val="white"/>
                    </a:solidFill>
                    <a:latin typeface="Arial" panose="020B0604020202020204" pitchFamily="34" charset="0"/>
                  </a:rPr>
                  <a:t>BI</a:t>
                </a:r>
                <a:endParaRPr lang="en-US" altLang="zh-CN" sz="1600" b="1">
                  <a:solidFill>
                    <a:prstClr val="white"/>
                  </a:solidFill>
                  <a:latin typeface="Arial" panose="020B0604020202020204" pitchFamily="34" charset="0"/>
                  <a:ea typeface="微软雅黑"/>
                  <a:cs typeface="Arial" pitchFamily="34" charset="0"/>
                </a:endParaRPr>
              </a:p>
            </p:txBody>
          </p:sp>
          <p:sp>
            <p:nvSpPr>
              <p:cNvPr id="379" name="Text Box 20"/>
              <p:cNvSpPr txBox="1">
                <a:spLocks noChangeArrowheads="1"/>
              </p:cNvSpPr>
              <p:nvPr/>
            </p:nvSpPr>
            <p:spPr bwMode="auto">
              <a:xfrm>
                <a:off x="4044430" y="2157655"/>
                <a:ext cx="674552" cy="129205"/>
              </a:xfrm>
              <a:prstGeom prst="rect">
                <a:avLst/>
              </a:prstGeom>
              <a:noFill/>
              <a:ln w="19050" algn="ctr">
                <a:noFill/>
                <a:miter lim="800000"/>
                <a:headEnd/>
                <a:tailEnd/>
              </a:ln>
            </p:spPr>
            <p:txBody>
              <a:bodyPr wrap="square" lIns="0" tIns="0" rIns="0" bIns="0">
                <a:noAutofit/>
              </a:bodyPr>
              <a:lstStyle/>
              <a:p>
                <a:pPr algn="ctr" defTabSz="958939" fontAlgn="ctr">
                  <a:spcBef>
                    <a:spcPct val="50000"/>
                  </a:spcBef>
                  <a:spcAft>
                    <a:spcPct val="0"/>
                  </a:spcAft>
                </a:pPr>
                <a:r>
                  <a:rPr lang="en-US" sz="1600" b="1">
                    <a:solidFill>
                      <a:prstClr val="white"/>
                    </a:solidFill>
                    <a:latin typeface="Arial" panose="020B0604020202020204" pitchFamily="34" charset="0"/>
                  </a:rPr>
                  <a:t>CRM</a:t>
                </a:r>
              </a:p>
            </p:txBody>
          </p:sp>
        </p:grpSp>
        <p:grpSp>
          <p:nvGrpSpPr>
            <p:cNvPr id="182" name="组合 181"/>
            <p:cNvGrpSpPr/>
            <p:nvPr/>
          </p:nvGrpSpPr>
          <p:grpSpPr>
            <a:xfrm>
              <a:off x="3678228" y="3674032"/>
              <a:ext cx="1128538" cy="521658"/>
              <a:chOff x="5149982" y="1921759"/>
              <a:chExt cx="1628472" cy="676492"/>
            </a:xfrm>
          </p:grpSpPr>
          <p:grpSp>
            <p:nvGrpSpPr>
              <p:cNvPr id="298" name="组合 297"/>
              <p:cNvGrpSpPr/>
              <p:nvPr/>
            </p:nvGrpSpPr>
            <p:grpSpPr>
              <a:xfrm>
                <a:off x="5229165" y="1921759"/>
                <a:ext cx="1530834" cy="592713"/>
                <a:chOff x="231490" y="5040052"/>
                <a:chExt cx="1872208" cy="684076"/>
              </a:xfrm>
            </p:grpSpPr>
            <p:grpSp>
              <p:nvGrpSpPr>
                <p:cNvPr id="301" name="组合 300"/>
                <p:cNvGrpSpPr/>
                <p:nvPr/>
              </p:nvGrpSpPr>
              <p:grpSpPr>
                <a:xfrm>
                  <a:off x="759648" y="5040052"/>
                  <a:ext cx="229551" cy="302732"/>
                  <a:chOff x="614007" y="4706676"/>
                  <a:chExt cx="229551" cy="302732"/>
                </a:xfrm>
              </p:grpSpPr>
              <p:sp>
                <p:nvSpPr>
                  <p:cNvPr id="374" name="圆角矩形 373"/>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sp>
                <p:nvSpPr>
                  <p:cNvPr id="375"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02" name="组合 301"/>
                <p:cNvGrpSpPr/>
                <p:nvPr/>
              </p:nvGrpSpPr>
              <p:grpSpPr>
                <a:xfrm>
                  <a:off x="611332" y="5135388"/>
                  <a:ext cx="229551" cy="302732"/>
                  <a:chOff x="614007" y="4706676"/>
                  <a:chExt cx="229551" cy="302732"/>
                </a:xfrm>
              </p:grpSpPr>
              <p:sp>
                <p:nvSpPr>
                  <p:cNvPr id="372" name="圆角矩形 371"/>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73"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03" name="组合 302"/>
                <p:cNvGrpSpPr/>
                <p:nvPr/>
              </p:nvGrpSpPr>
              <p:grpSpPr>
                <a:xfrm>
                  <a:off x="509602" y="5230724"/>
                  <a:ext cx="229551" cy="302732"/>
                  <a:chOff x="614007" y="4706676"/>
                  <a:chExt cx="229551" cy="302732"/>
                </a:xfrm>
              </p:grpSpPr>
              <p:sp>
                <p:nvSpPr>
                  <p:cNvPr id="370" name="圆角矩形 369"/>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71"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04" name="组合 303"/>
                <p:cNvGrpSpPr/>
                <p:nvPr/>
              </p:nvGrpSpPr>
              <p:grpSpPr>
                <a:xfrm>
                  <a:off x="407872" y="5326060"/>
                  <a:ext cx="229551" cy="302732"/>
                  <a:chOff x="614007" y="4706676"/>
                  <a:chExt cx="229551" cy="302732"/>
                </a:xfrm>
              </p:grpSpPr>
              <p:sp>
                <p:nvSpPr>
                  <p:cNvPr id="368" name="圆角矩形 367"/>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69"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05" name="组合 304"/>
                <p:cNvGrpSpPr/>
                <p:nvPr/>
              </p:nvGrpSpPr>
              <p:grpSpPr>
                <a:xfrm>
                  <a:off x="231490" y="5421396"/>
                  <a:ext cx="229551" cy="302732"/>
                  <a:chOff x="614007" y="4706676"/>
                  <a:chExt cx="229551" cy="302732"/>
                </a:xfrm>
              </p:grpSpPr>
              <p:sp>
                <p:nvSpPr>
                  <p:cNvPr id="366" name="圆角矩形 365"/>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67"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06" name="组合 305"/>
                <p:cNvGrpSpPr/>
                <p:nvPr/>
              </p:nvGrpSpPr>
              <p:grpSpPr>
                <a:xfrm>
                  <a:off x="1038273" y="5040052"/>
                  <a:ext cx="229551" cy="302732"/>
                  <a:chOff x="614007" y="4706676"/>
                  <a:chExt cx="229551" cy="302732"/>
                </a:xfrm>
              </p:grpSpPr>
              <p:sp>
                <p:nvSpPr>
                  <p:cNvPr id="364" name="圆角矩形 363"/>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65"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07" name="组合 306"/>
                <p:cNvGrpSpPr/>
                <p:nvPr/>
              </p:nvGrpSpPr>
              <p:grpSpPr>
                <a:xfrm>
                  <a:off x="889957" y="5135388"/>
                  <a:ext cx="229551" cy="302732"/>
                  <a:chOff x="614007" y="4706676"/>
                  <a:chExt cx="229551" cy="302732"/>
                </a:xfrm>
              </p:grpSpPr>
              <p:sp>
                <p:nvSpPr>
                  <p:cNvPr id="362" name="圆角矩形 361"/>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63"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08" name="组合 307"/>
                <p:cNvGrpSpPr/>
                <p:nvPr/>
              </p:nvGrpSpPr>
              <p:grpSpPr>
                <a:xfrm>
                  <a:off x="788227" y="5230724"/>
                  <a:ext cx="229551" cy="302732"/>
                  <a:chOff x="614007" y="4706676"/>
                  <a:chExt cx="229551" cy="302732"/>
                </a:xfrm>
              </p:grpSpPr>
              <p:sp>
                <p:nvSpPr>
                  <p:cNvPr id="360" name="圆角矩形 359"/>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61"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09" name="组合 308"/>
                <p:cNvGrpSpPr/>
                <p:nvPr/>
              </p:nvGrpSpPr>
              <p:grpSpPr>
                <a:xfrm>
                  <a:off x="686497" y="5326060"/>
                  <a:ext cx="229551" cy="302732"/>
                  <a:chOff x="614007" y="4706676"/>
                  <a:chExt cx="229551" cy="302732"/>
                </a:xfrm>
              </p:grpSpPr>
              <p:sp>
                <p:nvSpPr>
                  <p:cNvPr id="358" name="圆角矩形 357"/>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59"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0" name="组合 309"/>
                <p:cNvGrpSpPr/>
                <p:nvPr/>
              </p:nvGrpSpPr>
              <p:grpSpPr>
                <a:xfrm>
                  <a:off x="510115" y="5421396"/>
                  <a:ext cx="229551" cy="302732"/>
                  <a:chOff x="614007" y="4706676"/>
                  <a:chExt cx="229551" cy="302732"/>
                </a:xfrm>
              </p:grpSpPr>
              <p:sp>
                <p:nvSpPr>
                  <p:cNvPr id="356" name="圆角矩形 355"/>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57"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1" name="组合 310"/>
                <p:cNvGrpSpPr/>
                <p:nvPr/>
              </p:nvGrpSpPr>
              <p:grpSpPr>
                <a:xfrm>
                  <a:off x="1316898" y="5040052"/>
                  <a:ext cx="229551" cy="302732"/>
                  <a:chOff x="614007" y="4706676"/>
                  <a:chExt cx="229551" cy="302732"/>
                </a:xfrm>
              </p:grpSpPr>
              <p:sp>
                <p:nvSpPr>
                  <p:cNvPr id="354" name="圆角矩形 353"/>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55"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2" name="组合 311"/>
                <p:cNvGrpSpPr/>
                <p:nvPr/>
              </p:nvGrpSpPr>
              <p:grpSpPr>
                <a:xfrm>
                  <a:off x="1168582" y="5135388"/>
                  <a:ext cx="229551" cy="302732"/>
                  <a:chOff x="614007" y="4706676"/>
                  <a:chExt cx="229551" cy="302732"/>
                </a:xfrm>
              </p:grpSpPr>
              <p:sp>
                <p:nvSpPr>
                  <p:cNvPr id="352" name="圆角矩形 351"/>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53"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3" name="组合 312"/>
                <p:cNvGrpSpPr/>
                <p:nvPr/>
              </p:nvGrpSpPr>
              <p:grpSpPr>
                <a:xfrm>
                  <a:off x="1066852" y="5230724"/>
                  <a:ext cx="229551" cy="302732"/>
                  <a:chOff x="614007" y="4706676"/>
                  <a:chExt cx="229551" cy="302732"/>
                </a:xfrm>
              </p:grpSpPr>
              <p:sp>
                <p:nvSpPr>
                  <p:cNvPr id="350" name="圆角矩形 349"/>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51"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4" name="组合 313"/>
                <p:cNvGrpSpPr/>
                <p:nvPr/>
              </p:nvGrpSpPr>
              <p:grpSpPr>
                <a:xfrm>
                  <a:off x="965122" y="5326060"/>
                  <a:ext cx="229551" cy="302732"/>
                  <a:chOff x="614007" y="4706676"/>
                  <a:chExt cx="229551" cy="302732"/>
                </a:xfrm>
              </p:grpSpPr>
              <p:sp>
                <p:nvSpPr>
                  <p:cNvPr id="348" name="圆角矩形 347"/>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49"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5" name="组合 314"/>
                <p:cNvGrpSpPr/>
                <p:nvPr/>
              </p:nvGrpSpPr>
              <p:grpSpPr>
                <a:xfrm>
                  <a:off x="788740" y="5421396"/>
                  <a:ext cx="229551" cy="302732"/>
                  <a:chOff x="614007" y="4706676"/>
                  <a:chExt cx="229551" cy="302732"/>
                </a:xfrm>
              </p:grpSpPr>
              <p:sp>
                <p:nvSpPr>
                  <p:cNvPr id="346" name="圆角矩形 345"/>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47"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6" name="组合 315"/>
                <p:cNvGrpSpPr/>
                <p:nvPr/>
              </p:nvGrpSpPr>
              <p:grpSpPr>
                <a:xfrm>
                  <a:off x="1595523" y="5040052"/>
                  <a:ext cx="229551" cy="302732"/>
                  <a:chOff x="614007" y="4706676"/>
                  <a:chExt cx="229551" cy="302732"/>
                </a:xfrm>
              </p:grpSpPr>
              <p:sp>
                <p:nvSpPr>
                  <p:cNvPr id="344" name="圆角矩形 343"/>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45"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7" name="组合 316"/>
                <p:cNvGrpSpPr/>
                <p:nvPr/>
              </p:nvGrpSpPr>
              <p:grpSpPr>
                <a:xfrm>
                  <a:off x="1447207" y="5135388"/>
                  <a:ext cx="229551" cy="302732"/>
                  <a:chOff x="614007" y="4706676"/>
                  <a:chExt cx="229551" cy="302732"/>
                </a:xfrm>
              </p:grpSpPr>
              <p:sp>
                <p:nvSpPr>
                  <p:cNvPr id="342" name="圆角矩形 341"/>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43"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8" name="组合 317"/>
                <p:cNvGrpSpPr/>
                <p:nvPr/>
              </p:nvGrpSpPr>
              <p:grpSpPr>
                <a:xfrm>
                  <a:off x="1345477" y="5230724"/>
                  <a:ext cx="229551" cy="302732"/>
                  <a:chOff x="614007" y="4706676"/>
                  <a:chExt cx="229551" cy="302732"/>
                </a:xfrm>
              </p:grpSpPr>
              <p:sp>
                <p:nvSpPr>
                  <p:cNvPr id="340" name="圆角矩形 339"/>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41"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19" name="组合 318"/>
                <p:cNvGrpSpPr/>
                <p:nvPr/>
              </p:nvGrpSpPr>
              <p:grpSpPr>
                <a:xfrm>
                  <a:off x="1243747" y="5326060"/>
                  <a:ext cx="229551" cy="302732"/>
                  <a:chOff x="614007" y="4706676"/>
                  <a:chExt cx="229551" cy="302732"/>
                </a:xfrm>
              </p:grpSpPr>
              <p:sp>
                <p:nvSpPr>
                  <p:cNvPr id="338" name="圆角矩形 337"/>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39"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20" name="组合 319"/>
                <p:cNvGrpSpPr/>
                <p:nvPr/>
              </p:nvGrpSpPr>
              <p:grpSpPr>
                <a:xfrm>
                  <a:off x="1067365" y="5421396"/>
                  <a:ext cx="229551" cy="302732"/>
                  <a:chOff x="614007" y="4706676"/>
                  <a:chExt cx="229551" cy="302732"/>
                </a:xfrm>
              </p:grpSpPr>
              <p:sp>
                <p:nvSpPr>
                  <p:cNvPr id="336" name="圆角矩形 335"/>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37"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21" name="组合 320"/>
                <p:cNvGrpSpPr/>
                <p:nvPr/>
              </p:nvGrpSpPr>
              <p:grpSpPr>
                <a:xfrm>
                  <a:off x="1874147" y="5040052"/>
                  <a:ext cx="229551" cy="302732"/>
                  <a:chOff x="614007" y="4706676"/>
                  <a:chExt cx="229551" cy="302732"/>
                </a:xfrm>
              </p:grpSpPr>
              <p:sp>
                <p:nvSpPr>
                  <p:cNvPr id="334" name="圆角矩形 333"/>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35"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22" name="组合 321"/>
                <p:cNvGrpSpPr/>
                <p:nvPr/>
              </p:nvGrpSpPr>
              <p:grpSpPr>
                <a:xfrm>
                  <a:off x="1725831" y="5135388"/>
                  <a:ext cx="229551" cy="302732"/>
                  <a:chOff x="614007" y="4706676"/>
                  <a:chExt cx="229551" cy="302732"/>
                </a:xfrm>
              </p:grpSpPr>
              <p:sp>
                <p:nvSpPr>
                  <p:cNvPr id="332" name="圆角矩形 331"/>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33"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23" name="组合 322"/>
                <p:cNvGrpSpPr/>
                <p:nvPr/>
              </p:nvGrpSpPr>
              <p:grpSpPr>
                <a:xfrm>
                  <a:off x="1624101" y="5230724"/>
                  <a:ext cx="229551" cy="302732"/>
                  <a:chOff x="614007" y="4706676"/>
                  <a:chExt cx="229551" cy="302732"/>
                </a:xfrm>
              </p:grpSpPr>
              <p:sp>
                <p:nvSpPr>
                  <p:cNvPr id="330" name="圆角矩形 329"/>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31"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24" name="组合 323"/>
                <p:cNvGrpSpPr/>
                <p:nvPr/>
              </p:nvGrpSpPr>
              <p:grpSpPr>
                <a:xfrm>
                  <a:off x="1522371" y="5326060"/>
                  <a:ext cx="229551" cy="302732"/>
                  <a:chOff x="614007" y="4706676"/>
                  <a:chExt cx="229551" cy="302732"/>
                </a:xfrm>
              </p:grpSpPr>
              <p:sp>
                <p:nvSpPr>
                  <p:cNvPr id="328" name="圆角矩形 327"/>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29"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325" name="组合 324"/>
                <p:cNvGrpSpPr/>
                <p:nvPr/>
              </p:nvGrpSpPr>
              <p:grpSpPr>
                <a:xfrm>
                  <a:off x="1345989" y="5421396"/>
                  <a:ext cx="229551" cy="302732"/>
                  <a:chOff x="614007" y="4706676"/>
                  <a:chExt cx="229551" cy="302732"/>
                </a:xfrm>
              </p:grpSpPr>
              <p:sp>
                <p:nvSpPr>
                  <p:cNvPr id="326" name="圆角矩形 325"/>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327"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cxnSp>
            <p:nvCxnSpPr>
              <p:cNvPr id="299" name="直接箭头连接符 298"/>
              <p:cNvCxnSpPr/>
              <p:nvPr/>
            </p:nvCxnSpPr>
            <p:spPr>
              <a:xfrm flipV="1">
                <a:off x="6387789" y="2207588"/>
                <a:ext cx="390665" cy="390663"/>
              </a:xfrm>
              <a:prstGeom prst="straightConnector1">
                <a:avLst/>
              </a:prstGeom>
              <a:noFill/>
              <a:ln w="6350" cap="flat" cmpd="sng" algn="ctr">
                <a:solidFill>
                  <a:srgbClr val="2298F0"/>
                </a:solidFill>
                <a:prstDash val="solid"/>
                <a:tailEnd type="stealth"/>
              </a:ln>
              <a:effectLst/>
            </p:spPr>
          </p:cxnSp>
          <p:cxnSp>
            <p:nvCxnSpPr>
              <p:cNvPr id="300" name="直接箭头连接符 299"/>
              <p:cNvCxnSpPr/>
              <p:nvPr/>
            </p:nvCxnSpPr>
            <p:spPr>
              <a:xfrm flipH="1">
                <a:off x="5149982" y="2598251"/>
                <a:ext cx="1237805" cy="0"/>
              </a:xfrm>
              <a:prstGeom prst="straightConnector1">
                <a:avLst/>
              </a:prstGeom>
              <a:noFill/>
              <a:ln w="6350" cap="flat" cmpd="sng" algn="ctr">
                <a:solidFill>
                  <a:srgbClr val="2298F0"/>
                </a:solidFill>
                <a:prstDash val="solid"/>
                <a:tailEnd type="stealth"/>
              </a:ln>
              <a:effectLst/>
            </p:spPr>
          </p:cxnSp>
        </p:grpSp>
        <p:grpSp>
          <p:nvGrpSpPr>
            <p:cNvPr id="183" name="组合 182"/>
            <p:cNvGrpSpPr/>
            <p:nvPr/>
          </p:nvGrpSpPr>
          <p:grpSpPr>
            <a:xfrm>
              <a:off x="279368" y="3659311"/>
              <a:ext cx="1128538" cy="521658"/>
              <a:chOff x="5149982" y="1921759"/>
              <a:chExt cx="1628472" cy="676492"/>
            </a:xfrm>
          </p:grpSpPr>
          <p:grpSp>
            <p:nvGrpSpPr>
              <p:cNvPr id="189" name="组合 188"/>
              <p:cNvGrpSpPr/>
              <p:nvPr/>
            </p:nvGrpSpPr>
            <p:grpSpPr>
              <a:xfrm>
                <a:off x="5229165" y="1921759"/>
                <a:ext cx="1530834" cy="592713"/>
                <a:chOff x="231490" y="5040052"/>
                <a:chExt cx="1872208" cy="684076"/>
              </a:xfrm>
            </p:grpSpPr>
            <p:grpSp>
              <p:nvGrpSpPr>
                <p:cNvPr id="192" name="组合 191"/>
                <p:cNvGrpSpPr/>
                <p:nvPr/>
              </p:nvGrpSpPr>
              <p:grpSpPr>
                <a:xfrm>
                  <a:off x="759648" y="5040052"/>
                  <a:ext cx="229551" cy="302732"/>
                  <a:chOff x="614007" y="4706676"/>
                  <a:chExt cx="229551" cy="302732"/>
                </a:xfrm>
              </p:grpSpPr>
              <p:sp>
                <p:nvSpPr>
                  <p:cNvPr id="265" name="圆角矩形 264"/>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sp>
                <p:nvSpPr>
                  <p:cNvPr id="266"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193" name="组合 192"/>
                <p:cNvGrpSpPr/>
                <p:nvPr/>
              </p:nvGrpSpPr>
              <p:grpSpPr>
                <a:xfrm>
                  <a:off x="611332" y="5135388"/>
                  <a:ext cx="229551" cy="302732"/>
                  <a:chOff x="614007" y="4706676"/>
                  <a:chExt cx="229551" cy="302732"/>
                </a:xfrm>
              </p:grpSpPr>
              <p:sp>
                <p:nvSpPr>
                  <p:cNvPr id="263" name="圆角矩形 262"/>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64"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194" name="组合 193"/>
                <p:cNvGrpSpPr/>
                <p:nvPr/>
              </p:nvGrpSpPr>
              <p:grpSpPr>
                <a:xfrm>
                  <a:off x="509602" y="5230724"/>
                  <a:ext cx="229551" cy="302732"/>
                  <a:chOff x="614007" y="4706676"/>
                  <a:chExt cx="229551" cy="302732"/>
                </a:xfrm>
              </p:grpSpPr>
              <p:sp>
                <p:nvSpPr>
                  <p:cNvPr id="261" name="圆角矩形 260"/>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62"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195" name="组合 194"/>
                <p:cNvGrpSpPr/>
                <p:nvPr/>
              </p:nvGrpSpPr>
              <p:grpSpPr>
                <a:xfrm>
                  <a:off x="407872" y="5326060"/>
                  <a:ext cx="229551" cy="302732"/>
                  <a:chOff x="614007" y="4706676"/>
                  <a:chExt cx="229551" cy="302732"/>
                </a:xfrm>
              </p:grpSpPr>
              <p:sp>
                <p:nvSpPr>
                  <p:cNvPr id="259" name="圆角矩形 258"/>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60"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196" name="组合 195"/>
                <p:cNvGrpSpPr/>
                <p:nvPr/>
              </p:nvGrpSpPr>
              <p:grpSpPr>
                <a:xfrm>
                  <a:off x="231490" y="5421396"/>
                  <a:ext cx="229551" cy="302732"/>
                  <a:chOff x="614007" y="4706676"/>
                  <a:chExt cx="229551" cy="302732"/>
                </a:xfrm>
              </p:grpSpPr>
              <p:sp>
                <p:nvSpPr>
                  <p:cNvPr id="257" name="圆角矩形 256"/>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58"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197" name="组合 196"/>
                <p:cNvGrpSpPr/>
                <p:nvPr/>
              </p:nvGrpSpPr>
              <p:grpSpPr>
                <a:xfrm>
                  <a:off x="1038273" y="5040052"/>
                  <a:ext cx="229551" cy="302732"/>
                  <a:chOff x="614007" y="4706676"/>
                  <a:chExt cx="229551" cy="302732"/>
                </a:xfrm>
              </p:grpSpPr>
              <p:sp>
                <p:nvSpPr>
                  <p:cNvPr id="255" name="圆角矩形 254"/>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56"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198" name="组合 197"/>
                <p:cNvGrpSpPr/>
                <p:nvPr/>
              </p:nvGrpSpPr>
              <p:grpSpPr>
                <a:xfrm>
                  <a:off x="889957" y="5135388"/>
                  <a:ext cx="229551" cy="302732"/>
                  <a:chOff x="614007" y="4706676"/>
                  <a:chExt cx="229551" cy="302732"/>
                </a:xfrm>
              </p:grpSpPr>
              <p:sp>
                <p:nvSpPr>
                  <p:cNvPr id="253" name="圆角矩形 252"/>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54"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199" name="组合 198"/>
                <p:cNvGrpSpPr/>
                <p:nvPr/>
              </p:nvGrpSpPr>
              <p:grpSpPr>
                <a:xfrm>
                  <a:off x="788227" y="5230724"/>
                  <a:ext cx="229551" cy="302732"/>
                  <a:chOff x="614007" y="4706676"/>
                  <a:chExt cx="229551" cy="302732"/>
                </a:xfrm>
              </p:grpSpPr>
              <p:sp>
                <p:nvSpPr>
                  <p:cNvPr id="251" name="圆角矩形 250"/>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52"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0" name="组合 199"/>
                <p:cNvGrpSpPr/>
                <p:nvPr/>
              </p:nvGrpSpPr>
              <p:grpSpPr>
                <a:xfrm>
                  <a:off x="686497" y="5326060"/>
                  <a:ext cx="229551" cy="302732"/>
                  <a:chOff x="614007" y="4706676"/>
                  <a:chExt cx="229551" cy="302732"/>
                </a:xfrm>
              </p:grpSpPr>
              <p:sp>
                <p:nvSpPr>
                  <p:cNvPr id="249" name="圆角矩形 248"/>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50"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1" name="组合 200"/>
                <p:cNvGrpSpPr/>
                <p:nvPr/>
              </p:nvGrpSpPr>
              <p:grpSpPr>
                <a:xfrm>
                  <a:off x="510115" y="5421396"/>
                  <a:ext cx="229551" cy="302732"/>
                  <a:chOff x="614007" y="4706676"/>
                  <a:chExt cx="229551" cy="302732"/>
                </a:xfrm>
              </p:grpSpPr>
              <p:sp>
                <p:nvSpPr>
                  <p:cNvPr id="247" name="圆角矩形 246"/>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48"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2" name="组合 201"/>
                <p:cNvGrpSpPr/>
                <p:nvPr/>
              </p:nvGrpSpPr>
              <p:grpSpPr>
                <a:xfrm>
                  <a:off x="1316898" y="5040052"/>
                  <a:ext cx="229551" cy="302732"/>
                  <a:chOff x="614007" y="4706676"/>
                  <a:chExt cx="229551" cy="302732"/>
                </a:xfrm>
              </p:grpSpPr>
              <p:sp>
                <p:nvSpPr>
                  <p:cNvPr id="245" name="圆角矩形 244"/>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46"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3" name="组合 202"/>
                <p:cNvGrpSpPr/>
                <p:nvPr/>
              </p:nvGrpSpPr>
              <p:grpSpPr>
                <a:xfrm>
                  <a:off x="1168582" y="5135388"/>
                  <a:ext cx="229551" cy="302732"/>
                  <a:chOff x="614007" y="4706676"/>
                  <a:chExt cx="229551" cy="302732"/>
                </a:xfrm>
              </p:grpSpPr>
              <p:sp>
                <p:nvSpPr>
                  <p:cNvPr id="243" name="圆角矩形 242"/>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44"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4" name="组合 203"/>
                <p:cNvGrpSpPr/>
                <p:nvPr/>
              </p:nvGrpSpPr>
              <p:grpSpPr>
                <a:xfrm>
                  <a:off x="1066852" y="5230724"/>
                  <a:ext cx="229551" cy="302732"/>
                  <a:chOff x="614007" y="4706676"/>
                  <a:chExt cx="229551" cy="302732"/>
                </a:xfrm>
              </p:grpSpPr>
              <p:sp>
                <p:nvSpPr>
                  <p:cNvPr id="241" name="圆角矩形 240"/>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42"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5" name="组合 204"/>
                <p:cNvGrpSpPr/>
                <p:nvPr/>
              </p:nvGrpSpPr>
              <p:grpSpPr>
                <a:xfrm>
                  <a:off x="965122" y="5326060"/>
                  <a:ext cx="229551" cy="302732"/>
                  <a:chOff x="614007" y="4706676"/>
                  <a:chExt cx="229551" cy="302732"/>
                </a:xfrm>
              </p:grpSpPr>
              <p:sp>
                <p:nvSpPr>
                  <p:cNvPr id="239" name="圆角矩形 238"/>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40"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6" name="组合 205"/>
                <p:cNvGrpSpPr/>
                <p:nvPr/>
              </p:nvGrpSpPr>
              <p:grpSpPr>
                <a:xfrm>
                  <a:off x="788740" y="5421396"/>
                  <a:ext cx="229551" cy="302732"/>
                  <a:chOff x="614007" y="4706676"/>
                  <a:chExt cx="229551" cy="302732"/>
                </a:xfrm>
              </p:grpSpPr>
              <p:sp>
                <p:nvSpPr>
                  <p:cNvPr id="237" name="圆角矩形 236"/>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38"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7" name="组合 206"/>
                <p:cNvGrpSpPr/>
                <p:nvPr/>
              </p:nvGrpSpPr>
              <p:grpSpPr>
                <a:xfrm>
                  <a:off x="1595523" y="5040052"/>
                  <a:ext cx="229551" cy="302732"/>
                  <a:chOff x="614007" y="4706676"/>
                  <a:chExt cx="229551" cy="302732"/>
                </a:xfrm>
              </p:grpSpPr>
              <p:sp>
                <p:nvSpPr>
                  <p:cNvPr id="235" name="圆角矩形 234"/>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36"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8" name="组合 207"/>
                <p:cNvGrpSpPr/>
                <p:nvPr/>
              </p:nvGrpSpPr>
              <p:grpSpPr>
                <a:xfrm>
                  <a:off x="1447207" y="5135388"/>
                  <a:ext cx="229551" cy="302732"/>
                  <a:chOff x="614007" y="4706676"/>
                  <a:chExt cx="229551" cy="302732"/>
                </a:xfrm>
              </p:grpSpPr>
              <p:sp>
                <p:nvSpPr>
                  <p:cNvPr id="233" name="圆角矩形 232"/>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34"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09" name="组合 208"/>
                <p:cNvGrpSpPr/>
                <p:nvPr/>
              </p:nvGrpSpPr>
              <p:grpSpPr>
                <a:xfrm>
                  <a:off x="1345477" y="5230724"/>
                  <a:ext cx="229551" cy="302732"/>
                  <a:chOff x="614007" y="4706676"/>
                  <a:chExt cx="229551" cy="302732"/>
                </a:xfrm>
              </p:grpSpPr>
              <p:sp>
                <p:nvSpPr>
                  <p:cNvPr id="231" name="圆角矩形 230"/>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32"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10" name="组合 209"/>
                <p:cNvGrpSpPr/>
                <p:nvPr/>
              </p:nvGrpSpPr>
              <p:grpSpPr>
                <a:xfrm>
                  <a:off x="1243747" y="5326060"/>
                  <a:ext cx="229551" cy="302732"/>
                  <a:chOff x="614007" y="4706676"/>
                  <a:chExt cx="229551" cy="302732"/>
                </a:xfrm>
              </p:grpSpPr>
              <p:sp>
                <p:nvSpPr>
                  <p:cNvPr id="229" name="圆角矩形 228"/>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30"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11" name="组合 210"/>
                <p:cNvGrpSpPr/>
                <p:nvPr/>
              </p:nvGrpSpPr>
              <p:grpSpPr>
                <a:xfrm>
                  <a:off x="1067365" y="5421396"/>
                  <a:ext cx="229551" cy="302732"/>
                  <a:chOff x="614007" y="4706676"/>
                  <a:chExt cx="229551" cy="302732"/>
                </a:xfrm>
              </p:grpSpPr>
              <p:sp>
                <p:nvSpPr>
                  <p:cNvPr id="227" name="圆角矩形 226"/>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28"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12" name="组合 211"/>
                <p:cNvGrpSpPr/>
                <p:nvPr/>
              </p:nvGrpSpPr>
              <p:grpSpPr>
                <a:xfrm>
                  <a:off x="1874147" y="5040052"/>
                  <a:ext cx="229551" cy="302732"/>
                  <a:chOff x="614007" y="4706676"/>
                  <a:chExt cx="229551" cy="302732"/>
                </a:xfrm>
              </p:grpSpPr>
              <p:sp>
                <p:nvSpPr>
                  <p:cNvPr id="225" name="圆角矩形 224"/>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26"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13" name="组合 212"/>
                <p:cNvGrpSpPr/>
                <p:nvPr/>
              </p:nvGrpSpPr>
              <p:grpSpPr>
                <a:xfrm>
                  <a:off x="1725831" y="5135388"/>
                  <a:ext cx="229551" cy="302732"/>
                  <a:chOff x="614007" y="4706676"/>
                  <a:chExt cx="229551" cy="302732"/>
                </a:xfrm>
              </p:grpSpPr>
              <p:sp>
                <p:nvSpPr>
                  <p:cNvPr id="223" name="圆角矩形 222"/>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24"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14" name="组合 213"/>
                <p:cNvGrpSpPr/>
                <p:nvPr/>
              </p:nvGrpSpPr>
              <p:grpSpPr>
                <a:xfrm>
                  <a:off x="1624101" y="5230724"/>
                  <a:ext cx="229551" cy="302732"/>
                  <a:chOff x="614007" y="4706676"/>
                  <a:chExt cx="229551" cy="302732"/>
                </a:xfrm>
              </p:grpSpPr>
              <p:sp>
                <p:nvSpPr>
                  <p:cNvPr id="221" name="圆角矩形 220"/>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22"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15" name="组合 214"/>
                <p:cNvGrpSpPr/>
                <p:nvPr/>
              </p:nvGrpSpPr>
              <p:grpSpPr>
                <a:xfrm>
                  <a:off x="1522371" y="5326060"/>
                  <a:ext cx="229551" cy="302732"/>
                  <a:chOff x="614007" y="4706676"/>
                  <a:chExt cx="229551" cy="302732"/>
                </a:xfrm>
              </p:grpSpPr>
              <p:sp>
                <p:nvSpPr>
                  <p:cNvPr id="219" name="圆角矩形 218"/>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20"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nvGrpSpPr>
                <p:cNvPr id="216" name="组合 215"/>
                <p:cNvGrpSpPr/>
                <p:nvPr/>
              </p:nvGrpSpPr>
              <p:grpSpPr>
                <a:xfrm>
                  <a:off x="1345989" y="5421396"/>
                  <a:ext cx="229551" cy="302732"/>
                  <a:chOff x="614007" y="4706676"/>
                  <a:chExt cx="229551" cy="302732"/>
                </a:xfrm>
              </p:grpSpPr>
              <p:sp>
                <p:nvSpPr>
                  <p:cNvPr id="217" name="圆角矩形 216"/>
                  <p:cNvSpPr/>
                  <p:nvPr/>
                </p:nvSpPr>
                <p:spPr>
                  <a:xfrm>
                    <a:off x="614007" y="4706676"/>
                    <a:ext cx="229551" cy="302732"/>
                  </a:xfrm>
                  <a:prstGeom prst="roundRect">
                    <a:avLst>
                      <a:gd name="adj" fmla="val 9808"/>
                    </a:avLst>
                  </a:prstGeom>
                  <a:solidFill>
                    <a:srgbClr val="2298F0"/>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pPr>
                    <a:endParaRPr lang="en-US" altLang="zh-CN" sz="4269" kern="0">
                      <a:solidFill>
                        <a:prstClr val="black"/>
                      </a:solidFill>
                      <a:latin typeface="Arial" panose="020B0604020202020204" pitchFamily="34" charset="0"/>
                      <a:ea typeface="微软雅黑"/>
                    </a:endParaRPr>
                  </a:p>
                </p:txBody>
              </p:sp>
              <p:sp>
                <p:nvSpPr>
                  <p:cNvPr id="218" name="Freeform 6"/>
                  <p:cNvSpPr>
                    <a:spLocks noEditPoints="1"/>
                  </p:cNvSpPr>
                  <p:nvPr/>
                </p:nvSpPr>
                <p:spPr bwMode="auto">
                  <a:xfrm>
                    <a:off x="651233" y="4757588"/>
                    <a:ext cx="155099" cy="200909"/>
                  </a:xfrm>
                  <a:custGeom>
                    <a:avLst/>
                    <a:gdLst>
                      <a:gd name="T0" fmla="*/ 0 w 237"/>
                      <a:gd name="T1" fmla="*/ 85 h 307"/>
                      <a:gd name="T2" fmla="*/ 10 w 237"/>
                      <a:gd name="T3" fmla="*/ 139 h 307"/>
                      <a:gd name="T4" fmla="*/ 69 w 237"/>
                      <a:gd name="T5" fmla="*/ 163 h 307"/>
                      <a:gd name="T6" fmla="*/ 154 w 237"/>
                      <a:gd name="T7" fmla="*/ 165 h 307"/>
                      <a:gd name="T8" fmla="*/ 227 w 237"/>
                      <a:gd name="T9" fmla="*/ 139 h 307"/>
                      <a:gd name="T10" fmla="*/ 237 w 237"/>
                      <a:gd name="T11" fmla="*/ 85 h 307"/>
                      <a:gd name="T12" fmla="*/ 230 w 237"/>
                      <a:gd name="T13" fmla="*/ 82 h 307"/>
                      <a:gd name="T14" fmla="*/ 152 w 237"/>
                      <a:gd name="T15" fmla="*/ 108 h 307"/>
                      <a:gd name="T16" fmla="*/ 69 w 237"/>
                      <a:gd name="T17" fmla="*/ 106 h 307"/>
                      <a:gd name="T18" fmla="*/ 7 w 237"/>
                      <a:gd name="T19" fmla="*/ 82 h 307"/>
                      <a:gd name="T20" fmla="*/ 24 w 237"/>
                      <a:gd name="T21" fmla="*/ 132 h 307"/>
                      <a:gd name="T22" fmla="*/ 22 w 237"/>
                      <a:gd name="T23" fmla="*/ 113 h 307"/>
                      <a:gd name="T24" fmla="*/ 31 w 237"/>
                      <a:gd name="T25" fmla="*/ 111 h 307"/>
                      <a:gd name="T26" fmla="*/ 33 w 237"/>
                      <a:gd name="T27" fmla="*/ 130 h 307"/>
                      <a:gd name="T28" fmla="*/ 26 w 237"/>
                      <a:gd name="T29" fmla="*/ 134 h 307"/>
                      <a:gd name="T30" fmla="*/ 166 w 237"/>
                      <a:gd name="T31" fmla="*/ 92 h 307"/>
                      <a:gd name="T32" fmla="*/ 215 w 237"/>
                      <a:gd name="T33" fmla="*/ 73 h 307"/>
                      <a:gd name="T34" fmla="*/ 237 w 237"/>
                      <a:gd name="T35" fmla="*/ 47 h 307"/>
                      <a:gd name="T36" fmla="*/ 222 w 237"/>
                      <a:gd name="T37" fmla="*/ 26 h 307"/>
                      <a:gd name="T38" fmla="*/ 178 w 237"/>
                      <a:gd name="T39" fmla="*/ 7 h 307"/>
                      <a:gd name="T40" fmla="*/ 118 w 237"/>
                      <a:gd name="T41" fmla="*/ 0 h 307"/>
                      <a:gd name="T42" fmla="*/ 50 w 237"/>
                      <a:gd name="T43" fmla="*/ 9 h 307"/>
                      <a:gd name="T44" fmla="*/ 10 w 237"/>
                      <a:gd name="T45" fmla="*/ 30 h 307"/>
                      <a:gd name="T46" fmla="*/ 0 w 237"/>
                      <a:gd name="T47" fmla="*/ 52 h 307"/>
                      <a:gd name="T48" fmla="*/ 26 w 237"/>
                      <a:gd name="T49" fmla="*/ 75 h 307"/>
                      <a:gd name="T50" fmla="*/ 83 w 237"/>
                      <a:gd name="T51" fmla="*/ 92 h 307"/>
                      <a:gd name="T52" fmla="*/ 118 w 237"/>
                      <a:gd name="T53" fmla="*/ 94 h 307"/>
                      <a:gd name="T54" fmla="*/ 3 w 237"/>
                      <a:gd name="T55" fmla="*/ 163 h 307"/>
                      <a:gd name="T56" fmla="*/ 10 w 237"/>
                      <a:gd name="T57" fmla="*/ 210 h 307"/>
                      <a:gd name="T58" fmla="*/ 69 w 237"/>
                      <a:gd name="T59" fmla="*/ 231 h 307"/>
                      <a:gd name="T60" fmla="*/ 154 w 237"/>
                      <a:gd name="T61" fmla="*/ 234 h 307"/>
                      <a:gd name="T62" fmla="*/ 227 w 237"/>
                      <a:gd name="T63" fmla="*/ 210 h 307"/>
                      <a:gd name="T64" fmla="*/ 234 w 237"/>
                      <a:gd name="T65" fmla="*/ 163 h 307"/>
                      <a:gd name="T66" fmla="*/ 227 w 237"/>
                      <a:gd name="T67" fmla="*/ 158 h 307"/>
                      <a:gd name="T68" fmla="*/ 149 w 237"/>
                      <a:gd name="T69" fmla="*/ 179 h 307"/>
                      <a:gd name="T70" fmla="*/ 71 w 237"/>
                      <a:gd name="T71" fmla="*/ 177 h 307"/>
                      <a:gd name="T72" fmla="*/ 10 w 237"/>
                      <a:gd name="T73" fmla="*/ 158 h 307"/>
                      <a:gd name="T74" fmla="*/ 24 w 237"/>
                      <a:gd name="T75" fmla="*/ 203 h 307"/>
                      <a:gd name="T76" fmla="*/ 22 w 237"/>
                      <a:gd name="T77" fmla="*/ 184 h 307"/>
                      <a:gd name="T78" fmla="*/ 31 w 237"/>
                      <a:gd name="T79" fmla="*/ 179 h 307"/>
                      <a:gd name="T80" fmla="*/ 33 w 237"/>
                      <a:gd name="T81" fmla="*/ 201 h 307"/>
                      <a:gd name="T82" fmla="*/ 29 w 237"/>
                      <a:gd name="T83" fmla="*/ 203 h 307"/>
                      <a:gd name="T84" fmla="*/ 3 w 237"/>
                      <a:gd name="T85" fmla="*/ 234 h 307"/>
                      <a:gd name="T86" fmla="*/ 10 w 237"/>
                      <a:gd name="T87" fmla="*/ 281 h 307"/>
                      <a:gd name="T88" fmla="*/ 69 w 237"/>
                      <a:gd name="T89" fmla="*/ 302 h 307"/>
                      <a:gd name="T90" fmla="*/ 152 w 237"/>
                      <a:gd name="T91" fmla="*/ 305 h 307"/>
                      <a:gd name="T92" fmla="*/ 227 w 237"/>
                      <a:gd name="T93" fmla="*/ 281 h 307"/>
                      <a:gd name="T94" fmla="*/ 234 w 237"/>
                      <a:gd name="T95" fmla="*/ 234 h 307"/>
                      <a:gd name="T96" fmla="*/ 227 w 237"/>
                      <a:gd name="T97" fmla="*/ 229 h 307"/>
                      <a:gd name="T98" fmla="*/ 149 w 237"/>
                      <a:gd name="T99" fmla="*/ 250 h 307"/>
                      <a:gd name="T100" fmla="*/ 71 w 237"/>
                      <a:gd name="T101" fmla="*/ 248 h 307"/>
                      <a:gd name="T102" fmla="*/ 10 w 237"/>
                      <a:gd name="T103" fmla="*/ 229 h 307"/>
                      <a:gd name="T104" fmla="*/ 26 w 237"/>
                      <a:gd name="T105" fmla="*/ 272 h 307"/>
                      <a:gd name="T106" fmla="*/ 24 w 237"/>
                      <a:gd name="T107" fmla="*/ 253 h 307"/>
                      <a:gd name="T108" fmla="*/ 31 w 237"/>
                      <a:gd name="T109" fmla="*/ 250 h 307"/>
                      <a:gd name="T110" fmla="*/ 33 w 237"/>
                      <a:gd name="T111" fmla="*/ 269 h 307"/>
                      <a:gd name="T112" fmla="*/ 29 w 237"/>
                      <a:gd name="T113" fmla="*/ 27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307">
                        <a:moveTo>
                          <a:pt x="7" y="82"/>
                        </a:moveTo>
                        <a:lnTo>
                          <a:pt x="7" y="82"/>
                        </a:lnTo>
                        <a:lnTo>
                          <a:pt x="5" y="80"/>
                        </a:lnTo>
                        <a:lnTo>
                          <a:pt x="3" y="82"/>
                        </a:lnTo>
                        <a:lnTo>
                          <a:pt x="3" y="85"/>
                        </a:lnTo>
                        <a:lnTo>
                          <a:pt x="0" y="85"/>
                        </a:lnTo>
                        <a:lnTo>
                          <a:pt x="3" y="125"/>
                        </a:lnTo>
                        <a:lnTo>
                          <a:pt x="3" y="125"/>
                        </a:lnTo>
                        <a:lnTo>
                          <a:pt x="3" y="130"/>
                        </a:lnTo>
                        <a:lnTo>
                          <a:pt x="3" y="134"/>
                        </a:lnTo>
                        <a:lnTo>
                          <a:pt x="5" y="137"/>
                        </a:lnTo>
                        <a:lnTo>
                          <a:pt x="10" y="139"/>
                        </a:lnTo>
                        <a:lnTo>
                          <a:pt x="10" y="139"/>
                        </a:lnTo>
                        <a:lnTo>
                          <a:pt x="17" y="146"/>
                        </a:lnTo>
                        <a:lnTo>
                          <a:pt x="29" y="151"/>
                        </a:lnTo>
                        <a:lnTo>
                          <a:pt x="40" y="156"/>
                        </a:lnTo>
                        <a:lnTo>
                          <a:pt x="55" y="158"/>
                        </a:lnTo>
                        <a:lnTo>
                          <a:pt x="69" y="163"/>
                        </a:lnTo>
                        <a:lnTo>
                          <a:pt x="83" y="165"/>
                        </a:lnTo>
                        <a:lnTo>
                          <a:pt x="100" y="165"/>
                        </a:lnTo>
                        <a:lnTo>
                          <a:pt x="118" y="165"/>
                        </a:lnTo>
                        <a:lnTo>
                          <a:pt x="118" y="165"/>
                        </a:lnTo>
                        <a:lnTo>
                          <a:pt x="137" y="165"/>
                        </a:lnTo>
                        <a:lnTo>
                          <a:pt x="154" y="165"/>
                        </a:lnTo>
                        <a:lnTo>
                          <a:pt x="168" y="163"/>
                        </a:lnTo>
                        <a:lnTo>
                          <a:pt x="182" y="158"/>
                        </a:lnTo>
                        <a:lnTo>
                          <a:pt x="196" y="156"/>
                        </a:lnTo>
                        <a:lnTo>
                          <a:pt x="208" y="151"/>
                        </a:lnTo>
                        <a:lnTo>
                          <a:pt x="218" y="146"/>
                        </a:lnTo>
                        <a:lnTo>
                          <a:pt x="227" y="139"/>
                        </a:lnTo>
                        <a:lnTo>
                          <a:pt x="227" y="139"/>
                        </a:lnTo>
                        <a:lnTo>
                          <a:pt x="232" y="137"/>
                        </a:lnTo>
                        <a:lnTo>
                          <a:pt x="232" y="134"/>
                        </a:lnTo>
                        <a:lnTo>
                          <a:pt x="234" y="130"/>
                        </a:lnTo>
                        <a:lnTo>
                          <a:pt x="234" y="125"/>
                        </a:lnTo>
                        <a:lnTo>
                          <a:pt x="237" y="85"/>
                        </a:lnTo>
                        <a:lnTo>
                          <a:pt x="237" y="85"/>
                        </a:lnTo>
                        <a:lnTo>
                          <a:pt x="234" y="85"/>
                        </a:lnTo>
                        <a:lnTo>
                          <a:pt x="232" y="82"/>
                        </a:lnTo>
                        <a:lnTo>
                          <a:pt x="232" y="80"/>
                        </a:lnTo>
                        <a:lnTo>
                          <a:pt x="230" y="82"/>
                        </a:lnTo>
                        <a:lnTo>
                          <a:pt x="230" y="82"/>
                        </a:lnTo>
                        <a:lnTo>
                          <a:pt x="220" y="87"/>
                        </a:lnTo>
                        <a:lnTo>
                          <a:pt x="208" y="94"/>
                        </a:lnTo>
                        <a:lnTo>
                          <a:pt x="196" y="99"/>
                        </a:lnTo>
                        <a:lnTo>
                          <a:pt x="182" y="104"/>
                        </a:lnTo>
                        <a:lnTo>
                          <a:pt x="168" y="106"/>
                        </a:lnTo>
                        <a:lnTo>
                          <a:pt x="152" y="108"/>
                        </a:lnTo>
                        <a:lnTo>
                          <a:pt x="135" y="108"/>
                        </a:lnTo>
                        <a:lnTo>
                          <a:pt x="118" y="111"/>
                        </a:lnTo>
                        <a:lnTo>
                          <a:pt x="118" y="111"/>
                        </a:lnTo>
                        <a:lnTo>
                          <a:pt x="102" y="108"/>
                        </a:lnTo>
                        <a:lnTo>
                          <a:pt x="85" y="108"/>
                        </a:lnTo>
                        <a:lnTo>
                          <a:pt x="69" y="106"/>
                        </a:lnTo>
                        <a:lnTo>
                          <a:pt x="55" y="104"/>
                        </a:lnTo>
                        <a:lnTo>
                          <a:pt x="40" y="99"/>
                        </a:lnTo>
                        <a:lnTo>
                          <a:pt x="29" y="94"/>
                        </a:lnTo>
                        <a:lnTo>
                          <a:pt x="17" y="87"/>
                        </a:lnTo>
                        <a:lnTo>
                          <a:pt x="7" y="82"/>
                        </a:lnTo>
                        <a:lnTo>
                          <a:pt x="7" y="82"/>
                        </a:lnTo>
                        <a:lnTo>
                          <a:pt x="7" y="82"/>
                        </a:lnTo>
                        <a:lnTo>
                          <a:pt x="7" y="82"/>
                        </a:lnTo>
                        <a:close/>
                        <a:moveTo>
                          <a:pt x="26" y="134"/>
                        </a:moveTo>
                        <a:lnTo>
                          <a:pt x="26" y="134"/>
                        </a:lnTo>
                        <a:lnTo>
                          <a:pt x="26" y="132"/>
                        </a:lnTo>
                        <a:lnTo>
                          <a:pt x="24" y="132"/>
                        </a:lnTo>
                        <a:lnTo>
                          <a:pt x="22" y="130"/>
                        </a:lnTo>
                        <a:lnTo>
                          <a:pt x="22" y="125"/>
                        </a:lnTo>
                        <a:lnTo>
                          <a:pt x="19" y="120"/>
                        </a:lnTo>
                        <a:lnTo>
                          <a:pt x="19" y="120"/>
                        </a:lnTo>
                        <a:lnTo>
                          <a:pt x="22" y="116"/>
                        </a:lnTo>
                        <a:lnTo>
                          <a:pt x="22" y="113"/>
                        </a:lnTo>
                        <a:lnTo>
                          <a:pt x="24" y="111"/>
                        </a:lnTo>
                        <a:lnTo>
                          <a:pt x="26" y="108"/>
                        </a:lnTo>
                        <a:lnTo>
                          <a:pt x="26" y="108"/>
                        </a:lnTo>
                        <a:lnTo>
                          <a:pt x="26" y="108"/>
                        </a:lnTo>
                        <a:lnTo>
                          <a:pt x="29" y="108"/>
                        </a:lnTo>
                        <a:lnTo>
                          <a:pt x="31" y="111"/>
                        </a:lnTo>
                        <a:lnTo>
                          <a:pt x="33" y="113"/>
                        </a:lnTo>
                        <a:lnTo>
                          <a:pt x="33" y="116"/>
                        </a:lnTo>
                        <a:lnTo>
                          <a:pt x="33" y="120"/>
                        </a:lnTo>
                        <a:lnTo>
                          <a:pt x="33" y="120"/>
                        </a:lnTo>
                        <a:lnTo>
                          <a:pt x="33" y="125"/>
                        </a:lnTo>
                        <a:lnTo>
                          <a:pt x="33" y="130"/>
                        </a:lnTo>
                        <a:lnTo>
                          <a:pt x="31" y="132"/>
                        </a:lnTo>
                        <a:lnTo>
                          <a:pt x="29" y="132"/>
                        </a:lnTo>
                        <a:lnTo>
                          <a:pt x="26" y="134"/>
                        </a:lnTo>
                        <a:lnTo>
                          <a:pt x="26" y="134"/>
                        </a:lnTo>
                        <a:lnTo>
                          <a:pt x="26" y="134"/>
                        </a:lnTo>
                        <a:lnTo>
                          <a:pt x="26" y="134"/>
                        </a:lnTo>
                        <a:close/>
                        <a:moveTo>
                          <a:pt x="118" y="94"/>
                        </a:moveTo>
                        <a:lnTo>
                          <a:pt x="118" y="94"/>
                        </a:lnTo>
                        <a:lnTo>
                          <a:pt x="130" y="94"/>
                        </a:lnTo>
                        <a:lnTo>
                          <a:pt x="144" y="94"/>
                        </a:lnTo>
                        <a:lnTo>
                          <a:pt x="154" y="92"/>
                        </a:lnTo>
                        <a:lnTo>
                          <a:pt x="166" y="92"/>
                        </a:lnTo>
                        <a:lnTo>
                          <a:pt x="178" y="90"/>
                        </a:lnTo>
                        <a:lnTo>
                          <a:pt x="187" y="85"/>
                        </a:lnTo>
                        <a:lnTo>
                          <a:pt x="194" y="82"/>
                        </a:lnTo>
                        <a:lnTo>
                          <a:pt x="204" y="80"/>
                        </a:lnTo>
                        <a:lnTo>
                          <a:pt x="211" y="75"/>
                        </a:lnTo>
                        <a:lnTo>
                          <a:pt x="215" y="73"/>
                        </a:lnTo>
                        <a:lnTo>
                          <a:pt x="222" y="68"/>
                        </a:lnTo>
                        <a:lnTo>
                          <a:pt x="227" y="64"/>
                        </a:lnTo>
                        <a:lnTo>
                          <a:pt x="232" y="61"/>
                        </a:lnTo>
                        <a:lnTo>
                          <a:pt x="234" y="56"/>
                        </a:lnTo>
                        <a:lnTo>
                          <a:pt x="234" y="52"/>
                        </a:lnTo>
                        <a:lnTo>
                          <a:pt x="237" y="47"/>
                        </a:lnTo>
                        <a:lnTo>
                          <a:pt x="237" y="47"/>
                        </a:lnTo>
                        <a:lnTo>
                          <a:pt x="234" y="42"/>
                        </a:lnTo>
                        <a:lnTo>
                          <a:pt x="234" y="40"/>
                        </a:lnTo>
                        <a:lnTo>
                          <a:pt x="232" y="35"/>
                        </a:lnTo>
                        <a:lnTo>
                          <a:pt x="227" y="30"/>
                        </a:lnTo>
                        <a:lnTo>
                          <a:pt x="222" y="26"/>
                        </a:lnTo>
                        <a:lnTo>
                          <a:pt x="218" y="23"/>
                        </a:lnTo>
                        <a:lnTo>
                          <a:pt x="211" y="19"/>
                        </a:lnTo>
                        <a:lnTo>
                          <a:pt x="204" y="16"/>
                        </a:lnTo>
                        <a:lnTo>
                          <a:pt x="194" y="12"/>
                        </a:lnTo>
                        <a:lnTo>
                          <a:pt x="187" y="9"/>
                        </a:lnTo>
                        <a:lnTo>
                          <a:pt x="178" y="7"/>
                        </a:lnTo>
                        <a:lnTo>
                          <a:pt x="166" y="4"/>
                        </a:lnTo>
                        <a:lnTo>
                          <a:pt x="154" y="2"/>
                        </a:lnTo>
                        <a:lnTo>
                          <a:pt x="144" y="0"/>
                        </a:lnTo>
                        <a:lnTo>
                          <a:pt x="130" y="0"/>
                        </a:lnTo>
                        <a:lnTo>
                          <a:pt x="118" y="0"/>
                        </a:lnTo>
                        <a:lnTo>
                          <a:pt x="118" y="0"/>
                        </a:lnTo>
                        <a:lnTo>
                          <a:pt x="104" y="0"/>
                        </a:lnTo>
                        <a:lnTo>
                          <a:pt x="95" y="0"/>
                        </a:lnTo>
                        <a:lnTo>
                          <a:pt x="83" y="2"/>
                        </a:lnTo>
                        <a:lnTo>
                          <a:pt x="71" y="4"/>
                        </a:lnTo>
                        <a:lnTo>
                          <a:pt x="59" y="7"/>
                        </a:lnTo>
                        <a:lnTo>
                          <a:pt x="50" y="9"/>
                        </a:lnTo>
                        <a:lnTo>
                          <a:pt x="43" y="12"/>
                        </a:lnTo>
                        <a:lnTo>
                          <a:pt x="33" y="16"/>
                        </a:lnTo>
                        <a:lnTo>
                          <a:pt x="26" y="19"/>
                        </a:lnTo>
                        <a:lnTo>
                          <a:pt x="19" y="23"/>
                        </a:lnTo>
                        <a:lnTo>
                          <a:pt x="14" y="26"/>
                        </a:lnTo>
                        <a:lnTo>
                          <a:pt x="10" y="30"/>
                        </a:lnTo>
                        <a:lnTo>
                          <a:pt x="5" y="35"/>
                        </a:lnTo>
                        <a:lnTo>
                          <a:pt x="3" y="40"/>
                        </a:lnTo>
                        <a:lnTo>
                          <a:pt x="0" y="42"/>
                        </a:lnTo>
                        <a:lnTo>
                          <a:pt x="0" y="47"/>
                        </a:lnTo>
                        <a:lnTo>
                          <a:pt x="0" y="47"/>
                        </a:lnTo>
                        <a:lnTo>
                          <a:pt x="0" y="52"/>
                        </a:lnTo>
                        <a:lnTo>
                          <a:pt x="3" y="56"/>
                        </a:lnTo>
                        <a:lnTo>
                          <a:pt x="5" y="61"/>
                        </a:lnTo>
                        <a:lnTo>
                          <a:pt x="10" y="64"/>
                        </a:lnTo>
                        <a:lnTo>
                          <a:pt x="14" y="68"/>
                        </a:lnTo>
                        <a:lnTo>
                          <a:pt x="19" y="73"/>
                        </a:lnTo>
                        <a:lnTo>
                          <a:pt x="26" y="75"/>
                        </a:lnTo>
                        <a:lnTo>
                          <a:pt x="33" y="80"/>
                        </a:lnTo>
                        <a:lnTo>
                          <a:pt x="43" y="82"/>
                        </a:lnTo>
                        <a:lnTo>
                          <a:pt x="50" y="85"/>
                        </a:lnTo>
                        <a:lnTo>
                          <a:pt x="59" y="90"/>
                        </a:lnTo>
                        <a:lnTo>
                          <a:pt x="71" y="92"/>
                        </a:lnTo>
                        <a:lnTo>
                          <a:pt x="83" y="92"/>
                        </a:lnTo>
                        <a:lnTo>
                          <a:pt x="95" y="94"/>
                        </a:lnTo>
                        <a:lnTo>
                          <a:pt x="104" y="94"/>
                        </a:lnTo>
                        <a:lnTo>
                          <a:pt x="118" y="94"/>
                        </a:lnTo>
                        <a:lnTo>
                          <a:pt x="118" y="94"/>
                        </a:lnTo>
                        <a:lnTo>
                          <a:pt x="118" y="94"/>
                        </a:lnTo>
                        <a:lnTo>
                          <a:pt x="118" y="94"/>
                        </a:lnTo>
                        <a:close/>
                        <a:moveTo>
                          <a:pt x="10" y="158"/>
                        </a:moveTo>
                        <a:lnTo>
                          <a:pt x="10" y="158"/>
                        </a:lnTo>
                        <a:lnTo>
                          <a:pt x="7" y="158"/>
                        </a:lnTo>
                        <a:lnTo>
                          <a:pt x="5" y="158"/>
                        </a:lnTo>
                        <a:lnTo>
                          <a:pt x="3" y="160"/>
                        </a:lnTo>
                        <a:lnTo>
                          <a:pt x="3" y="163"/>
                        </a:lnTo>
                        <a:lnTo>
                          <a:pt x="3" y="196"/>
                        </a:lnTo>
                        <a:lnTo>
                          <a:pt x="3" y="196"/>
                        </a:lnTo>
                        <a:lnTo>
                          <a:pt x="3" y="201"/>
                        </a:lnTo>
                        <a:lnTo>
                          <a:pt x="5" y="205"/>
                        </a:lnTo>
                        <a:lnTo>
                          <a:pt x="7" y="208"/>
                        </a:lnTo>
                        <a:lnTo>
                          <a:pt x="10" y="210"/>
                        </a:lnTo>
                        <a:lnTo>
                          <a:pt x="10" y="210"/>
                        </a:lnTo>
                        <a:lnTo>
                          <a:pt x="19" y="217"/>
                        </a:lnTo>
                        <a:lnTo>
                          <a:pt x="29" y="222"/>
                        </a:lnTo>
                        <a:lnTo>
                          <a:pt x="40" y="224"/>
                        </a:lnTo>
                        <a:lnTo>
                          <a:pt x="55" y="229"/>
                        </a:lnTo>
                        <a:lnTo>
                          <a:pt x="69" y="231"/>
                        </a:lnTo>
                        <a:lnTo>
                          <a:pt x="83" y="234"/>
                        </a:lnTo>
                        <a:lnTo>
                          <a:pt x="100" y="236"/>
                        </a:lnTo>
                        <a:lnTo>
                          <a:pt x="118" y="236"/>
                        </a:lnTo>
                        <a:lnTo>
                          <a:pt x="118" y="236"/>
                        </a:lnTo>
                        <a:lnTo>
                          <a:pt x="135" y="236"/>
                        </a:lnTo>
                        <a:lnTo>
                          <a:pt x="154" y="234"/>
                        </a:lnTo>
                        <a:lnTo>
                          <a:pt x="168" y="231"/>
                        </a:lnTo>
                        <a:lnTo>
                          <a:pt x="182" y="229"/>
                        </a:lnTo>
                        <a:lnTo>
                          <a:pt x="196" y="224"/>
                        </a:lnTo>
                        <a:lnTo>
                          <a:pt x="208" y="222"/>
                        </a:lnTo>
                        <a:lnTo>
                          <a:pt x="218" y="217"/>
                        </a:lnTo>
                        <a:lnTo>
                          <a:pt x="227" y="210"/>
                        </a:lnTo>
                        <a:lnTo>
                          <a:pt x="227" y="210"/>
                        </a:lnTo>
                        <a:lnTo>
                          <a:pt x="230" y="208"/>
                        </a:lnTo>
                        <a:lnTo>
                          <a:pt x="232" y="205"/>
                        </a:lnTo>
                        <a:lnTo>
                          <a:pt x="234" y="201"/>
                        </a:lnTo>
                        <a:lnTo>
                          <a:pt x="234" y="196"/>
                        </a:lnTo>
                        <a:lnTo>
                          <a:pt x="234" y="163"/>
                        </a:lnTo>
                        <a:lnTo>
                          <a:pt x="234" y="163"/>
                        </a:lnTo>
                        <a:lnTo>
                          <a:pt x="234" y="160"/>
                        </a:lnTo>
                        <a:lnTo>
                          <a:pt x="232" y="158"/>
                        </a:lnTo>
                        <a:lnTo>
                          <a:pt x="230" y="158"/>
                        </a:lnTo>
                        <a:lnTo>
                          <a:pt x="227" y="158"/>
                        </a:lnTo>
                        <a:lnTo>
                          <a:pt x="227" y="158"/>
                        </a:lnTo>
                        <a:lnTo>
                          <a:pt x="215" y="163"/>
                        </a:lnTo>
                        <a:lnTo>
                          <a:pt x="206" y="168"/>
                        </a:lnTo>
                        <a:lnTo>
                          <a:pt x="194" y="172"/>
                        </a:lnTo>
                        <a:lnTo>
                          <a:pt x="180" y="175"/>
                        </a:lnTo>
                        <a:lnTo>
                          <a:pt x="166" y="177"/>
                        </a:lnTo>
                        <a:lnTo>
                          <a:pt x="149" y="179"/>
                        </a:lnTo>
                        <a:lnTo>
                          <a:pt x="135" y="182"/>
                        </a:lnTo>
                        <a:lnTo>
                          <a:pt x="118" y="182"/>
                        </a:lnTo>
                        <a:lnTo>
                          <a:pt x="118" y="182"/>
                        </a:lnTo>
                        <a:lnTo>
                          <a:pt x="102" y="182"/>
                        </a:lnTo>
                        <a:lnTo>
                          <a:pt x="88" y="179"/>
                        </a:lnTo>
                        <a:lnTo>
                          <a:pt x="71" y="177"/>
                        </a:lnTo>
                        <a:lnTo>
                          <a:pt x="57" y="175"/>
                        </a:lnTo>
                        <a:lnTo>
                          <a:pt x="43" y="172"/>
                        </a:lnTo>
                        <a:lnTo>
                          <a:pt x="31" y="168"/>
                        </a:lnTo>
                        <a:lnTo>
                          <a:pt x="19" y="163"/>
                        </a:lnTo>
                        <a:lnTo>
                          <a:pt x="10" y="158"/>
                        </a:lnTo>
                        <a:lnTo>
                          <a:pt x="10" y="158"/>
                        </a:lnTo>
                        <a:lnTo>
                          <a:pt x="10" y="158"/>
                        </a:lnTo>
                        <a:lnTo>
                          <a:pt x="10" y="158"/>
                        </a:lnTo>
                        <a:close/>
                        <a:moveTo>
                          <a:pt x="29" y="203"/>
                        </a:moveTo>
                        <a:lnTo>
                          <a:pt x="29" y="203"/>
                        </a:lnTo>
                        <a:lnTo>
                          <a:pt x="26" y="203"/>
                        </a:lnTo>
                        <a:lnTo>
                          <a:pt x="24" y="203"/>
                        </a:lnTo>
                        <a:lnTo>
                          <a:pt x="22" y="201"/>
                        </a:lnTo>
                        <a:lnTo>
                          <a:pt x="22" y="196"/>
                        </a:lnTo>
                        <a:lnTo>
                          <a:pt x="22" y="191"/>
                        </a:lnTo>
                        <a:lnTo>
                          <a:pt x="22" y="191"/>
                        </a:lnTo>
                        <a:lnTo>
                          <a:pt x="22" y="186"/>
                        </a:lnTo>
                        <a:lnTo>
                          <a:pt x="22" y="184"/>
                        </a:lnTo>
                        <a:lnTo>
                          <a:pt x="24" y="179"/>
                        </a:lnTo>
                        <a:lnTo>
                          <a:pt x="26" y="179"/>
                        </a:lnTo>
                        <a:lnTo>
                          <a:pt x="26" y="179"/>
                        </a:lnTo>
                        <a:lnTo>
                          <a:pt x="26" y="179"/>
                        </a:lnTo>
                        <a:lnTo>
                          <a:pt x="29" y="179"/>
                        </a:lnTo>
                        <a:lnTo>
                          <a:pt x="31" y="179"/>
                        </a:lnTo>
                        <a:lnTo>
                          <a:pt x="33" y="184"/>
                        </a:lnTo>
                        <a:lnTo>
                          <a:pt x="33" y="186"/>
                        </a:lnTo>
                        <a:lnTo>
                          <a:pt x="36" y="191"/>
                        </a:lnTo>
                        <a:lnTo>
                          <a:pt x="36" y="191"/>
                        </a:lnTo>
                        <a:lnTo>
                          <a:pt x="33" y="196"/>
                        </a:lnTo>
                        <a:lnTo>
                          <a:pt x="33" y="201"/>
                        </a:lnTo>
                        <a:lnTo>
                          <a:pt x="31" y="203"/>
                        </a:lnTo>
                        <a:lnTo>
                          <a:pt x="29" y="203"/>
                        </a:lnTo>
                        <a:lnTo>
                          <a:pt x="29" y="203"/>
                        </a:lnTo>
                        <a:lnTo>
                          <a:pt x="29" y="203"/>
                        </a:lnTo>
                        <a:lnTo>
                          <a:pt x="29" y="203"/>
                        </a:lnTo>
                        <a:lnTo>
                          <a:pt x="29" y="203"/>
                        </a:lnTo>
                        <a:close/>
                        <a:moveTo>
                          <a:pt x="10" y="229"/>
                        </a:moveTo>
                        <a:lnTo>
                          <a:pt x="10" y="229"/>
                        </a:lnTo>
                        <a:lnTo>
                          <a:pt x="7" y="229"/>
                        </a:lnTo>
                        <a:lnTo>
                          <a:pt x="5" y="229"/>
                        </a:lnTo>
                        <a:lnTo>
                          <a:pt x="3" y="231"/>
                        </a:lnTo>
                        <a:lnTo>
                          <a:pt x="3" y="234"/>
                        </a:lnTo>
                        <a:lnTo>
                          <a:pt x="3" y="267"/>
                        </a:lnTo>
                        <a:lnTo>
                          <a:pt x="3" y="267"/>
                        </a:lnTo>
                        <a:lnTo>
                          <a:pt x="5" y="269"/>
                        </a:lnTo>
                        <a:lnTo>
                          <a:pt x="5" y="274"/>
                        </a:lnTo>
                        <a:lnTo>
                          <a:pt x="7" y="279"/>
                        </a:lnTo>
                        <a:lnTo>
                          <a:pt x="10" y="281"/>
                        </a:lnTo>
                        <a:lnTo>
                          <a:pt x="10" y="281"/>
                        </a:lnTo>
                        <a:lnTo>
                          <a:pt x="19" y="286"/>
                        </a:lnTo>
                        <a:lnTo>
                          <a:pt x="29" y="290"/>
                        </a:lnTo>
                        <a:lnTo>
                          <a:pt x="40" y="295"/>
                        </a:lnTo>
                        <a:lnTo>
                          <a:pt x="55" y="298"/>
                        </a:lnTo>
                        <a:lnTo>
                          <a:pt x="69" y="302"/>
                        </a:lnTo>
                        <a:lnTo>
                          <a:pt x="85" y="305"/>
                        </a:lnTo>
                        <a:lnTo>
                          <a:pt x="100" y="305"/>
                        </a:lnTo>
                        <a:lnTo>
                          <a:pt x="118" y="307"/>
                        </a:lnTo>
                        <a:lnTo>
                          <a:pt x="118" y="307"/>
                        </a:lnTo>
                        <a:lnTo>
                          <a:pt x="135" y="305"/>
                        </a:lnTo>
                        <a:lnTo>
                          <a:pt x="152" y="305"/>
                        </a:lnTo>
                        <a:lnTo>
                          <a:pt x="168" y="302"/>
                        </a:lnTo>
                        <a:lnTo>
                          <a:pt x="182" y="298"/>
                        </a:lnTo>
                        <a:lnTo>
                          <a:pt x="194" y="295"/>
                        </a:lnTo>
                        <a:lnTo>
                          <a:pt x="208" y="290"/>
                        </a:lnTo>
                        <a:lnTo>
                          <a:pt x="218" y="286"/>
                        </a:lnTo>
                        <a:lnTo>
                          <a:pt x="227" y="281"/>
                        </a:lnTo>
                        <a:lnTo>
                          <a:pt x="227" y="281"/>
                        </a:lnTo>
                        <a:lnTo>
                          <a:pt x="230" y="279"/>
                        </a:lnTo>
                        <a:lnTo>
                          <a:pt x="232" y="274"/>
                        </a:lnTo>
                        <a:lnTo>
                          <a:pt x="232" y="269"/>
                        </a:lnTo>
                        <a:lnTo>
                          <a:pt x="234" y="267"/>
                        </a:lnTo>
                        <a:lnTo>
                          <a:pt x="234" y="234"/>
                        </a:lnTo>
                        <a:lnTo>
                          <a:pt x="234" y="234"/>
                        </a:lnTo>
                        <a:lnTo>
                          <a:pt x="232" y="231"/>
                        </a:lnTo>
                        <a:lnTo>
                          <a:pt x="232" y="229"/>
                        </a:lnTo>
                        <a:lnTo>
                          <a:pt x="230" y="229"/>
                        </a:lnTo>
                        <a:lnTo>
                          <a:pt x="227" y="229"/>
                        </a:lnTo>
                        <a:lnTo>
                          <a:pt x="227" y="229"/>
                        </a:lnTo>
                        <a:lnTo>
                          <a:pt x="215" y="234"/>
                        </a:lnTo>
                        <a:lnTo>
                          <a:pt x="206" y="238"/>
                        </a:lnTo>
                        <a:lnTo>
                          <a:pt x="192" y="241"/>
                        </a:lnTo>
                        <a:lnTo>
                          <a:pt x="180" y="246"/>
                        </a:lnTo>
                        <a:lnTo>
                          <a:pt x="166" y="248"/>
                        </a:lnTo>
                        <a:lnTo>
                          <a:pt x="149" y="250"/>
                        </a:lnTo>
                        <a:lnTo>
                          <a:pt x="135" y="250"/>
                        </a:lnTo>
                        <a:lnTo>
                          <a:pt x="118" y="253"/>
                        </a:lnTo>
                        <a:lnTo>
                          <a:pt x="118" y="253"/>
                        </a:lnTo>
                        <a:lnTo>
                          <a:pt x="102" y="250"/>
                        </a:lnTo>
                        <a:lnTo>
                          <a:pt x="88" y="250"/>
                        </a:lnTo>
                        <a:lnTo>
                          <a:pt x="71" y="248"/>
                        </a:lnTo>
                        <a:lnTo>
                          <a:pt x="57" y="246"/>
                        </a:lnTo>
                        <a:lnTo>
                          <a:pt x="45" y="241"/>
                        </a:lnTo>
                        <a:lnTo>
                          <a:pt x="33" y="238"/>
                        </a:lnTo>
                        <a:lnTo>
                          <a:pt x="22" y="234"/>
                        </a:lnTo>
                        <a:lnTo>
                          <a:pt x="10" y="229"/>
                        </a:lnTo>
                        <a:lnTo>
                          <a:pt x="10" y="229"/>
                        </a:lnTo>
                        <a:lnTo>
                          <a:pt x="10" y="229"/>
                        </a:lnTo>
                        <a:lnTo>
                          <a:pt x="10" y="229"/>
                        </a:lnTo>
                        <a:close/>
                        <a:moveTo>
                          <a:pt x="29" y="272"/>
                        </a:moveTo>
                        <a:lnTo>
                          <a:pt x="29" y="272"/>
                        </a:lnTo>
                        <a:lnTo>
                          <a:pt x="26" y="272"/>
                        </a:lnTo>
                        <a:lnTo>
                          <a:pt x="26" y="272"/>
                        </a:lnTo>
                        <a:lnTo>
                          <a:pt x="24" y="269"/>
                        </a:lnTo>
                        <a:lnTo>
                          <a:pt x="22" y="264"/>
                        </a:lnTo>
                        <a:lnTo>
                          <a:pt x="22" y="260"/>
                        </a:lnTo>
                        <a:lnTo>
                          <a:pt x="22" y="260"/>
                        </a:lnTo>
                        <a:lnTo>
                          <a:pt x="22" y="255"/>
                        </a:lnTo>
                        <a:lnTo>
                          <a:pt x="24" y="253"/>
                        </a:lnTo>
                        <a:lnTo>
                          <a:pt x="26" y="250"/>
                        </a:lnTo>
                        <a:lnTo>
                          <a:pt x="26" y="248"/>
                        </a:lnTo>
                        <a:lnTo>
                          <a:pt x="29" y="248"/>
                        </a:lnTo>
                        <a:lnTo>
                          <a:pt x="29" y="248"/>
                        </a:lnTo>
                        <a:lnTo>
                          <a:pt x="29" y="248"/>
                        </a:lnTo>
                        <a:lnTo>
                          <a:pt x="31" y="250"/>
                        </a:lnTo>
                        <a:lnTo>
                          <a:pt x="33" y="253"/>
                        </a:lnTo>
                        <a:lnTo>
                          <a:pt x="36" y="255"/>
                        </a:lnTo>
                        <a:lnTo>
                          <a:pt x="36" y="260"/>
                        </a:lnTo>
                        <a:lnTo>
                          <a:pt x="36" y="260"/>
                        </a:lnTo>
                        <a:lnTo>
                          <a:pt x="36" y="264"/>
                        </a:lnTo>
                        <a:lnTo>
                          <a:pt x="33" y="269"/>
                        </a:lnTo>
                        <a:lnTo>
                          <a:pt x="31" y="272"/>
                        </a:lnTo>
                        <a:lnTo>
                          <a:pt x="29" y="272"/>
                        </a:lnTo>
                        <a:lnTo>
                          <a:pt x="29" y="272"/>
                        </a:lnTo>
                        <a:lnTo>
                          <a:pt x="29" y="272"/>
                        </a:lnTo>
                        <a:lnTo>
                          <a:pt x="29" y="272"/>
                        </a:lnTo>
                        <a:lnTo>
                          <a:pt x="29" y="272"/>
                        </a:lnTo>
                        <a:close/>
                      </a:path>
                    </a:pathLst>
                  </a:custGeom>
                  <a:solidFill>
                    <a:sysClr val="window" lastClr="FFFFFF"/>
                  </a:solidFill>
                  <a:ln>
                    <a:noFill/>
                  </a:ln>
                </p:spPr>
                <p:txBody>
                  <a:bodyPr vert="horz" wrap="square" lIns="162635" tIns="81317" rIns="162635" bIns="81317" numCol="1" anchor="t" anchorCtr="0" compatLnSpc="1">
                    <a:prstTxWarp prst="textNoShape">
                      <a:avLst/>
                    </a:prstTxWarp>
                    <a:noAutofit/>
                  </a:bodyPr>
                  <a:lstStyle/>
                  <a:p>
                    <a:pPr defTabSz="1626251" fontAlgn="ctr">
                      <a:spcBef>
                        <a:spcPct val="0"/>
                      </a:spcBef>
                      <a:spcAft>
                        <a:spcPct val="0"/>
                      </a:spcAft>
                      <a:defRPr/>
                    </a:pPr>
                    <a:endParaRPr lang="en-US" altLang="zh-CN" sz="4269" kern="0">
                      <a:solidFill>
                        <a:prstClr val="black"/>
                      </a:solidFill>
                      <a:latin typeface="Arial" panose="020B0604020202020204" pitchFamily="34" charset="0"/>
                      <a:ea typeface="微软雅黑"/>
                    </a:endParaRPr>
                  </a:p>
                </p:txBody>
              </p:sp>
            </p:grpSp>
          </p:grpSp>
          <p:cxnSp>
            <p:nvCxnSpPr>
              <p:cNvPr id="190" name="直接箭头连接符 189"/>
              <p:cNvCxnSpPr/>
              <p:nvPr/>
            </p:nvCxnSpPr>
            <p:spPr>
              <a:xfrm flipV="1">
                <a:off x="6387789" y="2207588"/>
                <a:ext cx="390665" cy="390663"/>
              </a:xfrm>
              <a:prstGeom prst="straightConnector1">
                <a:avLst/>
              </a:prstGeom>
              <a:noFill/>
              <a:ln w="6350" cap="flat" cmpd="sng" algn="ctr">
                <a:solidFill>
                  <a:srgbClr val="2298F0"/>
                </a:solidFill>
                <a:prstDash val="solid"/>
                <a:tailEnd type="stealth"/>
              </a:ln>
              <a:effectLst/>
            </p:spPr>
          </p:cxnSp>
          <p:cxnSp>
            <p:nvCxnSpPr>
              <p:cNvPr id="191" name="直接箭头连接符 190"/>
              <p:cNvCxnSpPr/>
              <p:nvPr/>
            </p:nvCxnSpPr>
            <p:spPr>
              <a:xfrm flipH="1">
                <a:off x="5149982" y="2598251"/>
                <a:ext cx="1237805" cy="0"/>
              </a:xfrm>
              <a:prstGeom prst="straightConnector1">
                <a:avLst/>
              </a:prstGeom>
              <a:noFill/>
              <a:ln w="6350" cap="flat" cmpd="sng" algn="ctr">
                <a:solidFill>
                  <a:srgbClr val="2298F0"/>
                </a:solidFill>
                <a:prstDash val="solid"/>
                <a:tailEnd type="stealth"/>
              </a:ln>
              <a:effectLst/>
            </p:spPr>
          </p:cxnSp>
        </p:grpSp>
        <p:sp>
          <p:nvSpPr>
            <p:cNvPr id="184" name="文本框 183"/>
            <p:cNvSpPr txBox="1"/>
            <p:nvPr/>
          </p:nvSpPr>
          <p:spPr>
            <a:xfrm>
              <a:off x="1450997" y="3315464"/>
              <a:ext cx="2454565" cy="260064"/>
            </a:xfrm>
            <a:prstGeom prst="rect">
              <a:avLst/>
            </a:prstGeom>
            <a:noFill/>
          </p:spPr>
          <p:txBody>
            <a:bodyPr wrap="square" rtlCol="0">
              <a:noAutofit/>
            </a:bodyPr>
            <a:lstStyle/>
            <a:p>
              <a:pPr defTabSz="914400" fontAlgn="ctr">
                <a:spcBef>
                  <a:spcPct val="0"/>
                </a:spcBef>
                <a:spcAft>
                  <a:spcPct val="0"/>
                </a:spcAft>
              </a:pPr>
              <a:r>
                <a:rPr lang="en-US" sz="1600">
                  <a:solidFill>
                    <a:srgbClr val="313E4F"/>
                  </a:solidFill>
                  <a:latin typeface="Arial" panose="020B0604020202020204" pitchFamily="34" charset="0"/>
                </a:rPr>
                <a:t>Synchronous data dual-write</a:t>
              </a:r>
            </a:p>
          </p:txBody>
        </p:sp>
        <p:sp>
          <p:nvSpPr>
            <p:cNvPr id="185" name="文本框 184"/>
            <p:cNvSpPr txBox="1"/>
            <p:nvPr/>
          </p:nvSpPr>
          <p:spPr>
            <a:xfrm>
              <a:off x="881507" y="2114126"/>
              <a:ext cx="807538" cy="200959"/>
            </a:xfrm>
            <a:prstGeom prst="rect">
              <a:avLst/>
            </a:prstGeom>
            <a:noFill/>
          </p:spPr>
          <p:txBody>
            <a:bodyPr wrap="square" rtlCol="0">
              <a:noAutofit/>
            </a:bodyPr>
            <a:lstStyle/>
            <a:p>
              <a:pPr defTabSz="914400" fontAlgn="ctr">
                <a:spcBef>
                  <a:spcPct val="0"/>
                </a:spcBef>
                <a:spcAft>
                  <a:spcPct val="0"/>
                </a:spcAft>
              </a:pPr>
              <a:r>
                <a:rPr lang="en-US" sz="1100">
                  <a:solidFill>
                    <a:srgbClr val="313E4F"/>
                  </a:solidFill>
                  <a:latin typeface="Arial" panose="020B0604020202020204" pitchFamily="34" charset="0"/>
                </a:rPr>
                <a:t>SCSI/iSCSI</a:t>
              </a:r>
              <a:endParaRPr lang="en-US" altLang="zh-CN" sz="1100">
                <a:solidFill>
                  <a:srgbClr val="313E4F"/>
                </a:solidFill>
                <a:latin typeface="Arial" panose="020B0604020202020204" pitchFamily="34" charset="0"/>
                <a:ea typeface="微软雅黑" panose="020B0503020204020204" pitchFamily="34" charset="-122"/>
              </a:endParaRPr>
            </a:p>
          </p:txBody>
        </p:sp>
        <p:sp>
          <p:nvSpPr>
            <p:cNvPr id="186" name="文本框 185"/>
            <p:cNvSpPr txBox="1"/>
            <p:nvPr/>
          </p:nvSpPr>
          <p:spPr>
            <a:xfrm>
              <a:off x="3321022" y="2136770"/>
              <a:ext cx="807538" cy="200959"/>
            </a:xfrm>
            <a:prstGeom prst="rect">
              <a:avLst/>
            </a:prstGeom>
            <a:noFill/>
          </p:spPr>
          <p:txBody>
            <a:bodyPr wrap="square" rtlCol="0">
              <a:noAutofit/>
            </a:bodyPr>
            <a:lstStyle/>
            <a:p>
              <a:pPr defTabSz="914400" fontAlgn="ctr">
                <a:spcBef>
                  <a:spcPct val="0"/>
                </a:spcBef>
                <a:spcAft>
                  <a:spcPct val="0"/>
                </a:spcAft>
              </a:pPr>
              <a:r>
                <a:rPr lang="en-US" sz="1100">
                  <a:solidFill>
                    <a:srgbClr val="313E4F"/>
                  </a:solidFill>
                  <a:latin typeface="Arial" panose="020B0604020202020204" pitchFamily="34" charset="0"/>
                </a:rPr>
                <a:t>SCSI/iSCSI</a:t>
              </a:r>
              <a:endParaRPr lang="en-US" altLang="zh-CN" sz="1100">
                <a:solidFill>
                  <a:srgbClr val="313E4F"/>
                </a:solidFill>
                <a:latin typeface="Arial" panose="020B0604020202020204" pitchFamily="34" charset="0"/>
                <a:ea typeface="微软雅黑" panose="020B0503020204020204" pitchFamily="34" charset="-122"/>
              </a:endParaRPr>
            </a:p>
          </p:txBody>
        </p:sp>
        <p:sp>
          <p:nvSpPr>
            <p:cNvPr id="187" name="文本框 186"/>
            <p:cNvSpPr txBox="1"/>
            <p:nvPr/>
          </p:nvSpPr>
          <p:spPr>
            <a:xfrm>
              <a:off x="2184321" y="3609091"/>
              <a:ext cx="854422" cy="260064"/>
            </a:xfrm>
            <a:prstGeom prst="rect">
              <a:avLst/>
            </a:prstGeom>
            <a:noFill/>
          </p:spPr>
          <p:txBody>
            <a:bodyPr wrap="square" rtlCol="0">
              <a:noAutofit/>
            </a:bodyPr>
            <a:lstStyle/>
            <a:p>
              <a:pPr defTabSz="914400" fontAlgn="ctr">
                <a:spcBef>
                  <a:spcPct val="0"/>
                </a:spcBef>
                <a:spcAft>
                  <a:spcPct val="0"/>
                </a:spcAft>
              </a:pPr>
              <a:r>
                <a:rPr lang="en-US" sz="1600">
                  <a:solidFill>
                    <a:srgbClr val="313E4F"/>
                  </a:solidFill>
                  <a:latin typeface="Arial" panose="020B0604020202020204" pitchFamily="34" charset="0"/>
                </a:rPr>
                <a:t>100 KM</a:t>
              </a:r>
              <a:endParaRPr lang="en-US" altLang="zh-CN" sz="1600">
                <a:solidFill>
                  <a:srgbClr val="313E4F"/>
                </a:solidFill>
                <a:latin typeface="Arial" panose="020B0604020202020204" pitchFamily="34" charset="0"/>
                <a:ea typeface="微软雅黑" panose="020B0503020204020204" pitchFamily="34" charset="-122"/>
              </a:endParaRPr>
            </a:p>
          </p:txBody>
        </p:sp>
        <p:sp>
          <p:nvSpPr>
            <p:cNvPr id="188" name="Text Box 20"/>
            <p:cNvSpPr txBox="1">
              <a:spLocks noChangeArrowheads="1"/>
            </p:cNvSpPr>
            <p:nvPr/>
          </p:nvSpPr>
          <p:spPr bwMode="auto">
            <a:xfrm>
              <a:off x="3576451" y="4214707"/>
              <a:ext cx="1230315" cy="130032"/>
            </a:xfrm>
            <a:prstGeom prst="rect">
              <a:avLst/>
            </a:prstGeom>
            <a:noFill/>
            <a:ln w="19050" algn="ctr">
              <a:noFill/>
              <a:miter lim="800000"/>
              <a:headEnd/>
              <a:tailEnd/>
            </a:ln>
          </p:spPr>
          <p:txBody>
            <a:bodyPr wrap="square" lIns="0" tIns="0" rIns="0" bIns="0">
              <a:noAutofit/>
            </a:bodyPr>
            <a:lstStyle/>
            <a:p>
              <a:pPr defTabSz="958939" fontAlgn="ctr">
                <a:spcBef>
                  <a:spcPct val="50000"/>
                </a:spcBef>
                <a:spcAft>
                  <a:spcPct val="0"/>
                </a:spcAft>
              </a:pPr>
              <a:r>
                <a:rPr lang="en-US" sz="1100" b="1" err="1">
                  <a:solidFill>
                    <a:prstClr val="black">
                      <a:lumMod val="75000"/>
                      <a:lumOff val="25000"/>
                    </a:prstClr>
                  </a:solidFill>
                  <a:latin typeface="Arial" panose="020B0604020202020204" pitchFamily="34" charset="0"/>
                </a:rPr>
                <a:t>OceanStor</a:t>
              </a:r>
              <a:r>
                <a:rPr lang="en-US" sz="1100" b="1">
                  <a:solidFill>
                    <a:prstClr val="black">
                      <a:lumMod val="75000"/>
                      <a:lumOff val="25000"/>
                    </a:prstClr>
                  </a:solidFill>
                  <a:latin typeface="Arial" panose="020B0604020202020204" pitchFamily="34" charset="0"/>
                </a:rPr>
                <a:t> 100D B</a:t>
              </a:r>
              <a:endParaRPr lang="en-US" altLang="zh-CN" sz="1100" b="1">
                <a:solidFill>
                  <a:prstClr val="black">
                    <a:lumMod val="75000"/>
                    <a:lumOff val="25000"/>
                  </a:prstClr>
                </a:solidFill>
                <a:latin typeface="Arial" panose="020B0604020202020204" pitchFamily="34" charset="0"/>
                <a:ea typeface="微软雅黑"/>
                <a:cs typeface="Arial" pitchFamily="34" charset="0"/>
              </a:endParaRPr>
            </a:p>
          </p:txBody>
        </p:sp>
      </p:grpSp>
      <p:sp>
        <p:nvSpPr>
          <p:cNvPr id="465" name="内容占位符 2"/>
          <p:cNvSpPr txBox="1">
            <a:spLocks/>
          </p:cNvSpPr>
          <p:nvPr/>
        </p:nvSpPr>
        <p:spPr>
          <a:xfrm>
            <a:off x="5875338" y="1565503"/>
            <a:ext cx="6042544" cy="4278374"/>
          </a:xfrm>
          <a:prstGeom prst="rect">
            <a:avLst/>
          </a:prstGeom>
        </p:spPr>
        <p:txBody>
          <a:bodyPr vert="horz" wrap="square" lIns="121920" tIns="60960" rIns="121920" bIns="6096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fontAlgn="ctr">
              <a:lnSpc>
                <a:spcPct val="100000"/>
              </a:lnSpc>
              <a:buFont typeface="Wingdings" panose="05000000000000000000" pitchFamily="2" charset="2"/>
              <a:buChar char="l"/>
            </a:pPr>
            <a:r>
              <a:rPr lang="en-US" sz="1400" dirty="0">
                <a:solidFill>
                  <a:srgbClr val="000000"/>
                </a:solidFill>
                <a:latin typeface="Arial" panose="020B0604020202020204" pitchFamily="34" charset="0"/>
              </a:rPr>
              <a:t>Two sets of </a:t>
            </a:r>
            <a:r>
              <a:rPr lang="en-US" sz="1400" dirty="0" err="1">
                <a:solidFill>
                  <a:srgbClr val="000000"/>
                </a:solidFill>
                <a:latin typeface="Arial" panose="020B0604020202020204" pitchFamily="34" charset="0"/>
              </a:rPr>
              <a:t>OceanStor</a:t>
            </a:r>
            <a:r>
              <a:rPr lang="en-US" sz="1400" dirty="0">
                <a:solidFill>
                  <a:srgbClr val="000000"/>
                </a:solidFill>
                <a:latin typeface="Arial" panose="020B0604020202020204" pitchFamily="34" charset="0"/>
              </a:rPr>
              <a:t> 100D clusters can be used to construct active-active access capabilities. If either data center is faulty, the system automatically switches to the other cluster and therefore, no data will be lost (RP0 = 0, RTO ≈ 0) and upper-layer services will not be interrupted.</a:t>
            </a:r>
            <a:endParaRPr lang="en-US" altLang="zh-CN" sz="1400" kern="0" dirty="0">
              <a:solidFill>
                <a:srgbClr val="000000"/>
              </a:solidFill>
              <a:latin typeface="Arial" panose="020B0604020202020204" pitchFamily="34" charset="0"/>
              <a:ea typeface="微软雅黑" pitchFamily="34" charset="-122"/>
            </a:endParaRPr>
          </a:p>
          <a:p>
            <a:pPr fontAlgn="ctr">
              <a:lnSpc>
                <a:spcPct val="100000"/>
              </a:lnSpc>
              <a:buFont typeface="Wingdings" panose="05000000000000000000" pitchFamily="2" charset="2"/>
              <a:buChar char="l"/>
            </a:pPr>
            <a:r>
              <a:rPr lang="en-US" sz="1400" dirty="0">
                <a:solidFill>
                  <a:srgbClr val="000000"/>
                </a:solidFill>
                <a:latin typeface="Arial" panose="020B0604020202020204" pitchFamily="34" charset="0"/>
              </a:rPr>
              <a:t>The </a:t>
            </a:r>
            <a:r>
              <a:rPr lang="en-US" sz="1400" dirty="0" err="1">
                <a:solidFill>
                  <a:srgbClr val="000000"/>
                </a:solidFill>
                <a:latin typeface="Arial" panose="020B0604020202020204" pitchFamily="34" charset="0"/>
              </a:rPr>
              <a:t>OceanStor</a:t>
            </a:r>
            <a:r>
              <a:rPr lang="en-US" sz="1400" dirty="0">
                <a:solidFill>
                  <a:srgbClr val="000000"/>
                </a:solidFill>
                <a:latin typeface="Arial" panose="020B0604020202020204" pitchFamily="34" charset="0"/>
              </a:rPr>
              <a:t> 100D </a:t>
            </a:r>
            <a:r>
              <a:rPr lang="en-US" sz="1400" dirty="0" err="1">
                <a:solidFill>
                  <a:srgbClr val="000000"/>
                </a:solidFill>
                <a:latin typeface="Arial" panose="020B0604020202020204" pitchFamily="34" charset="0"/>
              </a:rPr>
              <a:t>HyperMetro</a:t>
            </a:r>
            <a:r>
              <a:rPr lang="en-US" sz="1400" dirty="0">
                <a:solidFill>
                  <a:srgbClr val="000000"/>
                </a:solidFill>
                <a:latin typeface="Arial" panose="020B0604020202020204" pitchFamily="34" charset="0"/>
              </a:rPr>
              <a:t> is based on the virtual volume mechanism. Two storage clusters are virtualized into a cross-site virtual volume. The data of the virtual volume is synchronized between the two storage clusters in real time, and the two storage clusters can process the I/O requests of the application server at the same time. </a:t>
            </a:r>
            <a:endParaRPr lang="en-US" altLang="zh-CN" sz="1400" kern="0" dirty="0">
              <a:solidFill>
                <a:srgbClr val="000000"/>
              </a:solidFill>
              <a:latin typeface="Arial" panose="020B0604020202020204" pitchFamily="34" charset="0"/>
              <a:ea typeface="微软雅黑" pitchFamily="34" charset="-122"/>
            </a:endParaRPr>
          </a:p>
          <a:p>
            <a:pPr fontAlgn="ctr">
              <a:lnSpc>
                <a:spcPct val="100000"/>
              </a:lnSpc>
              <a:buFont typeface="Wingdings" panose="05000000000000000000" pitchFamily="2" charset="2"/>
              <a:buChar char="l"/>
            </a:pPr>
            <a:r>
              <a:rPr lang="en-US" sz="1400" dirty="0">
                <a:solidFill>
                  <a:srgbClr val="000000"/>
                </a:solidFill>
                <a:latin typeface="Arial" panose="020B0604020202020204" pitchFamily="34" charset="0"/>
              </a:rPr>
              <a:t>The </a:t>
            </a:r>
            <a:r>
              <a:rPr lang="en-US" sz="1400" dirty="0" err="1">
                <a:solidFill>
                  <a:srgbClr val="000000"/>
                </a:solidFill>
                <a:latin typeface="Arial" panose="020B0604020202020204" pitchFamily="34" charset="0"/>
              </a:rPr>
              <a:t>HyperMetro</a:t>
            </a:r>
            <a:r>
              <a:rPr lang="en-US" sz="1400" dirty="0">
                <a:solidFill>
                  <a:srgbClr val="000000"/>
                </a:solidFill>
                <a:latin typeface="Arial" panose="020B0604020202020204" pitchFamily="34" charset="0"/>
              </a:rPr>
              <a:t> has good scalability. For customers who have large-scale applications, each storage cluster can be configured with multiple nodes. Each node can share the load of data synchronization, enabling the subsequent service growth.</a:t>
            </a:r>
            <a:endParaRPr lang="en-US" altLang="zh-CN" sz="1400" kern="0" dirty="0">
              <a:solidFill>
                <a:srgbClr val="000000"/>
              </a:solidFill>
              <a:latin typeface="Arial" panose="020B0604020202020204" pitchFamily="34" charset="0"/>
              <a:ea typeface="微软雅黑" pitchFamily="34" charset="-122"/>
            </a:endParaRPr>
          </a:p>
          <a:p>
            <a:pPr fontAlgn="ctr">
              <a:lnSpc>
                <a:spcPct val="100000"/>
              </a:lnSpc>
              <a:buFont typeface="Wingdings" panose="05000000000000000000" pitchFamily="2" charset="2"/>
              <a:buChar char="l"/>
            </a:pPr>
            <a:r>
              <a:rPr lang="en-US" sz="1400" dirty="0">
                <a:solidFill>
                  <a:srgbClr val="000000"/>
                </a:solidFill>
                <a:latin typeface="Arial" panose="020B0604020202020204" pitchFamily="34" charset="0"/>
              </a:rPr>
              <a:t>The </a:t>
            </a:r>
            <a:r>
              <a:rPr lang="en-US" sz="1400" dirty="0" err="1">
                <a:solidFill>
                  <a:srgbClr val="000000"/>
                </a:solidFill>
                <a:latin typeface="Arial" panose="020B0604020202020204" pitchFamily="34" charset="0"/>
              </a:rPr>
              <a:t>HyperMetro</a:t>
            </a:r>
            <a:r>
              <a:rPr lang="en-US" sz="1400" dirty="0">
                <a:solidFill>
                  <a:srgbClr val="000000"/>
                </a:solidFill>
                <a:latin typeface="Arial" panose="020B0604020202020204" pitchFamily="34" charset="0"/>
              </a:rPr>
              <a:t> supports the third-place arbitration mode and static priority arbitration mode. If the third-place quorum server is faulty, the system automatically switches over to the static priority arbitration mode to ensure service continuity.</a:t>
            </a:r>
          </a:p>
          <a:p>
            <a:pPr fontAlgn="ctr">
              <a:lnSpc>
                <a:spcPct val="100000"/>
              </a:lnSpc>
              <a:buFont typeface="Wingdings" panose="05000000000000000000" pitchFamily="2" charset="2"/>
              <a:buChar char="l"/>
            </a:pPr>
            <a:endParaRPr lang="en-US" altLang="zh-CN" sz="1400" dirty="0">
              <a:solidFill>
                <a:srgbClr val="000000"/>
              </a:solidFill>
              <a:latin typeface="Arial" panose="020B0604020202020204" pitchFamily="34" charset="0"/>
              <a:ea typeface="微软雅黑" pitchFamily="34" charset="-122"/>
            </a:endParaRPr>
          </a:p>
        </p:txBody>
      </p:sp>
    </p:spTree>
    <p:extLst>
      <p:ext uri="{BB962C8B-B14F-4D97-AF65-F5344CB8AC3E}">
        <p14:creationId xmlns:p14="http://schemas.microsoft.com/office/powerpoint/2010/main" val="949086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p:cNvSpPr txBox="1">
            <a:spLocks/>
          </p:cNvSpPr>
          <p:nvPr/>
        </p:nvSpPr>
        <p:spPr>
          <a:xfrm>
            <a:off x="554687" y="477441"/>
            <a:ext cx="10834904" cy="754288"/>
          </a:xfrm>
          <a:prstGeom prst="rect">
            <a:avLst/>
          </a:prstGeom>
        </p:spPr>
        <p:txBody>
          <a:bodyPr vert="horz" wrap="square" lIns="0" tIns="45708" rIns="91416" bIns="45708" rtlCol="0" anchor="ctr">
            <a:noAutofit/>
          </a:bodyPr>
          <a:lstStyle>
            <a:lvl1pPr algn="l" defTabSz="914400" rtl="0" eaLnBrk="1" latinLnBrk="0" hangingPunct="1">
              <a:spcBef>
                <a:spcPct val="0"/>
              </a:spcBef>
              <a:buNone/>
              <a:defRPr sz="2800" b="1" kern="1200">
                <a:solidFill>
                  <a:schemeClr val="tx1">
                    <a:lumMod val="75000"/>
                    <a:lumOff val="25000"/>
                  </a:schemeClr>
                </a:solidFill>
                <a:latin typeface="Arial" pitchFamily="34" charset="-122"/>
                <a:ea typeface="微软雅黑" pitchFamily="34" charset="-122"/>
                <a:cs typeface="+mj-cs"/>
              </a:defRPr>
            </a:lvl1pPr>
          </a:lstStyle>
          <a:p>
            <a:pPr fontAlgn="ctr"/>
            <a:endParaRPr lang="en-US" altLang="zh-CN" sz="2599">
              <a:latin typeface="Arial" panose="020B0604020202020204" pitchFamily="34" charset="0"/>
            </a:endParaRPr>
          </a:p>
        </p:txBody>
      </p:sp>
      <p:sp>
        <p:nvSpPr>
          <p:cNvPr id="67" name="标题 1"/>
          <p:cNvSpPr txBox="1">
            <a:spLocks/>
          </p:cNvSpPr>
          <p:nvPr/>
        </p:nvSpPr>
        <p:spPr>
          <a:xfrm>
            <a:off x="707062" y="127033"/>
            <a:ext cx="11234309" cy="482076"/>
          </a:xfrm>
          <a:prstGeom prst="rect">
            <a:avLst/>
          </a:prstGeom>
        </p:spPr>
        <p:txBody>
          <a:bodyPr vert="horz" wrap="square" lIns="0" tIns="45708" rIns="91416" bIns="45708" rtlCol="0" anchor="t">
            <a:noAutofit/>
          </a:bodyPr>
          <a:lstStyle>
            <a:lvl1pPr algn="l" defTabSz="914400" rtl="0" eaLnBrk="1" latinLnBrk="0" hangingPunct="1">
              <a:spcBef>
                <a:spcPct val="0"/>
              </a:spcBef>
              <a:buNone/>
              <a:defRPr sz="2800" b="1" kern="1200">
                <a:solidFill>
                  <a:schemeClr val="tx1">
                    <a:lumMod val="75000"/>
                    <a:lumOff val="25000"/>
                  </a:schemeClr>
                </a:solidFill>
                <a:latin typeface="Arial" pitchFamily="34" charset="-122"/>
                <a:ea typeface="微软雅黑" pitchFamily="34" charset="-122"/>
                <a:cs typeface="+mj-cs"/>
              </a:defRPr>
            </a:lvl1pPr>
          </a:lstStyle>
          <a:p>
            <a:pPr defTabSz="1187323" fontAlgn="ctr"/>
            <a:r>
              <a:rPr lang="en-US">
                <a:solidFill>
                  <a:prstClr val="black"/>
                </a:solidFill>
                <a:latin typeface="Arial" panose="020B0604020202020204" pitchFamily="34" charset="0"/>
              </a:rPr>
              <a:t>Typical Application Scenarios of Distributed Storage</a:t>
            </a:r>
            <a:endParaRPr lang="en-US" altLang="zh-CN">
              <a:solidFill>
                <a:prstClr val="black"/>
              </a:solidFill>
              <a:latin typeface="Arial" panose="020B0604020202020204" pitchFamily="34" charset="0"/>
            </a:endParaRPr>
          </a:p>
        </p:txBody>
      </p:sp>
      <p:sp>
        <p:nvSpPr>
          <p:cNvPr id="364" name="矩形 363"/>
          <p:cNvSpPr/>
          <p:nvPr/>
        </p:nvSpPr>
        <p:spPr>
          <a:xfrm>
            <a:off x="559980" y="1388490"/>
            <a:ext cx="3245068" cy="3837263"/>
          </a:xfrm>
          <a:prstGeom prst="rect">
            <a:avLst/>
          </a:prstGeom>
          <a:solidFill>
            <a:srgbClr val="0070C0">
              <a:alpha val="10196"/>
            </a:srgbClr>
          </a:solidFill>
          <a:ln>
            <a:noFill/>
          </a:ln>
        </p:spPr>
        <p:txBody>
          <a:bodyPr vert="horz" wrap="square" lIns="91383" tIns="45691" rIns="91383" bIns="45691" numCol="1" anchor="t" anchorCtr="0" compatLnSpc="1">
            <a:prstTxWarp prst="textNoShape">
              <a:avLst/>
            </a:prstTxWarp>
            <a:noAutofit/>
          </a:bodyPr>
          <a:lstStyle/>
          <a:p>
            <a:pPr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grpSp>
        <p:nvGrpSpPr>
          <p:cNvPr id="365" name="组合 7184"/>
          <p:cNvGrpSpPr/>
          <p:nvPr/>
        </p:nvGrpSpPr>
        <p:grpSpPr>
          <a:xfrm>
            <a:off x="1060758" y="3909142"/>
            <a:ext cx="2251898" cy="862180"/>
            <a:chOff x="7199482" y="5790871"/>
            <a:chExt cx="3497870" cy="627063"/>
          </a:xfrm>
        </p:grpSpPr>
        <p:sp>
          <p:nvSpPr>
            <p:cNvPr id="366" name="Freeform 14"/>
            <p:cNvSpPr/>
            <p:nvPr/>
          </p:nvSpPr>
          <p:spPr bwMode="auto">
            <a:xfrm>
              <a:off x="7199482" y="5790871"/>
              <a:ext cx="3497870" cy="627063"/>
            </a:xfrm>
            <a:custGeom>
              <a:avLst/>
              <a:gdLst>
                <a:gd name="T0" fmla="*/ 275 w 275"/>
                <a:gd name="T1" fmla="*/ 47 h 167"/>
                <a:gd name="T2" fmla="*/ 275 w 275"/>
                <a:gd name="T3" fmla="*/ 47 h 167"/>
                <a:gd name="T4" fmla="*/ 137 w 275"/>
                <a:gd name="T5" fmla="*/ 0 h 167"/>
                <a:gd name="T6" fmla="*/ 0 w 275"/>
                <a:gd name="T7" fmla="*/ 47 h 167"/>
                <a:gd name="T8" fmla="*/ 0 w 275"/>
                <a:gd name="T9" fmla="*/ 121 h 167"/>
                <a:gd name="T10" fmla="*/ 137 w 275"/>
                <a:gd name="T11" fmla="*/ 167 h 167"/>
                <a:gd name="T12" fmla="*/ 274 w 275"/>
                <a:gd name="T13" fmla="*/ 121 h 167"/>
                <a:gd name="T14" fmla="*/ 275 w 275"/>
                <a:gd name="T15" fmla="*/ 121 h 167"/>
                <a:gd name="T16" fmla="*/ 275 w 275"/>
                <a:gd name="T17"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67">
                  <a:moveTo>
                    <a:pt x="275" y="47"/>
                  </a:moveTo>
                  <a:cubicBezTo>
                    <a:pt x="275" y="47"/>
                    <a:pt x="275" y="47"/>
                    <a:pt x="275" y="47"/>
                  </a:cubicBezTo>
                  <a:cubicBezTo>
                    <a:pt x="275" y="21"/>
                    <a:pt x="213" y="0"/>
                    <a:pt x="137" y="0"/>
                  </a:cubicBezTo>
                  <a:cubicBezTo>
                    <a:pt x="62" y="0"/>
                    <a:pt x="0" y="21"/>
                    <a:pt x="0" y="47"/>
                  </a:cubicBezTo>
                  <a:cubicBezTo>
                    <a:pt x="0" y="121"/>
                    <a:pt x="0" y="121"/>
                    <a:pt x="0" y="121"/>
                  </a:cubicBezTo>
                  <a:cubicBezTo>
                    <a:pt x="2" y="147"/>
                    <a:pt x="63" y="167"/>
                    <a:pt x="137" y="167"/>
                  </a:cubicBezTo>
                  <a:cubicBezTo>
                    <a:pt x="212" y="167"/>
                    <a:pt x="273" y="147"/>
                    <a:pt x="274" y="121"/>
                  </a:cubicBezTo>
                  <a:cubicBezTo>
                    <a:pt x="275" y="121"/>
                    <a:pt x="275" y="121"/>
                    <a:pt x="275" y="121"/>
                  </a:cubicBezTo>
                  <a:lnTo>
                    <a:pt x="275" y="47"/>
                  </a:lnTo>
                  <a:close/>
                </a:path>
              </a:pathLst>
            </a:custGeom>
            <a:solidFill>
              <a:srgbClr val="2298F0">
                <a:alpha val="30196"/>
              </a:srgbClr>
            </a:solidFill>
            <a:ln>
              <a:noFill/>
            </a:ln>
          </p:spPr>
          <p:txBody>
            <a:bodyPr vert="horz" wrap="square" lIns="91383" tIns="45691" rIns="91383" bIns="45691" numCol="1" anchor="t" anchorCtr="0" compatLnSpc="1">
              <a:prstTxWarp prst="textNoShape">
                <a:avLst/>
              </a:prstTxWarp>
              <a:noAutofit/>
            </a:bodyPr>
            <a:lstStyle/>
            <a:p>
              <a:pPr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grpSp>
          <p:nvGrpSpPr>
            <p:cNvPr id="367" name="组合 7183"/>
            <p:cNvGrpSpPr/>
            <p:nvPr/>
          </p:nvGrpSpPr>
          <p:grpSpPr>
            <a:xfrm>
              <a:off x="7199482" y="5967083"/>
              <a:ext cx="3497870" cy="450851"/>
              <a:chOff x="7199482" y="6346496"/>
              <a:chExt cx="3497870" cy="450851"/>
            </a:xfrm>
          </p:grpSpPr>
          <p:sp>
            <p:nvSpPr>
              <p:cNvPr id="368" name="Freeform 15"/>
              <p:cNvSpPr/>
              <p:nvPr/>
            </p:nvSpPr>
            <p:spPr bwMode="auto">
              <a:xfrm>
                <a:off x="7199482" y="6346496"/>
                <a:ext cx="3497870" cy="228600"/>
              </a:xfrm>
              <a:custGeom>
                <a:avLst/>
                <a:gdLst>
                  <a:gd name="T0" fmla="*/ 138 w 275"/>
                  <a:gd name="T1" fmla="*/ 48 h 61"/>
                  <a:gd name="T2" fmla="*/ 0 w 275"/>
                  <a:gd name="T3" fmla="*/ 1 h 61"/>
                  <a:gd name="T4" fmla="*/ 0 w 275"/>
                  <a:gd name="T5" fmla="*/ 1 h 61"/>
                  <a:gd name="T6" fmla="*/ 0 w 275"/>
                  <a:gd name="T7" fmla="*/ 15 h 61"/>
                  <a:gd name="T8" fmla="*/ 137 w 275"/>
                  <a:gd name="T9" fmla="*/ 61 h 61"/>
                  <a:gd name="T10" fmla="*/ 274 w 275"/>
                  <a:gd name="T11" fmla="*/ 15 h 61"/>
                  <a:gd name="T12" fmla="*/ 275 w 275"/>
                  <a:gd name="T13" fmla="*/ 15 h 61"/>
                  <a:gd name="T14" fmla="*/ 275 w 275"/>
                  <a:gd name="T15" fmla="*/ 0 h 61"/>
                  <a:gd name="T16" fmla="*/ 138 w 275"/>
                  <a:gd name="T17"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61">
                    <a:moveTo>
                      <a:pt x="138" y="48"/>
                    </a:moveTo>
                    <a:cubicBezTo>
                      <a:pt x="62" y="48"/>
                      <a:pt x="0" y="27"/>
                      <a:pt x="0" y="1"/>
                    </a:cubicBezTo>
                    <a:cubicBezTo>
                      <a:pt x="0" y="1"/>
                      <a:pt x="0" y="1"/>
                      <a:pt x="0" y="1"/>
                    </a:cubicBezTo>
                    <a:cubicBezTo>
                      <a:pt x="0" y="15"/>
                      <a:pt x="0" y="15"/>
                      <a:pt x="0" y="15"/>
                    </a:cubicBezTo>
                    <a:cubicBezTo>
                      <a:pt x="2" y="41"/>
                      <a:pt x="63" y="61"/>
                      <a:pt x="137" y="61"/>
                    </a:cubicBezTo>
                    <a:cubicBezTo>
                      <a:pt x="212" y="61"/>
                      <a:pt x="273" y="41"/>
                      <a:pt x="274" y="15"/>
                    </a:cubicBezTo>
                    <a:cubicBezTo>
                      <a:pt x="275" y="15"/>
                      <a:pt x="275" y="15"/>
                      <a:pt x="275" y="15"/>
                    </a:cubicBezTo>
                    <a:cubicBezTo>
                      <a:pt x="275" y="0"/>
                      <a:pt x="275" y="0"/>
                      <a:pt x="275" y="0"/>
                    </a:cubicBezTo>
                    <a:cubicBezTo>
                      <a:pt x="275" y="26"/>
                      <a:pt x="213" y="48"/>
                      <a:pt x="138" y="48"/>
                    </a:cubicBezTo>
                    <a:close/>
                  </a:path>
                </a:pathLst>
              </a:custGeom>
              <a:solidFill>
                <a:srgbClr val="65B7F5"/>
              </a:solidFill>
              <a:ln>
                <a:noFill/>
              </a:ln>
            </p:spPr>
            <p:txBody>
              <a:bodyPr vert="horz" wrap="square" lIns="91383" tIns="45691" rIns="91383" bIns="45691" numCol="1" anchor="t" anchorCtr="0" compatLnSpc="1">
                <a:prstTxWarp prst="textNoShape">
                  <a:avLst/>
                </a:prstTxWarp>
                <a:noAutofit/>
              </a:bodyPr>
              <a:lstStyle/>
              <a:p>
                <a:pPr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sp>
            <p:nvSpPr>
              <p:cNvPr id="369" name="Freeform 16"/>
              <p:cNvSpPr/>
              <p:nvPr/>
            </p:nvSpPr>
            <p:spPr bwMode="auto">
              <a:xfrm>
                <a:off x="7199482" y="6403646"/>
                <a:ext cx="3497870" cy="239713"/>
              </a:xfrm>
              <a:custGeom>
                <a:avLst/>
                <a:gdLst>
                  <a:gd name="T0" fmla="*/ 274 w 275"/>
                  <a:gd name="T1" fmla="*/ 0 h 64"/>
                  <a:gd name="T2" fmla="*/ 137 w 275"/>
                  <a:gd name="T3" fmla="*/ 46 h 64"/>
                  <a:gd name="T4" fmla="*/ 0 w 275"/>
                  <a:gd name="T5" fmla="*/ 0 h 64"/>
                  <a:gd name="T6" fmla="*/ 0 w 275"/>
                  <a:gd name="T7" fmla="*/ 18 h 64"/>
                  <a:gd name="T8" fmla="*/ 137 w 275"/>
                  <a:gd name="T9" fmla="*/ 64 h 64"/>
                  <a:gd name="T10" fmla="*/ 274 w 275"/>
                  <a:gd name="T11" fmla="*/ 18 h 64"/>
                  <a:gd name="T12" fmla="*/ 275 w 275"/>
                  <a:gd name="T13" fmla="*/ 18 h 64"/>
                  <a:gd name="T14" fmla="*/ 275 w 275"/>
                  <a:gd name="T15" fmla="*/ 0 h 64"/>
                  <a:gd name="T16" fmla="*/ 274 w 275"/>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64">
                    <a:moveTo>
                      <a:pt x="274" y="0"/>
                    </a:moveTo>
                    <a:cubicBezTo>
                      <a:pt x="273" y="26"/>
                      <a:pt x="212" y="46"/>
                      <a:pt x="137" y="46"/>
                    </a:cubicBezTo>
                    <a:cubicBezTo>
                      <a:pt x="63" y="46"/>
                      <a:pt x="2" y="26"/>
                      <a:pt x="0" y="0"/>
                    </a:cubicBezTo>
                    <a:cubicBezTo>
                      <a:pt x="0" y="18"/>
                      <a:pt x="0" y="18"/>
                      <a:pt x="0" y="18"/>
                    </a:cubicBezTo>
                    <a:cubicBezTo>
                      <a:pt x="2" y="44"/>
                      <a:pt x="63" y="64"/>
                      <a:pt x="137" y="64"/>
                    </a:cubicBezTo>
                    <a:cubicBezTo>
                      <a:pt x="212" y="64"/>
                      <a:pt x="273" y="44"/>
                      <a:pt x="274" y="18"/>
                    </a:cubicBezTo>
                    <a:cubicBezTo>
                      <a:pt x="275" y="18"/>
                      <a:pt x="275" y="18"/>
                      <a:pt x="275" y="18"/>
                    </a:cubicBezTo>
                    <a:cubicBezTo>
                      <a:pt x="275" y="0"/>
                      <a:pt x="275" y="0"/>
                      <a:pt x="275" y="0"/>
                    </a:cubicBezTo>
                    <a:lnTo>
                      <a:pt x="274" y="0"/>
                    </a:lnTo>
                    <a:close/>
                  </a:path>
                </a:pathLst>
              </a:custGeom>
              <a:solidFill>
                <a:srgbClr val="00B0F0"/>
              </a:solidFill>
              <a:ln>
                <a:noFill/>
              </a:ln>
            </p:spPr>
            <p:txBody>
              <a:bodyPr vert="horz" wrap="square" lIns="91383" tIns="45691" rIns="91383" bIns="45691" numCol="1" anchor="t" anchorCtr="0" compatLnSpc="1">
                <a:prstTxWarp prst="textNoShape">
                  <a:avLst/>
                </a:prstTxWarp>
                <a:noAutofit/>
              </a:bodyPr>
              <a:lstStyle/>
              <a:p>
                <a:pPr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sp>
            <p:nvSpPr>
              <p:cNvPr id="370" name="Freeform 17"/>
              <p:cNvSpPr/>
              <p:nvPr/>
            </p:nvSpPr>
            <p:spPr bwMode="auto">
              <a:xfrm>
                <a:off x="7199482" y="6473496"/>
                <a:ext cx="3497870" cy="236538"/>
              </a:xfrm>
              <a:custGeom>
                <a:avLst/>
                <a:gdLst>
                  <a:gd name="T0" fmla="*/ 274 w 275"/>
                  <a:gd name="T1" fmla="*/ 0 h 63"/>
                  <a:gd name="T2" fmla="*/ 137 w 275"/>
                  <a:gd name="T3" fmla="*/ 46 h 63"/>
                  <a:gd name="T4" fmla="*/ 0 w 275"/>
                  <a:gd name="T5" fmla="*/ 0 h 63"/>
                  <a:gd name="T6" fmla="*/ 0 w 275"/>
                  <a:gd name="T7" fmla="*/ 17 h 63"/>
                  <a:gd name="T8" fmla="*/ 137 w 275"/>
                  <a:gd name="T9" fmla="*/ 63 h 63"/>
                  <a:gd name="T10" fmla="*/ 274 w 275"/>
                  <a:gd name="T11" fmla="*/ 17 h 63"/>
                  <a:gd name="T12" fmla="*/ 275 w 275"/>
                  <a:gd name="T13" fmla="*/ 17 h 63"/>
                  <a:gd name="T14" fmla="*/ 275 w 275"/>
                  <a:gd name="T15" fmla="*/ 0 h 63"/>
                  <a:gd name="T16" fmla="*/ 274 w 275"/>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62">
                    <a:moveTo>
                      <a:pt x="274" y="0"/>
                    </a:moveTo>
                    <a:cubicBezTo>
                      <a:pt x="273" y="25"/>
                      <a:pt x="212" y="46"/>
                      <a:pt x="137" y="46"/>
                    </a:cubicBezTo>
                    <a:cubicBezTo>
                      <a:pt x="63" y="46"/>
                      <a:pt x="2" y="25"/>
                      <a:pt x="0" y="0"/>
                    </a:cubicBezTo>
                    <a:cubicBezTo>
                      <a:pt x="0" y="17"/>
                      <a:pt x="0" y="17"/>
                      <a:pt x="0" y="17"/>
                    </a:cubicBezTo>
                    <a:cubicBezTo>
                      <a:pt x="2" y="43"/>
                      <a:pt x="63" y="63"/>
                      <a:pt x="137" y="63"/>
                    </a:cubicBezTo>
                    <a:cubicBezTo>
                      <a:pt x="212" y="63"/>
                      <a:pt x="273" y="43"/>
                      <a:pt x="274" y="17"/>
                    </a:cubicBezTo>
                    <a:cubicBezTo>
                      <a:pt x="275" y="17"/>
                      <a:pt x="275" y="17"/>
                      <a:pt x="275" y="17"/>
                    </a:cubicBezTo>
                    <a:cubicBezTo>
                      <a:pt x="275" y="0"/>
                      <a:pt x="275" y="0"/>
                      <a:pt x="275" y="0"/>
                    </a:cubicBezTo>
                    <a:lnTo>
                      <a:pt x="274" y="0"/>
                    </a:lnTo>
                    <a:close/>
                  </a:path>
                </a:pathLst>
              </a:custGeom>
              <a:solidFill>
                <a:srgbClr val="4C70C0"/>
              </a:solidFill>
              <a:ln>
                <a:noFill/>
              </a:ln>
            </p:spPr>
            <p:txBody>
              <a:bodyPr vert="horz" wrap="square" lIns="91383" tIns="45691" rIns="91383" bIns="45691" numCol="1" anchor="t" anchorCtr="0" compatLnSpc="1">
                <a:prstTxWarp prst="textNoShape">
                  <a:avLst/>
                </a:prstTxWarp>
                <a:noAutofit/>
              </a:bodyPr>
              <a:lstStyle/>
              <a:p>
                <a:pPr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sp>
            <p:nvSpPr>
              <p:cNvPr id="371" name="Freeform 18"/>
              <p:cNvSpPr/>
              <p:nvPr/>
            </p:nvSpPr>
            <p:spPr bwMode="auto">
              <a:xfrm>
                <a:off x="7199482" y="6538584"/>
                <a:ext cx="3497870" cy="258763"/>
              </a:xfrm>
              <a:custGeom>
                <a:avLst/>
                <a:gdLst>
                  <a:gd name="T0" fmla="*/ 137 w 275"/>
                  <a:gd name="T1" fmla="*/ 46 h 69"/>
                  <a:gd name="T2" fmla="*/ 0 w 275"/>
                  <a:gd name="T3" fmla="*/ 0 h 69"/>
                  <a:gd name="T4" fmla="*/ 0 w 275"/>
                  <a:gd name="T5" fmla="*/ 23 h 69"/>
                  <a:gd name="T6" fmla="*/ 137 w 275"/>
                  <a:gd name="T7" fmla="*/ 69 h 69"/>
                  <a:gd name="T8" fmla="*/ 274 w 275"/>
                  <a:gd name="T9" fmla="*/ 23 h 69"/>
                  <a:gd name="T10" fmla="*/ 275 w 275"/>
                  <a:gd name="T11" fmla="*/ 23 h 69"/>
                  <a:gd name="T12" fmla="*/ 275 w 275"/>
                  <a:gd name="T13" fmla="*/ 0 h 69"/>
                  <a:gd name="T14" fmla="*/ 274 w 275"/>
                  <a:gd name="T15" fmla="*/ 0 h 69"/>
                  <a:gd name="T16" fmla="*/ 137 w 275"/>
                  <a:gd name="T17"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69">
                    <a:moveTo>
                      <a:pt x="137" y="46"/>
                    </a:moveTo>
                    <a:cubicBezTo>
                      <a:pt x="63" y="46"/>
                      <a:pt x="2" y="25"/>
                      <a:pt x="0" y="0"/>
                    </a:cubicBezTo>
                    <a:cubicBezTo>
                      <a:pt x="0" y="23"/>
                      <a:pt x="0" y="23"/>
                      <a:pt x="0" y="23"/>
                    </a:cubicBezTo>
                    <a:cubicBezTo>
                      <a:pt x="2" y="49"/>
                      <a:pt x="63" y="69"/>
                      <a:pt x="137" y="69"/>
                    </a:cubicBezTo>
                    <a:cubicBezTo>
                      <a:pt x="212" y="69"/>
                      <a:pt x="273" y="49"/>
                      <a:pt x="274" y="23"/>
                    </a:cubicBezTo>
                    <a:cubicBezTo>
                      <a:pt x="275" y="23"/>
                      <a:pt x="275" y="23"/>
                      <a:pt x="275" y="23"/>
                    </a:cubicBezTo>
                    <a:cubicBezTo>
                      <a:pt x="275" y="0"/>
                      <a:pt x="275" y="0"/>
                      <a:pt x="275" y="0"/>
                    </a:cubicBezTo>
                    <a:cubicBezTo>
                      <a:pt x="274" y="0"/>
                      <a:pt x="274" y="0"/>
                      <a:pt x="274" y="0"/>
                    </a:cubicBezTo>
                    <a:cubicBezTo>
                      <a:pt x="273" y="25"/>
                      <a:pt x="212" y="46"/>
                      <a:pt x="137" y="46"/>
                    </a:cubicBezTo>
                    <a:close/>
                  </a:path>
                </a:pathLst>
              </a:custGeom>
              <a:solidFill>
                <a:srgbClr val="0070C0"/>
              </a:solidFill>
              <a:ln>
                <a:noFill/>
              </a:ln>
            </p:spPr>
            <p:txBody>
              <a:bodyPr vert="horz" wrap="square" lIns="91383" tIns="45691" rIns="91383" bIns="45691" numCol="1" anchor="t" anchorCtr="0" compatLnSpc="1">
                <a:prstTxWarp prst="textNoShape">
                  <a:avLst/>
                </a:prstTxWarp>
                <a:noAutofit/>
              </a:bodyPr>
              <a:lstStyle/>
              <a:p>
                <a:pPr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grpSp>
      </p:grpSp>
      <p:pic>
        <p:nvPicPr>
          <p:cNvPr id="372" name="Picture 3" descr="U:\华为\2017\8月\D-201708169-存储PPT优化-赵娜-薛迪\文件\胶片美化\陈勇-ROBO解决方案\Link\未标题-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51000"/>
                    </a14:imgEffect>
                  </a14:imgLayer>
                </a14:imgProps>
              </a:ext>
            </a:extLst>
          </a:blip>
          <a:stretch>
            <a:fillRect/>
          </a:stretch>
        </p:blipFill>
        <p:spPr bwMode="auto">
          <a:xfrm>
            <a:off x="1060758" y="3163416"/>
            <a:ext cx="2243512" cy="560176"/>
          </a:xfrm>
          <a:prstGeom prst="rect">
            <a:avLst/>
          </a:prstGeom>
          <a:noFill/>
        </p:spPr>
      </p:pic>
      <p:sp>
        <p:nvSpPr>
          <p:cNvPr id="373" name="矩形 372"/>
          <p:cNvSpPr/>
          <p:nvPr/>
        </p:nvSpPr>
        <p:spPr>
          <a:xfrm>
            <a:off x="426295" y="1172414"/>
            <a:ext cx="3488617" cy="4235281"/>
          </a:xfrm>
          <a:prstGeom prst="rect">
            <a:avLst/>
          </a:prstGeom>
          <a:noFill/>
          <a:ln w="9525" cap="flat" cmpd="sng" algn="ctr">
            <a:solidFill>
              <a:sysClr val="window" lastClr="FFFFFF">
                <a:lumMod val="50000"/>
              </a:sysClr>
            </a:solidFill>
            <a:prstDash val="solid"/>
          </a:ln>
          <a:effectLst/>
        </p:spPr>
        <p:txBody>
          <a:bodyPr wrap="square" rtlCol="0" anchor="ctr">
            <a:noAutofit/>
          </a:bodyPr>
          <a:lstStyle/>
          <a:p>
            <a:pPr algn="ctr" fontAlgn="ctr">
              <a:defRPr/>
            </a:pPr>
            <a:endParaRPr kumimoji="1" lang="en-US" altLang="zh-CN" sz="1200" b="1" kern="0">
              <a:solidFill>
                <a:prstClr val="white"/>
              </a:solidFill>
              <a:latin typeface="Arial" panose="020B0604020202020204" pitchFamily="34" charset="0"/>
              <a:ea typeface="微软雅黑" panose="020B0503020204020204" pitchFamily="34" charset="-122"/>
              <a:cs typeface="Arial"/>
            </a:endParaRPr>
          </a:p>
        </p:txBody>
      </p:sp>
      <p:sp>
        <p:nvSpPr>
          <p:cNvPr id="374" name="60713695"/>
          <p:cNvSpPr/>
          <p:nvPr/>
        </p:nvSpPr>
        <p:spPr>
          <a:xfrm>
            <a:off x="404765" y="767899"/>
            <a:ext cx="3488617" cy="324192"/>
          </a:xfrm>
          <a:prstGeom prst="rect">
            <a:avLst/>
          </a:prstGeom>
          <a:solidFill>
            <a:srgbClr val="00B0F0"/>
          </a:solidFill>
          <a:ln w="25400" cap="flat" cmpd="sng" algn="ctr">
            <a:noFill/>
            <a:prstDash val="solid"/>
          </a:ln>
          <a:effectLst/>
        </p:spPr>
        <p:txBody>
          <a:bodyPr wrap="square" rtlCol="0" anchor="ctr">
            <a:noAutofit/>
          </a:bodyPr>
          <a:lstStyle/>
          <a:p>
            <a:pPr algn="ctr" fontAlgn="ctr">
              <a:defRPr/>
            </a:pPr>
            <a:r>
              <a:rPr lang="en-US" sz="1200">
                <a:solidFill>
                  <a:prstClr val="white"/>
                </a:solidFill>
                <a:latin typeface="Arial" panose="020B0604020202020204" pitchFamily="34" charset="0"/>
              </a:rPr>
              <a:t>Virtual storage pool</a:t>
            </a:r>
          </a:p>
        </p:txBody>
      </p:sp>
      <p:sp>
        <p:nvSpPr>
          <p:cNvPr id="375" name="梯形 81"/>
          <p:cNvSpPr/>
          <p:nvPr/>
        </p:nvSpPr>
        <p:spPr>
          <a:xfrm rot="10800000">
            <a:off x="912445" y="2634015"/>
            <a:ext cx="2540140" cy="309883"/>
          </a:xfrm>
          <a:prstGeom prst="trapezoid">
            <a:avLst>
              <a:gd name="adj" fmla="val 556566"/>
            </a:avLst>
          </a:prstGeom>
          <a:gradFill>
            <a:gsLst>
              <a:gs pos="0">
                <a:srgbClr val="2298F0">
                  <a:alpha val="74000"/>
                </a:srgbClr>
              </a:gs>
              <a:gs pos="100000">
                <a:srgbClr val="2298F0">
                  <a:alpha val="0"/>
                </a:srgbClr>
              </a:gs>
            </a:gsLst>
            <a:lin ang="5400000" scaled="0"/>
          </a:gradFill>
          <a:ln w="3175">
            <a:noFill/>
          </a:ln>
        </p:spPr>
        <p:txBody>
          <a:bodyPr wrap="square" lIns="0" tIns="0" rIns="0" bIns="0" rtlCol="0">
            <a:noAutofit/>
          </a:bodyPr>
          <a:lstStyle/>
          <a:p>
            <a:pPr marL="457057" lvl="1"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pic>
        <p:nvPicPr>
          <p:cNvPr id="376" name="图片 3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1202" y="1995148"/>
            <a:ext cx="482626" cy="581876"/>
          </a:xfrm>
          <a:prstGeom prst="rect">
            <a:avLst/>
          </a:prstGeom>
        </p:spPr>
      </p:pic>
      <p:pic>
        <p:nvPicPr>
          <p:cNvPr id="377" name="图片 3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7223" y="1979295"/>
            <a:ext cx="503053" cy="613581"/>
          </a:xfrm>
          <a:prstGeom prst="rect">
            <a:avLst/>
          </a:prstGeom>
        </p:spPr>
      </p:pic>
      <p:pic>
        <p:nvPicPr>
          <p:cNvPr id="378" name="图片 3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8907" y="1995430"/>
            <a:ext cx="664813" cy="581311"/>
          </a:xfrm>
          <a:prstGeom prst="rect">
            <a:avLst/>
          </a:prstGeom>
        </p:spPr>
      </p:pic>
      <p:sp>
        <p:nvSpPr>
          <p:cNvPr id="379" name="342380146"/>
          <p:cNvSpPr txBox="1"/>
          <p:nvPr/>
        </p:nvSpPr>
        <p:spPr>
          <a:xfrm>
            <a:off x="784220" y="1682801"/>
            <a:ext cx="760791" cy="269072"/>
          </a:xfrm>
          <a:prstGeom prst="rect">
            <a:avLst/>
          </a:prstGeom>
          <a:noFill/>
        </p:spPr>
        <p:txBody>
          <a:bodyPr wrap="square" rtlCol="0">
            <a:noAutofit/>
          </a:bodyPr>
          <a:lstStyle/>
          <a:p>
            <a:pPr algn="ctr" defTabSz="1218712" fontAlgn="ctr">
              <a:defRPr/>
            </a:pPr>
            <a:r>
              <a:rPr lang="en-US" sz="1100">
                <a:solidFill>
                  <a:prstClr val="black">
                    <a:lumMod val="75000"/>
                    <a:lumOff val="25000"/>
                  </a:prstClr>
                </a:solidFill>
                <a:latin typeface="Arial" panose="020B0604020202020204" pitchFamily="34" charset="0"/>
              </a:rPr>
              <a:t>BSS</a:t>
            </a:r>
            <a:endParaRPr lang="en-US" altLang="zh-CN" sz="1100" kern="0">
              <a:solidFill>
                <a:prstClr val="black">
                  <a:lumMod val="75000"/>
                  <a:lumOff val="25000"/>
                </a:prstClr>
              </a:solidFill>
              <a:latin typeface="Arial" panose="020B0604020202020204" pitchFamily="34" charset="0"/>
              <a:ea typeface="微软雅黑" panose="020B0503020204020204" pitchFamily="34" charset="-122"/>
            </a:endParaRPr>
          </a:p>
        </p:txBody>
      </p:sp>
      <p:sp>
        <p:nvSpPr>
          <p:cNvPr id="380" name="646984145"/>
          <p:cNvSpPr txBox="1"/>
          <p:nvPr/>
        </p:nvSpPr>
        <p:spPr>
          <a:xfrm>
            <a:off x="1797985" y="1682801"/>
            <a:ext cx="773174" cy="269072"/>
          </a:xfrm>
          <a:prstGeom prst="rect">
            <a:avLst/>
          </a:prstGeom>
          <a:noFill/>
        </p:spPr>
        <p:txBody>
          <a:bodyPr wrap="square" rtlCol="0">
            <a:noAutofit/>
          </a:bodyPr>
          <a:lstStyle/>
          <a:p>
            <a:pPr algn="ctr" defTabSz="1218712" fontAlgn="ctr">
              <a:defRPr/>
            </a:pPr>
            <a:r>
              <a:rPr lang="en-US" sz="1100">
                <a:solidFill>
                  <a:prstClr val="black">
                    <a:lumMod val="75000"/>
                    <a:lumOff val="25000"/>
                  </a:prstClr>
                </a:solidFill>
                <a:latin typeface="Arial" panose="020B0604020202020204" pitchFamily="34" charset="0"/>
              </a:rPr>
              <a:t>OSS</a:t>
            </a:r>
            <a:endParaRPr lang="en-US" altLang="zh-CN" sz="1100" kern="0">
              <a:solidFill>
                <a:prstClr val="black">
                  <a:lumMod val="75000"/>
                  <a:lumOff val="25000"/>
                </a:prstClr>
              </a:solidFill>
              <a:latin typeface="Arial" panose="020B0604020202020204" pitchFamily="34" charset="0"/>
              <a:ea typeface="微软雅黑" panose="020B0503020204020204" pitchFamily="34" charset="-122"/>
            </a:endParaRPr>
          </a:p>
        </p:txBody>
      </p:sp>
      <p:sp>
        <p:nvSpPr>
          <p:cNvPr id="381" name="533179530"/>
          <p:cNvSpPr txBox="1"/>
          <p:nvPr/>
        </p:nvSpPr>
        <p:spPr>
          <a:xfrm>
            <a:off x="2810281" y="1682801"/>
            <a:ext cx="779367" cy="269072"/>
          </a:xfrm>
          <a:prstGeom prst="rect">
            <a:avLst/>
          </a:prstGeom>
          <a:noFill/>
        </p:spPr>
        <p:txBody>
          <a:bodyPr wrap="square" rtlCol="0">
            <a:noAutofit/>
          </a:bodyPr>
          <a:lstStyle/>
          <a:p>
            <a:pPr algn="ctr" defTabSz="1218712" fontAlgn="ctr">
              <a:defRPr/>
            </a:pPr>
            <a:r>
              <a:rPr lang="en-US" sz="1100">
                <a:solidFill>
                  <a:prstClr val="black"/>
                </a:solidFill>
                <a:latin typeface="Arial" panose="020B0604020202020204" pitchFamily="34" charset="0"/>
              </a:rPr>
              <a:t>MSS</a:t>
            </a:r>
            <a:endParaRPr lang="en-US" altLang="zh-CN" sz="1100" kern="0">
              <a:solidFill>
                <a:prstClr val="black"/>
              </a:solidFill>
              <a:latin typeface="Arial" panose="020B0604020202020204" pitchFamily="34" charset="0"/>
              <a:ea typeface="微软雅黑" panose="020B0503020204020204" pitchFamily="34" charset="-122"/>
            </a:endParaRPr>
          </a:p>
        </p:txBody>
      </p:sp>
      <p:pic>
        <p:nvPicPr>
          <p:cNvPr id="382" name="Picture 2" descr="C:\Users\Meiling\Desktop\shutterstock_332367473 [转换]-01副本.png"/>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348068" y="3280951"/>
            <a:ext cx="1668893" cy="386631"/>
          </a:xfrm>
          <a:prstGeom prst="rect">
            <a:avLst/>
          </a:prstGeom>
          <a:noFill/>
          <a:extLst>
            <a:ext uri="{909E8E84-426E-40DD-AFC4-6F175D3DCCD1}">
              <a14:hiddenFill xmlns:a14="http://schemas.microsoft.com/office/drawing/2010/main">
                <a:solidFill>
                  <a:srgbClr val="FFFFFF"/>
                </a:solidFill>
              </a14:hiddenFill>
            </a:ext>
          </a:extLst>
        </p:spPr>
      </p:pic>
      <p:grpSp>
        <p:nvGrpSpPr>
          <p:cNvPr id="383" name="组合 7186"/>
          <p:cNvGrpSpPr/>
          <p:nvPr/>
        </p:nvGrpSpPr>
        <p:grpSpPr>
          <a:xfrm>
            <a:off x="1579858" y="3761464"/>
            <a:ext cx="1205311" cy="93447"/>
            <a:chOff x="12000350" y="4378847"/>
            <a:chExt cx="1098253" cy="86359"/>
          </a:xfrm>
          <a:solidFill>
            <a:sysClr val="window" lastClr="FFFFFF">
              <a:lumMod val="50000"/>
            </a:sysClr>
          </a:solidFill>
        </p:grpSpPr>
        <p:grpSp>
          <p:nvGrpSpPr>
            <p:cNvPr id="384" name="组合 294"/>
            <p:cNvGrpSpPr/>
            <p:nvPr/>
          </p:nvGrpSpPr>
          <p:grpSpPr>
            <a:xfrm>
              <a:off x="12379083" y="4378847"/>
              <a:ext cx="340787" cy="86359"/>
              <a:chOff x="3293224" y="1661160"/>
              <a:chExt cx="952523" cy="143976"/>
            </a:xfrm>
            <a:grpFill/>
          </p:grpSpPr>
          <p:grpSp>
            <p:nvGrpSpPr>
              <p:cNvPr id="399" name="组合 192"/>
              <p:cNvGrpSpPr/>
              <p:nvPr/>
            </p:nvGrpSpPr>
            <p:grpSpPr>
              <a:xfrm>
                <a:off x="3984132" y="1725247"/>
                <a:ext cx="108860" cy="20192"/>
                <a:chOff x="10707167" y="1194489"/>
                <a:chExt cx="196850" cy="36513"/>
              </a:xfrm>
              <a:grpFill/>
            </p:grpSpPr>
            <p:sp>
              <p:nvSpPr>
                <p:cNvPr id="401" name="Freeform 6"/>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02" name="Freeform 7"/>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03" name="Freeform 8"/>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04" name="Freeform 9"/>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00" name="Freeform 14"/>
              <p:cNvSpPr>
                <a:spLocks noEditPoints="1"/>
              </p:cNvSpPr>
              <p:nvPr/>
            </p:nvSpPr>
            <p:spPr bwMode="auto">
              <a:xfrm>
                <a:off x="3293224" y="1661160"/>
                <a:ext cx="952523" cy="14397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85" name="组合 294"/>
            <p:cNvGrpSpPr/>
            <p:nvPr/>
          </p:nvGrpSpPr>
          <p:grpSpPr>
            <a:xfrm>
              <a:off x="12000350" y="4378847"/>
              <a:ext cx="340787" cy="86359"/>
              <a:chOff x="3293224" y="1661160"/>
              <a:chExt cx="952523" cy="143976"/>
            </a:xfrm>
            <a:grpFill/>
          </p:grpSpPr>
          <p:grpSp>
            <p:nvGrpSpPr>
              <p:cNvPr id="393" name="组合 192"/>
              <p:cNvGrpSpPr/>
              <p:nvPr/>
            </p:nvGrpSpPr>
            <p:grpSpPr>
              <a:xfrm>
                <a:off x="3984132" y="1725247"/>
                <a:ext cx="108860" cy="20192"/>
                <a:chOff x="10707167" y="1194489"/>
                <a:chExt cx="196850" cy="36513"/>
              </a:xfrm>
              <a:grpFill/>
            </p:grpSpPr>
            <p:sp>
              <p:nvSpPr>
                <p:cNvPr id="395" name="Freeform 6"/>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6" name="Freeform 7"/>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7" name="Freeform 8"/>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8" name="Freeform 9"/>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94" name="Freeform 14"/>
              <p:cNvSpPr>
                <a:spLocks noEditPoints="1"/>
              </p:cNvSpPr>
              <p:nvPr/>
            </p:nvSpPr>
            <p:spPr bwMode="auto">
              <a:xfrm>
                <a:off x="3293224" y="1661160"/>
                <a:ext cx="952523" cy="14397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86" name="组合 294"/>
            <p:cNvGrpSpPr/>
            <p:nvPr/>
          </p:nvGrpSpPr>
          <p:grpSpPr>
            <a:xfrm>
              <a:off x="12757816" y="4378847"/>
              <a:ext cx="340787" cy="86359"/>
              <a:chOff x="3293224" y="1661160"/>
              <a:chExt cx="952523" cy="143976"/>
            </a:xfrm>
            <a:grpFill/>
          </p:grpSpPr>
          <p:grpSp>
            <p:nvGrpSpPr>
              <p:cNvPr id="387" name="组合 192"/>
              <p:cNvGrpSpPr/>
              <p:nvPr/>
            </p:nvGrpSpPr>
            <p:grpSpPr>
              <a:xfrm>
                <a:off x="3984132" y="1725247"/>
                <a:ext cx="108860" cy="20192"/>
                <a:chOff x="10707167" y="1194489"/>
                <a:chExt cx="196850" cy="36513"/>
              </a:xfrm>
              <a:grpFill/>
            </p:grpSpPr>
            <p:sp>
              <p:nvSpPr>
                <p:cNvPr id="389" name="Freeform 6"/>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0" name="Freeform 7"/>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1" name="Freeform 8"/>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2" name="Freeform 9"/>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88" name="Freeform 14"/>
              <p:cNvSpPr>
                <a:spLocks noEditPoints="1"/>
              </p:cNvSpPr>
              <p:nvPr/>
            </p:nvSpPr>
            <p:spPr bwMode="auto">
              <a:xfrm>
                <a:off x="3293224" y="1661160"/>
                <a:ext cx="952523" cy="14397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5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405" name="935951811"/>
          <p:cNvSpPr txBox="1"/>
          <p:nvPr/>
        </p:nvSpPr>
        <p:spPr>
          <a:xfrm>
            <a:off x="1213480" y="3918644"/>
            <a:ext cx="1902839" cy="457421"/>
          </a:xfrm>
          <a:prstGeom prst="rect">
            <a:avLst/>
          </a:prstGeom>
          <a:noFill/>
        </p:spPr>
        <p:txBody>
          <a:bodyPr wrap="square" rtlCol="0" anchor="ctr">
            <a:noAutofit/>
          </a:bodyPr>
          <a:lstStyle/>
          <a:p>
            <a:pPr algn="ctr" defTabSz="913851" fontAlgn="ctr">
              <a:spcBef>
                <a:spcPct val="0"/>
              </a:spcBef>
              <a:spcAft>
                <a:spcPct val="0"/>
              </a:spcAft>
              <a:buClr>
                <a:srgbClr val="A2A2A2"/>
              </a:buClr>
              <a:buSzPct val="70000"/>
              <a:defRPr/>
            </a:pPr>
            <a:r>
              <a:rPr lang="en-US" sz="1100" b="1">
                <a:solidFill>
                  <a:prstClr val="black">
                    <a:lumMod val="75000"/>
                    <a:lumOff val="25000"/>
                  </a:prstClr>
                </a:solidFill>
                <a:latin typeface="Arial" panose="020B0604020202020204" pitchFamily="34" charset="0"/>
              </a:rPr>
              <a:t>Cloud storage resource pool</a:t>
            </a:r>
            <a:endParaRPr lang="en-US" altLang="zh-CN" sz="1100" b="1"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406" name="组合 7185"/>
          <p:cNvGrpSpPr/>
          <p:nvPr/>
        </p:nvGrpSpPr>
        <p:grpSpPr>
          <a:xfrm>
            <a:off x="1605685" y="3098341"/>
            <a:ext cx="1230717" cy="495649"/>
            <a:chOff x="8110352" y="3924872"/>
            <a:chExt cx="1306835" cy="387569"/>
          </a:xfrm>
        </p:grpSpPr>
        <p:grpSp>
          <p:nvGrpSpPr>
            <p:cNvPr id="407" name="组合 24"/>
            <p:cNvGrpSpPr/>
            <p:nvPr/>
          </p:nvGrpSpPr>
          <p:grpSpPr>
            <a:xfrm>
              <a:off x="8110352" y="3924872"/>
              <a:ext cx="402218" cy="387569"/>
              <a:chOff x="4346832" y="2619896"/>
              <a:chExt cx="296081" cy="314224"/>
            </a:xfrm>
          </p:grpSpPr>
          <p:grpSp>
            <p:nvGrpSpPr>
              <p:cNvPr id="418" name="组合 50"/>
              <p:cNvGrpSpPr/>
              <p:nvPr/>
            </p:nvGrpSpPr>
            <p:grpSpPr>
              <a:xfrm>
                <a:off x="4369395" y="2641746"/>
                <a:ext cx="250878" cy="264408"/>
                <a:chOff x="3191322" y="2118626"/>
                <a:chExt cx="250878" cy="264408"/>
              </a:xfrm>
            </p:grpSpPr>
            <p:sp>
              <p:nvSpPr>
                <p:cNvPr id="420" name="Freeform 30"/>
                <p:cNvSpPr>
                  <a:spLocks noEditPoints="1"/>
                </p:cNvSpPr>
                <p:nvPr/>
              </p:nvSpPr>
              <p:spPr bwMode="auto">
                <a:xfrm>
                  <a:off x="3255367" y="2169724"/>
                  <a:ext cx="122788" cy="162212"/>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2298F0"/>
                </a:solid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9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21" name="Oval 7"/>
                <p:cNvSpPr>
                  <a:spLocks noChangeArrowheads="1"/>
                </p:cNvSpPr>
                <p:nvPr/>
              </p:nvSpPr>
              <p:spPr bwMode="auto">
                <a:xfrm>
                  <a:off x="3191322" y="2118626"/>
                  <a:ext cx="250878" cy="264408"/>
                </a:xfrm>
                <a:prstGeom prst="ellipse">
                  <a:avLst/>
                </a:prstGeom>
                <a:noFill/>
                <a:ln w="6350" cap="flat">
                  <a:solidFill>
                    <a:srgbClr val="2298F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9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19" name="Freeform 6"/>
              <p:cNvSpPr>
                <a:spLocks noEditPoints="1"/>
              </p:cNvSpPr>
              <p:nvPr/>
            </p:nvSpPr>
            <p:spPr bwMode="auto">
              <a:xfrm>
                <a:off x="4346832" y="2619896"/>
                <a:ext cx="296081" cy="314224"/>
              </a:xfrm>
              <a:custGeom>
                <a:avLst/>
                <a:gdLst>
                  <a:gd name="T0" fmla="*/ 134 w 277"/>
                  <a:gd name="T1" fmla="*/ 274 h 278"/>
                  <a:gd name="T2" fmla="*/ 158 w 277"/>
                  <a:gd name="T3" fmla="*/ 276 h 278"/>
                  <a:gd name="T4" fmla="*/ 162 w 277"/>
                  <a:gd name="T5" fmla="*/ 276 h 278"/>
                  <a:gd name="T6" fmla="*/ 110 w 277"/>
                  <a:gd name="T7" fmla="*/ 275 h 278"/>
                  <a:gd name="T8" fmla="*/ 114 w 277"/>
                  <a:gd name="T9" fmla="*/ 276 h 278"/>
                  <a:gd name="T10" fmla="*/ 184 w 277"/>
                  <a:gd name="T11" fmla="*/ 266 h 278"/>
                  <a:gd name="T12" fmla="*/ 90 w 277"/>
                  <a:gd name="T13" fmla="*/ 269 h 278"/>
                  <a:gd name="T14" fmla="*/ 91 w 277"/>
                  <a:gd name="T15" fmla="*/ 265 h 278"/>
                  <a:gd name="T16" fmla="*/ 202 w 277"/>
                  <a:gd name="T17" fmla="*/ 258 h 278"/>
                  <a:gd name="T18" fmla="*/ 204 w 277"/>
                  <a:gd name="T19" fmla="*/ 261 h 278"/>
                  <a:gd name="T20" fmla="*/ 67 w 277"/>
                  <a:gd name="T21" fmla="*/ 253 h 278"/>
                  <a:gd name="T22" fmla="*/ 224 w 277"/>
                  <a:gd name="T23" fmla="*/ 248 h 278"/>
                  <a:gd name="T24" fmla="*/ 227 w 277"/>
                  <a:gd name="T25" fmla="*/ 246 h 278"/>
                  <a:gd name="T26" fmla="*/ 45 w 277"/>
                  <a:gd name="T27" fmla="*/ 242 h 278"/>
                  <a:gd name="T28" fmla="*/ 48 w 277"/>
                  <a:gd name="T29" fmla="*/ 244 h 278"/>
                  <a:gd name="T30" fmla="*/ 242 w 277"/>
                  <a:gd name="T31" fmla="*/ 226 h 278"/>
                  <a:gd name="T32" fmla="*/ 31 w 277"/>
                  <a:gd name="T33" fmla="*/ 227 h 278"/>
                  <a:gd name="T34" fmla="*/ 34 w 277"/>
                  <a:gd name="T35" fmla="*/ 225 h 278"/>
                  <a:gd name="T36" fmla="*/ 253 w 277"/>
                  <a:gd name="T37" fmla="*/ 210 h 278"/>
                  <a:gd name="T38" fmla="*/ 257 w 277"/>
                  <a:gd name="T39" fmla="*/ 212 h 278"/>
                  <a:gd name="T40" fmla="*/ 19 w 277"/>
                  <a:gd name="T41" fmla="*/ 202 h 278"/>
                  <a:gd name="T42" fmla="*/ 268 w 277"/>
                  <a:gd name="T43" fmla="*/ 190 h 278"/>
                  <a:gd name="T44" fmla="*/ 269 w 277"/>
                  <a:gd name="T45" fmla="*/ 187 h 278"/>
                  <a:gd name="T46" fmla="*/ 6 w 277"/>
                  <a:gd name="T47" fmla="*/ 181 h 278"/>
                  <a:gd name="T48" fmla="*/ 7 w 277"/>
                  <a:gd name="T49" fmla="*/ 185 h 278"/>
                  <a:gd name="T50" fmla="*/ 271 w 277"/>
                  <a:gd name="T51" fmla="*/ 162 h 278"/>
                  <a:gd name="T52" fmla="*/ 1 w 277"/>
                  <a:gd name="T53" fmla="*/ 161 h 278"/>
                  <a:gd name="T54" fmla="*/ 5 w 277"/>
                  <a:gd name="T55" fmla="*/ 161 h 278"/>
                  <a:gd name="T56" fmla="*/ 273 w 277"/>
                  <a:gd name="T57" fmla="*/ 143 h 278"/>
                  <a:gd name="T58" fmla="*/ 277 w 277"/>
                  <a:gd name="T59" fmla="*/ 143 h 278"/>
                  <a:gd name="T60" fmla="*/ 0 w 277"/>
                  <a:gd name="T61" fmla="*/ 133 h 278"/>
                  <a:gd name="T62" fmla="*/ 273 w 277"/>
                  <a:gd name="T63" fmla="*/ 123 h 278"/>
                  <a:gd name="T64" fmla="*/ 277 w 277"/>
                  <a:gd name="T65" fmla="*/ 122 h 278"/>
                  <a:gd name="T66" fmla="*/ 2 w 277"/>
                  <a:gd name="T67" fmla="*/ 113 h 278"/>
                  <a:gd name="T68" fmla="*/ 6 w 277"/>
                  <a:gd name="T69" fmla="*/ 114 h 278"/>
                  <a:gd name="T70" fmla="*/ 270 w 277"/>
                  <a:gd name="T71" fmla="*/ 95 h 278"/>
                  <a:gd name="T72" fmla="*/ 12 w 277"/>
                  <a:gd name="T73" fmla="*/ 91 h 278"/>
                  <a:gd name="T74" fmla="*/ 14 w 277"/>
                  <a:gd name="T75" fmla="*/ 87 h 278"/>
                  <a:gd name="T76" fmla="*/ 257 w 277"/>
                  <a:gd name="T77" fmla="*/ 74 h 278"/>
                  <a:gd name="T78" fmla="*/ 259 w 277"/>
                  <a:gd name="T79" fmla="*/ 78 h 278"/>
                  <a:gd name="T80" fmla="*/ 21 w 277"/>
                  <a:gd name="T81" fmla="*/ 64 h 278"/>
                  <a:gd name="T82" fmla="*/ 246 w 277"/>
                  <a:gd name="T83" fmla="*/ 58 h 278"/>
                  <a:gd name="T84" fmla="*/ 250 w 277"/>
                  <a:gd name="T85" fmla="*/ 55 h 278"/>
                  <a:gd name="T86" fmla="*/ 34 w 277"/>
                  <a:gd name="T87" fmla="*/ 48 h 278"/>
                  <a:gd name="T88" fmla="*/ 37 w 277"/>
                  <a:gd name="T89" fmla="*/ 51 h 278"/>
                  <a:gd name="T90" fmla="*/ 230 w 277"/>
                  <a:gd name="T91" fmla="*/ 34 h 278"/>
                  <a:gd name="T92" fmla="*/ 54 w 277"/>
                  <a:gd name="T93" fmla="*/ 34 h 278"/>
                  <a:gd name="T94" fmla="*/ 57 w 277"/>
                  <a:gd name="T95" fmla="*/ 32 h 278"/>
                  <a:gd name="T96" fmla="*/ 209 w 277"/>
                  <a:gd name="T97" fmla="*/ 23 h 278"/>
                  <a:gd name="T98" fmla="*/ 212 w 277"/>
                  <a:gd name="T99" fmla="*/ 26 h 278"/>
                  <a:gd name="T100" fmla="*/ 75 w 277"/>
                  <a:gd name="T101" fmla="*/ 15 h 278"/>
                  <a:gd name="T102" fmla="*/ 191 w 277"/>
                  <a:gd name="T103" fmla="*/ 15 h 278"/>
                  <a:gd name="T104" fmla="*/ 193 w 277"/>
                  <a:gd name="T105" fmla="*/ 11 h 278"/>
                  <a:gd name="T106" fmla="*/ 93 w 277"/>
                  <a:gd name="T107" fmla="*/ 7 h 278"/>
                  <a:gd name="T108" fmla="*/ 95 w 277"/>
                  <a:gd name="T109" fmla="*/ 11 h 278"/>
                  <a:gd name="T110" fmla="*/ 165 w 277"/>
                  <a:gd name="T111" fmla="*/ 3 h 278"/>
                  <a:gd name="T112" fmla="*/ 118 w 277"/>
                  <a:gd name="T113" fmla="*/ 6 h 278"/>
                  <a:gd name="T114" fmla="*/ 122 w 277"/>
                  <a:gd name="T115" fmla="*/ 5 h 278"/>
                  <a:gd name="T116" fmla="*/ 141 w 277"/>
                  <a:gd name="T117" fmla="*/ 4 h 278"/>
                  <a:gd name="T118" fmla="*/ 145 w 277"/>
                  <a:gd name="T119" fmla="*/ 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278">
                    <a:moveTo>
                      <a:pt x="138" y="278"/>
                    </a:moveTo>
                    <a:cubicBezTo>
                      <a:pt x="136" y="278"/>
                      <a:pt x="135" y="278"/>
                      <a:pt x="134" y="278"/>
                    </a:cubicBezTo>
                    <a:cubicBezTo>
                      <a:pt x="134" y="274"/>
                      <a:pt x="134" y="274"/>
                      <a:pt x="134" y="274"/>
                    </a:cubicBezTo>
                    <a:cubicBezTo>
                      <a:pt x="135" y="274"/>
                      <a:pt x="136" y="274"/>
                      <a:pt x="138" y="274"/>
                    </a:cubicBezTo>
                    <a:lnTo>
                      <a:pt x="138" y="278"/>
                    </a:lnTo>
                    <a:close/>
                    <a:moveTo>
                      <a:pt x="158" y="276"/>
                    </a:moveTo>
                    <a:cubicBezTo>
                      <a:pt x="157" y="272"/>
                      <a:pt x="157" y="272"/>
                      <a:pt x="157" y="272"/>
                    </a:cubicBezTo>
                    <a:cubicBezTo>
                      <a:pt x="159" y="272"/>
                      <a:pt x="160" y="272"/>
                      <a:pt x="161" y="272"/>
                    </a:cubicBezTo>
                    <a:cubicBezTo>
                      <a:pt x="162" y="276"/>
                      <a:pt x="162" y="276"/>
                      <a:pt x="162" y="276"/>
                    </a:cubicBezTo>
                    <a:cubicBezTo>
                      <a:pt x="161" y="276"/>
                      <a:pt x="159" y="276"/>
                      <a:pt x="158" y="276"/>
                    </a:cubicBezTo>
                    <a:close/>
                    <a:moveTo>
                      <a:pt x="114" y="276"/>
                    </a:moveTo>
                    <a:cubicBezTo>
                      <a:pt x="112" y="275"/>
                      <a:pt x="111" y="275"/>
                      <a:pt x="110" y="275"/>
                    </a:cubicBezTo>
                    <a:cubicBezTo>
                      <a:pt x="110" y="271"/>
                      <a:pt x="110" y="271"/>
                      <a:pt x="110" y="271"/>
                    </a:cubicBezTo>
                    <a:cubicBezTo>
                      <a:pt x="112" y="271"/>
                      <a:pt x="113" y="271"/>
                      <a:pt x="114" y="272"/>
                    </a:cubicBezTo>
                    <a:lnTo>
                      <a:pt x="114" y="276"/>
                    </a:lnTo>
                    <a:close/>
                    <a:moveTo>
                      <a:pt x="182" y="271"/>
                    </a:moveTo>
                    <a:cubicBezTo>
                      <a:pt x="180" y="267"/>
                      <a:pt x="180" y="267"/>
                      <a:pt x="180" y="267"/>
                    </a:cubicBezTo>
                    <a:cubicBezTo>
                      <a:pt x="182" y="267"/>
                      <a:pt x="183" y="266"/>
                      <a:pt x="184" y="266"/>
                    </a:cubicBezTo>
                    <a:cubicBezTo>
                      <a:pt x="185" y="270"/>
                      <a:pt x="185" y="270"/>
                      <a:pt x="185" y="270"/>
                    </a:cubicBezTo>
                    <a:cubicBezTo>
                      <a:pt x="184" y="270"/>
                      <a:pt x="183" y="271"/>
                      <a:pt x="182" y="271"/>
                    </a:cubicBezTo>
                    <a:close/>
                    <a:moveTo>
                      <a:pt x="90" y="269"/>
                    </a:moveTo>
                    <a:cubicBezTo>
                      <a:pt x="89" y="269"/>
                      <a:pt x="88" y="268"/>
                      <a:pt x="86" y="268"/>
                    </a:cubicBezTo>
                    <a:cubicBezTo>
                      <a:pt x="88" y="264"/>
                      <a:pt x="88" y="264"/>
                      <a:pt x="88" y="264"/>
                    </a:cubicBezTo>
                    <a:cubicBezTo>
                      <a:pt x="89" y="264"/>
                      <a:pt x="90" y="265"/>
                      <a:pt x="91" y="265"/>
                    </a:cubicBezTo>
                    <a:lnTo>
                      <a:pt x="90" y="269"/>
                    </a:lnTo>
                    <a:close/>
                    <a:moveTo>
                      <a:pt x="204" y="261"/>
                    </a:moveTo>
                    <a:cubicBezTo>
                      <a:pt x="202" y="258"/>
                      <a:pt x="202" y="258"/>
                      <a:pt x="202" y="258"/>
                    </a:cubicBezTo>
                    <a:cubicBezTo>
                      <a:pt x="203" y="257"/>
                      <a:pt x="204" y="257"/>
                      <a:pt x="206" y="256"/>
                    </a:cubicBezTo>
                    <a:cubicBezTo>
                      <a:pt x="208" y="259"/>
                      <a:pt x="208" y="259"/>
                      <a:pt x="208" y="259"/>
                    </a:cubicBezTo>
                    <a:cubicBezTo>
                      <a:pt x="206" y="260"/>
                      <a:pt x="205" y="261"/>
                      <a:pt x="204" y="261"/>
                    </a:cubicBezTo>
                    <a:close/>
                    <a:moveTo>
                      <a:pt x="68" y="259"/>
                    </a:moveTo>
                    <a:cubicBezTo>
                      <a:pt x="67" y="258"/>
                      <a:pt x="66" y="257"/>
                      <a:pt x="65" y="256"/>
                    </a:cubicBezTo>
                    <a:cubicBezTo>
                      <a:pt x="67" y="253"/>
                      <a:pt x="67" y="253"/>
                      <a:pt x="67" y="253"/>
                    </a:cubicBezTo>
                    <a:cubicBezTo>
                      <a:pt x="68" y="254"/>
                      <a:pt x="69" y="254"/>
                      <a:pt x="70" y="255"/>
                    </a:cubicBezTo>
                    <a:lnTo>
                      <a:pt x="68" y="259"/>
                    </a:lnTo>
                    <a:close/>
                    <a:moveTo>
                      <a:pt x="224" y="248"/>
                    </a:moveTo>
                    <a:cubicBezTo>
                      <a:pt x="222" y="245"/>
                      <a:pt x="222" y="245"/>
                      <a:pt x="222" y="245"/>
                    </a:cubicBezTo>
                    <a:cubicBezTo>
                      <a:pt x="223" y="244"/>
                      <a:pt x="224" y="243"/>
                      <a:pt x="225" y="243"/>
                    </a:cubicBezTo>
                    <a:cubicBezTo>
                      <a:pt x="227" y="246"/>
                      <a:pt x="227" y="246"/>
                      <a:pt x="227" y="246"/>
                    </a:cubicBezTo>
                    <a:cubicBezTo>
                      <a:pt x="226" y="246"/>
                      <a:pt x="225" y="247"/>
                      <a:pt x="224" y="248"/>
                    </a:cubicBezTo>
                    <a:close/>
                    <a:moveTo>
                      <a:pt x="48" y="244"/>
                    </a:moveTo>
                    <a:cubicBezTo>
                      <a:pt x="47" y="244"/>
                      <a:pt x="46" y="243"/>
                      <a:pt x="45" y="242"/>
                    </a:cubicBezTo>
                    <a:cubicBezTo>
                      <a:pt x="48" y="239"/>
                      <a:pt x="48" y="239"/>
                      <a:pt x="48" y="239"/>
                    </a:cubicBezTo>
                    <a:cubicBezTo>
                      <a:pt x="49" y="240"/>
                      <a:pt x="50" y="241"/>
                      <a:pt x="51" y="241"/>
                    </a:cubicBezTo>
                    <a:lnTo>
                      <a:pt x="48" y="244"/>
                    </a:lnTo>
                    <a:close/>
                    <a:moveTo>
                      <a:pt x="242" y="232"/>
                    </a:moveTo>
                    <a:cubicBezTo>
                      <a:pt x="239" y="229"/>
                      <a:pt x="239" y="229"/>
                      <a:pt x="239" y="229"/>
                    </a:cubicBezTo>
                    <a:cubicBezTo>
                      <a:pt x="240" y="228"/>
                      <a:pt x="241" y="227"/>
                      <a:pt x="242" y="226"/>
                    </a:cubicBezTo>
                    <a:cubicBezTo>
                      <a:pt x="245" y="228"/>
                      <a:pt x="245" y="228"/>
                      <a:pt x="245" y="228"/>
                    </a:cubicBezTo>
                    <a:cubicBezTo>
                      <a:pt x="244" y="230"/>
                      <a:pt x="243" y="231"/>
                      <a:pt x="242" y="232"/>
                    </a:cubicBezTo>
                    <a:close/>
                    <a:moveTo>
                      <a:pt x="31" y="227"/>
                    </a:moveTo>
                    <a:cubicBezTo>
                      <a:pt x="30" y="226"/>
                      <a:pt x="30" y="225"/>
                      <a:pt x="29" y="224"/>
                    </a:cubicBezTo>
                    <a:cubicBezTo>
                      <a:pt x="32" y="221"/>
                      <a:pt x="32" y="221"/>
                      <a:pt x="32" y="221"/>
                    </a:cubicBezTo>
                    <a:cubicBezTo>
                      <a:pt x="33" y="222"/>
                      <a:pt x="34" y="224"/>
                      <a:pt x="34" y="225"/>
                    </a:cubicBezTo>
                    <a:lnTo>
                      <a:pt x="31" y="227"/>
                    </a:lnTo>
                    <a:close/>
                    <a:moveTo>
                      <a:pt x="257" y="212"/>
                    </a:moveTo>
                    <a:cubicBezTo>
                      <a:pt x="253" y="210"/>
                      <a:pt x="253" y="210"/>
                      <a:pt x="253" y="210"/>
                    </a:cubicBezTo>
                    <a:cubicBezTo>
                      <a:pt x="254" y="209"/>
                      <a:pt x="255" y="208"/>
                      <a:pt x="255" y="207"/>
                    </a:cubicBezTo>
                    <a:cubicBezTo>
                      <a:pt x="259" y="209"/>
                      <a:pt x="259" y="209"/>
                      <a:pt x="259" y="209"/>
                    </a:cubicBezTo>
                    <a:cubicBezTo>
                      <a:pt x="258" y="210"/>
                      <a:pt x="257" y="211"/>
                      <a:pt x="257" y="212"/>
                    </a:cubicBezTo>
                    <a:close/>
                    <a:moveTo>
                      <a:pt x="18" y="207"/>
                    </a:moveTo>
                    <a:cubicBezTo>
                      <a:pt x="17" y="206"/>
                      <a:pt x="16" y="205"/>
                      <a:pt x="16" y="203"/>
                    </a:cubicBezTo>
                    <a:cubicBezTo>
                      <a:pt x="19" y="202"/>
                      <a:pt x="19" y="202"/>
                      <a:pt x="19" y="202"/>
                    </a:cubicBezTo>
                    <a:cubicBezTo>
                      <a:pt x="20" y="203"/>
                      <a:pt x="20" y="204"/>
                      <a:pt x="21" y="205"/>
                    </a:cubicBezTo>
                    <a:lnTo>
                      <a:pt x="18" y="207"/>
                    </a:lnTo>
                    <a:close/>
                    <a:moveTo>
                      <a:pt x="268" y="190"/>
                    </a:moveTo>
                    <a:cubicBezTo>
                      <a:pt x="264" y="189"/>
                      <a:pt x="264" y="189"/>
                      <a:pt x="264" y="189"/>
                    </a:cubicBezTo>
                    <a:cubicBezTo>
                      <a:pt x="264" y="188"/>
                      <a:pt x="265" y="186"/>
                      <a:pt x="265" y="185"/>
                    </a:cubicBezTo>
                    <a:cubicBezTo>
                      <a:pt x="269" y="187"/>
                      <a:pt x="269" y="187"/>
                      <a:pt x="269" y="187"/>
                    </a:cubicBezTo>
                    <a:cubicBezTo>
                      <a:pt x="269" y="188"/>
                      <a:pt x="268" y="189"/>
                      <a:pt x="268" y="190"/>
                    </a:cubicBezTo>
                    <a:close/>
                    <a:moveTo>
                      <a:pt x="7" y="185"/>
                    </a:moveTo>
                    <a:cubicBezTo>
                      <a:pt x="7" y="184"/>
                      <a:pt x="7" y="182"/>
                      <a:pt x="6" y="181"/>
                    </a:cubicBezTo>
                    <a:cubicBezTo>
                      <a:pt x="10" y="180"/>
                      <a:pt x="10" y="180"/>
                      <a:pt x="10" y="180"/>
                    </a:cubicBezTo>
                    <a:cubicBezTo>
                      <a:pt x="10" y="181"/>
                      <a:pt x="11" y="182"/>
                      <a:pt x="11" y="184"/>
                    </a:cubicBezTo>
                    <a:lnTo>
                      <a:pt x="7" y="185"/>
                    </a:lnTo>
                    <a:close/>
                    <a:moveTo>
                      <a:pt x="275" y="167"/>
                    </a:moveTo>
                    <a:cubicBezTo>
                      <a:pt x="271" y="166"/>
                      <a:pt x="271" y="166"/>
                      <a:pt x="271" y="166"/>
                    </a:cubicBezTo>
                    <a:cubicBezTo>
                      <a:pt x="271" y="165"/>
                      <a:pt x="271" y="164"/>
                      <a:pt x="271" y="162"/>
                    </a:cubicBezTo>
                    <a:cubicBezTo>
                      <a:pt x="275" y="163"/>
                      <a:pt x="275" y="163"/>
                      <a:pt x="275" y="163"/>
                    </a:cubicBezTo>
                    <a:cubicBezTo>
                      <a:pt x="275" y="164"/>
                      <a:pt x="275" y="166"/>
                      <a:pt x="275" y="167"/>
                    </a:cubicBezTo>
                    <a:close/>
                    <a:moveTo>
                      <a:pt x="1" y="161"/>
                    </a:moveTo>
                    <a:cubicBezTo>
                      <a:pt x="1" y="160"/>
                      <a:pt x="1" y="159"/>
                      <a:pt x="1" y="157"/>
                    </a:cubicBezTo>
                    <a:cubicBezTo>
                      <a:pt x="5" y="157"/>
                      <a:pt x="5" y="157"/>
                      <a:pt x="5" y="157"/>
                    </a:cubicBezTo>
                    <a:cubicBezTo>
                      <a:pt x="5" y="158"/>
                      <a:pt x="5" y="159"/>
                      <a:pt x="5" y="161"/>
                    </a:cubicBezTo>
                    <a:lnTo>
                      <a:pt x="1" y="161"/>
                    </a:lnTo>
                    <a:close/>
                    <a:moveTo>
                      <a:pt x="277" y="143"/>
                    </a:moveTo>
                    <a:cubicBezTo>
                      <a:pt x="273" y="143"/>
                      <a:pt x="273" y="143"/>
                      <a:pt x="273" y="143"/>
                    </a:cubicBezTo>
                    <a:cubicBezTo>
                      <a:pt x="273" y="141"/>
                      <a:pt x="273" y="140"/>
                      <a:pt x="273" y="139"/>
                    </a:cubicBezTo>
                    <a:cubicBezTo>
                      <a:pt x="277" y="139"/>
                      <a:pt x="277" y="139"/>
                      <a:pt x="277" y="139"/>
                    </a:cubicBezTo>
                    <a:cubicBezTo>
                      <a:pt x="277" y="140"/>
                      <a:pt x="277" y="142"/>
                      <a:pt x="277" y="143"/>
                    </a:cubicBezTo>
                    <a:close/>
                    <a:moveTo>
                      <a:pt x="4" y="137"/>
                    </a:moveTo>
                    <a:cubicBezTo>
                      <a:pt x="0" y="137"/>
                      <a:pt x="0" y="137"/>
                      <a:pt x="0" y="137"/>
                    </a:cubicBezTo>
                    <a:cubicBezTo>
                      <a:pt x="0" y="136"/>
                      <a:pt x="0" y="134"/>
                      <a:pt x="0" y="133"/>
                    </a:cubicBezTo>
                    <a:cubicBezTo>
                      <a:pt x="4" y="133"/>
                      <a:pt x="4" y="133"/>
                      <a:pt x="4" y="133"/>
                    </a:cubicBezTo>
                    <a:cubicBezTo>
                      <a:pt x="4" y="135"/>
                      <a:pt x="4" y="136"/>
                      <a:pt x="4" y="137"/>
                    </a:cubicBezTo>
                    <a:close/>
                    <a:moveTo>
                      <a:pt x="273" y="123"/>
                    </a:moveTo>
                    <a:cubicBezTo>
                      <a:pt x="272" y="121"/>
                      <a:pt x="272" y="120"/>
                      <a:pt x="272" y="119"/>
                    </a:cubicBezTo>
                    <a:cubicBezTo>
                      <a:pt x="276" y="118"/>
                      <a:pt x="276" y="118"/>
                      <a:pt x="276" y="118"/>
                    </a:cubicBezTo>
                    <a:cubicBezTo>
                      <a:pt x="276" y="119"/>
                      <a:pt x="276" y="121"/>
                      <a:pt x="277" y="122"/>
                    </a:cubicBezTo>
                    <a:lnTo>
                      <a:pt x="273" y="123"/>
                    </a:lnTo>
                    <a:close/>
                    <a:moveTo>
                      <a:pt x="6" y="114"/>
                    </a:moveTo>
                    <a:cubicBezTo>
                      <a:pt x="2" y="113"/>
                      <a:pt x="2" y="113"/>
                      <a:pt x="2" y="113"/>
                    </a:cubicBezTo>
                    <a:cubicBezTo>
                      <a:pt x="2" y="112"/>
                      <a:pt x="3" y="110"/>
                      <a:pt x="3" y="109"/>
                    </a:cubicBezTo>
                    <a:cubicBezTo>
                      <a:pt x="7" y="110"/>
                      <a:pt x="7" y="110"/>
                      <a:pt x="7" y="110"/>
                    </a:cubicBezTo>
                    <a:cubicBezTo>
                      <a:pt x="7" y="111"/>
                      <a:pt x="6" y="112"/>
                      <a:pt x="6" y="114"/>
                    </a:cubicBezTo>
                    <a:close/>
                    <a:moveTo>
                      <a:pt x="268" y="100"/>
                    </a:moveTo>
                    <a:cubicBezTo>
                      <a:pt x="267" y="98"/>
                      <a:pt x="267" y="97"/>
                      <a:pt x="266" y="96"/>
                    </a:cubicBezTo>
                    <a:cubicBezTo>
                      <a:pt x="270" y="95"/>
                      <a:pt x="270" y="95"/>
                      <a:pt x="270" y="95"/>
                    </a:cubicBezTo>
                    <a:cubicBezTo>
                      <a:pt x="271" y="96"/>
                      <a:pt x="271" y="97"/>
                      <a:pt x="272" y="98"/>
                    </a:cubicBezTo>
                    <a:lnTo>
                      <a:pt x="268" y="100"/>
                    </a:lnTo>
                    <a:close/>
                    <a:moveTo>
                      <a:pt x="12" y="91"/>
                    </a:moveTo>
                    <a:cubicBezTo>
                      <a:pt x="9" y="89"/>
                      <a:pt x="9" y="89"/>
                      <a:pt x="9" y="89"/>
                    </a:cubicBezTo>
                    <a:cubicBezTo>
                      <a:pt x="9" y="88"/>
                      <a:pt x="10" y="87"/>
                      <a:pt x="10" y="86"/>
                    </a:cubicBezTo>
                    <a:cubicBezTo>
                      <a:pt x="14" y="87"/>
                      <a:pt x="14" y="87"/>
                      <a:pt x="14" y="87"/>
                    </a:cubicBezTo>
                    <a:cubicBezTo>
                      <a:pt x="13" y="88"/>
                      <a:pt x="13" y="90"/>
                      <a:pt x="12" y="91"/>
                    </a:cubicBezTo>
                    <a:close/>
                    <a:moveTo>
                      <a:pt x="259" y="78"/>
                    </a:moveTo>
                    <a:cubicBezTo>
                      <a:pt x="258" y="76"/>
                      <a:pt x="258" y="75"/>
                      <a:pt x="257" y="74"/>
                    </a:cubicBezTo>
                    <a:cubicBezTo>
                      <a:pt x="261" y="72"/>
                      <a:pt x="261" y="72"/>
                      <a:pt x="261" y="72"/>
                    </a:cubicBezTo>
                    <a:cubicBezTo>
                      <a:pt x="261" y="73"/>
                      <a:pt x="262" y="75"/>
                      <a:pt x="262" y="76"/>
                    </a:cubicBezTo>
                    <a:lnTo>
                      <a:pt x="259" y="78"/>
                    </a:lnTo>
                    <a:close/>
                    <a:moveTo>
                      <a:pt x="23" y="70"/>
                    </a:moveTo>
                    <a:cubicBezTo>
                      <a:pt x="19" y="68"/>
                      <a:pt x="19" y="68"/>
                      <a:pt x="19" y="68"/>
                    </a:cubicBezTo>
                    <a:cubicBezTo>
                      <a:pt x="20" y="66"/>
                      <a:pt x="21" y="65"/>
                      <a:pt x="21" y="64"/>
                    </a:cubicBezTo>
                    <a:cubicBezTo>
                      <a:pt x="25" y="66"/>
                      <a:pt x="25" y="66"/>
                      <a:pt x="25" y="66"/>
                    </a:cubicBezTo>
                    <a:cubicBezTo>
                      <a:pt x="24" y="67"/>
                      <a:pt x="23" y="69"/>
                      <a:pt x="23" y="70"/>
                    </a:cubicBezTo>
                    <a:close/>
                    <a:moveTo>
                      <a:pt x="246" y="58"/>
                    </a:moveTo>
                    <a:cubicBezTo>
                      <a:pt x="246" y="57"/>
                      <a:pt x="245" y="56"/>
                      <a:pt x="244" y="55"/>
                    </a:cubicBezTo>
                    <a:cubicBezTo>
                      <a:pt x="247" y="52"/>
                      <a:pt x="247" y="52"/>
                      <a:pt x="247" y="52"/>
                    </a:cubicBezTo>
                    <a:cubicBezTo>
                      <a:pt x="248" y="53"/>
                      <a:pt x="249" y="54"/>
                      <a:pt x="250" y="55"/>
                    </a:cubicBezTo>
                    <a:lnTo>
                      <a:pt x="246" y="58"/>
                    </a:lnTo>
                    <a:close/>
                    <a:moveTo>
                      <a:pt x="37" y="51"/>
                    </a:moveTo>
                    <a:cubicBezTo>
                      <a:pt x="34" y="48"/>
                      <a:pt x="34" y="48"/>
                      <a:pt x="34" y="48"/>
                    </a:cubicBezTo>
                    <a:cubicBezTo>
                      <a:pt x="34" y="47"/>
                      <a:pt x="35" y="46"/>
                      <a:pt x="36" y="45"/>
                    </a:cubicBezTo>
                    <a:cubicBezTo>
                      <a:pt x="39" y="48"/>
                      <a:pt x="39" y="48"/>
                      <a:pt x="39" y="48"/>
                    </a:cubicBezTo>
                    <a:cubicBezTo>
                      <a:pt x="38" y="49"/>
                      <a:pt x="37" y="50"/>
                      <a:pt x="37" y="51"/>
                    </a:cubicBezTo>
                    <a:close/>
                    <a:moveTo>
                      <a:pt x="230" y="40"/>
                    </a:moveTo>
                    <a:cubicBezTo>
                      <a:pt x="230" y="39"/>
                      <a:pt x="229" y="38"/>
                      <a:pt x="228" y="37"/>
                    </a:cubicBezTo>
                    <a:cubicBezTo>
                      <a:pt x="230" y="34"/>
                      <a:pt x="230" y="34"/>
                      <a:pt x="230" y="34"/>
                    </a:cubicBezTo>
                    <a:cubicBezTo>
                      <a:pt x="231" y="35"/>
                      <a:pt x="232" y="36"/>
                      <a:pt x="233" y="37"/>
                    </a:cubicBezTo>
                    <a:lnTo>
                      <a:pt x="230" y="40"/>
                    </a:lnTo>
                    <a:close/>
                    <a:moveTo>
                      <a:pt x="54" y="34"/>
                    </a:moveTo>
                    <a:cubicBezTo>
                      <a:pt x="51" y="31"/>
                      <a:pt x="51" y="31"/>
                      <a:pt x="51" y="31"/>
                    </a:cubicBezTo>
                    <a:cubicBezTo>
                      <a:pt x="52" y="30"/>
                      <a:pt x="53" y="29"/>
                      <a:pt x="54" y="28"/>
                    </a:cubicBezTo>
                    <a:cubicBezTo>
                      <a:pt x="57" y="32"/>
                      <a:pt x="57" y="32"/>
                      <a:pt x="57" y="32"/>
                    </a:cubicBezTo>
                    <a:cubicBezTo>
                      <a:pt x="56" y="32"/>
                      <a:pt x="55" y="33"/>
                      <a:pt x="54" y="34"/>
                    </a:cubicBezTo>
                    <a:close/>
                    <a:moveTo>
                      <a:pt x="212" y="26"/>
                    </a:moveTo>
                    <a:cubicBezTo>
                      <a:pt x="211" y="25"/>
                      <a:pt x="210" y="24"/>
                      <a:pt x="209" y="23"/>
                    </a:cubicBezTo>
                    <a:cubicBezTo>
                      <a:pt x="211" y="20"/>
                      <a:pt x="211" y="20"/>
                      <a:pt x="211" y="20"/>
                    </a:cubicBezTo>
                    <a:cubicBezTo>
                      <a:pt x="212" y="21"/>
                      <a:pt x="213" y="21"/>
                      <a:pt x="214" y="22"/>
                    </a:cubicBezTo>
                    <a:lnTo>
                      <a:pt x="212" y="26"/>
                    </a:lnTo>
                    <a:close/>
                    <a:moveTo>
                      <a:pt x="73" y="21"/>
                    </a:moveTo>
                    <a:cubicBezTo>
                      <a:pt x="71" y="17"/>
                      <a:pt x="71" y="17"/>
                      <a:pt x="71" y="17"/>
                    </a:cubicBezTo>
                    <a:cubicBezTo>
                      <a:pt x="72" y="17"/>
                      <a:pt x="74" y="16"/>
                      <a:pt x="75" y="15"/>
                    </a:cubicBezTo>
                    <a:cubicBezTo>
                      <a:pt x="77" y="19"/>
                      <a:pt x="77" y="19"/>
                      <a:pt x="77" y="19"/>
                    </a:cubicBezTo>
                    <a:cubicBezTo>
                      <a:pt x="75" y="20"/>
                      <a:pt x="74" y="20"/>
                      <a:pt x="73" y="21"/>
                    </a:cubicBezTo>
                    <a:close/>
                    <a:moveTo>
                      <a:pt x="191" y="15"/>
                    </a:moveTo>
                    <a:cubicBezTo>
                      <a:pt x="190" y="14"/>
                      <a:pt x="189" y="14"/>
                      <a:pt x="187" y="13"/>
                    </a:cubicBezTo>
                    <a:cubicBezTo>
                      <a:pt x="189" y="9"/>
                      <a:pt x="189" y="9"/>
                      <a:pt x="189" y="9"/>
                    </a:cubicBezTo>
                    <a:cubicBezTo>
                      <a:pt x="190" y="10"/>
                      <a:pt x="191" y="10"/>
                      <a:pt x="193" y="11"/>
                    </a:cubicBezTo>
                    <a:lnTo>
                      <a:pt x="191" y="15"/>
                    </a:lnTo>
                    <a:close/>
                    <a:moveTo>
                      <a:pt x="95" y="11"/>
                    </a:moveTo>
                    <a:cubicBezTo>
                      <a:pt x="93" y="7"/>
                      <a:pt x="93" y="7"/>
                      <a:pt x="93" y="7"/>
                    </a:cubicBezTo>
                    <a:cubicBezTo>
                      <a:pt x="95" y="7"/>
                      <a:pt x="96" y="7"/>
                      <a:pt x="97" y="6"/>
                    </a:cubicBezTo>
                    <a:cubicBezTo>
                      <a:pt x="98" y="10"/>
                      <a:pt x="98" y="10"/>
                      <a:pt x="98" y="10"/>
                    </a:cubicBezTo>
                    <a:cubicBezTo>
                      <a:pt x="97" y="10"/>
                      <a:pt x="96" y="11"/>
                      <a:pt x="95" y="11"/>
                    </a:cubicBezTo>
                    <a:close/>
                    <a:moveTo>
                      <a:pt x="169" y="7"/>
                    </a:moveTo>
                    <a:cubicBezTo>
                      <a:pt x="167" y="7"/>
                      <a:pt x="166" y="7"/>
                      <a:pt x="165" y="6"/>
                    </a:cubicBezTo>
                    <a:cubicBezTo>
                      <a:pt x="165" y="3"/>
                      <a:pt x="165" y="3"/>
                      <a:pt x="165" y="3"/>
                    </a:cubicBezTo>
                    <a:cubicBezTo>
                      <a:pt x="167" y="3"/>
                      <a:pt x="168" y="3"/>
                      <a:pt x="169" y="3"/>
                    </a:cubicBezTo>
                    <a:lnTo>
                      <a:pt x="169" y="7"/>
                    </a:lnTo>
                    <a:close/>
                    <a:moveTo>
                      <a:pt x="118" y="6"/>
                    </a:moveTo>
                    <a:cubicBezTo>
                      <a:pt x="117" y="2"/>
                      <a:pt x="117" y="2"/>
                      <a:pt x="117" y="2"/>
                    </a:cubicBezTo>
                    <a:cubicBezTo>
                      <a:pt x="118" y="1"/>
                      <a:pt x="120" y="1"/>
                      <a:pt x="121" y="1"/>
                    </a:cubicBezTo>
                    <a:cubicBezTo>
                      <a:pt x="122" y="5"/>
                      <a:pt x="122" y="5"/>
                      <a:pt x="122" y="5"/>
                    </a:cubicBezTo>
                    <a:cubicBezTo>
                      <a:pt x="120" y="5"/>
                      <a:pt x="119" y="5"/>
                      <a:pt x="118" y="6"/>
                    </a:cubicBezTo>
                    <a:close/>
                    <a:moveTo>
                      <a:pt x="145" y="4"/>
                    </a:moveTo>
                    <a:cubicBezTo>
                      <a:pt x="144" y="4"/>
                      <a:pt x="142" y="4"/>
                      <a:pt x="141" y="4"/>
                    </a:cubicBezTo>
                    <a:cubicBezTo>
                      <a:pt x="141" y="0"/>
                      <a:pt x="141" y="0"/>
                      <a:pt x="141" y="0"/>
                    </a:cubicBezTo>
                    <a:cubicBezTo>
                      <a:pt x="143" y="0"/>
                      <a:pt x="144" y="0"/>
                      <a:pt x="145" y="0"/>
                    </a:cubicBezTo>
                    <a:lnTo>
                      <a:pt x="145" y="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9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08" name="组合 99"/>
            <p:cNvGrpSpPr/>
            <p:nvPr/>
          </p:nvGrpSpPr>
          <p:grpSpPr>
            <a:xfrm>
              <a:off x="8562660" y="3924872"/>
              <a:ext cx="402218" cy="387569"/>
              <a:chOff x="4346832" y="2619896"/>
              <a:chExt cx="296081" cy="314224"/>
            </a:xfrm>
          </p:grpSpPr>
          <p:grpSp>
            <p:nvGrpSpPr>
              <p:cNvPr id="414" name="组合 100"/>
              <p:cNvGrpSpPr/>
              <p:nvPr/>
            </p:nvGrpSpPr>
            <p:grpSpPr>
              <a:xfrm>
                <a:off x="4369395" y="2641746"/>
                <a:ext cx="250878" cy="264408"/>
                <a:chOff x="3191322" y="2118626"/>
                <a:chExt cx="250878" cy="264408"/>
              </a:xfrm>
            </p:grpSpPr>
            <p:sp>
              <p:nvSpPr>
                <p:cNvPr id="416" name="Freeform 30"/>
                <p:cNvSpPr>
                  <a:spLocks noEditPoints="1"/>
                </p:cNvSpPr>
                <p:nvPr/>
              </p:nvSpPr>
              <p:spPr bwMode="auto">
                <a:xfrm>
                  <a:off x="3255367" y="2169724"/>
                  <a:ext cx="122788" cy="162212"/>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2298F0"/>
                </a:solid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9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7" name="Oval 7"/>
                <p:cNvSpPr>
                  <a:spLocks noChangeArrowheads="1"/>
                </p:cNvSpPr>
                <p:nvPr/>
              </p:nvSpPr>
              <p:spPr bwMode="auto">
                <a:xfrm>
                  <a:off x="3191322" y="2118626"/>
                  <a:ext cx="250878" cy="264408"/>
                </a:xfrm>
                <a:prstGeom prst="ellipse">
                  <a:avLst/>
                </a:prstGeom>
                <a:noFill/>
                <a:ln w="6350" cap="flat">
                  <a:solidFill>
                    <a:srgbClr val="2298F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9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15" name="Freeform 6"/>
              <p:cNvSpPr>
                <a:spLocks noEditPoints="1"/>
              </p:cNvSpPr>
              <p:nvPr/>
            </p:nvSpPr>
            <p:spPr bwMode="auto">
              <a:xfrm>
                <a:off x="4346832" y="2619896"/>
                <a:ext cx="296081" cy="314224"/>
              </a:xfrm>
              <a:custGeom>
                <a:avLst/>
                <a:gdLst>
                  <a:gd name="T0" fmla="*/ 134 w 277"/>
                  <a:gd name="T1" fmla="*/ 274 h 278"/>
                  <a:gd name="T2" fmla="*/ 158 w 277"/>
                  <a:gd name="T3" fmla="*/ 276 h 278"/>
                  <a:gd name="T4" fmla="*/ 162 w 277"/>
                  <a:gd name="T5" fmla="*/ 276 h 278"/>
                  <a:gd name="T6" fmla="*/ 110 w 277"/>
                  <a:gd name="T7" fmla="*/ 275 h 278"/>
                  <a:gd name="T8" fmla="*/ 114 w 277"/>
                  <a:gd name="T9" fmla="*/ 276 h 278"/>
                  <a:gd name="T10" fmla="*/ 184 w 277"/>
                  <a:gd name="T11" fmla="*/ 266 h 278"/>
                  <a:gd name="T12" fmla="*/ 90 w 277"/>
                  <a:gd name="T13" fmla="*/ 269 h 278"/>
                  <a:gd name="T14" fmla="*/ 91 w 277"/>
                  <a:gd name="T15" fmla="*/ 265 h 278"/>
                  <a:gd name="T16" fmla="*/ 202 w 277"/>
                  <a:gd name="T17" fmla="*/ 258 h 278"/>
                  <a:gd name="T18" fmla="*/ 204 w 277"/>
                  <a:gd name="T19" fmla="*/ 261 h 278"/>
                  <a:gd name="T20" fmla="*/ 67 w 277"/>
                  <a:gd name="T21" fmla="*/ 253 h 278"/>
                  <a:gd name="T22" fmla="*/ 224 w 277"/>
                  <a:gd name="T23" fmla="*/ 248 h 278"/>
                  <a:gd name="T24" fmla="*/ 227 w 277"/>
                  <a:gd name="T25" fmla="*/ 246 h 278"/>
                  <a:gd name="T26" fmla="*/ 45 w 277"/>
                  <a:gd name="T27" fmla="*/ 242 h 278"/>
                  <a:gd name="T28" fmla="*/ 48 w 277"/>
                  <a:gd name="T29" fmla="*/ 244 h 278"/>
                  <a:gd name="T30" fmla="*/ 242 w 277"/>
                  <a:gd name="T31" fmla="*/ 226 h 278"/>
                  <a:gd name="T32" fmla="*/ 31 w 277"/>
                  <a:gd name="T33" fmla="*/ 227 h 278"/>
                  <a:gd name="T34" fmla="*/ 34 w 277"/>
                  <a:gd name="T35" fmla="*/ 225 h 278"/>
                  <a:gd name="T36" fmla="*/ 253 w 277"/>
                  <a:gd name="T37" fmla="*/ 210 h 278"/>
                  <a:gd name="T38" fmla="*/ 257 w 277"/>
                  <a:gd name="T39" fmla="*/ 212 h 278"/>
                  <a:gd name="T40" fmla="*/ 19 w 277"/>
                  <a:gd name="T41" fmla="*/ 202 h 278"/>
                  <a:gd name="T42" fmla="*/ 268 w 277"/>
                  <a:gd name="T43" fmla="*/ 190 h 278"/>
                  <a:gd name="T44" fmla="*/ 269 w 277"/>
                  <a:gd name="T45" fmla="*/ 187 h 278"/>
                  <a:gd name="T46" fmla="*/ 6 w 277"/>
                  <a:gd name="T47" fmla="*/ 181 h 278"/>
                  <a:gd name="T48" fmla="*/ 7 w 277"/>
                  <a:gd name="T49" fmla="*/ 185 h 278"/>
                  <a:gd name="T50" fmla="*/ 271 w 277"/>
                  <a:gd name="T51" fmla="*/ 162 h 278"/>
                  <a:gd name="T52" fmla="*/ 1 w 277"/>
                  <a:gd name="T53" fmla="*/ 161 h 278"/>
                  <a:gd name="T54" fmla="*/ 5 w 277"/>
                  <a:gd name="T55" fmla="*/ 161 h 278"/>
                  <a:gd name="T56" fmla="*/ 273 w 277"/>
                  <a:gd name="T57" fmla="*/ 143 h 278"/>
                  <a:gd name="T58" fmla="*/ 277 w 277"/>
                  <a:gd name="T59" fmla="*/ 143 h 278"/>
                  <a:gd name="T60" fmla="*/ 0 w 277"/>
                  <a:gd name="T61" fmla="*/ 133 h 278"/>
                  <a:gd name="T62" fmla="*/ 273 w 277"/>
                  <a:gd name="T63" fmla="*/ 123 h 278"/>
                  <a:gd name="T64" fmla="*/ 277 w 277"/>
                  <a:gd name="T65" fmla="*/ 122 h 278"/>
                  <a:gd name="T66" fmla="*/ 2 w 277"/>
                  <a:gd name="T67" fmla="*/ 113 h 278"/>
                  <a:gd name="T68" fmla="*/ 6 w 277"/>
                  <a:gd name="T69" fmla="*/ 114 h 278"/>
                  <a:gd name="T70" fmla="*/ 270 w 277"/>
                  <a:gd name="T71" fmla="*/ 95 h 278"/>
                  <a:gd name="T72" fmla="*/ 12 w 277"/>
                  <a:gd name="T73" fmla="*/ 91 h 278"/>
                  <a:gd name="T74" fmla="*/ 14 w 277"/>
                  <a:gd name="T75" fmla="*/ 87 h 278"/>
                  <a:gd name="T76" fmla="*/ 257 w 277"/>
                  <a:gd name="T77" fmla="*/ 74 h 278"/>
                  <a:gd name="T78" fmla="*/ 259 w 277"/>
                  <a:gd name="T79" fmla="*/ 78 h 278"/>
                  <a:gd name="T80" fmla="*/ 21 w 277"/>
                  <a:gd name="T81" fmla="*/ 64 h 278"/>
                  <a:gd name="T82" fmla="*/ 246 w 277"/>
                  <a:gd name="T83" fmla="*/ 58 h 278"/>
                  <a:gd name="T84" fmla="*/ 250 w 277"/>
                  <a:gd name="T85" fmla="*/ 55 h 278"/>
                  <a:gd name="T86" fmla="*/ 34 w 277"/>
                  <a:gd name="T87" fmla="*/ 48 h 278"/>
                  <a:gd name="T88" fmla="*/ 37 w 277"/>
                  <a:gd name="T89" fmla="*/ 51 h 278"/>
                  <a:gd name="T90" fmla="*/ 230 w 277"/>
                  <a:gd name="T91" fmla="*/ 34 h 278"/>
                  <a:gd name="T92" fmla="*/ 54 w 277"/>
                  <a:gd name="T93" fmla="*/ 34 h 278"/>
                  <a:gd name="T94" fmla="*/ 57 w 277"/>
                  <a:gd name="T95" fmla="*/ 32 h 278"/>
                  <a:gd name="T96" fmla="*/ 209 w 277"/>
                  <a:gd name="T97" fmla="*/ 23 h 278"/>
                  <a:gd name="T98" fmla="*/ 212 w 277"/>
                  <a:gd name="T99" fmla="*/ 26 h 278"/>
                  <a:gd name="T100" fmla="*/ 75 w 277"/>
                  <a:gd name="T101" fmla="*/ 15 h 278"/>
                  <a:gd name="T102" fmla="*/ 191 w 277"/>
                  <a:gd name="T103" fmla="*/ 15 h 278"/>
                  <a:gd name="T104" fmla="*/ 193 w 277"/>
                  <a:gd name="T105" fmla="*/ 11 h 278"/>
                  <a:gd name="T106" fmla="*/ 93 w 277"/>
                  <a:gd name="T107" fmla="*/ 7 h 278"/>
                  <a:gd name="T108" fmla="*/ 95 w 277"/>
                  <a:gd name="T109" fmla="*/ 11 h 278"/>
                  <a:gd name="T110" fmla="*/ 165 w 277"/>
                  <a:gd name="T111" fmla="*/ 3 h 278"/>
                  <a:gd name="T112" fmla="*/ 118 w 277"/>
                  <a:gd name="T113" fmla="*/ 6 h 278"/>
                  <a:gd name="T114" fmla="*/ 122 w 277"/>
                  <a:gd name="T115" fmla="*/ 5 h 278"/>
                  <a:gd name="T116" fmla="*/ 141 w 277"/>
                  <a:gd name="T117" fmla="*/ 4 h 278"/>
                  <a:gd name="T118" fmla="*/ 145 w 277"/>
                  <a:gd name="T119" fmla="*/ 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278">
                    <a:moveTo>
                      <a:pt x="138" y="278"/>
                    </a:moveTo>
                    <a:cubicBezTo>
                      <a:pt x="136" y="278"/>
                      <a:pt x="135" y="278"/>
                      <a:pt x="134" y="278"/>
                    </a:cubicBezTo>
                    <a:cubicBezTo>
                      <a:pt x="134" y="274"/>
                      <a:pt x="134" y="274"/>
                      <a:pt x="134" y="274"/>
                    </a:cubicBezTo>
                    <a:cubicBezTo>
                      <a:pt x="135" y="274"/>
                      <a:pt x="136" y="274"/>
                      <a:pt x="138" y="274"/>
                    </a:cubicBezTo>
                    <a:lnTo>
                      <a:pt x="138" y="278"/>
                    </a:lnTo>
                    <a:close/>
                    <a:moveTo>
                      <a:pt x="158" y="276"/>
                    </a:moveTo>
                    <a:cubicBezTo>
                      <a:pt x="157" y="272"/>
                      <a:pt x="157" y="272"/>
                      <a:pt x="157" y="272"/>
                    </a:cubicBezTo>
                    <a:cubicBezTo>
                      <a:pt x="159" y="272"/>
                      <a:pt x="160" y="272"/>
                      <a:pt x="161" y="272"/>
                    </a:cubicBezTo>
                    <a:cubicBezTo>
                      <a:pt x="162" y="276"/>
                      <a:pt x="162" y="276"/>
                      <a:pt x="162" y="276"/>
                    </a:cubicBezTo>
                    <a:cubicBezTo>
                      <a:pt x="161" y="276"/>
                      <a:pt x="159" y="276"/>
                      <a:pt x="158" y="276"/>
                    </a:cubicBezTo>
                    <a:close/>
                    <a:moveTo>
                      <a:pt x="114" y="276"/>
                    </a:moveTo>
                    <a:cubicBezTo>
                      <a:pt x="112" y="275"/>
                      <a:pt x="111" y="275"/>
                      <a:pt x="110" y="275"/>
                    </a:cubicBezTo>
                    <a:cubicBezTo>
                      <a:pt x="110" y="271"/>
                      <a:pt x="110" y="271"/>
                      <a:pt x="110" y="271"/>
                    </a:cubicBezTo>
                    <a:cubicBezTo>
                      <a:pt x="112" y="271"/>
                      <a:pt x="113" y="271"/>
                      <a:pt x="114" y="272"/>
                    </a:cubicBezTo>
                    <a:lnTo>
                      <a:pt x="114" y="276"/>
                    </a:lnTo>
                    <a:close/>
                    <a:moveTo>
                      <a:pt x="182" y="271"/>
                    </a:moveTo>
                    <a:cubicBezTo>
                      <a:pt x="180" y="267"/>
                      <a:pt x="180" y="267"/>
                      <a:pt x="180" y="267"/>
                    </a:cubicBezTo>
                    <a:cubicBezTo>
                      <a:pt x="182" y="267"/>
                      <a:pt x="183" y="266"/>
                      <a:pt x="184" y="266"/>
                    </a:cubicBezTo>
                    <a:cubicBezTo>
                      <a:pt x="185" y="270"/>
                      <a:pt x="185" y="270"/>
                      <a:pt x="185" y="270"/>
                    </a:cubicBezTo>
                    <a:cubicBezTo>
                      <a:pt x="184" y="270"/>
                      <a:pt x="183" y="271"/>
                      <a:pt x="182" y="271"/>
                    </a:cubicBezTo>
                    <a:close/>
                    <a:moveTo>
                      <a:pt x="90" y="269"/>
                    </a:moveTo>
                    <a:cubicBezTo>
                      <a:pt x="89" y="269"/>
                      <a:pt x="88" y="268"/>
                      <a:pt x="86" y="268"/>
                    </a:cubicBezTo>
                    <a:cubicBezTo>
                      <a:pt x="88" y="264"/>
                      <a:pt x="88" y="264"/>
                      <a:pt x="88" y="264"/>
                    </a:cubicBezTo>
                    <a:cubicBezTo>
                      <a:pt x="89" y="264"/>
                      <a:pt x="90" y="265"/>
                      <a:pt x="91" y="265"/>
                    </a:cubicBezTo>
                    <a:lnTo>
                      <a:pt x="90" y="269"/>
                    </a:lnTo>
                    <a:close/>
                    <a:moveTo>
                      <a:pt x="204" y="261"/>
                    </a:moveTo>
                    <a:cubicBezTo>
                      <a:pt x="202" y="258"/>
                      <a:pt x="202" y="258"/>
                      <a:pt x="202" y="258"/>
                    </a:cubicBezTo>
                    <a:cubicBezTo>
                      <a:pt x="203" y="257"/>
                      <a:pt x="204" y="257"/>
                      <a:pt x="206" y="256"/>
                    </a:cubicBezTo>
                    <a:cubicBezTo>
                      <a:pt x="208" y="259"/>
                      <a:pt x="208" y="259"/>
                      <a:pt x="208" y="259"/>
                    </a:cubicBezTo>
                    <a:cubicBezTo>
                      <a:pt x="206" y="260"/>
                      <a:pt x="205" y="261"/>
                      <a:pt x="204" y="261"/>
                    </a:cubicBezTo>
                    <a:close/>
                    <a:moveTo>
                      <a:pt x="68" y="259"/>
                    </a:moveTo>
                    <a:cubicBezTo>
                      <a:pt x="67" y="258"/>
                      <a:pt x="66" y="257"/>
                      <a:pt x="65" y="256"/>
                    </a:cubicBezTo>
                    <a:cubicBezTo>
                      <a:pt x="67" y="253"/>
                      <a:pt x="67" y="253"/>
                      <a:pt x="67" y="253"/>
                    </a:cubicBezTo>
                    <a:cubicBezTo>
                      <a:pt x="68" y="254"/>
                      <a:pt x="69" y="254"/>
                      <a:pt x="70" y="255"/>
                    </a:cubicBezTo>
                    <a:lnTo>
                      <a:pt x="68" y="259"/>
                    </a:lnTo>
                    <a:close/>
                    <a:moveTo>
                      <a:pt x="224" y="248"/>
                    </a:moveTo>
                    <a:cubicBezTo>
                      <a:pt x="222" y="245"/>
                      <a:pt x="222" y="245"/>
                      <a:pt x="222" y="245"/>
                    </a:cubicBezTo>
                    <a:cubicBezTo>
                      <a:pt x="223" y="244"/>
                      <a:pt x="224" y="243"/>
                      <a:pt x="225" y="243"/>
                    </a:cubicBezTo>
                    <a:cubicBezTo>
                      <a:pt x="227" y="246"/>
                      <a:pt x="227" y="246"/>
                      <a:pt x="227" y="246"/>
                    </a:cubicBezTo>
                    <a:cubicBezTo>
                      <a:pt x="226" y="246"/>
                      <a:pt x="225" y="247"/>
                      <a:pt x="224" y="248"/>
                    </a:cubicBezTo>
                    <a:close/>
                    <a:moveTo>
                      <a:pt x="48" y="244"/>
                    </a:moveTo>
                    <a:cubicBezTo>
                      <a:pt x="47" y="244"/>
                      <a:pt x="46" y="243"/>
                      <a:pt x="45" y="242"/>
                    </a:cubicBezTo>
                    <a:cubicBezTo>
                      <a:pt x="48" y="239"/>
                      <a:pt x="48" y="239"/>
                      <a:pt x="48" y="239"/>
                    </a:cubicBezTo>
                    <a:cubicBezTo>
                      <a:pt x="49" y="240"/>
                      <a:pt x="50" y="241"/>
                      <a:pt x="51" y="241"/>
                    </a:cubicBezTo>
                    <a:lnTo>
                      <a:pt x="48" y="244"/>
                    </a:lnTo>
                    <a:close/>
                    <a:moveTo>
                      <a:pt x="242" y="232"/>
                    </a:moveTo>
                    <a:cubicBezTo>
                      <a:pt x="239" y="229"/>
                      <a:pt x="239" y="229"/>
                      <a:pt x="239" y="229"/>
                    </a:cubicBezTo>
                    <a:cubicBezTo>
                      <a:pt x="240" y="228"/>
                      <a:pt x="241" y="227"/>
                      <a:pt x="242" y="226"/>
                    </a:cubicBezTo>
                    <a:cubicBezTo>
                      <a:pt x="245" y="228"/>
                      <a:pt x="245" y="228"/>
                      <a:pt x="245" y="228"/>
                    </a:cubicBezTo>
                    <a:cubicBezTo>
                      <a:pt x="244" y="230"/>
                      <a:pt x="243" y="231"/>
                      <a:pt x="242" y="232"/>
                    </a:cubicBezTo>
                    <a:close/>
                    <a:moveTo>
                      <a:pt x="31" y="227"/>
                    </a:moveTo>
                    <a:cubicBezTo>
                      <a:pt x="30" y="226"/>
                      <a:pt x="30" y="225"/>
                      <a:pt x="29" y="224"/>
                    </a:cubicBezTo>
                    <a:cubicBezTo>
                      <a:pt x="32" y="221"/>
                      <a:pt x="32" y="221"/>
                      <a:pt x="32" y="221"/>
                    </a:cubicBezTo>
                    <a:cubicBezTo>
                      <a:pt x="33" y="222"/>
                      <a:pt x="34" y="224"/>
                      <a:pt x="34" y="225"/>
                    </a:cubicBezTo>
                    <a:lnTo>
                      <a:pt x="31" y="227"/>
                    </a:lnTo>
                    <a:close/>
                    <a:moveTo>
                      <a:pt x="257" y="212"/>
                    </a:moveTo>
                    <a:cubicBezTo>
                      <a:pt x="253" y="210"/>
                      <a:pt x="253" y="210"/>
                      <a:pt x="253" y="210"/>
                    </a:cubicBezTo>
                    <a:cubicBezTo>
                      <a:pt x="254" y="209"/>
                      <a:pt x="255" y="208"/>
                      <a:pt x="255" y="207"/>
                    </a:cubicBezTo>
                    <a:cubicBezTo>
                      <a:pt x="259" y="209"/>
                      <a:pt x="259" y="209"/>
                      <a:pt x="259" y="209"/>
                    </a:cubicBezTo>
                    <a:cubicBezTo>
                      <a:pt x="258" y="210"/>
                      <a:pt x="257" y="211"/>
                      <a:pt x="257" y="212"/>
                    </a:cubicBezTo>
                    <a:close/>
                    <a:moveTo>
                      <a:pt x="18" y="207"/>
                    </a:moveTo>
                    <a:cubicBezTo>
                      <a:pt x="17" y="206"/>
                      <a:pt x="16" y="205"/>
                      <a:pt x="16" y="203"/>
                    </a:cubicBezTo>
                    <a:cubicBezTo>
                      <a:pt x="19" y="202"/>
                      <a:pt x="19" y="202"/>
                      <a:pt x="19" y="202"/>
                    </a:cubicBezTo>
                    <a:cubicBezTo>
                      <a:pt x="20" y="203"/>
                      <a:pt x="20" y="204"/>
                      <a:pt x="21" y="205"/>
                    </a:cubicBezTo>
                    <a:lnTo>
                      <a:pt x="18" y="207"/>
                    </a:lnTo>
                    <a:close/>
                    <a:moveTo>
                      <a:pt x="268" y="190"/>
                    </a:moveTo>
                    <a:cubicBezTo>
                      <a:pt x="264" y="189"/>
                      <a:pt x="264" y="189"/>
                      <a:pt x="264" y="189"/>
                    </a:cubicBezTo>
                    <a:cubicBezTo>
                      <a:pt x="264" y="188"/>
                      <a:pt x="265" y="186"/>
                      <a:pt x="265" y="185"/>
                    </a:cubicBezTo>
                    <a:cubicBezTo>
                      <a:pt x="269" y="187"/>
                      <a:pt x="269" y="187"/>
                      <a:pt x="269" y="187"/>
                    </a:cubicBezTo>
                    <a:cubicBezTo>
                      <a:pt x="269" y="188"/>
                      <a:pt x="268" y="189"/>
                      <a:pt x="268" y="190"/>
                    </a:cubicBezTo>
                    <a:close/>
                    <a:moveTo>
                      <a:pt x="7" y="185"/>
                    </a:moveTo>
                    <a:cubicBezTo>
                      <a:pt x="7" y="184"/>
                      <a:pt x="7" y="182"/>
                      <a:pt x="6" y="181"/>
                    </a:cubicBezTo>
                    <a:cubicBezTo>
                      <a:pt x="10" y="180"/>
                      <a:pt x="10" y="180"/>
                      <a:pt x="10" y="180"/>
                    </a:cubicBezTo>
                    <a:cubicBezTo>
                      <a:pt x="10" y="181"/>
                      <a:pt x="11" y="182"/>
                      <a:pt x="11" y="184"/>
                    </a:cubicBezTo>
                    <a:lnTo>
                      <a:pt x="7" y="185"/>
                    </a:lnTo>
                    <a:close/>
                    <a:moveTo>
                      <a:pt x="275" y="167"/>
                    </a:moveTo>
                    <a:cubicBezTo>
                      <a:pt x="271" y="166"/>
                      <a:pt x="271" y="166"/>
                      <a:pt x="271" y="166"/>
                    </a:cubicBezTo>
                    <a:cubicBezTo>
                      <a:pt x="271" y="165"/>
                      <a:pt x="271" y="164"/>
                      <a:pt x="271" y="162"/>
                    </a:cubicBezTo>
                    <a:cubicBezTo>
                      <a:pt x="275" y="163"/>
                      <a:pt x="275" y="163"/>
                      <a:pt x="275" y="163"/>
                    </a:cubicBezTo>
                    <a:cubicBezTo>
                      <a:pt x="275" y="164"/>
                      <a:pt x="275" y="166"/>
                      <a:pt x="275" y="167"/>
                    </a:cubicBezTo>
                    <a:close/>
                    <a:moveTo>
                      <a:pt x="1" y="161"/>
                    </a:moveTo>
                    <a:cubicBezTo>
                      <a:pt x="1" y="160"/>
                      <a:pt x="1" y="159"/>
                      <a:pt x="1" y="157"/>
                    </a:cubicBezTo>
                    <a:cubicBezTo>
                      <a:pt x="5" y="157"/>
                      <a:pt x="5" y="157"/>
                      <a:pt x="5" y="157"/>
                    </a:cubicBezTo>
                    <a:cubicBezTo>
                      <a:pt x="5" y="158"/>
                      <a:pt x="5" y="159"/>
                      <a:pt x="5" y="161"/>
                    </a:cubicBezTo>
                    <a:lnTo>
                      <a:pt x="1" y="161"/>
                    </a:lnTo>
                    <a:close/>
                    <a:moveTo>
                      <a:pt x="277" y="143"/>
                    </a:moveTo>
                    <a:cubicBezTo>
                      <a:pt x="273" y="143"/>
                      <a:pt x="273" y="143"/>
                      <a:pt x="273" y="143"/>
                    </a:cubicBezTo>
                    <a:cubicBezTo>
                      <a:pt x="273" y="141"/>
                      <a:pt x="273" y="140"/>
                      <a:pt x="273" y="139"/>
                    </a:cubicBezTo>
                    <a:cubicBezTo>
                      <a:pt x="277" y="139"/>
                      <a:pt x="277" y="139"/>
                      <a:pt x="277" y="139"/>
                    </a:cubicBezTo>
                    <a:cubicBezTo>
                      <a:pt x="277" y="140"/>
                      <a:pt x="277" y="142"/>
                      <a:pt x="277" y="143"/>
                    </a:cubicBezTo>
                    <a:close/>
                    <a:moveTo>
                      <a:pt x="4" y="137"/>
                    </a:moveTo>
                    <a:cubicBezTo>
                      <a:pt x="0" y="137"/>
                      <a:pt x="0" y="137"/>
                      <a:pt x="0" y="137"/>
                    </a:cubicBezTo>
                    <a:cubicBezTo>
                      <a:pt x="0" y="136"/>
                      <a:pt x="0" y="134"/>
                      <a:pt x="0" y="133"/>
                    </a:cubicBezTo>
                    <a:cubicBezTo>
                      <a:pt x="4" y="133"/>
                      <a:pt x="4" y="133"/>
                      <a:pt x="4" y="133"/>
                    </a:cubicBezTo>
                    <a:cubicBezTo>
                      <a:pt x="4" y="135"/>
                      <a:pt x="4" y="136"/>
                      <a:pt x="4" y="137"/>
                    </a:cubicBezTo>
                    <a:close/>
                    <a:moveTo>
                      <a:pt x="273" y="123"/>
                    </a:moveTo>
                    <a:cubicBezTo>
                      <a:pt x="272" y="121"/>
                      <a:pt x="272" y="120"/>
                      <a:pt x="272" y="119"/>
                    </a:cubicBezTo>
                    <a:cubicBezTo>
                      <a:pt x="276" y="118"/>
                      <a:pt x="276" y="118"/>
                      <a:pt x="276" y="118"/>
                    </a:cubicBezTo>
                    <a:cubicBezTo>
                      <a:pt x="276" y="119"/>
                      <a:pt x="276" y="121"/>
                      <a:pt x="277" y="122"/>
                    </a:cubicBezTo>
                    <a:lnTo>
                      <a:pt x="273" y="123"/>
                    </a:lnTo>
                    <a:close/>
                    <a:moveTo>
                      <a:pt x="6" y="114"/>
                    </a:moveTo>
                    <a:cubicBezTo>
                      <a:pt x="2" y="113"/>
                      <a:pt x="2" y="113"/>
                      <a:pt x="2" y="113"/>
                    </a:cubicBezTo>
                    <a:cubicBezTo>
                      <a:pt x="2" y="112"/>
                      <a:pt x="3" y="110"/>
                      <a:pt x="3" y="109"/>
                    </a:cubicBezTo>
                    <a:cubicBezTo>
                      <a:pt x="7" y="110"/>
                      <a:pt x="7" y="110"/>
                      <a:pt x="7" y="110"/>
                    </a:cubicBezTo>
                    <a:cubicBezTo>
                      <a:pt x="7" y="111"/>
                      <a:pt x="6" y="112"/>
                      <a:pt x="6" y="114"/>
                    </a:cubicBezTo>
                    <a:close/>
                    <a:moveTo>
                      <a:pt x="268" y="100"/>
                    </a:moveTo>
                    <a:cubicBezTo>
                      <a:pt x="267" y="98"/>
                      <a:pt x="267" y="97"/>
                      <a:pt x="266" y="96"/>
                    </a:cubicBezTo>
                    <a:cubicBezTo>
                      <a:pt x="270" y="95"/>
                      <a:pt x="270" y="95"/>
                      <a:pt x="270" y="95"/>
                    </a:cubicBezTo>
                    <a:cubicBezTo>
                      <a:pt x="271" y="96"/>
                      <a:pt x="271" y="97"/>
                      <a:pt x="272" y="98"/>
                    </a:cubicBezTo>
                    <a:lnTo>
                      <a:pt x="268" y="100"/>
                    </a:lnTo>
                    <a:close/>
                    <a:moveTo>
                      <a:pt x="12" y="91"/>
                    </a:moveTo>
                    <a:cubicBezTo>
                      <a:pt x="9" y="89"/>
                      <a:pt x="9" y="89"/>
                      <a:pt x="9" y="89"/>
                    </a:cubicBezTo>
                    <a:cubicBezTo>
                      <a:pt x="9" y="88"/>
                      <a:pt x="10" y="87"/>
                      <a:pt x="10" y="86"/>
                    </a:cubicBezTo>
                    <a:cubicBezTo>
                      <a:pt x="14" y="87"/>
                      <a:pt x="14" y="87"/>
                      <a:pt x="14" y="87"/>
                    </a:cubicBezTo>
                    <a:cubicBezTo>
                      <a:pt x="13" y="88"/>
                      <a:pt x="13" y="90"/>
                      <a:pt x="12" y="91"/>
                    </a:cubicBezTo>
                    <a:close/>
                    <a:moveTo>
                      <a:pt x="259" y="78"/>
                    </a:moveTo>
                    <a:cubicBezTo>
                      <a:pt x="258" y="76"/>
                      <a:pt x="258" y="75"/>
                      <a:pt x="257" y="74"/>
                    </a:cubicBezTo>
                    <a:cubicBezTo>
                      <a:pt x="261" y="72"/>
                      <a:pt x="261" y="72"/>
                      <a:pt x="261" y="72"/>
                    </a:cubicBezTo>
                    <a:cubicBezTo>
                      <a:pt x="261" y="73"/>
                      <a:pt x="262" y="75"/>
                      <a:pt x="262" y="76"/>
                    </a:cubicBezTo>
                    <a:lnTo>
                      <a:pt x="259" y="78"/>
                    </a:lnTo>
                    <a:close/>
                    <a:moveTo>
                      <a:pt x="23" y="70"/>
                    </a:moveTo>
                    <a:cubicBezTo>
                      <a:pt x="19" y="68"/>
                      <a:pt x="19" y="68"/>
                      <a:pt x="19" y="68"/>
                    </a:cubicBezTo>
                    <a:cubicBezTo>
                      <a:pt x="20" y="66"/>
                      <a:pt x="21" y="65"/>
                      <a:pt x="21" y="64"/>
                    </a:cubicBezTo>
                    <a:cubicBezTo>
                      <a:pt x="25" y="66"/>
                      <a:pt x="25" y="66"/>
                      <a:pt x="25" y="66"/>
                    </a:cubicBezTo>
                    <a:cubicBezTo>
                      <a:pt x="24" y="67"/>
                      <a:pt x="23" y="69"/>
                      <a:pt x="23" y="70"/>
                    </a:cubicBezTo>
                    <a:close/>
                    <a:moveTo>
                      <a:pt x="246" y="58"/>
                    </a:moveTo>
                    <a:cubicBezTo>
                      <a:pt x="246" y="57"/>
                      <a:pt x="245" y="56"/>
                      <a:pt x="244" y="55"/>
                    </a:cubicBezTo>
                    <a:cubicBezTo>
                      <a:pt x="247" y="52"/>
                      <a:pt x="247" y="52"/>
                      <a:pt x="247" y="52"/>
                    </a:cubicBezTo>
                    <a:cubicBezTo>
                      <a:pt x="248" y="53"/>
                      <a:pt x="249" y="54"/>
                      <a:pt x="250" y="55"/>
                    </a:cubicBezTo>
                    <a:lnTo>
                      <a:pt x="246" y="58"/>
                    </a:lnTo>
                    <a:close/>
                    <a:moveTo>
                      <a:pt x="37" y="51"/>
                    </a:moveTo>
                    <a:cubicBezTo>
                      <a:pt x="34" y="48"/>
                      <a:pt x="34" y="48"/>
                      <a:pt x="34" y="48"/>
                    </a:cubicBezTo>
                    <a:cubicBezTo>
                      <a:pt x="34" y="47"/>
                      <a:pt x="35" y="46"/>
                      <a:pt x="36" y="45"/>
                    </a:cubicBezTo>
                    <a:cubicBezTo>
                      <a:pt x="39" y="48"/>
                      <a:pt x="39" y="48"/>
                      <a:pt x="39" y="48"/>
                    </a:cubicBezTo>
                    <a:cubicBezTo>
                      <a:pt x="38" y="49"/>
                      <a:pt x="37" y="50"/>
                      <a:pt x="37" y="51"/>
                    </a:cubicBezTo>
                    <a:close/>
                    <a:moveTo>
                      <a:pt x="230" y="40"/>
                    </a:moveTo>
                    <a:cubicBezTo>
                      <a:pt x="230" y="39"/>
                      <a:pt x="229" y="38"/>
                      <a:pt x="228" y="37"/>
                    </a:cubicBezTo>
                    <a:cubicBezTo>
                      <a:pt x="230" y="34"/>
                      <a:pt x="230" y="34"/>
                      <a:pt x="230" y="34"/>
                    </a:cubicBezTo>
                    <a:cubicBezTo>
                      <a:pt x="231" y="35"/>
                      <a:pt x="232" y="36"/>
                      <a:pt x="233" y="37"/>
                    </a:cubicBezTo>
                    <a:lnTo>
                      <a:pt x="230" y="40"/>
                    </a:lnTo>
                    <a:close/>
                    <a:moveTo>
                      <a:pt x="54" y="34"/>
                    </a:moveTo>
                    <a:cubicBezTo>
                      <a:pt x="51" y="31"/>
                      <a:pt x="51" y="31"/>
                      <a:pt x="51" y="31"/>
                    </a:cubicBezTo>
                    <a:cubicBezTo>
                      <a:pt x="52" y="30"/>
                      <a:pt x="53" y="29"/>
                      <a:pt x="54" y="28"/>
                    </a:cubicBezTo>
                    <a:cubicBezTo>
                      <a:pt x="57" y="32"/>
                      <a:pt x="57" y="32"/>
                      <a:pt x="57" y="32"/>
                    </a:cubicBezTo>
                    <a:cubicBezTo>
                      <a:pt x="56" y="32"/>
                      <a:pt x="55" y="33"/>
                      <a:pt x="54" y="34"/>
                    </a:cubicBezTo>
                    <a:close/>
                    <a:moveTo>
                      <a:pt x="212" y="26"/>
                    </a:moveTo>
                    <a:cubicBezTo>
                      <a:pt x="211" y="25"/>
                      <a:pt x="210" y="24"/>
                      <a:pt x="209" y="23"/>
                    </a:cubicBezTo>
                    <a:cubicBezTo>
                      <a:pt x="211" y="20"/>
                      <a:pt x="211" y="20"/>
                      <a:pt x="211" y="20"/>
                    </a:cubicBezTo>
                    <a:cubicBezTo>
                      <a:pt x="212" y="21"/>
                      <a:pt x="213" y="21"/>
                      <a:pt x="214" y="22"/>
                    </a:cubicBezTo>
                    <a:lnTo>
                      <a:pt x="212" y="26"/>
                    </a:lnTo>
                    <a:close/>
                    <a:moveTo>
                      <a:pt x="73" y="21"/>
                    </a:moveTo>
                    <a:cubicBezTo>
                      <a:pt x="71" y="17"/>
                      <a:pt x="71" y="17"/>
                      <a:pt x="71" y="17"/>
                    </a:cubicBezTo>
                    <a:cubicBezTo>
                      <a:pt x="72" y="17"/>
                      <a:pt x="74" y="16"/>
                      <a:pt x="75" y="15"/>
                    </a:cubicBezTo>
                    <a:cubicBezTo>
                      <a:pt x="77" y="19"/>
                      <a:pt x="77" y="19"/>
                      <a:pt x="77" y="19"/>
                    </a:cubicBezTo>
                    <a:cubicBezTo>
                      <a:pt x="75" y="20"/>
                      <a:pt x="74" y="20"/>
                      <a:pt x="73" y="21"/>
                    </a:cubicBezTo>
                    <a:close/>
                    <a:moveTo>
                      <a:pt x="191" y="15"/>
                    </a:moveTo>
                    <a:cubicBezTo>
                      <a:pt x="190" y="14"/>
                      <a:pt x="189" y="14"/>
                      <a:pt x="187" y="13"/>
                    </a:cubicBezTo>
                    <a:cubicBezTo>
                      <a:pt x="189" y="9"/>
                      <a:pt x="189" y="9"/>
                      <a:pt x="189" y="9"/>
                    </a:cubicBezTo>
                    <a:cubicBezTo>
                      <a:pt x="190" y="10"/>
                      <a:pt x="191" y="10"/>
                      <a:pt x="193" y="11"/>
                    </a:cubicBezTo>
                    <a:lnTo>
                      <a:pt x="191" y="15"/>
                    </a:lnTo>
                    <a:close/>
                    <a:moveTo>
                      <a:pt x="95" y="11"/>
                    </a:moveTo>
                    <a:cubicBezTo>
                      <a:pt x="93" y="7"/>
                      <a:pt x="93" y="7"/>
                      <a:pt x="93" y="7"/>
                    </a:cubicBezTo>
                    <a:cubicBezTo>
                      <a:pt x="95" y="7"/>
                      <a:pt x="96" y="7"/>
                      <a:pt x="97" y="6"/>
                    </a:cubicBezTo>
                    <a:cubicBezTo>
                      <a:pt x="98" y="10"/>
                      <a:pt x="98" y="10"/>
                      <a:pt x="98" y="10"/>
                    </a:cubicBezTo>
                    <a:cubicBezTo>
                      <a:pt x="97" y="10"/>
                      <a:pt x="96" y="11"/>
                      <a:pt x="95" y="11"/>
                    </a:cubicBezTo>
                    <a:close/>
                    <a:moveTo>
                      <a:pt x="169" y="7"/>
                    </a:moveTo>
                    <a:cubicBezTo>
                      <a:pt x="167" y="7"/>
                      <a:pt x="166" y="7"/>
                      <a:pt x="165" y="6"/>
                    </a:cubicBezTo>
                    <a:cubicBezTo>
                      <a:pt x="165" y="3"/>
                      <a:pt x="165" y="3"/>
                      <a:pt x="165" y="3"/>
                    </a:cubicBezTo>
                    <a:cubicBezTo>
                      <a:pt x="167" y="3"/>
                      <a:pt x="168" y="3"/>
                      <a:pt x="169" y="3"/>
                    </a:cubicBezTo>
                    <a:lnTo>
                      <a:pt x="169" y="7"/>
                    </a:lnTo>
                    <a:close/>
                    <a:moveTo>
                      <a:pt x="118" y="6"/>
                    </a:moveTo>
                    <a:cubicBezTo>
                      <a:pt x="117" y="2"/>
                      <a:pt x="117" y="2"/>
                      <a:pt x="117" y="2"/>
                    </a:cubicBezTo>
                    <a:cubicBezTo>
                      <a:pt x="118" y="1"/>
                      <a:pt x="120" y="1"/>
                      <a:pt x="121" y="1"/>
                    </a:cubicBezTo>
                    <a:cubicBezTo>
                      <a:pt x="122" y="5"/>
                      <a:pt x="122" y="5"/>
                      <a:pt x="122" y="5"/>
                    </a:cubicBezTo>
                    <a:cubicBezTo>
                      <a:pt x="120" y="5"/>
                      <a:pt x="119" y="5"/>
                      <a:pt x="118" y="6"/>
                    </a:cubicBezTo>
                    <a:close/>
                    <a:moveTo>
                      <a:pt x="145" y="4"/>
                    </a:moveTo>
                    <a:cubicBezTo>
                      <a:pt x="144" y="4"/>
                      <a:pt x="142" y="4"/>
                      <a:pt x="141" y="4"/>
                    </a:cubicBezTo>
                    <a:cubicBezTo>
                      <a:pt x="141" y="0"/>
                      <a:pt x="141" y="0"/>
                      <a:pt x="141" y="0"/>
                    </a:cubicBezTo>
                    <a:cubicBezTo>
                      <a:pt x="143" y="0"/>
                      <a:pt x="144" y="0"/>
                      <a:pt x="145" y="0"/>
                    </a:cubicBezTo>
                    <a:lnTo>
                      <a:pt x="145" y="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9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09" name="组合 104"/>
            <p:cNvGrpSpPr/>
            <p:nvPr/>
          </p:nvGrpSpPr>
          <p:grpSpPr>
            <a:xfrm>
              <a:off x="9014969" y="3924872"/>
              <a:ext cx="402218" cy="387569"/>
              <a:chOff x="4346832" y="2619896"/>
              <a:chExt cx="296081" cy="314224"/>
            </a:xfrm>
          </p:grpSpPr>
          <p:grpSp>
            <p:nvGrpSpPr>
              <p:cNvPr id="410" name="组合 105"/>
              <p:cNvGrpSpPr/>
              <p:nvPr/>
            </p:nvGrpSpPr>
            <p:grpSpPr>
              <a:xfrm>
                <a:off x="4369395" y="2641746"/>
                <a:ext cx="250878" cy="264408"/>
                <a:chOff x="3191322" y="2118626"/>
                <a:chExt cx="250878" cy="264408"/>
              </a:xfrm>
            </p:grpSpPr>
            <p:sp>
              <p:nvSpPr>
                <p:cNvPr id="412" name="Freeform 30"/>
                <p:cNvSpPr>
                  <a:spLocks noEditPoints="1"/>
                </p:cNvSpPr>
                <p:nvPr/>
              </p:nvSpPr>
              <p:spPr bwMode="auto">
                <a:xfrm>
                  <a:off x="3255367" y="2169724"/>
                  <a:ext cx="122788" cy="162212"/>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2298F0"/>
                </a:solidFill>
                <a:ln w="9525">
                  <a:noFill/>
                  <a:round/>
                </a:ln>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9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3" name="Oval 7"/>
                <p:cNvSpPr>
                  <a:spLocks noChangeArrowheads="1"/>
                </p:cNvSpPr>
                <p:nvPr/>
              </p:nvSpPr>
              <p:spPr bwMode="auto">
                <a:xfrm>
                  <a:off x="3191322" y="2118626"/>
                  <a:ext cx="250878" cy="264408"/>
                </a:xfrm>
                <a:prstGeom prst="ellipse">
                  <a:avLst/>
                </a:prstGeom>
                <a:noFill/>
                <a:ln w="6350" cap="flat">
                  <a:solidFill>
                    <a:srgbClr val="2298F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9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11" name="Freeform 6"/>
              <p:cNvSpPr>
                <a:spLocks noEditPoints="1"/>
              </p:cNvSpPr>
              <p:nvPr/>
            </p:nvSpPr>
            <p:spPr bwMode="auto">
              <a:xfrm>
                <a:off x="4346832" y="2619896"/>
                <a:ext cx="296081" cy="314224"/>
              </a:xfrm>
              <a:custGeom>
                <a:avLst/>
                <a:gdLst>
                  <a:gd name="T0" fmla="*/ 134 w 277"/>
                  <a:gd name="T1" fmla="*/ 274 h 278"/>
                  <a:gd name="T2" fmla="*/ 158 w 277"/>
                  <a:gd name="T3" fmla="*/ 276 h 278"/>
                  <a:gd name="T4" fmla="*/ 162 w 277"/>
                  <a:gd name="T5" fmla="*/ 276 h 278"/>
                  <a:gd name="T6" fmla="*/ 110 w 277"/>
                  <a:gd name="T7" fmla="*/ 275 h 278"/>
                  <a:gd name="T8" fmla="*/ 114 w 277"/>
                  <a:gd name="T9" fmla="*/ 276 h 278"/>
                  <a:gd name="T10" fmla="*/ 184 w 277"/>
                  <a:gd name="T11" fmla="*/ 266 h 278"/>
                  <a:gd name="T12" fmla="*/ 90 w 277"/>
                  <a:gd name="T13" fmla="*/ 269 h 278"/>
                  <a:gd name="T14" fmla="*/ 91 w 277"/>
                  <a:gd name="T15" fmla="*/ 265 h 278"/>
                  <a:gd name="T16" fmla="*/ 202 w 277"/>
                  <a:gd name="T17" fmla="*/ 258 h 278"/>
                  <a:gd name="T18" fmla="*/ 204 w 277"/>
                  <a:gd name="T19" fmla="*/ 261 h 278"/>
                  <a:gd name="T20" fmla="*/ 67 w 277"/>
                  <a:gd name="T21" fmla="*/ 253 h 278"/>
                  <a:gd name="T22" fmla="*/ 224 w 277"/>
                  <a:gd name="T23" fmla="*/ 248 h 278"/>
                  <a:gd name="T24" fmla="*/ 227 w 277"/>
                  <a:gd name="T25" fmla="*/ 246 h 278"/>
                  <a:gd name="T26" fmla="*/ 45 w 277"/>
                  <a:gd name="T27" fmla="*/ 242 h 278"/>
                  <a:gd name="T28" fmla="*/ 48 w 277"/>
                  <a:gd name="T29" fmla="*/ 244 h 278"/>
                  <a:gd name="T30" fmla="*/ 242 w 277"/>
                  <a:gd name="T31" fmla="*/ 226 h 278"/>
                  <a:gd name="T32" fmla="*/ 31 w 277"/>
                  <a:gd name="T33" fmla="*/ 227 h 278"/>
                  <a:gd name="T34" fmla="*/ 34 w 277"/>
                  <a:gd name="T35" fmla="*/ 225 h 278"/>
                  <a:gd name="T36" fmla="*/ 253 w 277"/>
                  <a:gd name="T37" fmla="*/ 210 h 278"/>
                  <a:gd name="T38" fmla="*/ 257 w 277"/>
                  <a:gd name="T39" fmla="*/ 212 h 278"/>
                  <a:gd name="T40" fmla="*/ 19 w 277"/>
                  <a:gd name="T41" fmla="*/ 202 h 278"/>
                  <a:gd name="T42" fmla="*/ 268 w 277"/>
                  <a:gd name="T43" fmla="*/ 190 h 278"/>
                  <a:gd name="T44" fmla="*/ 269 w 277"/>
                  <a:gd name="T45" fmla="*/ 187 h 278"/>
                  <a:gd name="T46" fmla="*/ 6 w 277"/>
                  <a:gd name="T47" fmla="*/ 181 h 278"/>
                  <a:gd name="T48" fmla="*/ 7 w 277"/>
                  <a:gd name="T49" fmla="*/ 185 h 278"/>
                  <a:gd name="T50" fmla="*/ 271 w 277"/>
                  <a:gd name="T51" fmla="*/ 162 h 278"/>
                  <a:gd name="T52" fmla="*/ 1 w 277"/>
                  <a:gd name="T53" fmla="*/ 161 h 278"/>
                  <a:gd name="T54" fmla="*/ 5 w 277"/>
                  <a:gd name="T55" fmla="*/ 161 h 278"/>
                  <a:gd name="T56" fmla="*/ 273 w 277"/>
                  <a:gd name="T57" fmla="*/ 143 h 278"/>
                  <a:gd name="T58" fmla="*/ 277 w 277"/>
                  <a:gd name="T59" fmla="*/ 143 h 278"/>
                  <a:gd name="T60" fmla="*/ 0 w 277"/>
                  <a:gd name="T61" fmla="*/ 133 h 278"/>
                  <a:gd name="T62" fmla="*/ 273 w 277"/>
                  <a:gd name="T63" fmla="*/ 123 h 278"/>
                  <a:gd name="T64" fmla="*/ 277 w 277"/>
                  <a:gd name="T65" fmla="*/ 122 h 278"/>
                  <a:gd name="T66" fmla="*/ 2 w 277"/>
                  <a:gd name="T67" fmla="*/ 113 h 278"/>
                  <a:gd name="T68" fmla="*/ 6 w 277"/>
                  <a:gd name="T69" fmla="*/ 114 h 278"/>
                  <a:gd name="T70" fmla="*/ 270 w 277"/>
                  <a:gd name="T71" fmla="*/ 95 h 278"/>
                  <a:gd name="T72" fmla="*/ 12 w 277"/>
                  <a:gd name="T73" fmla="*/ 91 h 278"/>
                  <a:gd name="T74" fmla="*/ 14 w 277"/>
                  <a:gd name="T75" fmla="*/ 87 h 278"/>
                  <a:gd name="T76" fmla="*/ 257 w 277"/>
                  <a:gd name="T77" fmla="*/ 74 h 278"/>
                  <a:gd name="T78" fmla="*/ 259 w 277"/>
                  <a:gd name="T79" fmla="*/ 78 h 278"/>
                  <a:gd name="T80" fmla="*/ 21 w 277"/>
                  <a:gd name="T81" fmla="*/ 64 h 278"/>
                  <a:gd name="T82" fmla="*/ 246 w 277"/>
                  <a:gd name="T83" fmla="*/ 58 h 278"/>
                  <a:gd name="T84" fmla="*/ 250 w 277"/>
                  <a:gd name="T85" fmla="*/ 55 h 278"/>
                  <a:gd name="T86" fmla="*/ 34 w 277"/>
                  <a:gd name="T87" fmla="*/ 48 h 278"/>
                  <a:gd name="T88" fmla="*/ 37 w 277"/>
                  <a:gd name="T89" fmla="*/ 51 h 278"/>
                  <a:gd name="T90" fmla="*/ 230 w 277"/>
                  <a:gd name="T91" fmla="*/ 34 h 278"/>
                  <a:gd name="T92" fmla="*/ 54 w 277"/>
                  <a:gd name="T93" fmla="*/ 34 h 278"/>
                  <a:gd name="T94" fmla="*/ 57 w 277"/>
                  <a:gd name="T95" fmla="*/ 32 h 278"/>
                  <a:gd name="T96" fmla="*/ 209 w 277"/>
                  <a:gd name="T97" fmla="*/ 23 h 278"/>
                  <a:gd name="T98" fmla="*/ 212 w 277"/>
                  <a:gd name="T99" fmla="*/ 26 h 278"/>
                  <a:gd name="T100" fmla="*/ 75 w 277"/>
                  <a:gd name="T101" fmla="*/ 15 h 278"/>
                  <a:gd name="T102" fmla="*/ 191 w 277"/>
                  <a:gd name="T103" fmla="*/ 15 h 278"/>
                  <a:gd name="T104" fmla="*/ 193 w 277"/>
                  <a:gd name="T105" fmla="*/ 11 h 278"/>
                  <a:gd name="T106" fmla="*/ 93 w 277"/>
                  <a:gd name="T107" fmla="*/ 7 h 278"/>
                  <a:gd name="T108" fmla="*/ 95 w 277"/>
                  <a:gd name="T109" fmla="*/ 11 h 278"/>
                  <a:gd name="T110" fmla="*/ 165 w 277"/>
                  <a:gd name="T111" fmla="*/ 3 h 278"/>
                  <a:gd name="T112" fmla="*/ 118 w 277"/>
                  <a:gd name="T113" fmla="*/ 6 h 278"/>
                  <a:gd name="T114" fmla="*/ 122 w 277"/>
                  <a:gd name="T115" fmla="*/ 5 h 278"/>
                  <a:gd name="T116" fmla="*/ 141 w 277"/>
                  <a:gd name="T117" fmla="*/ 4 h 278"/>
                  <a:gd name="T118" fmla="*/ 145 w 277"/>
                  <a:gd name="T119" fmla="*/ 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7" h="278">
                    <a:moveTo>
                      <a:pt x="138" y="278"/>
                    </a:moveTo>
                    <a:cubicBezTo>
                      <a:pt x="136" y="278"/>
                      <a:pt x="135" y="278"/>
                      <a:pt x="134" y="278"/>
                    </a:cubicBezTo>
                    <a:cubicBezTo>
                      <a:pt x="134" y="274"/>
                      <a:pt x="134" y="274"/>
                      <a:pt x="134" y="274"/>
                    </a:cubicBezTo>
                    <a:cubicBezTo>
                      <a:pt x="135" y="274"/>
                      <a:pt x="136" y="274"/>
                      <a:pt x="138" y="274"/>
                    </a:cubicBezTo>
                    <a:lnTo>
                      <a:pt x="138" y="278"/>
                    </a:lnTo>
                    <a:close/>
                    <a:moveTo>
                      <a:pt x="158" y="276"/>
                    </a:moveTo>
                    <a:cubicBezTo>
                      <a:pt x="157" y="272"/>
                      <a:pt x="157" y="272"/>
                      <a:pt x="157" y="272"/>
                    </a:cubicBezTo>
                    <a:cubicBezTo>
                      <a:pt x="159" y="272"/>
                      <a:pt x="160" y="272"/>
                      <a:pt x="161" y="272"/>
                    </a:cubicBezTo>
                    <a:cubicBezTo>
                      <a:pt x="162" y="276"/>
                      <a:pt x="162" y="276"/>
                      <a:pt x="162" y="276"/>
                    </a:cubicBezTo>
                    <a:cubicBezTo>
                      <a:pt x="161" y="276"/>
                      <a:pt x="159" y="276"/>
                      <a:pt x="158" y="276"/>
                    </a:cubicBezTo>
                    <a:close/>
                    <a:moveTo>
                      <a:pt x="114" y="276"/>
                    </a:moveTo>
                    <a:cubicBezTo>
                      <a:pt x="112" y="275"/>
                      <a:pt x="111" y="275"/>
                      <a:pt x="110" y="275"/>
                    </a:cubicBezTo>
                    <a:cubicBezTo>
                      <a:pt x="110" y="271"/>
                      <a:pt x="110" y="271"/>
                      <a:pt x="110" y="271"/>
                    </a:cubicBezTo>
                    <a:cubicBezTo>
                      <a:pt x="112" y="271"/>
                      <a:pt x="113" y="271"/>
                      <a:pt x="114" y="272"/>
                    </a:cubicBezTo>
                    <a:lnTo>
                      <a:pt x="114" y="276"/>
                    </a:lnTo>
                    <a:close/>
                    <a:moveTo>
                      <a:pt x="182" y="271"/>
                    </a:moveTo>
                    <a:cubicBezTo>
                      <a:pt x="180" y="267"/>
                      <a:pt x="180" y="267"/>
                      <a:pt x="180" y="267"/>
                    </a:cubicBezTo>
                    <a:cubicBezTo>
                      <a:pt x="182" y="267"/>
                      <a:pt x="183" y="266"/>
                      <a:pt x="184" y="266"/>
                    </a:cubicBezTo>
                    <a:cubicBezTo>
                      <a:pt x="185" y="270"/>
                      <a:pt x="185" y="270"/>
                      <a:pt x="185" y="270"/>
                    </a:cubicBezTo>
                    <a:cubicBezTo>
                      <a:pt x="184" y="270"/>
                      <a:pt x="183" y="271"/>
                      <a:pt x="182" y="271"/>
                    </a:cubicBezTo>
                    <a:close/>
                    <a:moveTo>
                      <a:pt x="90" y="269"/>
                    </a:moveTo>
                    <a:cubicBezTo>
                      <a:pt x="89" y="269"/>
                      <a:pt x="88" y="268"/>
                      <a:pt x="86" y="268"/>
                    </a:cubicBezTo>
                    <a:cubicBezTo>
                      <a:pt x="88" y="264"/>
                      <a:pt x="88" y="264"/>
                      <a:pt x="88" y="264"/>
                    </a:cubicBezTo>
                    <a:cubicBezTo>
                      <a:pt x="89" y="264"/>
                      <a:pt x="90" y="265"/>
                      <a:pt x="91" y="265"/>
                    </a:cubicBezTo>
                    <a:lnTo>
                      <a:pt x="90" y="269"/>
                    </a:lnTo>
                    <a:close/>
                    <a:moveTo>
                      <a:pt x="204" y="261"/>
                    </a:moveTo>
                    <a:cubicBezTo>
                      <a:pt x="202" y="258"/>
                      <a:pt x="202" y="258"/>
                      <a:pt x="202" y="258"/>
                    </a:cubicBezTo>
                    <a:cubicBezTo>
                      <a:pt x="203" y="257"/>
                      <a:pt x="204" y="257"/>
                      <a:pt x="206" y="256"/>
                    </a:cubicBezTo>
                    <a:cubicBezTo>
                      <a:pt x="208" y="259"/>
                      <a:pt x="208" y="259"/>
                      <a:pt x="208" y="259"/>
                    </a:cubicBezTo>
                    <a:cubicBezTo>
                      <a:pt x="206" y="260"/>
                      <a:pt x="205" y="261"/>
                      <a:pt x="204" y="261"/>
                    </a:cubicBezTo>
                    <a:close/>
                    <a:moveTo>
                      <a:pt x="68" y="259"/>
                    </a:moveTo>
                    <a:cubicBezTo>
                      <a:pt x="67" y="258"/>
                      <a:pt x="66" y="257"/>
                      <a:pt x="65" y="256"/>
                    </a:cubicBezTo>
                    <a:cubicBezTo>
                      <a:pt x="67" y="253"/>
                      <a:pt x="67" y="253"/>
                      <a:pt x="67" y="253"/>
                    </a:cubicBezTo>
                    <a:cubicBezTo>
                      <a:pt x="68" y="254"/>
                      <a:pt x="69" y="254"/>
                      <a:pt x="70" y="255"/>
                    </a:cubicBezTo>
                    <a:lnTo>
                      <a:pt x="68" y="259"/>
                    </a:lnTo>
                    <a:close/>
                    <a:moveTo>
                      <a:pt x="224" y="248"/>
                    </a:moveTo>
                    <a:cubicBezTo>
                      <a:pt x="222" y="245"/>
                      <a:pt x="222" y="245"/>
                      <a:pt x="222" y="245"/>
                    </a:cubicBezTo>
                    <a:cubicBezTo>
                      <a:pt x="223" y="244"/>
                      <a:pt x="224" y="243"/>
                      <a:pt x="225" y="243"/>
                    </a:cubicBezTo>
                    <a:cubicBezTo>
                      <a:pt x="227" y="246"/>
                      <a:pt x="227" y="246"/>
                      <a:pt x="227" y="246"/>
                    </a:cubicBezTo>
                    <a:cubicBezTo>
                      <a:pt x="226" y="246"/>
                      <a:pt x="225" y="247"/>
                      <a:pt x="224" y="248"/>
                    </a:cubicBezTo>
                    <a:close/>
                    <a:moveTo>
                      <a:pt x="48" y="244"/>
                    </a:moveTo>
                    <a:cubicBezTo>
                      <a:pt x="47" y="244"/>
                      <a:pt x="46" y="243"/>
                      <a:pt x="45" y="242"/>
                    </a:cubicBezTo>
                    <a:cubicBezTo>
                      <a:pt x="48" y="239"/>
                      <a:pt x="48" y="239"/>
                      <a:pt x="48" y="239"/>
                    </a:cubicBezTo>
                    <a:cubicBezTo>
                      <a:pt x="49" y="240"/>
                      <a:pt x="50" y="241"/>
                      <a:pt x="51" y="241"/>
                    </a:cubicBezTo>
                    <a:lnTo>
                      <a:pt x="48" y="244"/>
                    </a:lnTo>
                    <a:close/>
                    <a:moveTo>
                      <a:pt x="242" y="232"/>
                    </a:moveTo>
                    <a:cubicBezTo>
                      <a:pt x="239" y="229"/>
                      <a:pt x="239" y="229"/>
                      <a:pt x="239" y="229"/>
                    </a:cubicBezTo>
                    <a:cubicBezTo>
                      <a:pt x="240" y="228"/>
                      <a:pt x="241" y="227"/>
                      <a:pt x="242" y="226"/>
                    </a:cubicBezTo>
                    <a:cubicBezTo>
                      <a:pt x="245" y="228"/>
                      <a:pt x="245" y="228"/>
                      <a:pt x="245" y="228"/>
                    </a:cubicBezTo>
                    <a:cubicBezTo>
                      <a:pt x="244" y="230"/>
                      <a:pt x="243" y="231"/>
                      <a:pt x="242" y="232"/>
                    </a:cubicBezTo>
                    <a:close/>
                    <a:moveTo>
                      <a:pt x="31" y="227"/>
                    </a:moveTo>
                    <a:cubicBezTo>
                      <a:pt x="30" y="226"/>
                      <a:pt x="30" y="225"/>
                      <a:pt x="29" y="224"/>
                    </a:cubicBezTo>
                    <a:cubicBezTo>
                      <a:pt x="32" y="221"/>
                      <a:pt x="32" y="221"/>
                      <a:pt x="32" y="221"/>
                    </a:cubicBezTo>
                    <a:cubicBezTo>
                      <a:pt x="33" y="222"/>
                      <a:pt x="34" y="224"/>
                      <a:pt x="34" y="225"/>
                    </a:cubicBezTo>
                    <a:lnTo>
                      <a:pt x="31" y="227"/>
                    </a:lnTo>
                    <a:close/>
                    <a:moveTo>
                      <a:pt x="257" y="212"/>
                    </a:moveTo>
                    <a:cubicBezTo>
                      <a:pt x="253" y="210"/>
                      <a:pt x="253" y="210"/>
                      <a:pt x="253" y="210"/>
                    </a:cubicBezTo>
                    <a:cubicBezTo>
                      <a:pt x="254" y="209"/>
                      <a:pt x="255" y="208"/>
                      <a:pt x="255" y="207"/>
                    </a:cubicBezTo>
                    <a:cubicBezTo>
                      <a:pt x="259" y="209"/>
                      <a:pt x="259" y="209"/>
                      <a:pt x="259" y="209"/>
                    </a:cubicBezTo>
                    <a:cubicBezTo>
                      <a:pt x="258" y="210"/>
                      <a:pt x="257" y="211"/>
                      <a:pt x="257" y="212"/>
                    </a:cubicBezTo>
                    <a:close/>
                    <a:moveTo>
                      <a:pt x="18" y="207"/>
                    </a:moveTo>
                    <a:cubicBezTo>
                      <a:pt x="17" y="206"/>
                      <a:pt x="16" y="205"/>
                      <a:pt x="16" y="203"/>
                    </a:cubicBezTo>
                    <a:cubicBezTo>
                      <a:pt x="19" y="202"/>
                      <a:pt x="19" y="202"/>
                      <a:pt x="19" y="202"/>
                    </a:cubicBezTo>
                    <a:cubicBezTo>
                      <a:pt x="20" y="203"/>
                      <a:pt x="20" y="204"/>
                      <a:pt x="21" y="205"/>
                    </a:cubicBezTo>
                    <a:lnTo>
                      <a:pt x="18" y="207"/>
                    </a:lnTo>
                    <a:close/>
                    <a:moveTo>
                      <a:pt x="268" y="190"/>
                    </a:moveTo>
                    <a:cubicBezTo>
                      <a:pt x="264" y="189"/>
                      <a:pt x="264" y="189"/>
                      <a:pt x="264" y="189"/>
                    </a:cubicBezTo>
                    <a:cubicBezTo>
                      <a:pt x="264" y="188"/>
                      <a:pt x="265" y="186"/>
                      <a:pt x="265" y="185"/>
                    </a:cubicBezTo>
                    <a:cubicBezTo>
                      <a:pt x="269" y="187"/>
                      <a:pt x="269" y="187"/>
                      <a:pt x="269" y="187"/>
                    </a:cubicBezTo>
                    <a:cubicBezTo>
                      <a:pt x="269" y="188"/>
                      <a:pt x="268" y="189"/>
                      <a:pt x="268" y="190"/>
                    </a:cubicBezTo>
                    <a:close/>
                    <a:moveTo>
                      <a:pt x="7" y="185"/>
                    </a:moveTo>
                    <a:cubicBezTo>
                      <a:pt x="7" y="184"/>
                      <a:pt x="7" y="182"/>
                      <a:pt x="6" y="181"/>
                    </a:cubicBezTo>
                    <a:cubicBezTo>
                      <a:pt x="10" y="180"/>
                      <a:pt x="10" y="180"/>
                      <a:pt x="10" y="180"/>
                    </a:cubicBezTo>
                    <a:cubicBezTo>
                      <a:pt x="10" y="181"/>
                      <a:pt x="11" y="182"/>
                      <a:pt x="11" y="184"/>
                    </a:cubicBezTo>
                    <a:lnTo>
                      <a:pt x="7" y="185"/>
                    </a:lnTo>
                    <a:close/>
                    <a:moveTo>
                      <a:pt x="275" y="167"/>
                    </a:moveTo>
                    <a:cubicBezTo>
                      <a:pt x="271" y="166"/>
                      <a:pt x="271" y="166"/>
                      <a:pt x="271" y="166"/>
                    </a:cubicBezTo>
                    <a:cubicBezTo>
                      <a:pt x="271" y="165"/>
                      <a:pt x="271" y="164"/>
                      <a:pt x="271" y="162"/>
                    </a:cubicBezTo>
                    <a:cubicBezTo>
                      <a:pt x="275" y="163"/>
                      <a:pt x="275" y="163"/>
                      <a:pt x="275" y="163"/>
                    </a:cubicBezTo>
                    <a:cubicBezTo>
                      <a:pt x="275" y="164"/>
                      <a:pt x="275" y="166"/>
                      <a:pt x="275" y="167"/>
                    </a:cubicBezTo>
                    <a:close/>
                    <a:moveTo>
                      <a:pt x="1" y="161"/>
                    </a:moveTo>
                    <a:cubicBezTo>
                      <a:pt x="1" y="160"/>
                      <a:pt x="1" y="159"/>
                      <a:pt x="1" y="157"/>
                    </a:cubicBezTo>
                    <a:cubicBezTo>
                      <a:pt x="5" y="157"/>
                      <a:pt x="5" y="157"/>
                      <a:pt x="5" y="157"/>
                    </a:cubicBezTo>
                    <a:cubicBezTo>
                      <a:pt x="5" y="158"/>
                      <a:pt x="5" y="159"/>
                      <a:pt x="5" y="161"/>
                    </a:cubicBezTo>
                    <a:lnTo>
                      <a:pt x="1" y="161"/>
                    </a:lnTo>
                    <a:close/>
                    <a:moveTo>
                      <a:pt x="277" y="143"/>
                    </a:moveTo>
                    <a:cubicBezTo>
                      <a:pt x="273" y="143"/>
                      <a:pt x="273" y="143"/>
                      <a:pt x="273" y="143"/>
                    </a:cubicBezTo>
                    <a:cubicBezTo>
                      <a:pt x="273" y="141"/>
                      <a:pt x="273" y="140"/>
                      <a:pt x="273" y="139"/>
                    </a:cubicBezTo>
                    <a:cubicBezTo>
                      <a:pt x="277" y="139"/>
                      <a:pt x="277" y="139"/>
                      <a:pt x="277" y="139"/>
                    </a:cubicBezTo>
                    <a:cubicBezTo>
                      <a:pt x="277" y="140"/>
                      <a:pt x="277" y="142"/>
                      <a:pt x="277" y="143"/>
                    </a:cubicBezTo>
                    <a:close/>
                    <a:moveTo>
                      <a:pt x="4" y="137"/>
                    </a:moveTo>
                    <a:cubicBezTo>
                      <a:pt x="0" y="137"/>
                      <a:pt x="0" y="137"/>
                      <a:pt x="0" y="137"/>
                    </a:cubicBezTo>
                    <a:cubicBezTo>
                      <a:pt x="0" y="136"/>
                      <a:pt x="0" y="134"/>
                      <a:pt x="0" y="133"/>
                    </a:cubicBezTo>
                    <a:cubicBezTo>
                      <a:pt x="4" y="133"/>
                      <a:pt x="4" y="133"/>
                      <a:pt x="4" y="133"/>
                    </a:cubicBezTo>
                    <a:cubicBezTo>
                      <a:pt x="4" y="135"/>
                      <a:pt x="4" y="136"/>
                      <a:pt x="4" y="137"/>
                    </a:cubicBezTo>
                    <a:close/>
                    <a:moveTo>
                      <a:pt x="273" y="123"/>
                    </a:moveTo>
                    <a:cubicBezTo>
                      <a:pt x="272" y="121"/>
                      <a:pt x="272" y="120"/>
                      <a:pt x="272" y="119"/>
                    </a:cubicBezTo>
                    <a:cubicBezTo>
                      <a:pt x="276" y="118"/>
                      <a:pt x="276" y="118"/>
                      <a:pt x="276" y="118"/>
                    </a:cubicBezTo>
                    <a:cubicBezTo>
                      <a:pt x="276" y="119"/>
                      <a:pt x="276" y="121"/>
                      <a:pt x="277" y="122"/>
                    </a:cubicBezTo>
                    <a:lnTo>
                      <a:pt x="273" y="123"/>
                    </a:lnTo>
                    <a:close/>
                    <a:moveTo>
                      <a:pt x="6" y="114"/>
                    </a:moveTo>
                    <a:cubicBezTo>
                      <a:pt x="2" y="113"/>
                      <a:pt x="2" y="113"/>
                      <a:pt x="2" y="113"/>
                    </a:cubicBezTo>
                    <a:cubicBezTo>
                      <a:pt x="2" y="112"/>
                      <a:pt x="3" y="110"/>
                      <a:pt x="3" y="109"/>
                    </a:cubicBezTo>
                    <a:cubicBezTo>
                      <a:pt x="7" y="110"/>
                      <a:pt x="7" y="110"/>
                      <a:pt x="7" y="110"/>
                    </a:cubicBezTo>
                    <a:cubicBezTo>
                      <a:pt x="7" y="111"/>
                      <a:pt x="6" y="112"/>
                      <a:pt x="6" y="114"/>
                    </a:cubicBezTo>
                    <a:close/>
                    <a:moveTo>
                      <a:pt x="268" y="100"/>
                    </a:moveTo>
                    <a:cubicBezTo>
                      <a:pt x="267" y="98"/>
                      <a:pt x="267" y="97"/>
                      <a:pt x="266" y="96"/>
                    </a:cubicBezTo>
                    <a:cubicBezTo>
                      <a:pt x="270" y="95"/>
                      <a:pt x="270" y="95"/>
                      <a:pt x="270" y="95"/>
                    </a:cubicBezTo>
                    <a:cubicBezTo>
                      <a:pt x="271" y="96"/>
                      <a:pt x="271" y="97"/>
                      <a:pt x="272" y="98"/>
                    </a:cubicBezTo>
                    <a:lnTo>
                      <a:pt x="268" y="100"/>
                    </a:lnTo>
                    <a:close/>
                    <a:moveTo>
                      <a:pt x="12" y="91"/>
                    </a:moveTo>
                    <a:cubicBezTo>
                      <a:pt x="9" y="89"/>
                      <a:pt x="9" y="89"/>
                      <a:pt x="9" y="89"/>
                    </a:cubicBezTo>
                    <a:cubicBezTo>
                      <a:pt x="9" y="88"/>
                      <a:pt x="10" y="87"/>
                      <a:pt x="10" y="86"/>
                    </a:cubicBezTo>
                    <a:cubicBezTo>
                      <a:pt x="14" y="87"/>
                      <a:pt x="14" y="87"/>
                      <a:pt x="14" y="87"/>
                    </a:cubicBezTo>
                    <a:cubicBezTo>
                      <a:pt x="13" y="88"/>
                      <a:pt x="13" y="90"/>
                      <a:pt x="12" y="91"/>
                    </a:cubicBezTo>
                    <a:close/>
                    <a:moveTo>
                      <a:pt x="259" y="78"/>
                    </a:moveTo>
                    <a:cubicBezTo>
                      <a:pt x="258" y="76"/>
                      <a:pt x="258" y="75"/>
                      <a:pt x="257" y="74"/>
                    </a:cubicBezTo>
                    <a:cubicBezTo>
                      <a:pt x="261" y="72"/>
                      <a:pt x="261" y="72"/>
                      <a:pt x="261" y="72"/>
                    </a:cubicBezTo>
                    <a:cubicBezTo>
                      <a:pt x="261" y="73"/>
                      <a:pt x="262" y="75"/>
                      <a:pt x="262" y="76"/>
                    </a:cubicBezTo>
                    <a:lnTo>
                      <a:pt x="259" y="78"/>
                    </a:lnTo>
                    <a:close/>
                    <a:moveTo>
                      <a:pt x="23" y="70"/>
                    </a:moveTo>
                    <a:cubicBezTo>
                      <a:pt x="19" y="68"/>
                      <a:pt x="19" y="68"/>
                      <a:pt x="19" y="68"/>
                    </a:cubicBezTo>
                    <a:cubicBezTo>
                      <a:pt x="20" y="66"/>
                      <a:pt x="21" y="65"/>
                      <a:pt x="21" y="64"/>
                    </a:cubicBezTo>
                    <a:cubicBezTo>
                      <a:pt x="25" y="66"/>
                      <a:pt x="25" y="66"/>
                      <a:pt x="25" y="66"/>
                    </a:cubicBezTo>
                    <a:cubicBezTo>
                      <a:pt x="24" y="67"/>
                      <a:pt x="23" y="69"/>
                      <a:pt x="23" y="70"/>
                    </a:cubicBezTo>
                    <a:close/>
                    <a:moveTo>
                      <a:pt x="246" y="58"/>
                    </a:moveTo>
                    <a:cubicBezTo>
                      <a:pt x="246" y="57"/>
                      <a:pt x="245" y="56"/>
                      <a:pt x="244" y="55"/>
                    </a:cubicBezTo>
                    <a:cubicBezTo>
                      <a:pt x="247" y="52"/>
                      <a:pt x="247" y="52"/>
                      <a:pt x="247" y="52"/>
                    </a:cubicBezTo>
                    <a:cubicBezTo>
                      <a:pt x="248" y="53"/>
                      <a:pt x="249" y="54"/>
                      <a:pt x="250" y="55"/>
                    </a:cubicBezTo>
                    <a:lnTo>
                      <a:pt x="246" y="58"/>
                    </a:lnTo>
                    <a:close/>
                    <a:moveTo>
                      <a:pt x="37" y="51"/>
                    </a:moveTo>
                    <a:cubicBezTo>
                      <a:pt x="34" y="48"/>
                      <a:pt x="34" y="48"/>
                      <a:pt x="34" y="48"/>
                    </a:cubicBezTo>
                    <a:cubicBezTo>
                      <a:pt x="34" y="47"/>
                      <a:pt x="35" y="46"/>
                      <a:pt x="36" y="45"/>
                    </a:cubicBezTo>
                    <a:cubicBezTo>
                      <a:pt x="39" y="48"/>
                      <a:pt x="39" y="48"/>
                      <a:pt x="39" y="48"/>
                    </a:cubicBezTo>
                    <a:cubicBezTo>
                      <a:pt x="38" y="49"/>
                      <a:pt x="37" y="50"/>
                      <a:pt x="37" y="51"/>
                    </a:cubicBezTo>
                    <a:close/>
                    <a:moveTo>
                      <a:pt x="230" y="40"/>
                    </a:moveTo>
                    <a:cubicBezTo>
                      <a:pt x="230" y="39"/>
                      <a:pt x="229" y="38"/>
                      <a:pt x="228" y="37"/>
                    </a:cubicBezTo>
                    <a:cubicBezTo>
                      <a:pt x="230" y="34"/>
                      <a:pt x="230" y="34"/>
                      <a:pt x="230" y="34"/>
                    </a:cubicBezTo>
                    <a:cubicBezTo>
                      <a:pt x="231" y="35"/>
                      <a:pt x="232" y="36"/>
                      <a:pt x="233" y="37"/>
                    </a:cubicBezTo>
                    <a:lnTo>
                      <a:pt x="230" y="40"/>
                    </a:lnTo>
                    <a:close/>
                    <a:moveTo>
                      <a:pt x="54" y="34"/>
                    </a:moveTo>
                    <a:cubicBezTo>
                      <a:pt x="51" y="31"/>
                      <a:pt x="51" y="31"/>
                      <a:pt x="51" y="31"/>
                    </a:cubicBezTo>
                    <a:cubicBezTo>
                      <a:pt x="52" y="30"/>
                      <a:pt x="53" y="29"/>
                      <a:pt x="54" y="28"/>
                    </a:cubicBezTo>
                    <a:cubicBezTo>
                      <a:pt x="57" y="32"/>
                      <a:pt x="57" y="32"/>
                      <a:pt x="57" y="32"/>
                    </a:cubicBezTo>
                    <a:cubicBezTo>
                      <a:pt x="56" y="32"/>
                      <a:pt x="55" y="33"/>
                      <a:pt x="54" y="34"/>
                    </a:cubicBezTo>
                    <a:close/>
                    <a:moveTo>
                      <a:pt x="212" y="26"/>
                    </a:moveTo>
                    <a:cubicBezTo>
                      <a:pt x="211" y="25"/>
                      <a:pt x="210" y="24"/>
                      <a:pt x="209" y="23"/>
                    </a:cubicBezTo>
                    <a:cubicBezTo>
                      <a:pt x="211" y="20"/>
                      <a:pt x="211" y="20"/>
                      <a:pt x="211" y="20"/>
                    </a:cubicBezTo>
                    <a:cubicBezTo>
                      <a:pt x="212" y="21"/>
                      <a:pt x="213" y="21"/>
                      <a:pt x="214" y="22"/>
                    </a:cubicBezTo>
                    <a:lnTo>
                      <a:pt x="212" y="26"/>
                    </a:lnTo>
                    <a:close/>
                    <a:moveTo>
                      <a:pt x="73" y="21"/>
                    </a:moveTo>
                    <a:cubicBezTo>
                      <a:pt x="71" y="17"/>
                      <a:pt x="71" y="17"/>
                      <a:pt x="71" y="17"/>
                    </a:cubicBezTo>
                    <a:cubicBezTo>
                      <a:pt x="72" y="17"/>
                      <a:pt x="74" y="16"/>
                      <a:pt x="75" y="15"/>
                    </a:cubicBezTo>
                    <a:cubicBezTo>
                      <a:pt x="77" y="19"/>
                      <a:pt x="77" y="19"/>
                      <a:pt x="77" y="19"/>
                    </a:cubicBezTo>
                    <a:cubicBezTo>
                      <a:pt x="75" y="20"/>
                      <a:pt x="74" y="20"/>
                      <a:pt x="73" y="21"/>
                    </a:cubicBezTo>
                    <a:close/>
                    <a:moveTo>
                      <a:pt x="191" y="15"/>
                    </a:moveTo>
                    <a:cubicBezTo>
                      <a:pt x="190" y="14"/>
                      <a:pt x="189" y="14"/>
                      <a:pt x="187" y="13"/>
                    </a:cubicBezTo>
                    <a:cubicBezTo>
                      <a:pt x="189" y="9"/>
                      <a:pt x="189" y="9"/>
                      <a:pt x="189" y="9"/>
                    </a:cubicBezTo>
                    <a:cubicBezTo>
                      <a:pt x="190" y="10"/>
                      <a:pt x="191" y="10"/>
                      <a:pt x="193" y="11"/>
                    </a:cubicBezTo>
                    <a:lnTo>
                      <a:pt x="191" y="15"/>
                    </a:lnTo>
                    <a:close/>
                    <a:moveTo>
                      <a:pt x="95" y="11"/>
                    </a:moveTo>
                    <a:cubicBezTo>
                      <a:pt x="93" y="7"/>
                      <a:pt x="93" y="7"/>
                      <a:pt x="93" y="7"/>
                    </a:cubicBezTo>
                    <a:cubicBezTo>
                      <a:pt x="95" y="7"/>
                      <a:pt x="96" y="7"/>
                      <a:pt x="97" y="6"/>
                    </a:cubicBezTo>
                    <a:cubicBezTo>
                      <a:pt x="98" y="10"/>
                      <a:pt x="98" y="10"/>
                      <a:pt x="98" y="10"/>
                    </a:cubicBezTo>
                    <a:cubicBezTo>
                      <a:pt x="97" y="10"/>
                      <a:pt x="96" y="11"/>
                      <a:pt x="95" y="11"/>
                    </a:cubicBezTo>
                    <a:close/>
                    <a:moveTo>
                      <a:pt x="169" y="7"/>
                    </a:moveTo>
                    <a:cubicBezTo>
                      <a:pt x="167" y="7"/>
                      <a:pt x="166" y="7"/>
                      <a:pt x="165" y="6"/>
                    </a:cubicBezTo>
                    <a:cubicBezTo>
                      <a:pt x="165" y="3"/>
                      <a:pt x="165" y="3"/>
                      <a:pt x="165" y="3"/>
                    </a:cubicBezTo>
                    <a:cubicBezTo>
                      <a:pt x="167" y="3"/>
                      <a:pt x="168" y="3"/>
                      <a:pt x="169" y="3"/>
                    </a:cubicBezTo>
                    <a:lnTo>
                      <a:pt x="169" y="7"/>
                    </a:lnTo>
                    <a:close/>
                    <a:moveTo>
                      <a:pt x="118" y="6"/>
                    </a:moveTo>
                    <a:cubicBezTo>
                      <a:pt x="117" y="2"/>
                      <a:pt x="117" y="2"/>
                      <a:pt x="117" y="2"/>
                    </a:cubicBezTo>
                    <a:cubicBezTo>
                      <a:pt x="118" y="1"/>
                      <a:pt x="120" y="1"/>
                      <a:pt x="121" y="1"/>
                    </a:cubicBezTo>
                    <a:cubicBezTo>
                      <a:pt x="122" y="5"/>
                      <a:pt x="122" y="5"/>
                      <a:pt x="122" y="5"/>
                    </a:cubicBezTo>
                    <a:cubicBezTo>
                      <a:pt x="120" y="5"/>
                      <a:pt x="119" y="5"/>
                      <a:pt x="118" y="6"/>
                    </a:cubicBezTo>
                    <a:close/>
                    <a:moveTo>
                      <a:pt x="145" y="4"/>
                    </a:moveTo>
                    <a:cubicBezTo>
                      <a:pt x="144" y="4"/>
                      <a:pt x="142" y="4"/>
                      <a:pt x="141" y="4"/>
                    </a:cubicBezTo>
                    <a:cubicBezTo>
                      <a:pt x="141" y="0"/>
                      <a:pt x="141" y="0"/>
                      <a:pt x="141" y="0"/>
                    </a:cubicBezTo>
                    <a:cubicBezTo>
                      <a:pt x="143" y="0"/>
                      <a:pt x="144" y="0"/>
                      <a:pt x="145" y="0"/>
                    </a:cubicBezTo>
                    <a:lnTo>
                      <a:pt x="145" y="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3" tIns="45691" rIns="91383" bIns="45691" numCol="1" anchor="t" anchorCtr="0" compatLnSpc="1">
                <a:prstTxWarp prst="textNoShape">
                  <a:avLst/>
                </a:prstTxWarp>
                <a:noAutofit/>
              </a:bodyPr>
              <a:lstStyle/>
              <a:p>
                <a:pPr algn="ctr" defTabSz="913851" fontAlgn="ctr">
                  <a:spcBef>
                    <a:spcPct val="0"/>
                  </a:spcBef>
                  <a:spcAft>
                    <a:spcPct val="0"/>
                  </a:spcAft>
                  <a:buClr>
                    <a:srgbClr val="A2A2A2"/>
                  </a:buClr>
                  <a:buSzPct val="70000"/>
                  <a:defRPr/>
                </a:pPr>
                <a:endParaRPr lang="en-US" altLang="zh-CN" sz="1999"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422" name="1922397327"/>
          <p:cNvSpPr txBox="1"/>
          <p:nvPr/>
        </p:nvSpPr>
        <p:spPr>
          <a:xfrm>
            <a:off x="1555979" y="2950604"/>
            <a:ext cx="406480" cy="147687"/>
          </a:xfrm>
          <a:prstGeom prst="rect">
            <a:avLst/>
          </a:prstGeom>
          <a:noFill/>
        </p:spPr>
        <p:txBody>
          <a:bodyPr wrap="square" rtlCol="0">
            <a:noAutofit/>
          </a:bodyPr>
          <a:lstStyle/>
          <a:p>
            <a:pPr algn="ctr" defTabSz="913851" fontAlgn="ctr">
              <a:spcBef>
                <a:spcPct val="0"/>
              </a:spcBef>
              <a:spcAft>
                <a:spcPct val="0"/>
              </a:spcAft>
              <a:buClr>
                <a:srgbClr val="A2A2A2"/>
              </a:buClr>
              <a:buSzPct val="70000"/>
              <a:defRPr/>
            </a:pPr>
            <a:r>
              <a:rPr lang="en-US" sz="1000">
                <a:solidFill>
                  <a:prstClr val="black"/>
                </a:solidFill>
                <a:latin typeface="Arial" panose="020B0604020202020204" pitchFamily="34" charset="0"/>
              </a:rPr>
              <a:t>VM</a:t>
            </a:r>
            <a:endParaRPr lang="en-US" altLang="zh-CN" sz="10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23" name="矩形 422"/>
          <p:cNvSpPr/>
          <p:nvPr/>
        </p:nvSpPr>
        <p:spPr>
          <a:xfrm>
            <a:off x="4128985" y="5449402"/>
            <a:ext cx="3892699" cy="914464"/>
          </a:xfrm>
          <a:prstGeom prst="rect">
            <a:avLst/>
          </a:prstGeom>
        </p:spPr>
        <p:txBody>
          <a:bodyPr wrap="square">
            <a:noAutofit/>
          </a:bodyPr>
          <a:lstStyle/>
          <a:p>
            <a:pPr marL="285693" indent="-285693" defTabSz="913929" fontAlgn="ctr">
              <a:buFont typeface="Arial" panose="020B0604020202020204" pitchFamily="34" charset="0"/>
              <a:buChar char="•"/>
            </a:pPr>
            <a:r>
              <a:rPr lang="en-US" sz="1000" dirty="0">
                <a:solidFill>
                  <a:srgbClr val="000000"/>
                </a:solidFill>
                <a:latin typeface="Arial" panose="020B0604020202020204" pitchFamily="34" charset="0"/>
              </a:rPr>
              <a:t>Storage-compute separation, implementing elastic compute and storage scaling</a:t>
            </a:r>
            <a:endParaRPr lang="en-US" altLang="zh-CN" sz="1000" dirty="0">
              <a:solidFill>
                <a:srgbClr val="000000"/>
              </a:solidFill>
              <a:latin typeface="Arial" panose="020B0604020202020204" pitchFamily="34" charset="0"/>
              <a:ea typeface="微软雅黑" panose="020B0503020204020204" pitchFamily="34" charset="-122"/>
            </a:endParaRPr>
          </a:p>
          <a:p>
            <a:pPr marL="285693" indent="-285693" defTabSz="913929" fontAlgn="ctr">
              <a:buFont typeface="Arial" panose="020B0604020202020204" pitchFamily="34" charset="0"/>
              <a:buChar char="•"/>
            </a:pPr>
            <a:r>
              <a:rPr lang="en-US" sz="1000" dirty="0">
                <a:solidFill>
                  <a:srgbClr val="000000"/>
                </a:solidFill>
                <a:latin typeface="Arial" panose="020B0604020202020204" pitchFamily="34" charset="0"/>
              </a:rPr>
              <a:t>EC technology, achieving higher utilization than the traditional Hadoop three-copy technology</a:t>
            </a:r>
          </a:p>
          <a:p>
            <a:pPr marL="285693" indent="-285693" defTabSz="913929" fontAlgn="ctr">
              <a:buFont typeface="Arial" panose="020B0604020202020204" pitchFamily="34" charset="0"/>
              <a:buChar char="•"/>
            </a:pPr>
            <a:r>
              <a:rPr lang="en-US" sz="1000" dirty="0">
                <a:solidFill>
                  <a:srgbClr val="000000"/>
                </a:solidFill>
                <a:latin typeface="Arial" panose="020B0604020202020204" pitchFamily="34" charset="0"/>
              </a:rPr>
              <a:t>TCO reduced by 40%+ compared with the traditional solution</a:t>
            </a:r>
          </a:p>
        </p:txBody>
      </p:sp>
      <p:sp>
        <p:nvSpPr>
          <p:cNvPr id="439" name="60713695"/>
          <p:cNvSpPr/>
          <p:nvPr/>
        </p:nvSpPr>
        <p:spPr>
          <a:xfrm>
            <a:off x="8123258" y="762000"/>
            <a:ext cx="3488617" cy="324192"/>
          </a:xfrm>
          <a:prstGeom prst="rect">
            <a:avLst/>
          </a:prstGeom>
          <a:solidFill>
            <a:srgbClr val="00B0F0"/>
          </a:solidFill>
          <a:ln w="25400" cap="flat" cmpd="sng" algn="ctr">
            <a:noFill/>
            <a:prstDash val="solid"/>
          </a:ln>
          <a:effectLst/>
        </p:spPr>
        <p:txBody>
          <a:bodyPr wrap="square" rtlCol="0" anchor="ctr">
            <a:noAutofit/>
          </a:bodyPr>
          <a:lstStyle/>
          <a:p>
            <a:pPr algn="ctr" fontAlgn="ctr">
              <a:defRPr/>
            </a:pPr>
            <a:r>
              <a:rPr lang="en-US" sz="1200">
                <a:solidFill>
                  <a:prstClr val="white"/>
                </a:solidFill>
                <a:latin typeface="Arial" panose="020B0604020202020204" pitchFamily="34" charset="0"/>
              </a:rPr>
              <a:t>HPC/Backup/Archival</a:t>
            </a:r>
            <a:endParaRPr kumimoji="1" lang="en-US" altLang="zh-CN" sz="1200" b="1" kern="0">
              <a:solidFill>
                <a:prstClr val="white"/>
              </a:solidFill>
              <a:latin typeface="Arial" panose="020B0604020202020204" pitchFamily="34" charset="0"/>
              <a:ea typeface="微软雅黑" panose="020B0503020204020204" pitchFamily="34" charset="-122"/>
              <a:cs typeface="Arial"/>
            </a:endParaRPr>
          </a:p>
        </p:txBody>
      </p:sp>
      <p:sp>
        <p:nvSpPr>
          <p:cNvPr id="441" name="文本框 440"/>
          <p:cNvSpPr txBox="1"/>
          <p:nvPr/>
        </p:nvSpPr>
        <p:spPr>
          <a:xfrm>
            <a:off x="8132045" y="5454587"/>
            <a:ext cx="3746190" cy="914464"/>
          </a:xfrm>
          <a:prstGeom prst="rect">
            <a:avLst/>
          </a:prstGeom>
          <a:noFill/>
        </p:spPr>
        <p:txBody>
          <a:bodyPr wrap="square" rtlCol="0">
            <a:noAutofit/>
          </a:bodyPr>
          <a:lstStyle/>
          <a:p>
            <a:pPr marL="285693" indent="-285693" defTabSz="913929" fontAlgn="ctr">
              <a:buFont typeface="Arial" panose="020B0604020202020204" pitchFamily="34" charset="0"/>
              <a:buChar char="•"/>
            </a:pPr>
            <a:r>
              <a:rPr lang="en-US" sz="1000" dirty="0">
                <a:solidFill>
                  <a:srgbClr val="000000"/>
                </a:solidFill>
                <a:latin typeface="Arial" panose="020B0604020202020204" pitchFamily="34" charset="0"/>
              </a:rPr>
              <a:t>HPC meets requirements for high bandwidth and intensive IOPS. Cold and hot data can be stored together.</a:t>
            </a:r>
            <a:endParaRPr lang="en-US" altLang="zh-CN" sz="1000" dirty="0">
              <a:solidFill>
                <a:srgbClr val="000000"/>
              </a:solidFill>
              <a:latin typeface="Arial" panose="020B0604020202020204" pitchFamily="34" charset="0"/>
              <a:ea typeface="微软雅黑" panose="020B0503020204020204" pitchFamily="34" charset="-122"/>
            </a:endParaRPr>
          </a:p>
          <a:p>
            <a:pPr marL="285693" indent="-285693" defTabSz="913929" fontAlgn="ctr">
              <a:buFont typeface="Arial" panose="020B0604020202020204" pitchFamily="34" charset="0"/>
              <a:buChar char="•"/>
            </a:pPr>
            <a:r>
              <a:rPr lang="en-US" sz="1000" dirty="0">
                <a:solidFill>
                  <a:srgbClr val="000000"/>
                </a:solidFill>
                <a:latin typeface="Arial" panose="020B0604020202020204" pitchFamily="34" charset="0"/>
              </a:rPr>
              <a:t>Backup and archival, on-demand purchase, and elastic expansion</a:t>
            </a:r>
            <a:endParaRPr lang="en-US" altLang="zh-CN" sz="1000" dirty="0">
              <a:solidFill>
                <a:srgbClr val="000000"/>
              </a:solidFill>
              <a:latin typeface="Arial" panose="020B0604020202020204" pitchFamily="34" charset="0"/>
              <a:ea typeface="微软雅黑" panose="020B0503020204020204" pitchFamily="34" charset="-122"/>
              <a:sym typeface="Microsoft YaHei" panose="020B0503020204020204" pitchFamily="34" charset="-122"/>
            </a:endParaRPr>
          </a:p>
          <a:p>
            <a:pPr marL="285693" indent="-285693" defTabSz="913929" fontAlgn="ctr">
              <a:buFont typeface="Arial" panose="020B0604020202020204" pitchFamily="34" charset="0"/>
              <a:buChar char="•"/>
            </a:pPr>
            <a:r>
              <a:rPr lang="en-US" sz="1000" dirty="0">
                <a:solidFill>
                  <a:srgbClr val="000000"/>
                </a:solidFill>
                <a:latin typeface="Arial" panose="020B0604020202020204" pitchFamily="34" charset="0"/>
              </a:rPr>
              <a:t>Server-storage convergence, reducing TCO by 40%+</a:t>
            </a:r>
          </a:p>
        </p:txBody>
      </p:sp>
      <p:sp>
        <p:nvSpPr>
          <p:cNvPr id="442" name="TextBox 453"/>
          <p:cNvSpPr txBox="1"/>
          <p:nvPr/>
        </p:nvSpPr>
        <p:spPr>
          <a:xfrm>
            <a:off x="4431034" y="1211855"/>
            <a:ext cx="3068055" cy="243111"/>
          </a:xfrm>
          <a:prstGeom prst="rect">
            <a:avLst/>
          </a:prstGeom>
          <a:noFill/>
        </p:spPr>
        <p:txBody>
          <a:bodyPr wrap="square" rtlCol="0">
            <a:noAutofit/>
          </a:bodyPr>
          <a:lstStyle/>
          <a:p>
            <a:pPr algn="ctr" defTabSz="914112" fontAlgn="ctr"/>
            <a:r>
              <a:rPr lang="en-US" sz="1050">
                <a:solidFill>
                  <a:prstClr val="black">
                    <a:lumMod val="75000"/>
                    <a:lumOff val="25000"/>
                  </a:prstClr>
                </a:solidFill>
                <a:latin typeface="Arial" panose="020B0604020202020204" pitchFamily="34" charset="0"/>
              </a:rPr>
              <a:t>Traditional compute-storage convergence</a:t>
            </a:r>
            <a:endParaRPr lang="en-US" sz="1050" b="1">
              <a:solidFill>
                <a:prstClr val="black">
                  <a:lumMod val="75000"/>
                  <a:lumOff val="25000"/>
                </a:prstClr>
              </a:solidFill>
              <a:latin typeface="Arial" panose="020B0604020202020204" pitchFamily="34" charset="0"/>
              <a:ea typeface="微软雅黑" panose="020B0503020204020204" pitchFamily="34" charset="-122"/>
            </a:endParaRPr>
          </a:p>
        </p:txBody>
      </p:sp>
      <p:sp>
        <p:nvSpPr>
          <p:cNvPr id="444" name="object 2"/>
          <p:cNvSpPr/>
          <p:nvPr/>
        </p:nvSpPr>
        <p:spPr>
          <a:xfrm>
            <a:off x="4987393" y="2241133"/>
            <a:ext cx="2072992" cy="34099"/>
          </a:xfrm>
          <a:custGeom>
            <a:avLst/>
            <a:gdLst/>
            <a:ahLst/>
            <a:cxnLst/>
            <a:rect l="l" t="t" r="r" b="b"/>
            <a:pathLst>
              <a:path w="6257290">
                <a:moveTo>
                  <a:pt x="0" y="0"/>
                </a:moveTo>
                <a:lnTo>
                  <a:pt x="6257290" y="0"/>
                </a:lnTo>
              </a:path>
            </a:pathLst>
          </a:custGeom>
          <a:ln w="28575">
            <a:solidFill>
              <a:srgbClr val="2C94DD"/>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45" name="object 3"/>
          <p:cNvSpPr/>
          <p:nvPr/>
        </p:nvSpPr>
        <p:spPr>
          <a:xfrm flipH="1">
            <a:off x="4987514" y="1913206"/>
            <a:ext cx="0" cy="655950"/>
          </a:xfrm>
          <a:custGeom>
            <a:avLst/>
            <a:gdLst/>
            <a:ahLst/>
            <a:cxnLst/>
            <a:rect l="l" t="t" r="r" b="b"/>
            <a:pathLst>
              <a:path h="879475">
                <a:moveTo>
                  <a:pt x="0" y="0"/>
                </a:moveTo>
                <a:lnTo>
                  <a:pt x="0" y="879220"/>
                </a:lnTo>
              </a:path>
            </a:pathLst>
          </a:custGeom>
          <a:ln w="28575">
            <a:solidFill>
              <a:srgbClr val="2C94DD"/>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46" name="object 4"/>
          <p:cNvSpPr/>
          <p:nvPr/>
        </p:nvSpPr>
        <p:spPr>
          <a:xfrm flipH="1">
            <a:off x="6023950" y="1986141"/>
            <a:ext cx="0" cy="655950"/>
          </a:xfrm>
          <a:custGeom>
            <a:avLst/>
            <a:gdLst/>
            <a:ahLst/>
            <a:cxnLst/>
            <a:rect l="l" t="t" r="r" b="b"/>
            <a:pathLst>
              <a:path h="879475">
                <a:moveTo>
                  <a:pt x="0" y="0"/>
                </a:moveTo>
                <a:lnTo>
                  <a:pt x="0" y="879094"/>
                </a:lnTo>
              </a:path>
            </a:pathLst>
          </a:custGeom>
          <a:ln w="28575">
            <a:solidFill>
              <a:srgbClr val="2C94DD"/>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47" name="object 5"/>
          <p:cNvSpPr/>
          <p:nvPr/>
        </p:nvSpPr>
        <p:spPr>
          <a:xfrm flipH="1">
            <a:off x="7060384" y="1876832"/>
            <a:ext cx="0" cy="655950"/>
          </a:xfrm>
          <a:custGeom>
            <a:avLst/>
            <a:gdLst/>
            <a:ahLst/>
            <a:cxnLst/>
            <a:rect l="l" t="t" r="r" b="b"/>
            <a:pathLst>
              <a:path h="879475">
                <a:moveTo>
                  <a:pt x="0" y="0"/>
                </a:moveTo>
                <a:lnTo>
                  <a:pt x="0" y="879094"/>
                </a:lnTo>
              </a:path>
            </a:pathLst>
          </a:custGeom>
          <a:ln w="28575">
            <a:solidFill>
              <a:srgbClr val="2C94DD"/>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48" name="object 6"/>
          <p:cNvSpPr txBox="1"/>
          <p:nvPr/>
        </p:nvSpPr>
        <p:spPr>
          <a:xfrm>
            <a:off x="4431806" y="2177370"/>
            <a:ext cx="673594" cy="226419"/>
          </a:xfrm>
          <a:prstGeom prst="rect">
            <a:avLst/>
          </a:prstGeom>
        </p:spPr>
        <p:txBody>
          <a:bodyPr vert="horz" wrap="square" lIns="0" tIns="13327" rIns="0" bIns="0" rtlCol="0">
            <a:noAutofit/>
          </a:bodyPr>
          <a:lstStyle/>
          <a:p>
            <a:pPr marL="12692" defTabSz="914112" fontAlgn="ctr">
              <a:spcBef>
                <a:spcPts val="105"/>
              </a:spcBef>
            </a:pPr>
            <a:r>
              <a:rPr lang="en-US" sz="900" b="1">
                <a:solidFill>
                  <a:srgbClr val="2C94DD"/>
                </a:solidFill>
                <a:latin typeface="Arial" panose="020B0604020202020204" pitchFamily="34" charset="0"/>
              </a:rPr>
              <a:t>Ethernet</a:t>
            </a:r>
            <a:endParaRPr lang="en-US" sz="900">
              <a:solidFill>
                <a:prstClr val="black"/>
              </a:solidFill>
              <a:latin typeface="Arial" panose="020B0604020202020204" pitchFamily="34" charset="0"/>
              <a:ea typeface="微软雅黑" panose="020B0503020204020204" pitchFamily="34" charset="-122"/>
              <a:cs typeface="Verdana"/>
            </a:endParaRPr>
          </a:p>
        </p:txBody>
      </p:sp>
      <p:sp>
        <p:nvSpPr>
          <p:cNvPr id="449" name="object 7"/>
          <p:cNvSpPr/>
          <p:nvPr/>
        </p:nvSpPr>
        <p:spPr>
          <a:xfrm>
            <a:off x="4431032" y="1526244"/>
            <a:ext cx="1017790" cy="708956"/>
          </a:xfrm>
          <a:prstGeom prst="rect">
            <a:avLst/>
          </a:prstGeom>
          <a:blipFill>
            <a:blip r:embed="rId9"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0" name="object 9"/>
          <p:cNvSpPr/>
          <p:nvPr/>
        </p:nvSpPr>
        <p:spPr>
          <a:xfrm>
            <a:off x="4454046" y="1547281"/>
            <a:ext cx="972153" cy="627789"/>
          </a:xfrm>
          <a:custGeom>
            <a:avLst/>
            <a:gdLst/>
            <a:ahLst/>
            <a:cxnLst/>
            <a:rect l="l" t="t" r="r" b="b"/>
            <a:pathLst>
              <a:path w="2026285" h="732790">
                <a:moveTo>
                  <a:pt x="0" y="732650"/>
                </a:moveTo>
                <a:lnTo>
                  <a:pt x="2025904" y="732650"/>
                </a:lnTo>
                <a:lnTo>
                  <a:pt x="2025904" y="0"/>
                </a:lnTo>
                <a:lnTo>
                  <a:pt x="0" y="0"/>
                </a:lnTo>
                <a:lnTo>
                  <a:pt x="0" y="732650"/>
                </a:lnTo>
                <a:close/>
              </a:path>
            </a:pathLst>
          </a:custGeom>
          <a:ln w="9525">
            <a:solidFill>
              <a:srgbClr val="00000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1" name="object 10"/>
          <p:cNvSpPr/>
          <p:nvPr/>
        </p:nvSpPr>
        <p:spPr>
          <a:xfrm>
            <a:off x="5467833" y="1526244"/>
            <a:ext cx="1017059" cy="708956"/>
          </a:xfrm>
          <a:prstGeom prst="rect">
            <a:avLst/>
          </a:prstGeom>
          <a:blipFill>
            <a:blip r:embed="rId10"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2" name="object 12"/>
          <p:cNvSpPr/>
          <p:nvPr/>
        </p:nvSpPr>
        <p:spPr>
          <a:xfrm>
            <a:off x="5490499" y="1547281"/>
            <a:ext cx="972153" cy="627789"/>
          </a:xfrm>
          <a:custGeom>
            <a:avLst/>
            <a:gdLst/>
            <a:ahLst/>
            <a:cxnLst/>
            <a:rect l="l" t="t" r="r" b="b"/>
            <a:pathLst>
              <a:path w="2026285" h="732790">
                <a:moveTo>
                  <a:pt x="0" y="732650"/>
                </a:moveTo>
                <a:lnTo>
                  <a:pt x="2025903" y="732650"/>
                </a:lnTo>
                <a:lnTo>
                  <a:pt x="2025903" y="0"/>
                </a:lnTo>
                <a:lnTo>
                  <a:pt x="0" y="0"/>
                </a:lnTo>
                <a:lnTo>
                  <a:pt x="0" y="732650"/>
                </a:lnTo>
                <a:close/>
              </a:path>
            </a:pathLst>
          </a:custGeom>
          <a:ln w="9525">
            <a:solidFill>
              <a:srgbClr val="00000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3" name="object 13"/>
          <p:cNvSpPr/>
          <p:nvPr/>
        </p:nvSpPr>
        <p:spPr>
          <a:xfrm>
            <a:off x="6503903" y="1526244"/>
            <a:ext cx="1017790" cy="708956"/>
          </a:xfrm>
          <a:prstGeom prst="rect">
            <a:avLst/>
          </a:prstGeom>
          <a:blipFill>
            <a:blip r:embed="rId9"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4" name="object 15"/>
          <p:cNvSpPr/>
          <p:nvPr/>
        </p:nvSpPr>
        <p:spPr>
          <a:xfrm>
            <a:off x="6526935" y="1547281"/>
            <a:ext cx="972153" cy="627789"/>
          </a:xfrm>
          <a:custGeom>
            <a:avLst/>
            <a:gdLst/>
            <a:ahLst/>
            <a:cxnLst/>
            <a:rect l="l" t="t" r="r" b="b"/>
            <a:pathLst>
              <a:path w="2026283" h="732790">
                <a:moveTo>
                  <a:pt x="0" y="732650"/>
                </a:moveTo>
                <a:lnTo>
                  <a:pt x="2025903" y="732650"/>
                </a:lnTo>
                <a:lnTo>
                  <a:pt x="2025903" y="0"/>
                </a:lnTo>
                <a:lnTo>
                  <a:pt x="0" y="0"/>
                </a:lnTo>
                <a:lnTo>
                  <a:pt x="0" y="732650"/>
                </a:lnTo>
                <a:close/>
              </a:path>
            </a:pathLst>
          </a:custGeom>
          <a:ln w="9525">
            <a:solidFill>
              <a:srgbClr val="00000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5" name="object 16"/>
          <p:cNvSpPr/>
          <p:nvPr/>
        </p:nvSpPr>
        <p:spPr>
          <a:xfrm>
            <a:off x="6503903" y="2330457"/>
            <a:ext cx="1017790" cy="717543"/>
          </a:xfrm>
          <a:prstGeom prst="rect">
            <a:avLst/>
          </a:prstGeom>
          <a:blipFill>
            <a:blip r:embed="rId11"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6" name="object 18"/>
          <p:cNvSpPr/>
          <p:nvPr/>
        </p:nvSpPr>
        <p:spPr>
          <a:xfrm>
            <a:off x="6526935" y="2350358"/>
            <a:ext cx="972153" cy="640492"/>
          </a:xfrm>
          <a:custGeom>
            <a:avLst/>
            <a:gdLst/>
            <a:ahLst/>
            <a:cxnLst/>
            <a:rect l="l" t="t" r="r" b="b"/>
            <a:pathLst>
              <a:path w="2026283" h="732789">
                <a:moveTo>
                  <a:pt x="0" y="732650"/>
                </a:moveTo>
                <a:lnTo>
                  <a:pt x="2025903" y="732650"/>
                </a:lnTo>
                <a:lnTo>
                  <a:pt x="2025903" y="0"/>
                </a:lnTo>
                <a:lnTo>
                  <a:pt x="0" y="0"/>
                </a:lnTo>
                <a:lnTo>
                  <a:pt x="0" y="732650"/>
                </a:lnTo>
                <a:close/>
              </a:path>
            </a:pathLst>
          </a:custGeom>
          <a:ln w="9525">
            <a:solidFill>
              <a:srgbClr val="00000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7" name="object 19"/>
          <p:cNvSpPr/>
          <p:nvPr/>
        </p:nvSpPr>
        <p:spPr>
          <a:xfrm>
            <a:off x="4431032" y="2330457"/>
            <a:ext cx="1017790" cy="717543"/>
          </a:xfrm>
          <a:prstGeom prst="rect">
            <a:avLst/>
          </a:prstGeom>
          <a:blipFill>
            <a:blip r:embed="rId11"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8" name="object 21"/>
          <p:cNvSpPr/>
          <p:nvPr/>
        </p:nvSpPr>
        <p:spPr>
          <a:xfrm>
            <a:off x="4454046" y="2350358"/>
            <a:ext cx="972153" cy="640492"/>
          </a:xfrm>
          <a:custGeom>
            <a:avLst/>
            <a:gdLst/>
            <a:ahLst/>
            <a:cxnLst/>
            <a:rect l="l" t="t" r="r" b="b"/>
            <a:pathLst>
              <a:path w="2026285" h="732789">
                <a:moveTo>
                  <a:pt x="0" y="732650"/>
                </a:moveTo>
                <a:lnTo>
                  <a:pt x="2025904" y="732650"/>
                </a:lnTo>
                <a:lnTo>
                  <a:pt x="2025904" y="0"/>
                </a:lnTo>
                <a:lnTo>
                  <a:pt x="0" y="0"/>
                </a:lnTo>
                <a:lnTo>
                  <a:pt x="0" y="732650"/>
                </a:lnTo>
                <a:close/>
              </a:path>
            </a:pathLst>
          </a:custGeom>
          <a:ln w="9525">
            <a:solidFill>
              <a:srgbClr val="00000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59" name="object 22"/>
          <p:cNvSpPr/>
          <p:nvPr/>
        </p:nvSpPr>
        <p:spPr>
          <a:xfrm>
            <a:off x="5467833" y="2330457"/>
            <a:ext cx="1017059" cy="717543"/>
          </a:xfrm>
          <a:prstGeom prst="rect">
            <a:avLst/>
          </a:prstGeom>
          <a:blipFill>
            <a:blip r:embed="rId12"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60" name="object 24"/>
          <p:cNvSpPr/>
          <p:nvPr/>
        </p:nvSpPr>
        <p:spPr>
          <a:xfrm>
            <a:off x="5490499" y="2350358"/>
            <a:ext cx="972153" cy="640492"/>
          </a:xfrm>
          <a:custGeom>
            <a:avLst/>
            <a:gdLst/>
            <a:ahLst/>
            <a:cxnLst/>
            <a:rect l="l" t="t" r="r" b="b"/>
            <a:pathLst>
              <a:path w="2026285" h="732789">
                <a:moveTo>
                  <a:pt x="0" y="732650"/>
                </a:moveTo>
                <a:lnTo>
                  <a:pt x="2025903" y="732650"/>
                </a:lnTo>
                <a:lnTo>
                  <a:pt x="2025903" y="0"/>
                </a:lnTo>
                <a:lnTo>
                  <a:pt x="0" y="0"/>
                </a:lnTo>
                <a:lnTo>
                  <a:pt x="0" y="732650"/>
                </a:lnTo>
                <a:close/>
              </a:path>
            </a:pathLst>
          </a:custGeom>
          <a:ln w="9525">
            <a:solidFill>
              <a:srgbClr val="00000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61" name="object 33"/>
          <p:cNvSpPr txBox="1"/>
          <p:nvPr/>
        </p:nvSpPr>
        <p:spPr>
          <a:xfrm>
            <a:off x="4617486" y="1941867"/>
            <a:ext cx="783145" cy="281623"/>
          </a:xfrm>
          <a:prstGeom prst="rect">
            <a:avLst/>
          </a:prstGeom>
        </p:spPr>
        <p:txBody>
          <a:bodyPr vert="horz" wrap="square" lIns="0" tIns="12057" rIns="0" bIns="0" rtlCol="0">
            <a:noAutofit/>
          </a:bodyPr>
          <a:lstStyle/>
          <a:p>
            <a:pPr marL="12692" algn="ctr" defTabSz="914112" fontAlgn="ctr">
              <a:spcBef>
                <a:spcPts val="95"/>
              </a:spcBef>
            </a:pPr>
            <a:r>
              <a:rPr lang="en-US" sz="600">
                <a:solidFill>
                  <a:prstClr val="black"/>
                </a:solidFill>
                <a:latin typeface="Arial" panose="020B0604020202020204" pitchFamily="34" charset="0"/>
              </a:rPr>
              <a:t>Data node +</a:t>
            </a:r>
          </a:p>
          <a:p>
            <a:pPr marL="12692" algn="ctr" defTabSz="914112" fontAlgn="ctr">
              <a:spcBef>
                <a:spcPts val="95"/>
              </a:spcBef>
            </a:pPr>
            <a:r>
              <a:rPr lang="en-US" sz="600">
                <a:solidFill>
                  <a:prstClr val="black"/>
                </a:solidFill>
                <a:latin typeface="Arial" panose="020B0604020202020204" pitchFamily="34" charset="0"/>
              </a:rPr>
              <a:t>Compute node</a:t>
            </a:r>
            <a:endParaRPr lang="en-US" sz="600">
              <a:solidFill>
                <a:prstClr val="black"/>
              </a:solidFill>
              <a:latin typeface="Arial" panose="020B0604020202020204" pitchFamily="34" charset="0"/>
              <a:ea typeface="微软雅黑" panose="020B0503020204020204" pitchFamily="34" charset="-122"/>
              <a:cs typeface="宋体"/>
            </a:endParaRPr>
          </a:p>
        </p:txBody>
      </p:sp>
      <p:sp>
        <p:nvSpPr>
          <p:cNvPr id="462" name="object 34"/>
          <p:cNvSpPr/>
          <p:nvPr/>
        </p:nvSpPr>
        <p:spPr>
          <a:xfrm>
            <a:off x="5155562" y="1588470"/>
            <a:ext cx="132708" cy="199010"/>
          </a:xfrm>
          <a:prstGeom prst="rect">
            <a:avLst/>
          </a:prstGeom>
          <a:blipFill>
            <a:blip r:embed="rId13"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63" name="object 35"/>
          <p:cNvSpPr/>
          <p:nvPr/>
        </p:nvSpPr>
        <p:spPr>
          <a:xfrm>
            <a:off x="5155562" y="1588470"/>
            <a:ext cx="132829" cy="52571"/>
          </a:xfrm>
          <a:custGeom>
            <a:avLst/>
            <a:gdLst/>
            <a:ahLst/>
            <a:cxnLst/>
            <a:rect l="l" t="t" r="r" b="b"/>
            <a:pathLst>
              <a:path w="276860" h="70484">
                <a:moveTo>
                  <a:pt x="276606" y="35051"/>
                </a:moveTo>
                <a:lnTo>
                  <a:pt x="265729" y="48726"/>
                </a:lnTo>
                <a:lnTo>
                  <a:pt x="236077" y="59864"/>
                </a:lnTo>
                <a:lnTo>
                  <a:pt x="192113" y="67359"/>
                </a:lnTo>
                <a:lnTo>
                  <a:pt x="138302" y="70103"/>
                </a:lnTo>
                <a:lnTo>
                  <a:pt x="84492" y="67359"/>
                </a:lnTo>
                <a:lnTo>
                  <a:pt x="40528" y="59864"/>
                </a:lnTo>
                <a:lnTo>
                  <a:pt x="10876" y="48726"/>
                </a:lnTo>
                <a:lnTo>
                  <a:pt x="0" y="35051"/>
                </a:lnTo>
                <a:lnTo>
                  <a:pt x="10876" y="21431"/>
                </a:lnTo>
                <a:lnTo>
                  <a:pt x="40528" y="10287"/>
                </a:lnTo>
                <a:lnTo>
                  <a:pt x="84492" y="2762"/>
                </a:lnTo>
                <a:lnTo>
                  <a:pt x="138302"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64" name="object 36"/>
          <p:cNvSpPr/>
          <p:nvPr/>
        </p:nvSpPr>
        <p:spPr>
          <a:xfrm>
            <a:off x="5155562" y="1614612"/>
            <a:ext cx="132829" cy="172868"/>
          </a:xfrm>
          <a:custGeom>
            <a:avLst/>
            <a:gdLst/>
            <a:ahLst/>
            <a:cxnLst/>
            <a:rect l="l" t="t" r="r" b="b"/>
            <a:pathLst>
              <a:path w="276860" h="231775">
                <a:moveTo>
                  <a:pt x="276606" y="0"/>
                </a:moveTo>
                <a:lnTo>
                  <a:pt x="276606" y="196723"/>
                </a:lnTo>
                <a:lnTo>
                  <a:pt x="265729" y="210397"/>
                </a:lnTo>
                <a:lnTo>
                  <a:pt x="236077" y="221535"/>
                </a:lnTo>
                <a:lnTo>
                  <a:pt x="192113" y="229030"/>
                </a:lnTo>
                <a:lnTo>
                  <a:pt x="138302" y="231775"/>
                </a:lnTo>
                <a:lnTo>
                  <a:pt x="84492" y="229030"/>
                </a:lnTo>
                <a:lnTo>
                  <a:pt x="40528" y="221535"/>
                </a:lnTo>
                <a:lnTo>
                  <a:pt x="10876" y="210397"/>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65" name="object 37"/>
          <p:cNvSpPr/>
          <p:nvPr/>
        </p:nvSpPr>
        <p:spPr>
          <a:xfrm>
            <a:off x="5054904" y="1617550"/>
            <a:ext cx="132647" cy="199010"/>
          </a:xfrm>
          <a:prstGeom prst="rect">
            <a:avLst/>
          </a:prstGeom>
          <a:blipFill>
            <a:blip r:embed="rId14"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66" name="object 38"/>
          <p:cNvSpPr/>
          <p:nvPr/>
        </p:nvSpPr>
        <p:spPr>
          <a:xfrm>
            <a:off x="5054904" y="1617550"/>
            <a:ext cx="132829" cy="52571"/>
          </a:xfrm>
          <a:custGeom>
            <a:avLst/>
            <a:gdLst/>
            <a:ahLst/>
            <a:cxnLst/>
            <a:rect l="l" t="t" r="r" b="b"/>
            <a:pathLst>
              <a:path w="276860" h="70484">
                <a:moveTo>
                  <a:pt x="276479" y="35051"/>
                </a:moveTo>
                <a:lnTo>
                  <a:pt x="265620" y="48672"/>
                </a:lnTo>
                <a:lnTo>
                  <a:pt x="235997" y="59816"/>
                </a:lnTo>
                <a:lnTo>
                  <a:pt x="192039" y="67341"/>
                </a:lnTo>
                <a:lnTo>
                  <a:pt x="138175" y="70103"/>
                </a:lnTo>
                <a:lnTo>
                  <a:pt x="84385" y="67341"/>
                </a:lnTo>
                <a:lnTo>
                  <a:pt x="40465" y="59817"/>
                </a:lnTo>
                <a:lnTo>
                  <a:pt x="10856" y="48672"/>
                </a:lnTo>
                <a:lnTo>
                  <a:pt x="0" y="35051"/>
                </a:lnTo>
                <a:lnTo>
                  <a:pt x="10856" y="21377"/>
                </a:lnTo>
                <a:lnTo>
                  <a:pt x="40465" y="10239"/>
                </a:lnTo>
                <a:lnTo>
                  <a:pt x="84385" y="2744"/>
                </a:lnTo>
                <a:lnTo>
                  <a:pt x="138175" y="0"/>
                </a:lnTo>
                <a:lnTo>
                  <a:pt x="192039" y="2744"/>
                </a:lnTo>
                <a:lnTo>
                  <a:pt x="235997" y="10239"/>
                </a:lnTo>
                <a:lnTo>
                  <a:pt x="265620" y="21377"/>
                </a:lnTo>
                <a:lnTo>
                  <a:pt x="276479"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67" name="object 39"/>
          <p:cNvSpPr/>
          <p:nvPr/>
        </p:nvSpPr>
        <p:spPr>
          <a:xfrm>
            <a:off x="5054904" y="1643692"/>
            <a:ext cx="132829" cy="172868"/>
          </a:xfrm>
          <a:custGeom>
            <a:avLst/>
            <a:gdLst/>
            <a:ahLst/>
            <a:cxnLst/>
            <a:rect l="l" t="t" r="r" b="b"/>
            <a:pathLst>
              <a:path w="276860" h="231775">
                <a:moveTo>
                  <a:pt x="276479" y="0"/>
                </a:moveTo>
                <a:lnTo>
                  <a:pt x="276479" y="196723"/>
                </a:lnTo>
                <a:lnTo>
                  <a:pt x="265620" y="210343"/>
                </a:lnTo>
                <a:lnTo>
                  <a:pt x="235997" y="221487"/>
                </a:lnTo>
                <a:lnTo>
                  <a:pt x="192039" y="229012"/>
                </a:lnTo>
                <a:lnTo>
                  <a:pt x="138175" y="231775"/>
                </a:lnTo>
                <a:lnTo>
                  <a:pt x="84385" y="229012"/>
                </a:lnTo>
                <a:lnTo>
                  <a:pt x="40465" y="221488"/>
                </a:lnTo>
                <a:lnTo>
                  <a:pt x="10856"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68" name="object 42"/>
          <p:cNvSpPr/>
          <p:nvPr/>
        </p:nvSpPr>
        <p:spPr>
          <a:xfrm>
            <a:off x="5226851" y="1669457"/>
            <a:ext cx="132647" cy="199010"/>
          </a:xfrm>
          <a:prstGeom prst="rect">
            <a:avLst/>
          </a:prstGeom>
          <a:blipFill>
            <a:blip r:embed="rId15"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69" name="object 43"/>
          <p:cNvSpPr/>
          <p:nvPr/>
        </p:nvSpPr>
        <p:spPr>
          <a:xfrm>
            <a:off x="5226851" y="1669457"/>
            <a:ext cx="132829" cy="52571"/>
          </a:xfrm>
          <a:custGeom>
            <a:avLst/>
            <a:gdLst/>
            <a:ahLst/>
            <a:cxnLst/>
            <a:rect l="l" t="t" r="r" b="b"/>
            <a:pathLst>
              <a:path w="276860" h="70484">
                <a:moveTo>
                  <a:pt x="276479" y="35051"/>
                </a:moveTo>
                <a:lnTo>
                  <a:pt x="265620" y="48726"/>
                </a:lnTo>
                <a:lnTo>
                  <a:pt x="235997" y="59864"/>
                </a:lnTo>
                <a:lnTo>
                  <a:pt x="192039" y="67359"/>
                </a:lnTo>
                <a:lnTo>
                  <a:pt x="138175" y="70103"/>
                </a:lnTo>
                <a:lnTo>
                  <a:pt x="84385" y="67359"/>
                </a:lnTo>
                <a:lnTo>
                  <a:pt x="40465" y="59864"/>
                </a:lnTo>
                <a:lnTo>
                  <a:pt x="10856" y="48726"/>
                </a:lnTo>
                <a:lnTo>
                  <a:pt x="0" y="35051"/>
                </a:lnTo>
                <a:lnTo>
                  <a:pt x="10856" y="21431"/>
                </a:lnTo>
                <a:lnTo>
                  <a:pt x="40465" y="10287"/>
                </a:lnTo>
                <a:lnTo>
                  <a:pt x="84385" y="2762"/>
                </a:lnTo>
                <a:lnTo>
                  <a:pt x="138175" y="0"/>
                </a:lnTo>
                <a:lnTo>
                  <a:pt x="192039" y="2762"/>
                </a:lnTo>
                <a:lnTo>
                  <a:pt x="235997" y="10286"/>
                </a:lnTo>
                <a:lnTo>
                  <a:pt x="265620" y="21431"/>
                </a:lnTo>
                <a:lnTo>
                  <a:pt x="276479"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70" name="object 44"/>
          <p:cNvSpPr/>
          <p:nvPr/>
        </p:nvSpPr>
        <p:spPr>
          <a:xfrm>
            <a:off x="5226851" y="1695601"/>
            <a:ext cx="132829" cy="172868"/>
          </a:xfrm>
          <a:custGeom>
            <a:avLst/>
            <a:gdLst/>
            <a:ahLst/>
            <a:cxnLst/>
            <a:rect l="l" t="t" r="r" b="b"/>
            <a:pathLst>
              <a:path w="276860" h="231775">
                <a:moveTo>
                  <a:pt x="276479" y="0"/>
                </a:moveTo>
                <a:lnTo>
                  <a:pt x="276479" y="196723"/>
                </a:lnTo>
                <a:lnTo>
                  <a:pt x="265620" y="210397"/>
                </a:lnTo>
                <a:lnTo>
                  <a:pt x="235997" y="221535"/>
                </a:lnTo>
                <a:lnTo>
                  <a:pt x="192039" y="229030"/>
                </a:lnTo>
                <a:lnTo>
                  <a:pt x="138175" y="231775"/>
                </a:lnTo>
                <a:lnTo>
                  <a:pt x="84385" y="229030"/>
                </a:lnTo>
                <a:lnTo>
                  <a:pt x="40465" y="221535"/>
                </a:lnTo>
                <a:lnTo>
                  <a:pt x="10856" y="210397"/>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71" name="object 45"/>
          <p:cNvSpPr/>
          <p:nvPr/>
        </p:nvSpPr>
        <p:spPr>
          <a:xfrm>
            <a:off x="5126133" y="1698536"/>
            <a:ext cx="132708" cy="199010"/>
          </a:xfrm>
          <a:prstGeom prst="rect">
            <a:avLst/>
          </a:prstGeom>
          <a:blipFill>
            <a:blip r:embed="rId16"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72" name="object 46"/>
          <p:cNvSpPr/>
          <p:nvPr/>
        </p:nvSpPr>
        <p:spPr>
          <a:xfrm>
            <a:off x="5126133" y="1698536"/>
            <a:ext cx="132829" cy="52571"/>
          </a:xfrm>
          <a:custGeom>
            <a:avLst/>
            <a:gdLst/>
            <a:ahLst/>
            <a:cxnLst/>
            <a:rect l="l" t="t" r="r" b="b"/>
            <a:pathLst>
              <a:path w="276860" h="70484">
                <a:moveTo>
                  <a:pt x="276606" y="35051"/>
                </a:moveTo>
                <a:lnTo>
                  <a:pt x="265729" y="48672"/>
                </a:lnTo>
                <a:lnTo>
                  <a:pt x="236077" y="59816"/>
                </a:lnTo>
                <a:lnTo>
                  <a:pt x="192113" y="67341"/>
                </a:lnTo>
                <a:lnTo>
                  <a:pt x="138303" y="70103"/>
                </a:lnTo>
                <a:lnTo>
                  <a:pt x="84439" y="67341"/>
                </a:lnTo>
                <a:lnTo>
                  <a:pt x="40481" y="59816"/>
                </a:lnTo>
                <a:lnTo>
                  <a:pt x="10858" y="48672"/>
                </a:lnTo>
                <a:lnTo>
                  <a:pt x="0" y="35051"/>
                </a:lnTo>
                <a:lnTo>
                  <a:pt x="10858" y="21431"/>
                </a:lnTo>
                <a:lnTo>
                  <a:pt x="40481" y="10287"/>
                </a:lnTo>
                <a:lnTo>
                  <a:pt x="84439" y="2762"/>
                </a:lnTo>
                <a:lnTo>
                  <a:pt x="138303"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73" name="object 47"/>
          <p:cNvSpPr/>
          <p:nvPr/>
        </p:nvSpPr>
        <p:spPr>
          <a:xfrm>
            <a:off x="5126133" y="1724680"/>
            <a:ext cx="132829" cy="172868"/>
          </a:xfrm>
          <a:custGeom>
            <a:avLst/>
            <a:gdLst/>
            <a:ahLst/>
            <a:cxnLst/>
            <a:rect l="l" t="t" r="r" b="b"/>
            <a:pathLst>
              <a:path w="276860" h="231775">
                <a:moveTo>
                  <a:pt x="276606" y="0"/>
                </a:moveTo>
                <a:lnTo>
                  <a:pt x="276606" y="196723"/>
                </a:lnTo>
                <a:lnTo>
                  <a:pt x="265729" y="210343"/>
                </a:lnTo>
                <a:lnTo>
                  <a:pt x="236077" y="221487"/>
                </a:lnTo>
                <a:lnTo>
                  <a:pt x="192113" y="229012"/>
                </a:lnTo>
                <a:lnTo>
                  <a:pt x="138303" y="231775"/>
                </a:lnTo>
                <a:lnTo>
                  <a:pt x="84439" y="229012"/>
                </a:lnTo>
                <a:lnTo>
                  <a:pt x="40481" y="221487"/>
                </a:lnTo>
                <a:lnTo>
                  <a:pt x="10858"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74" name="object 49"/>
          <p:cNvSpPr txBox="1"/>
          <p:nvPr/>
        </p:nvSpPr>
        <p:spPr>
          <a:xfrm>
            <a:off x="4644291" y="2757660"/>
            <a:ext cx="590725" cy="281623"/>
          </a:xfrm>
          <a:prstGeom prst="rect">
            <a:avLst/>
          </a:prstGeom>
        </p:spPr>
        <p:txBody>
          <a:bodyPr vert="horz" wrap="square" lIns="0" tIns="12057" rIns="0" bIns="0" rtlCol="0">
            <a:noAutofit/>
          </a:bodyPr>
          <a:lstStyle/>
          <a:p>
            <a:pPr marL="12692" algn="ctr" defTabSz="914112" fontAlgn="ctr">
              <a:spcBef>
                <a:spcPts val="95"/>
              </a:spcBef>
            </a:pPr>
            <a:r>
              <a:rPr lang="en-US" sz="600">
                <a:solidFill>
                  <a:prstClr val="black"/>
                </a:solidFill>
                <a:latin typeface="Arial" panose="020B0604020202020204" pitchFamily="34" charset="0"/>
              </a:rPr>
              <a:t>Data node +</a:t>
            </a:r>
          </a:p>
          <a:p>
            <a:pPr marL="12692" algn="ctr" defTabSz="914112" fontAlgn="ctr">
              <a:spcBef>
                <a:spcPts val="95"/>
              </a:spcBef>
            </a:pPr>
            <a:r>
              <a:rPr lang="en-US" sz="600">
                <a:solidFill>
                  <a:prstClr val="black"/>
                </a:solidFill>
                <a:latin typeface="Arial" panose="020B0604020202020204" pitchFamily="34" charset="0"/>
              </a:rPr>
              <a:t>Compute node</a:t>
            </a:r>
            <a:endParaRPr lang="en-US" sz="600">
              <a:solidFill>
                <a:prstClr val="black"/>
              </a:solidFill>
              <a:latin typeface="Arial" panose="020B0604020202020204" pitchFamily="34" charset="0"/>
              <a:ea typeface="微软雅黑" panose="020B0503020204020204" pitchFamily="34" charset="-122"/>
              <a:cs typeface="宋体"/>
            </a:endParaRPr>
          </a:p>
        </p:txBody>
      </p:sp>
      <p:sp>
        <p:nvSpPr>
          <p:cNvPr id="475" name="object 50"/>
          <p:cNvSpPr/>
          <p:nvPr/>
        </p:nvSpPr>
        <p:spPr>
          <a:xfrm>
            <a:off x="5155562" y="2402256"/>
            <a:ext cx="132708" cy="199010"/>
          </a:xfrm>
          <a:prstGeom prst="rect">
            <a:avLst/>
          </a:prstGeom>
          <a:blipFill>
            <a:blip r:embed="rId17"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76" name="object 51"/>
          <p:cNvSpPr/>
          <p:nvPr/>
        </p:nvSpPr>
        <p:spPr>
          <a:xfrm>
            <a:off x="5155562" y="2402256"/>
            <a:ext cx="132829" cy="52571"/>
          </a:xfrm>
          <a:custGeom>
            <a:avLst/>
            <a:gdLst/>
            <a:ahLst/>
            <a:cxnLst/>
            <a:rect l="l" t="t" r="r" b="b"/>
            <a:pathLst>
              <a:path w="276860" h="70485">
                <a:moveTo>
                  <a:pt x="276606" y="35051"/>
                </a:moveTo>
                <a:lnTo>
                  <a:pt x="265729" y="48726"/>
                </a:lnTo>
                <a:lnTo>
                  <a:pt x="236077" y="59864"/>
                </a:lnTo>
                <a:lnTo>
                  <a:pt x="192113" y="67359"/>
                </a:lnTo>
                <a:lnTo>
                  <a:pt x="138302" y="70103"/>
                </a:lnTo>
                <a:lnTo>
                  <a:pt x="84492" y="67359"/>
                </a:lnTo>
                <a:lnTo>
                  <a:pt x="40528" y="59864"/>
                </a:lnTo>
                <a:lnTo>
                  <a:pt x="10876" y="48726"/>
                </a:lnTo>
                <a:lnTo>
                  <a:pt x="0" y="35051"/>
                </a:lnTo>
                <a:lnTo>
                  <a:pt x="10876" y="21431"/>
                </a:lnTo>
                <a:lnTo>
                  <a:pt x="40528" y="10287"/>
                </a:lnTo>
                <a:lnTo>
                  <a:pt x="84492" y="2762"/>
                </a:lnTo>
                <a:lnTo>
                  <a:pt x="138302"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77" name="object 52"/>
          <p:cNvSpPr/>
          <p:nvPr/>
        </p:nvSpPr>
        <p:spPr>
          <a:xfrm>
            <a:off x="5155562" y="2428400"/>
            <a:ext cx="132829" cy="172868"/>
          </a:xfrm>
          <a:custGeom>
            <a:avLst/>
            <a:gdLst/>
            <a:ahLst/>
            <a:cxnLst/>
            <a:rect l="l" t="t" r="r" b="b"/>
            <a:pathLst>
              <a:path w="276860" h="231775">
                <a:moveTo>
                  <a:pt x="276606" y="0"/>
                </a:moveTo>
                <a:lnTo>
                  <a:pt x="276606" y="196723"/>
                </a:lnTo>
                <a:lnTo>
                  <a:pt x="265729" y="210397"/>
                </a:lnTo>
                <a:lnTo>
                  <a:pt x="236077" y="221535"/>
                </a:lnTo>
                <a:lnTo>
                  <a:pt x="192113" y="229030"/>
                </a:lnTo>
                <a:lnTo>
                  <a:pt x="138302" y="231775"/>
                </a:lnTo>
                <a:lnTo>
                  <a:pt x="84492" y="229030"/>
                </a:lnTo>
                <a:lnTo>
                  <a:pt x="40528" y="221535"/>
                </a:lnTo>
                <a:lnTo>
                  <a:pt x="10876" y="210397"/>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78" name="object 53"/>
          <p:cNvSpPr/>
          <p:nvPr/>
        </p:nvSpPr>
        <p:spPr>
          <a:xfrm>
            <a:off x="5054904" y="2431335"/>
            <a:ext cx="132647" cy="199010"/>
          </a:xfrm>
          <a:prstGeom prst="rect">
            <a:avLst/>
          </a:prstGeom>
          <a:blipFill>
            <a:blip r:embed="rId18"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79" name="object 54"/>
          <p:cNvSpPr/>
          <p:nvPr/>
        </p:nvSpPr>
        <p:spPr>
          <a:xfrm>
            <a:off x="5054904" y="2431335"/>
            <a:ext cx="132829" cy="52571"/>
          </a:xfrm>
          <a:custGeom>
            <a:avLst/>
            <a:gdLst/>
            <a:ahLst/>
            <a:cxnLst/>
            <a:rect l="l" t="t" r="r" b="b"/>
            <a:pathLst>
              <a:path w="276860" h="70485">
                <a:moveTo>
                  <a:pt x="276479" y="35051"/>
                </a:moveTo>
                <a:lnTo>
                  <a:pt x="265620" y="48672"/>
                </a:lnTo>
                <a:lnTo>
                  <a:pt x="235997" y="59817"/>
                </a:lnTo>
                <a:lnTo>
                  <a:pt x="192039" y="67341"/>
                </a:lnTo>
                <a:lnTo>
                  <a:pt x="138175" y="70104"/>
                </a:lnTo>
                <a:lnTo>
                  <a:pt x="84385" y="67341"/>
                </a:lnTo>
                <a:lnTo>
                  <a:pt x="40465" y="59817"/>
                </a:lnTo>
                <a:lnTo>
                  <a:pt x="10856" y="48672"/>
                </a:lnTo>
                <a:lnTo>
                  <a:pt x="0" y="35051"/>
                </a:lnTo>
                <a:lnTo>
                  <a:pt x="10856" y="21377"/>
                </a:lnTo>
                <a:lnTo>
                  <a:pt x="40465" y="10239"/>
                </a:lnTo>
                <a:lnTo>
                  <a:pt x="84385" y="2744"/>
                </a:lnTo>
                <a:lnTo>
                  <a:pt x="138175" y="0"/>
                </a:lnTo>
                <a:lnTo>
                  <a:pt x="192039" y="2744"/>
                </a:lnTo>
                <a:lnTo>
                  <a:pt x="235997" y="10239"/>
                </a:lnTo>
                <a:lnTo>
                  <a:pt x="265620" y="21377"/>
                </a:lnTo>
                <a:lnTo>
                  <a:pt x="276479"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80" name="object 55"/>
          <p:cNvSpPr/>
          <p:nvPr/>
        </p:nvSpPr>
        <p:spPr>
          <a:xfrm>
            <a:off x="5054904" y="2457479"/>
            <a:ext cx="132829" cy="172868"/>
          </a:xfrm>
          <a:custGeom>
            <a:avLst/>
            <a:gdLst/>
            <a:ahLst/>
            <a:cxnLst/>
            <a:rect l="l" t="t" r="r" b="b"/>
            <a:pathLst>
              <a:path w="276860" h="231775">
                <a:moveTo>
                  <a:pt x="276479" y="0"/>
                </a:moveTo>
                <a:lnTo>
                  <a:pt x="276479" y="196723"/>
                </a:lnTo>
                <a:lnTo>
                  <a:pt x="265620" y="210343"/>
                </a:lnTo>
                <a:lnTo>
                  <a:pt x="235997" y="221487"/>
                </a:lnTo>
                <a:lnTo>
                  <a:pt x="192039" y="229012"/>
                </a:lnTo>
                <a:lnTo>
                  <a:pt x="138175" y="231775"/>
                </a:lnTo>
                <a:lnTo>
                  <a:pt x="84385" y="229012"/>
                </a:lnTo>
                <a:lnTo>
                  <a:pt x="40465" y="221487"/>
                </a:lnTo>
                <a:lnTo>
                  <a:pt x="10856"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81" name="object 58"/>
          <p:cNvSpPr/>
          <p:nvPr/>
        </p:nvSpPr>
        <p:spPr>
          <a:xfrm>
            <a:off x="5226851" y="2483243"/>
            <a:ext cx="132647" cy="199011"/>
          </a:xfrm>
          <a:prstGeom prst="rect">
            <a:avLst/>
          </a:prstGeom>
          <a:blipFill>
            <a:blip r:embed="rId19"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82" name="object 59"/>
          <p:cNvSpPr/>
          <p:nvPr/>
        </p:nvSpPr>
        <p:spPr>
          <a:xfrm>
            <a:off x="5226851" y="2483243"/>
            <a:ext cx="132829" cy="52571"/>
          </a:xfrm>
          <a:custGeom>
            <a:avLst/>
            <a:gdLst/>
            <a:ahLst/>
            <a:cxnLst/>
            <a:rect l="l" t="t" r="r" b="b"/>
            <a:pathLst>
              <a:path w="276860" h="70485">
                <a:moveTo>
                  <a:pt x="276479" y="35052"/>
                </a:moveTo>
                <a:lnTo>
                  <a:pt x="265620" y="48726"/>
                </a:lnTo>
                <a:lnTo>
                  <a:pt x="235997" y="59864"/>
                </a:lnTo>
                <a:lnTo>
                  <a:pt x="192039" y="67359"/>
                </a:lnTo>
                <a:lnTo>
                  <a:pt x="138175" y="70104"/>
                </a:lnTo>
                <a:lnTo>
                  <a:pt x="84385" y="67359"/>
                </a:lnTo>
                <a:lnTo>
                  <a:pt x="40465" y="59864"/>
                </a:lnTo>
                <a:lnTo>
                  <a:pt x="10856" y="48726"/>
                </a:lnTo>
                <a:lnTo>
                  <a:pt x="0" y="35052"/>
                </a:lnTo>
                <a:lnTo>
                  <a:pt x="10856" y="21431"/>
                </a:lnTo>
                <a:lnTo>
                  <a:pt x="40465" y="10287"/>
                </a:lnTo>
                <a:lnTo>
                  <a:pt x="84385" y="2762"/>
                </a:lnTo>
                <a:lnTo>
                  <a:pt x="138175" y="0"/>
                </a:lnTo>
                <a:lnTo>
                  <a:pt x="192039" y="2762"/>
                </a:lnTo>
                <a:lnTo>
                  <a:pt x="235997" y="10287"/>
                </a:lnTo>
                <a:lnTo>
                  <a:pt x="265620" y="21431"/>
                </a:lnTo>
                <a:lnTo>
                  <a:pt x="276479" y="35052"/>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83" name="object 60"/>
          <p:cNvSpPr/>
          <p:nvPr/>
        </p:nvSpPr>
        <p:spPr>
          <a:xfrm>
            <a:off x="5226851" y="2509387"/>
            <a:ext cx="132829" cy="172868"/>
          </a:xfrm>
          <a:custGeom>
            <a:avLst/>
            <a:gdLst/>
            <a:ahLst/>
            <a:cxnLst/>
            <a:rect l="l" t="t" r="r" b="b"/>
            <a:pathLst>
              <a:path w="276860" h="231775">
                <a:moveTo>
                  <a:pt x="276479" y="0"/>
                </a:moveTo>
                <a:lnTo>
                  <a:pt x="276479" y="196722"/>
                </a:lnTo>
                <a:lnTo>
                  <a:pt x="265620" y="210397"/>
                </a:lnTo>
                <a:lnTo>
                  <a:pt x="235997" y="221535"/>
                </a:lnTo>
                <a:lnTo>
                  <a:pt x="192039" y="229030"/>
                </a:lnTo>
                <a:lnTo>
                  <a:pt x="138175" y="231775"/>
                </a:lnTo>
                <a:lnTo>
                  <a:pt x="84385" y="229030"/>
                </a:lnTo>
                <a:lnTo>
                  <a:pt x="40465" y="221535"/>
                </a:lnTo>
                <a:lnTo>
                  <a:pt x="10856" y="210397"/>
                </a:lnTo>
                <a:lnTo>
                  <a:pt x="0" y="196722"/>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84" name="object 61"/>
          <p:cNvSpPr/>
          <p:nvPr/>
        </p:nvSpPr>
        <p:spPr>
          <a:xfrm>
            <a:off x="5126133" y="2512323"/>
            <a:ext cx="132708" cy="199010"/>
          </a:xfrm>
          <a:prstGeom prst="rect">
            <a:avLst/>
          </a:prstGeom>
          <a:blipFill>
            <a:blip r:embed="rId20"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85" name="object 62"/>
          <p:cNvSpPr/>
          <p:nvPr/>
        </p:nvSpPr>
        <p:spPr>
          <a:xfrm>
            <a:off x="5126133" y="2512323"/>
            <a:ext cx="132829" cy="52571"/>
          </a:xfrm>
          <a:custGeom>
            <a:avLst/>
            <a:gdLst/>
            <a:ahLst/>
            <a:cxnLst/>
            <a:rect l="l" t="t" r="r" b="b"/>
            <a:pathLst>
              <a:path w="276860" h="70485">
                <a:moveTo>
                  <a:pt x="276606" y="35051"/>
                </a:moveTo>
                <a:lnTo>
                  <a:pt x="265729" y="48672"/>
                </a:lnTo>
                <a:lnTo>
                  <a:pt x="236077" y="59816"/>
                </a:lnTo>
                <a:lnTo>
                  <a:pt x="192113" y="67341"/>
                </a:lnTo>
                <a:lnTo>
                  <a:pt x="138303" y="70103"/>
                </a:lnTo>
                <a:lnTo>
                  <a:pt x="84439" y="67341"/>
                </a:lnTo>
                <a:lnTo>
                  <a:pt x="40481" y="59816"/>
                </a:lnTo>
                <a:lnTo>
                  <a:pt x="10858" y="48672"/>
                </a:lnTo>
                <a:lnTo>
                  <a:pt x="0" y="35051"/>
                </a:lnTo>
                <a:lnTo>
                  <a:pt x="10858" y="21431"/>
                </a:lnTo>
                <a:lnTo>
                  <a:pt x="40481" y="10287"/>
                </a:lnTo>
                <a:lnTo>
                  <a:pt x="84439" y="2762"/>
                </a:lnTo>
                <a:lnTo>
                  <a:pt x="138303"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86" name="object 63"/>
          <p:cNvSpPr/>
          <p:nvPr/>
        </p:nvSpPr>
        <p:spPr>
          <a:xfrm>
            <a:off x="5126133" y="2538466"/>
            <a:ext cx="132829" cy="172868"/>
          </a:xfrm>
          <a:custGeom>
            <a:avLst/>
            <a:gdLst/>
            <a:ahLst/>
            <a:cxnLst/>
            <a:rect l="l" t="t" r="r" b="b"/>
            <a:pathLst>
              <a:path w="276860" h="231775">
                <a:moveTo>
                  <a:pt x="276606" y="0"/>
                </a:moveTo>
                <a:lnTo>
                  <a:pt x="276606" y="196723"/>
                </a:lnTo>
                <a:lnTo>
                  <a:pt x="265729" y="210343"/>
                </a:lnTo>
                <a:lnTo>
                  <a:pt x="236077" y="221487"/>
                </a:lnTo>
                <a:lnTo>
                  <a:pt x="192113" y="229012"/>
                </a:lnTo>
                <a:lnTo>
                  <a:pt x="138303" y="231775"/>
                </a:lnTo>
                <a:lnTo>
                  <a:pt x="84439" y="229012"/>
                </a:lnTo>
                <a:lnTo>
                  <a:pt x="40481" y="221487"/>
                </a:lnTo>
                <a:lnTo>
                  <a:pt x="10858"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87" name="object 65"/>
          <p:cNvSpPr txBox="1"/>
          <p:nvPr/>
        </p:nvSpPr>
        <p:spPr>
          <a:xfrm>
            <a:off x="5680238" y="1930984"/>
            <a:ext cx="590725" cy="281623"/>
          </a:xfrm>
          <a:prstGeom prst="rect">
            <a:avLst/>
          </a:prstGeom>
        </p:spPr>
        <p:txBody>
          <a:bodyPr vert="horz" wrap="square" lIns="0" tIns="12057" rIns="0" bIns="0" rtlCol="0">
            <a:noAutofit/>
          </a:bodyPr>
          <a:lstStyle/>
          <a:p>
            <a:pPr marL="12692" algn="ctr" defTabSz="914112" fontAlgn="ctr">
              <a:spcBef>
                <a:spcPts val="95"/>
              </a:spcBef>
            </a:pPr>
            <a:r>
              <a:rPr lang="en-US" sz="600">
                <a:solidFill>
                  <a:prstClr val="black"/>
                </a:solidFill>
                <a:latin typeface="Arial" panose="020B0604020202020204" pitchFamily="34" charset="0"/>
              </a:rPr>
              <a:t>Data node +</a:t>
            </a:r>
          </a:p>
          <a:p>
            <a:pPr marL="12692" algn="ctr" defTabSz="914112" fontAlgn="ctr">
              <a:spcBef>
                <a:spcPts val="95"/>
              </a:spcBef>
            </a:pPr>
            <a:r>
              <a:rPr lang="en-US" sz="600">
                <a:solidFill>
                  <a:prstClr val="black"/>
                </a:solidFill>
                <a:latin typeface="Arial" panose="020B0604020202020204" pitchFamily="34" charset="0"/>
              </a:rPr>
              <a:t>Compute node</a:t>
            </a:r>
            <a:endParaRPr lang="en-US" sz="600">
              <a:solidFill>
                <a:prstClr val="black"/>
              </a:solidFill>
              <a:latin typeface="Arial" panose="020B0604020202020204" pitchFamily="34" charset="0"/>
              <a:ea typeface="微软雅黑" panose="020B0503020204020204" pitchFamily="34" charset="-122"/>
              <a:cs typeface="宋体"/>
            </a:endParaRPr>
          </a:p>
        </p:txBody>
      </p:sp>
      <p:sp>
        <p:nvSpPr>
          <p:cNvPr id="488" name="object 66"/>
          <p:cNvSpPr/>
          <p:nvPr/>
        </p:nvSpPr>
        <p:spPr>
          <a:xfrm>
            <a:off x="6191388" y="1588470"/>
            <a:ext cx="132708" cy="199010"/>
          </a:xfrm>
          <a:prstGeom prst="rect">
            <a:avLst/>
          </a:prstGeom>
          <a:blipFill>
            <a:blip r:embed="rId21"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89" name="object 67"/>
          <p:cNvSpPr/>
          <p:nvPr/>
        </p:nvSpPr>
        <p:spPr>
          <a:xfrm>
            <a:off x="6191388" y="1588470"/>
            <a:ext cx="132829" cy="52571"/>
          </a:xfrm>
          <a:custGeom>
            <a:avLst/>
            <a:gdLst/>
            <a:ahLst/>
            <a:cxnLst/>
            <a:rect l="l" t="t" r="r" b="b"/>
            <a:pathLst>
              <a:path w="276860" h="70484">
                <a:moveTo>
                  <a:pt x="276606" y="35051"/>
                </a:moveTo>
                <a:lnTo>
                  <a:pt x="265729" y="48726"/>
                </a:lnTo>
                <a:lnTo>
                  <a:pt x="236077" y="59864"/>
                </a:lnTo>
                <a:lnTo>
                  <a:pt x="192113" y="67359"/>
                </a:lnTo>
                <a:lnTo>
                  <a:pt x="138303" y="70103"/>
                </a:lnTo>
                <a:lnTo>
                  <a:pt x="84492" y="67359"/>
                </a:lnTo>
                <a:lnTo>
                  <a:pt x="40528" y="59864"/>
                </a:lnTo>
                <a:lnTo>
                  <a:pt x="10876" y="48726"/>
                </a:lnTo>
                <a:lnTo>
                  <a:pt x="0" y="35051"/>
                </a:lnTo>
                <a:lnTo>
                  <a:pt x="10876" y="21431"/>
                </a:lnTo>
                <a:lnTo>
                  <a:pt x="40528" y="10287"/>
                </a:lnTo>
                <a:lnTo>
                  <a:pt x="84492" y="2762"/>
                </a:lnTo>
                <a:lnTo>
                  <a:pt x="138303" y="0"/>
                </a:lnTo>
                <a:lnTo>
                  <a:pt x="192113" y="2762"/>
                </a:lnTo>
                <a:lnTo>
                  <a:pt x="236077" y="10287"/>
                </a:lnTo>
                <a:lnTo>
                  <a:pt x="265729" y="21431"/>
                </a:lnTo>
                <a:lnTo>
                  <a:pt x="276606"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0" name="object 68"/>
          <p:cNvSpPr/>
          <p:nvPr/>
        </p:nvSpPr>
        <p:spPr>
          <a:xfrm>
            <a:off x="6191388" y="1614612"/>
            <a:ext cx="132829" cy="172868"/>
          </a:xfrm>
          <a:custGeom>
            <a:avLst/>
            <a:gdLst/>
            <a:ahLst/>
            <a:cxnLst/>
            <a:rect l="l" t="t" r="r" b="b"/>
            <a:pathLst>
              <a:path w="276860" h="231775">
                <a:moveTo>
                  <a:pt x="276606" y="0"/>
                </a:moveTo>
                <a:lnTo>
                  <a:pt x="276606" y="196723"/>
                </a:lnTo>
                <a:lnTo>
                  <a:pt x="265729" y="210397"/>
                </a:lnTo>
                <a:lnTo>
                  <a:pt x="236077" y="221535"/>
                </a:lnTo>
                <a:lnTo>
                  <a:pt x="192113" y="229030"/>
                </a:lnTo>
                <a:lnTo>
                  <a:pt x="138303" y="231775"/>
                </a:lnTo>
                <a:lnTo>
                  <a:pt x="84492" y="229030"/>
                </a:lnTo>
                <a:lnTo>
                  <a:pt x="40528" y="221535"/>
                </a:lnTo>
                <a:lnTo>
                  <a:pt x="10876" y="210397"/>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1" name="object 69"/>
          <p:cNvSpPr/>
          <p:nvPr/>
        </p:nvSpPr>
        <p:spPr>
          <a:xfrm>
            <a:off x="6090730" y="1617550"/>
            <a:ext cx="132646" cy="199010"/>
          </a:xfrm>
          <a:prstGeom prst="rect">
            <a:avLst/>
          </a:prstGeom>
          <a:blipFill>
            <a:blip r:embed="rId14"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2" name="object 70"/>
          <p:cNvSpPr/>
          <p:nvPr/>
        </p:nvSpPr>
        <p:spPr>
          <a:xfrm>
            <a:off x="6090730" y="1617550"/>
            <a:ext cx="132829" cy="52571"/>
          </a:xfrm>
          <a:custGeom>
            <a:avLst/>
            <a:gdLst/>
            <a:ahLst/>
            <a:cxnLst/>
            <a:rect l="l" t="t" r="r" b="b"/>
            <a:pathLst>
              <a:path w="276860" h="70484">
                <a:moveTo>
                  <a:pt x="276478" y="35051"/>
                </a:moveTo>
                <a:lnTo>
                  <a:pt x="265620" y="48672"/>
                </a:lnTo>
                <a:lnTo>
                  <a:pt x="235997" y="59816"/>
                </a:lnTo>
                <a:lnTo>
                  <a:pt x="192039" y="67341"/>
                </a:lnTo>
                <a:lnTo>
                  <a:pt x="138175" y="70103"/>
                </a:lnTo>
                <a:lnTo>
                  <a:pt x="84385" y="67341"/>
                </a:lnTo>
                <a:lnTo>
                  <a:pt x="40465" y="59817"/>
                </a:lnTo>
                <a:lnTo>
                  <a:pt x="10856" y="48672"/>
                </a:lnTo>
                <a:lnTo>
                  <a:pt x="0" y="35051"/>
                </a:lnTo>
                <a:lnTo>
                  <a:pt x="10856" y="21377"/>
                </a:lnTo>
                <a:lnTo>
                  <a:pt x="40465" y="10239"/>
                </a:lnTo>
                <a:lnTo>
                  <a:pt x="84385" y="2744"/>
                </a:lnTo>
                <a:lnTo>
                  <a:pt x="138175" y="0"/>
                </a:lnTo>
                <a:lnTo>
                  <a:pt x="192039" y="2744"/>
                </a:lnTo>
                <a:lnTo>
                  <a:pt x="235997" y="10239"/>
                </a:lnTo>
                <a:lnTo>
                  <a:pt x="265620" y="21377"/>
                </a:lnTo>
                <a:lnTo>
                  <a:pt x="276478"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3" name="object 71"/>
          <p:cNvSpPr/>
          <p:nvPr/>
        </p:nvSpPr>
        <p:spPr>
          <a:xfrm>
            <a:off x="6090730" y="1643692"/>
            <a:ext cx="132829" cy="172868"/>
          </a:xfrm>
          <a:custGeom>
            <a:avLst/>
            <a:gdLst/>
            <a:ahLst/>
            <a:cxnLst/>
            <a:rect l="l" t="t" r="r" b="b"/>
            <a:pathLst>
              <a:path w="276860" h="231775">
                <a:moveTo>
                  <a:pt x="276478" y="0"/>
                </a:moveTo>
                <a:lnTo>
                  <a:pt x="276478" y="196723"/>
                </a:lnTo>
                <a:lnTo>
                  <a:pt x="265620" y="210343"/>
                </a:lnTo>
                <a:lnTo>
                  <a:pt x="235997" y="221487"/>
                </a:lnTo>
                <a:lnTo>
                  <a:pt x="192039" y="229012"/>
                </a:lnTo>
                <a:lnTo>
                  <a:pt x="138175" y="231775"/>
                </a:lnTo>
                <a:lnTo>
                  <a:pt x="84385" y="229012"/>
                </a:lnTo>
                <a:lnTo>
                  <a:pt x="40465" y="221488"/>
                </a:lnTo>
                <a:lnTo>
                  <a:pt x="10856"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4" name="object 74"/>
          <p:cNvSpPr/>
          <p:nvPr/>
        </p:nvSpPr>
        <p:spPr>
          <a:xfrm>
            <a:off x="6262677" y="1669457"/>
            <a:ext cx="132646" cy="199010"/>
          </a:xfrm>
          <a:prstGeom prst="rect">
            <a:avLst/>
          </a:prstGeom>
          <a:blipFill>
            <a:blip r:embed="rId15"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5" name="object 75"/>
          <p:cNvSpPr/>
          <p:nvPr/>
        </p:nvSpPr>
        <p:spPr>
          <a:xfrm>
            <a:off x="6262677" y="1669457"/>
            <a:ext cx="132829" cy="52571"/>
          </a:xfrm>
          <a:custGeom>
            <a:avLst/>
            <a:gdLst/>
            <a:ahLst/>
            <a:cxnLst/>
            <a:rect l="l" t="t" r="r" b="b"/>
            <a:pathLst>
              <a:path w="276860" h="70484">
                <a:moveTo>
                  <a:pt x="276478" y="35051"/>
                </a:moveTo>
                <a:lnTo>
                  <a:pt x="265620" y="48726"/>
                </a:lnTo>
                <a:lnTo>
                  <a:pt x="235997" y="59864"/>
                </a:lnTo>
                <a:lnTo>
                  <a:pt x="192039" y="67359"/>
                </a:lnTo>
                <a:lnTo>
                  <a:pt x="138175" y="70103"/>
                </a:lnTo>
                <a:lnTo>
                  <a:pt x="84385" y="67359"/>
                </a:lnTo>
                <a:lnTo>
                  <a:pt x="40465" y="59864"/>
                </a:lnTo>
                <a:lnTo>
                  <a:pt x="10856" y="48726"/>
                </a:lnTo>
                <a:lnTo>
                  <a:pt x="0" y="35051"/>
                </a:lnTo>
                <a:lnTo>
                  <a:pt x="10856" y="21431"/>
                </a:lnTo>
                <a:lnTo>
                  <a:pt x="40465" y="10287"/>
                </a:lnTo>
                <a:lnTo>
                  <a:pt x="84385" y="2762"/>
                </a:lnTo>
                <a:lnTo>
                  <a:pt x="138175" y="0"/>
                </a:lnTo>
                <a:lnTo>
                  <a:pt x="192039" y="2762"/>
                </a:lnTo>
                <a:lnTo>
                  <a:pt x="235997" y="10286"/>
                </a:lnTo>
                <a:lnTo>
                  <a:pt x="265620" y="21431"/>
                </a:lnTo>
                <a:lnTo>
                  <a:pt x="276478"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6" name="object 76"/>
          <p:cNvSpPr/>
          <p:nvPr/>
        </p:nvSpPr>
        <p:spPr>
          <a:xfrm>
            <a:off x="6262677" y="1695601"/>
            <a:ext cx="132829" cy="172868"/>
          </a:xfrm>
          <a:custGeom>
            <a:avLst/>
            <a:gdLst/>
            <a:ahLst/>
            <a:cxnLst/>
            <a:rect l="l" t="t" r="r" b="b"/>
            <a:pathLst>
              <a:path w="276860" h="231775">
                <a:moveTo>
                  <a:pt x="276478" y="0"/>
                </a:moveTo>
                <a:lnTo>
                  <a:pt x="276478" y="196723"/>
                </a:lnTo>
                <a:lnTo>
                  <a:pt x="265620" y="210397"/>
                </a:lnTo>
                <a:lnTo>
                  <a:pt x="235997" y="221535"/>
                </a:lnTo>
                <a:lnTo>
                  <a:pt x="192039" y="229030"/>
                </a:lnTo>
                <a:lnTo>
                  <a:pt x="138175" y="231775"/>
                </a:lnTo>
                <a:lnTo>
                  <a:pt x="84385" y="229030"/>
                </a:lnTo>
                <a:lnTo>
                  <a:pt x="40465" y="221535"/>
                </a:lnTo>
                <a:lnTo>
                  <a:pt x="10856" y="210397"/>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7" name="object 77"/>
          <p:cNvSpPr/>
          <p:nvPr/>
        </p:nvSpPr>
        <p:spPr>
          <a:xfrm>
            <a:off x="6161958" y="1698536"/>
            <a:ext cx="132708" cy="199010"/>
          </a:xfrm>
          <a:prstGeom prst="rect">
            <a:avLst/>
          </a:prstGeom>
          <a:blipFill>
            <a:blip r:embed="rId22"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8" name="object 78"/>
          <p:cNvSpPr/>
          <p:nvPr/>
        </p:nvSpPr>
        <p:spPr>
          <a:xfrm>
            <a:off x="6161958" y="1698536"/>
            <a:ext cx="132829" cy="52571"/>
          </a:xfrm>
          <a:custGeom>
            <a:avLst/>
            <a:gdLst/>
            <a:ahLst/>
            <a:cxnLst/>
            <a:rect l="l" t="t" r="r" b="b"/>
            <a:pathLst>
              <a:path w="276860" h="70484">
                <a:moveTo>
                  <a:pt x="276606" y="35051"/>
                </a:moveTo>
                <a:lnTo>
                  <a:pt x="265729" y="48672"/>
                </a:lnTo>
                <a:lnTo>
                  <a:pt x="236077" y="59816"/>
                </a:lnTo>
                <a:lnTo>
                  <a:pt x="192113" y="67341"/>
                </a:lnTo>
                <a:lnTo>
                  <a:pt x="138302" y="70103"/>
                </a:lnTo>
                <a:lnTo>
                  <a:pt x="84439" y="67341"/>
                </a:lnTo>
                <a:lnTo>
                  <a:pt x="40481" y="59816"/>
                </a:lnTo>
                <a:lnTo>
                  <a:pt x="10858" y="48672"/>
                </a:lnTo>
                <a:lnTo>
                  <a:pt x="0" y="35051"/>
                </a:lnTo>
                <a:lnTo>
                  <a:pt x="10858" y="21431"/>
                </a:lnTo>
                <a:lnTo>
                  <a:pt x="40481" y="10287"/>
                </a:lnTo>
                <a:lnTo>
                  <a:pt x="84439" y="2762"/>
                </a:lnTo>
                <a:lnTo>
                  <a:pt x="138302" y="0"/>
                </a:lnTo>
                <a:lnTo>
                  <a:pt x="192113" y="2762"/>
                </a:lnTo>
                <a:lnTo>
                  <a:pt x="236077" y="10287"/>
                </a:lnTo>
                <a:lnTo>
                  <a:pt x="265729" y="21431"/>
                </a:lnTo>
                <a:lnTo>
                  <a:pt x="276606"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499" name="object 79"/>
          <p:cNvSpPr/>
          <p:nvPr/>
        </p:nvSpPr>
        <p:spPr>
          <a:xfrm>
            <a:off x="6161958" y="1724680"/>
            <a:ext cx="132829" cy="172868"/>
          </a:xfrm>
          <a:custGeom>
            <a:avLst/>
            <a:gdLst/>
            <a:ahLst/>
            <a:cxnLst/>
            <a:rect l="l" t="t" r="r" b="b"/>
            <a:pathLst>
              <a:path w="276860" h="231775">
                <a:moveTo>
                  <a:pt x="276606" y="0"/>
                </a:moveTo>
                <a:lnTo>
                  <a:pt x="276606" y="196723"/>
                </a:lnTo>
                <a:lnTo>
                  <a:pt x="265729" y="210343"/>
                </a:lnTo>
                <a:lnTo>
                  <a:pt x="236077" y="221487"/>
                </a:lnTo>
                <a:lnTo>
                  <a:pt x="192113" y="229012"/>
                </a:lnTo>
                <a:lnTo>
                  <a:pt x="138302" y="231775"/>
                </a:lnTo>
                <a:lnTo>
                  <a:pt x="84439" y="229012"/>
                </a:lnTo>
                <a:lnTo>
                  <a:pt x="40481" y="221487"/>
                </a:lnTo>
                <a:lnTo>
                  <a:pt x="10858"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00" name="object 81"/>
          <p:cNvSpPr txBox="1"/>
          <p:nvPr/>
        </p:nvSpPr>
        <p:spPr>
          <a:xfrm>
            <a:off x="5680238" y="2757660"/>
            <a:ext cx="590725" cy="281623"/>
          </a:xfrm>
          <a:prstGeom prst="rect">
            <a:avLst/>
          </a:prstGeom>
        </p:spPr>
        <p:txBody>
          <a:bodyPr vert="horz" wrap="square" lIns="0" tIns="12057" rIns="0" bIns="0" rtlCol="0">
            <a:noAutofit/>
          </a:bodyPr>
          <a:lstStyle/>
          <a:p>
            <a:pPr marL="12692" algn="ctr" defTabSz="914112" fontAlgn="ctr">
              <a:spcBef>
                <a:spcPts val="95"/>
              </a:spcBef>
            </a:pPr>
            <a:r>
              <a:rPr lang="en-US" sz="600">
                <a:solidFill>
                  <a:prstClr val="black"/>
                </a:solidFill>
                <a:latin typeface="Arial" panose="020B0604020202020204" pitchFamily="34" charset="0"/>
              </a:rPr>
              <a:t>Data node +</a:t>
            </a:r>
          </a:p>
          <a:p>
            <a:pPr marL="12692" algn="ctr" defTabSz="914112" fontAlgn="ctr">
              <a:spcBef>
                <a:spcPts val="95"/>
              </a:spcBef>
            </a:pPr>
            <a:r>
              <a:rPr lang="en-US" sz="600">
                <a:solidFill>
                  <a:prstClr val="black"/>
                </a:solidFill>
                <a:latin typeface="Arial" panose="020B0604020202020204" pitchFamily="34" charset="0"/>
              </a:rPr>
              <a:t>Compute node</a:t>
            </a:r>
            <a:endParaRPr lang="en-US" sz="600">
              <a:solidFill>
                <a:prstClr val="black"/>
              </a:solidFill>
              <a:latin typeface="Arial" panose="020B0604020202020204" pitchFamily="34" charset="0"/>
              <a:ea typeface="微软雅黑" panose="020B0503020204020204" pitchFamily="34" charset="-122"/>
              <a:cs typeface="宋体"/>
            </a:endParaRPr>
          </a:p>
        </p:txBody>
      </p:sp>
      <p:sp>
        <p:nvSpPr>
          <p:cNvPr id="501" name="object 82"/>
          <p:cNvSpPr/>
          <p:nvPr/>
        </p:nvSpPr>
        <p:spPr>
          <a:xfrm>
            <a:off x="6191388" y="2402256"/>
            <a:ext cx="132708" cy="199010"/>
          </a:xfrm>
          <a:prstGeom prst="rect">
            <a:avLst/>
          </a:prstGeom>
          <a:blipFill>
            <a:blip r:embed="rId17"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02" name="object 83"/>
          <p:cNvSpPr/>
          <p:nvPr/>
        </p:nvSpPr>
        <p:spPr>
          <a:xfrm>
            <a:off x="6191388" y="2402256"/>
            <a:ext cx="132829" cy="52571"/>
          </a:xfrm>
          <a:custGeom>
            <a:avLst/>
            <a:gdLst/>
            <a:ahLst/>
            <a:cxnLst/>
            <a:rect l="l" t="t" r="r" b="b"/>
            <a:pathLst>
              <a:path w="276860" h="70485">
                <a:moveTo>
                  <a:pt x="276606" y="35051"/>
                </a:moveTo>
                <a:lnTo>
                  <a:pt x="265729" y="48726"/>
                </a:lnTo>
                <a:lnTo>
                  <a:pt x="236077" y="59864"/>
                </a:lnTo>
                <a:lnTo>
                  <a:pt x="192113" y="67359"/>
                </a:lnTo>
                <a:lnTo>
                  <a:pt x="138303" y="70103"/>
                </a:lnTo>
                <a:lnTo>
                  <a:pt x="84492" y="67359"/>
                </a:lnTo>
                <a:lnTo>
                  <a:pt x="40528" y="59864"/>
                </a:lnTo>
                <a:lnTo>
                  <a:pt x="10876" y="48726"/>
                </a:lnTo>
                <a:lnTo>
                  <a:pt x="0" y="35051"/>
                </a:lnTo>
                <a:lnTo>
                  <a:pt x="10876" y="21431"/>
                </a:lnTo>
                <a:lnTo>
                  <a:pt x="40528" y="10287"/>
                </a:lnTo>
                <a:lnTo>
                  <a:pt x="84492" y="2762"/>
                </a:lnTo>
                <a:lnTo>
                  <a:pt x="138303" y="0"/>
                </a:lnTo>
                <a:lnTo>
                  <a:pt x="192113" y="2762"/>
                </a:lnTo>
                <a:lnTo>
                  <a:pt x="236077" y="10287"/>
                </a:lnTo>
                <a:lnTo>
                  <a:pt x="265729" y="21431"/>
                </a:lnTo>
                <a:lnTo>
                  <a:pt x="276606"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03" name="object 84"/>
          <p:cNvSpPr/>
          <p:nvPr/>
        </p:nvSpPr>
        <p:spPr>
          <a:xfrm>
            <a:off x="6191388" y="2428400"/>
            <a:ext cx="132829" cy="172868"/>
          </a:xfrm>
          <a:custGeom>
            <a:avLst/>
            <a:gdLst/>
            <a:ahLst/>
            <a:cxnLst/>
            <a:rect l="l" t="t" r="r" b="b"/>
            <a:pathLst>
              <a:path w="276860" h="231775">
                <a:moveTo>
                  <a:pt x="276606" y="0"/>
                </a:moveTo>
                <a:lnTo>
                  <a:pt x="276606" y="196723"/>
                </a:lnTo>
                <a:lnTo>
                  <a:pt x="265729" y="210397"/>
                </a:lnTo>
                <a:lnTo>
                  <a:pt x="236077" y="221535"/>
                </a:lnTo>
                <a:lnTo>
                  <a:pt x="192113" y="229030"/>
                </a:lnTo>
                <a:lnTo>
                  <a:pt x="138303" y="231775"/>
                </a:lnTo>
                <a:lnTo>
                  <a:pt x="84492" y="229030"/>
                </a:lnTo>
                <a:lnTo>
                  <a:pt x="40528" y="221535"/>
                </a:lnTo>
                <a:lnTo>
                  <a:pt x="10876" y="210397"/>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04" name="object 85"/>
          <p:cNvSpPr/>
          <p:nvPr/>
        </p:nvSpPr>
        <p:spPr>
          <a:xfrm>
            <a:off x="6090730" y="2431335"/>
            <a:ext cx="132646" cy="199010"/>
          </a:xfrm>
          <a:prstGeom prst="rect">
            <a:avLst/>
          </a:prstGeom>
          <a:blipFill>
            <a:blip r:embed="rId18"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05" name="object 86"/>
          <p:cNvSpPr/>
          <p:nvPr/>
        </p:nvSpPr>
        <p:spPr>
          <a:xfrm>
            <a:off x="6090730" y="2431335"/>
            <a:ext cx="132829" cy="52571"/>
          </a:xfrm>
          <a:custGeom>
            <a:avLst/>
            <a:gdLst/>
            <a:ahLst/>
            <a:cxnLst/>
            <a:rect l="l" t="t" r="r" b="b"/>
            <a:pathLst>
              <a:path w="276860" h="70485">
                <a:moveTo>
                  <a:pt x="276478" y="35051"/>
                </a:moveTo>
                <a:lnTo>
                  <a:pt x="265620" y="48672"/>
                </a:lnTo>
                <a:lnTo>
                  <a:pt x="235997" y="59817"/>
                </a:lnTo>
                <a:lnTo>
                  <a:pt x="192039" y="67341"/>
                </a:lnTo>
                <a:lnTo>
                  <a:pt x="138175" y="70104"/>
                </a:lnTo>
                <a:lnTo>
                  <a:pt x="84385" y="67341"/>
                </a:lnTo>
                <a:lnTo>
                  <a:pt x="40465" y="59817"/>
                </a:lnTo>
                <a:lnTo>
                  <a:pt x="10856" y="48672"/>
                </a:lnTo>
                <a:lnTo>
                  <a:pt x="0" y="35051"/>
                </a:lnTo>
                <a:lnTo>
                  <a:pt x="10856" y="21377"/>
                </a:lnTo>
                <a:lnTo>
                  <a:pt x="40465" y="10239"/>
                </a:lnTo>
                <a:lnTo>
                  <a:pt x="84385" y="2744"/>
                </a:lnTo>
                <a:lnTo>
                  <a:pt x="138175" y="0"/>
                </a:lnTo>
                <a:lnTo>
                  <a:pt x="192039" y="2744"/>
                </a:lnTo>
                <a:lnTo>
                  <a:pt x="235997" y="10239"/>
                </a:lnTo>
                <a:lnTo>
                  <a:pt x="265620" y="21377"/>
                </a:lnTo>
                <a:lnTo>
                  <a:pt x="276478"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06" name="object 87"/>
          <p:cNvSpPr/>
          <p:nvPr/>
        </p:nvSpPr>
        <p:spPr>
          <a:xfrm>
            <a:off x="6090730" y="2457479"/>
            <a:ext cx="132829" cy="172868"/>
          </a:xfrm>
          <a:custGeom>
            <a:avLst/>
            <a:gdLst/>
            <a:ahLst/>
            <a:cxnLst/>
            <a:rect l="l" t="t" r="r" b="b"/>
            <a:pathLst>
              <a:path w="276860" h="231775">
                <a:moveTo>
                  <a:pt x="276478" y="0"/>
                </a:moveTo>
                <a:lnTo>
                  <a:pt x="276478" y="196723"/>
                </a:lnTo>
                <a:lnTo>
                  <a:pt x="265620" y="210343"/>
                </a:lnTo>
                <a:lnTo>
                  <a:pt x="235997" y="221487"/>
                </a:lnTo>
                <a:lnTo>
                  <a:pt x="192039" y="229012"/>
                </a:lnTo>
                <a:lnTo>
                  <a:pt x="138175" y="231775"/>
                </a:lnTo>
                <a:lnTo>
                  <a:pt x="84385" y="229012"/>
                </a:lnTo>
                <a:lnTo>
                  <a:pt x="40465" y="221487"/>
                </a:lnTo>
                <a:lnTo>
                  <a:pt x="10856"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07" name="object 90"/>
          <p:cNvSpPr/>
          <p:nvPr/>
        </p:nvSpPr>
        <p:spPr>
          <a:xfrm>
            <a:off x="6262677" y="2483243"/>
            <a:ext cx="132646" cy="199011"/>
          </a:xfrm>
          <a:prstGeom prst="rect">
            <a:avLst/>
          </a:prstGeom>
          <a:blipFill>
            <a:blip r:embed="rId19"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08" name="object 91"/>
          <p:cNvSpPr/>
          <p:nvPr/>
        </p:nvSpPr>
        <p:spPr>
          <a:xfrm>
            <a:off x="6262677" y="2483243"/>
            <a:ext cx="132829" cy="52571"/>
          </a:xfrm>
          <a:custGeom>
            <a:avLst/>
            <a:gdLst/>
            <a:ahLst/>
            <a:cxnLst/>
            <a:rect l="l" t="t" r="r" b="b"/>
            <a:pathLst>
              <a:path w="276860" h="70485">
                <a:moveTo>
                  <a:pt x="276478" y="35052"/>
                </a:moveTo>
                <a:lnTo>
                  <a:pt x="265620" y="48726"/>
                </a:lnTo>
                <a:lnTo>
                  <a:pt x="235997" y="59864"/>
                </a:lnTo>
                <a:lnTo>
                  <a:pt x="192039" y="67359"/>
                </a:lnTo>
                <a:lnTo>
                  <a:pt x="138175" y="70104"/>
                </a:lnTo>
                <a:lnTo>
                  <a:pt x="84385" y="67359"/>
                </a:lnTo>
                <a:lnTo>
                  <a:pt x="40465" y="59864"/>
                </a:lnTo>
                <a:lnTo>
                  <a:pt x="10856" y="48726"/>
                </a:lnTo>
                <a:lnTo>
                  <a:pt x="0" y="35052"/>
                </a:lnTo>
                <a:lnTo>
                  <a:pt x="10856" y="21431"/>
                </a:lnTo>
                <a:lnTo>
                  <a:pt x="40465" y="10287"/>
                </a:lnTo>
                <a:lnTo>
                  <a:pt x="84385" y="2762"/>
                </a:lnTo>
                <a:lnTo>
                  <a:pt x="138175" y="0"/>
                </a:lnTo>
                <a:lnTo>
                  <a:pt x="192039" y="2762"/>
                </a:lnTo>
                <a:lnTo>
                  <a:pt x="235997" y="10287"/>
                </a:lnTo>
                <a:lnTo>
                  <a:pt x="265620" y="21431"/>
                </a:lnTo>
                <a:lnTo>
                  <a:pt x="276478" y="35052"/>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09" name="object 92"/>
          <p:cNvSpPr/>
          <p:nvPr/>
        </p:nvSpPr>
        <p:spPr>
          <a:xfrm>
            <a:off x="6262677" y="2509387"/>
            <a:ext cx="132829" cy="172868"/>
          </a:xfrm>
          <a:custGeom>
            <a:avLst/>
            <a:gdLst/>
            <a:ahLst/>
            <a:cxnLst/>
            <a:rect l="l" t="t" r="r" b="b"/>
            <a:pathLst>
              <a:path w="276860" h="231775">
                <a:moveTo>
                  <a:pt x="276478" y="0"/>
                </a:moveTo>
                <a:lnTo>
                  <a:pt x="276478" y="196722"/>
                </a:lnTo>
                <a:lnTo>
                  <a:pt x="265620" y="210397"/>
                </a:lnTo>
                <a:lnTo>
                  <a:pt x="235997" y="221535"/>
                </a:lnTo>
                <a:lnTo>
                  <a:pt x="192039" y="229030"/>
                </a:lnTo>
                <a:lnTo>
                  <a:pt x="138175" y="231775"/>
                </a:lnTo>
                <a:lnTo>
                  <a:pt x="84385" y="229030"/>
                </a:lnTo>
                <a:lnTo>
                  <a:pt x="40465" y="221535"/>
                </a:lnTo>
                <a:lnTo>
                  <a:pt x="10856" y="210397"/>
                </a:lnTo>
                <a:lnTo>
                  <a:pt x="0" y="196722"/>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10" name="object 93"/>
          <p:cNvSpPr/>
          <p:nvPr/>
        </p:nvSpPr>
        <p:spPr>
          <a:xfrm>
            <a:off x="6161958" y="2512323"/>
            <a:ext cx="132708" cy="199010"/>
          </a:xfrm>
          <a:prstGeom prst="rect">
            <a:avLst/>
          </a:prstGeom>
          <a:blipFill>
            <a:blip r:embed="rId23"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11" name="object 94"/>
          <p:cNvSpPr/>
          <p:nvPr/>
        </p:nvSpPr>
        <p:spPr>
          <a:xfrm>
            <a:off x="6161958" y="2512323"/>
            <a:ext cx="132829" cy="52571"/>
          </a:xfrm>
          <a:custGeom>
            <a:avLst/>
            <a:gdLst/>
            <a:ahLst/>
            <a:cxnLst/>
            <a:rect l="l" t="t" r="r" b="b"/>
            <a:pathLst>
              <a:path w="276860" h="70485">
                <a:moveTo>
                  <a:pt x="276606" y="35051"/>
                </a:moveTo>
                <a:lnTo>
                  <a:pt x="265729" y="48672"/>
                </a:lnTo>
                <a:lnTo>
                  <a:pt x="236077" y="59816"/>
                </a:lnTo>
                <a:lnTo>
                  <a:pt x="192113" y="67341"/>
                </a:lnTo>
                <a:lnTo>
                  <a:pt x="138302" y="70103"/>
                </a:lnTo>
                <a:lnTo>
                  <a:pt x="84439" y="67341"/>
                </a:lnTo>
                <a:lnTo>
                  <a:pt x="40481" y="59816"/>
                </a:lnTo>
                <a:lnTo>
                  <a:pt x="10858" y="48672"/>
                </a:lnTo>
                <a:lnTo>
                  <a:pt x="0" y="35051"/>
                </a:lnTo>
                <a:lnTo>
                  <a:pt x="10858" y="21431"/>
                </a:lnTo>
                <a:lnTo>
                  <a:pt x="40481" y="10287"/>
                </a:lnTo>
                <a:lnTo>
                  <a:pt x="84439" y="2762"/>
                </a:lnTo>
                <a:lnTo>
                  <a:pt x="138302" y="0"/>
                </a:lnTo>
                <a:lnTo>
                  <a:pt x="192113" y="2762"/>
                </a:lnTo>
                <a:lnTo>
                  <a:pt x="236077" y="10287"/>
                </a:lnTo>
                <a:lnTo>
                  <a:pt x="265729" y="21431"/>
                </a:lnTo>
                <a:lnTo>
                  <a:pt x="276606"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12" name="object 95"/>
          <p:cNvSpPr/>
          <p:nvPr/>
        </p:nvSpPr>
        <p:spPr>
          <a:xfrm>
            <a:off x="6161958" y="2538466"/>
            <a:ext cx="132829" cy="172868"/>
          </a:xfrm>
          <a:custGeom>
            <a:avLst/>
            <a:gdLst/>
            <a:ahLst/>
            <a:cxnLst/>
            <a:rect l="l" t="t" r="r" b="b"/>
            <a:pathLst>
              <a:path w="276860" h="231775">
                <a:moveTo>
                  <a:pt x="276606" y="0"/>
                </a:moveTo>
                <a:lnTo>
                  <a:pt x="276606" y="196723"/>
                </a:lnTo>
                <a:lnTo>
                  <a:pt x="265729" y="210343"/>
                </a:lnTo>
                <a:lnTo>
                  <a:pt x="236077" y="221487"/>
                </a:lnTo>
                <a:lnTo>
                  <a:pt x="192113" y="229012"/>
                </a:lnTo>
                <a:lnTo>
                  <a:pt x="138302" y="231775"/>
                </a:lnTo>
                <a:lnTo>
                  <a:pt x="84439" y="229012"/>
                </a:lnTo>
                <a:lnTo>
                  <a:pt x="40481" y="221487"/>
                </a:lnTo>
                <a:lnTo>
                  <a:pt x="10858"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13" name="object 97"/>
          <p:cNvSpPr txBox="1"/>
          <p:nvPr/>
        </p:nvSpPr>
        <p:spPr>
          <a:xfrm>
            <a:off x="6721121" y="1930984"/>
            <a:ext cx="569400" cy="281623"/>
          </a:xfrm>
          <a:prstGeom prst="rect">
            <a:avLst/>
          </a:prstGeom>
        </p:spPr>
        <p:txBody>
          <a:bodyPr vert="horz" wrap="square" lIns="0" tIns="12057" rIns="0" bIns="0" rtlCol="0">
            <a:noAutofit/>
          </a:bodyPr>
          <a:lstStyle/>
          <a:p>
            <a:pPr marL="12692" algn="ctr" defTabSz="914112" fontAlgn="ctr">
              <a:spcBef>
                <a:spcPts val="95"/>
              </a:spcBef>
            </a:pPr>
            <a:r>
              <a:rPr lang="en-US" sz="600">
                <a:solidFill>
                  <a:prstClr val="black"/>
                </a:solidFill>
                <a:latin typeface="Arial" panose="020B0604020202020204" pitchFamily="34" charset="0"/>
              </a:rPr>
              <a:t>Data node +</a:t>
            </a:r>
          </a:p>
          <a:p>
            <a:pPr marL="12692" algn="ctr" defTabSz="914112" fontAlgn="ctr">
              <a:spcBef>
                <a:spcPts val="95"/>
              </a:spcBef>
            </a:pPr>
            <a:r>
              <a:rPr lang="en-US" sz="600">
                <a:solidFill>
                  <a:prstClr val="black"/>
                </a:solidFill>
                <a:latin typeface="Arial" panose="020B0604020202020204" pitchFamily="34" charset="0"/>
              </a:rPr>
              <a:t>Compute node</a:t>
            </a:r>
            <a:endParaRPr lang="en-US" sz="600">
              <a:solidFill>
                <a:prstClr val="black"/>
              </a:solidFill>
              <a:latin typeface="Arial" panose="020B0604020202020204" pitchFamily="34" charset="0"/>
              <a:ea typeface="微软雅黑" panose="020B0503020204020204" pitchFamily="34" charset="-122"/>
              <a:cs typeface="宋体"/>
            </a:endParaRPr>
          </a:p>
        </p:txBody>
      </p:sp>
      <p:sp>
        <p:nvSpPr>
          <p:cNvPr id="514" name="object 98"/>
          <p:cNvSpPr/>
          <p:nvPr/>
        </p:nvSpPr>
        <p:spPr>
          <a:xfrm>
            <a:off x="7221120" y="1588470"/>
            <a:ext cx="132708" cy="199010"/>
          </a:xfrm>
          <a:prstGeom prst="rect">
            <a:avLst/>
          </a:prstGeom>
          <a:blipFill>
            <a:blip r:embed="rId13"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15" name="object 99"/>
          <p:cNvSpPr/>
          <p:nvPr/>
        </p:nvSpPr>
        <p:spPr>
          <a:xfrm>
            <a:off x="7221120" y="1588470"/>
            <a:ext cx="132829" cy="52571"/>
          </a:xfrm>
          <a:custGeom>
            <a:avLst/>
            <a:gdLst/>
            <a:ahLst/>
            <a:cxnLst/>
            <a:rect l="l" t="t" r="r" b="b"/>
            <a:pathLst>
              <a:path w="276860" h="70484">
                <a:moveTo>
                  <a:pt x="276606" y="35051"/>
                </a:moveTo>
                <a:lnTo>
                  <a:pt x="265729" y="48726"/>
                </a:lnTo>
                <a:lnTo>
                  <a:pt x="236077" y="59864"/>
                </a:lnTo>
                <a:lnTo>
                  <a:pt x="192113" y="67359"/>
                </a:lnTo>
                <a:lnTo>
                  <a:pt x="138303" y="70103"/>
                </a:lnTo>
                <a:lnTo>
                  <a:pt x="84492" y="67359"/>
                </a:lnTo>
                <a:lnTo>
                  <a:pt x="40528" y="59864"/>
                </a:lnTo>
                <a:lnTo>
                  <a:pt x="10876" y="48726"/>
                </a:lnTo>
                <a:lnTo>
                  <a:pt x="0" y="35051"/>
                </a:lnTo>
                <a:lnTo>
                  <a:pt x="10876" y="21431"/>
                </a:lnTo>
                <a:lnTo>
                  <a:pt x="40528" y="10287"/>
                </a:lnTo>
                <a:lnTo>
                  <a:pt x="84492" y="2762"/>
                </a:lnTo>
                <a:lnTo>
                  <a:pt x="138303" y="0"/>
                </a:lnTo>
                <a:lnTo>
                  <a:pt x="192113" y="2762"/>
                </a:lnTo>
                <a:lnTo>
                  <a:pt x="236077" y="10287"/>
                </a:lnTo>
                <a:lnTo>
                  <a:pt x="265729" y="21431"/>
                </a:lnTo>
                <a:lnTo>
                  <a:pt x="276606"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16" name="object 100"/>
          <p:cNvSpPr/>
          <p:nvPr/>
        </p:nvSpPr>
        <p:spPr>
          <a:xfrm>
            <a:off x="7221120" y="1614612"/>
            <a:ext cx="132829" cy="172868"/>
          </a:xfrm>
          <a:custGeom>
            <a:avLst/>
            <a:gdLst/>
            <a:ahLst/>
            <a:cxnLst/>
            <a:rect l="l" t="t" r="r" b="b"/>
            <a:pathLst>
              <a:path w="276860" h="231775">
                <a:moveTo>
                  <a:pt x="276606" y="0"/>
                </a:moveTo>
                <a:lnTo>
                  <a:pt x="276606" y="196723"/>
                </a:lnTo>
                <a:lnTo>
                  <a:pt x="265729" y="210397"/>
                </a:lnTo>
                <a:lnTo>
                  <a:pt x="236077" y="221535"/>
                </a:lnTo>
                <a:lnTo>
                  <a:pt x="192113" y="229030"/>
                </a:lnTo>
                <a:lnTo>
                  <a:pt x="138303" y="231775"/>
                </a:lnTo>
                <a:lnTo>
                  <a:pt x="84492" y="229030"/>
                </a:lnTo>
                <a:lnTo>
                  <a:pt x="40528" y="221535"/>
                </a:lnTo>
                <a:lnTo>
                  <a:pt x="10876" y="210397"/>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17" name="object 101"/>
          <p:cNvSpPr/>
          <p:nvPr/>
        </p:nvSpPr>
        <p:spPr>
          <a:xfrm>
            <a:off x="7120463" y="1617550"/>
            <a:ext cx="132646" cy="199010"/>
          </a:xfrm>
          <a:prstGeom prst="rect">
            <a:avLst/>
          </a:prstGeom>
          <a:blipFill>
            <a:blip r:embed="rId14"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18" name="object 102"/>
          <p:cNvSpPr/>
          <p:nvPr/>
        </p:nvSpPr>
        <p:spPr>
          <a:xfrm>
            <a:off x="7120463" y="1617550"/>
            <a:ext cx="132829" cy="52571"/>
          </a:xfrm>
          <a:custGeom>
            <a:avLst/>
            <a:gdLst/>
            <a:ahLst/>
            <a:cxnLst/>
            <a:rect l="l" t="t" r="r" b="b"/>
            <a:pathLst>
              <a:path w="276860" h="70484">
                <a:moveTo>
                  <a:pt x="276478" y="35051"/>
                </a:moveTo>
                <a:lnTo>
                  <a:pt x="265620" y="48672"/>
                </a:lnTo>
                <a:lnTo>
                  <a:pt x="235997" y="59816"/>
                </a:lnTo>
                <a:lnTo>
                  <a:pt x="192039" y="67341"/>
                </a:lnTo>
                <a:lnTo>
                  <a:pt x="138175" y="70103"/>
                </a:lnTo>
                <a:lnTo>
                  <a:pt x="84385" y="67341"/>
                </a:lnTo>
                <a:lnTo>
                  <a:pt x="40465" y="59817"/>
                </a:lnTo>
                <a:lnTo>
                  <a:pt x="10856" y="48672"/>
                </a:lnTo>
                <a:lnTo>
                  <a:pt x="0" y="35051"/>
                </a:lnTo>
                <a:lnTo>
                  <a:pt x="10856" y="21377"/>
                </a:lnTo>
                <a:lnTo>
                  <a:pt x="40465" y="10239"/>
                </a:lnTo>
                <a:lnTo>
                  <a:pt x="84385" y="2744"/>
                </a:lnTo>
                <a:lnTo>
                  <a:pt x="138175" y="0"/>
                </a:lnTo>
                <a:lnTo>
                  <a:pt x="192039" y="2744"/>
                </a:lnTo>
                <a:lnTo>
                  <a:pt x="235997" y="10239"/>
                </a:lnTo>
                <a:lnTo>
                  <a:pt x="265620" y="21377"/>
                </a:lnTo>
                <a:lnTo>
                  <a:pt x="276478"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19" name="object 103"/>
          <p:cNvSpPr/>
          <p:nvPr/>
        </p:nvSpPr>
        <p:spPr>
          <a:xfrm>
            <a:off x="7120463" y="1643692"/>
            <a:ext cx="132829" cy="172868"/>
          </a:xfrm>
          <a:custGeom>
            <a:avLst/>
            <a:gdLst/>
            <a:ahLst/>
            <a:cxnLst/>
            <a:rect l="l" t="t" r="r" b="b"/>
            <a:pathLst>
              <a:path w="276860" h="231775">
                <a:moveTo>
                  <a:pt x="276478" y="0"/>
                </a:moveTo>
                <a:lnTo>
                  <a:pt x="276478" y="196723"/>
                </a:lnTo>
                <a:lnTo>
                  <a:pt x="265620" y="210343"/>
                </a:lnTo>
                <a:lnTo>
                  <a:pt x="235997" y="221487"/>
                </a:lnTo>
                <a:lnTo>
                  <a:pt x="192039" y="229012"/>
                </a:lnTo>
                <a:lnTo>
                  <a:pt x="138175" y="231775"/>
                </a:lnTo>
                <a:lnTo>
                  <a:pt x="84385" y="229012"/>
                </a:lnTo>
                <a:lnTo>
                  <a:pt x="40465" y="221488"/>
                </a:lnTo>
                <a:lnTo>
                  <a:pt x="10856"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20" name="object 106"/>
          <p:cNvSpPr/>
          <p:nvPr/>
        </p:nvSpPr>
        <p:spPr>
          <a:xfrm>
            <a:off x="7292410" y="1669457"/>
            <a:ext cx="132646" cy="199010"/>
          </a:xfrm>
          <a:prstGeom prst="rect">
            <a:avLst/>
          </a:prstGeom>
          <a:blipFill>
            <a:blip r:embed="rId15"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21" name="object 107"/>
          <p:cNvSpPr/>
          <p:nvPr/>
        </p:nvSpPr>
        <p:spPr>
          <a:xfrm>
            <a:off x="7292410" y="1669457"/>
            <a:ext cx="132829" cy="52571"/>
          </a:xfrm>
          <a:custGeom>
            <a:avLst/>
            <a:gdLst/>
            <a:ahLst/>
            <a:cxnLst/>
            <a:rect l="l" t="t" r="r" b="b"/>
            <a:pathLst>
              <a:path w="276859" h="70484">
                <a:moveTo>
                  <a:pt x="276478" y="35051"/>
                </a:moveTo>
                <a:lnTo>
                  <a:pt x="265620" y="48726"/>
                </a:lnTo>
                <a:lnTo>
                  <a:pt x="235997" y="59864"/>
                </a:lnTo>
                <a:lnTo>
                  <a:pt x="192039" y="67359"/>
                </a:lnTo>
                <a:lnTo>
                  <a:pt x="138175" y="70103"/>
                </a:lnTo>
                <a:lnTo>
                  <a:pt x="84385" y="67359"/>
                </a:lnTo>
                <a:lnTo>
                  <a:pt x="40465" y="59864"/>
                </a:lnTo>
                <a:lnTo>
                  <a:pt x="10856" y="48726"/>
                </a:lnTo>
                <a:lnTo>
                  <a:pt x="0" y="35051"/>
                </a:lnTo>
                <a:lnTo>
                  <a:pt x="10856" y="21431"/>
                </a:lnTo>
                <a:lnTo>
                  <a:pt x="40465" y="10287"/>
                </a:lnTo>
                <a:lnTo>
                  <a:pt x="84385" y="2762"/>
                </a:lnTo>
                <a:lnTo>
                  <a:pt x="138175" y="0"/>
                </a:lnTo>
                <a:lnTo>
                  <a:pt x="192039" y="2762"/>
                </a:lnTo>
                <a:lnTo>
                  <a:pt x="235997" y="10286"/>
                </a:lnTo>
                <a:lnTo>
                  <a:pt x="265620" y="21431"/>
                </a:lnTo>
                <a:lnTo>
                  <a:pt x="276478"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22" name="object 108"/>
          <p:cNvSpPr/>
          <p:nvPr/>
        </p:nvSpPr>
        <p:spPr>
          <a:xfrm>
            <a:off x="7292410" y="1695601"/>
            <a:ext cx="132829" cy="172868"/>
          </a:xfrm>
          <a:custGeom>
            <a:avLst/>
            <a:gdLst/>
            <a:ahLst/>
            <a:cxnLst/>
            <a:rect l="l" t="t" r="r" b="b"/>
            <a:pathLst>
              <a:path w="276859" h="231775">
                <a:moveTo>
                  <a:pt x="276478" y="0"/>
                </a:moveTo>
                <a:lnTo>
                  <a:pt x="276478" y="196723"/>
                </a:lnTo>
                <a:lnTo>
                  <a:pt x="265620" y="210397"/>
                </a:lnTo>
                <a:lnTo>
                  <a:pt x="235997" y="221535"/>
                </a:lnTo>
                <a:lnTo>
                  <a:pt x="192039" y="229030"/>
                </a:lnTo>
                <a:lnTo>
                  <a:pt x="138175" y="231775"/>
                </a:lnTo>
                <a:lnTo>
                  <a:pt x="84385" y="229030"/>
                </a:lnTo>
                <a:lnTo>
                  <a:pt x="40465" y="221535"/>
                </a:lnTo>
                <a:lnTo>
                  <a:pt x="10856" y="210397"/>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23" name="object 109"/>
          <p:cNvSpPr/>
          <p:nvPr/>
        </p:nvSpPr>
        <p:spPr>
          <a:xfrm>
            <a:off x="7191691" y="1698536"/>
            <a:ext cx="132708" cy="199010"/>
          </a:xfrm>
          <a:prstGeom prst="rect">
            <a:avLst/>
          </a:prstGeom>
          <a:blipFill>
            <a:blip r:embed="rId16"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24" name="object 110"/>
          <p:cNvSpPr/>
          <p:nvPr/>
        </p:nvSpPr>
        <p:spPr>
          <a:xfrm>
            <a:off x="7191691" y="1698536"/>
            <a:ext cx="132829" cy="52571"/>
          </a:xfrm>
          <a:custGeom>
            <a:avLst/>
            <a:gdLst/>
            <a:ahLst/>
            <a:cxnLst/>
            <a:rect l="l" t="t" r="r" b="b"/>
            <a:pathLst>
              <a:path w="276860" h="70484">
                <a:moveTo>
                  <a:pt x="276606" y="35051"/>
                </a:moveTo>
                <a:lnTo>
                  <a:pt x="265729" y="48672"/>
                </a:lnTo>
                <a:lnTo>
                  <a:pt x="236077" y="59816"/>
                </a:lnTo>
                <a:lnTo>
                  <a:pt x="192113" y="67341"/>
                </a:lnTo>
                <a:lnTo>
                  <a:pt x="138302" y="70103"/>
                </a:lnTo>
                <a:lnTo>
                  <a:pt x="84439" y="67341"/>
                </a:lnTo>
                <a:lnTo>
                  <a:pt x="40481" y="59816"/>
                </a:lnTo>
                <a:lnTo>
                  <a:pt x="10858" y="48672"/>
                </a:lnTo>
                <a:lnTo>
                  <a:pt x="0" y="35051"/>
                </a:lnTo>
                <a:lnTo>
                  <a:pt x="10858" y="21431"/>
                </a:lnTo>
                <a:lnTo>
                  <a:pt x="40481" y="10287"/>
                </a:lnTo>
                <a:lnTo>
                  <a:pt x="84439" y="2762"/>
                </a:lnTo>
                <a:lnTo>
                  <a:pt x="138302" y="0"/>
                </a:lnTo>
                <a:lnTo>
                  <a:pt x="192113" y="2762"/>
                </a:lnTo>
                <a:lnTo>
                  <a:pt x="236077" y="10287"/>
                </a:lnTo>
                <a:lnTo>
                  <a:pt x="265729" y="21431"/>
                </a:lnTo>
                <a:lnTo>
                  <a:pt x="276606"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25" name="object 111"/>
          <p:cNvSpPr/>
          <p:nvPr/>
        </p:nvSpPr>
        <p:spPr>
          <a:xfrm>
            <a:off x="7191691" y="1724680"/>
            <a:ext cx="132829" cy="172868"/>
          </a:xfrm>
          <a:custGeom>
            <a:avLst/>
            <a:gdLst/>
            <a:ahLst/>
            <a:cxnLst/>
            <a:rect l="l" t="t" r="r" b="b"/>
            <a:pathLst>
              <a:path w="276860" h="231775">
                <a:moveTo>
                  <a:pt x="276606" y="0"/>
                </a:moveTo>
                <a:lnTo>
                  <a:pt x="276606" y="196723"/>
                </a:lnTo>
                <a:lnTo>
                  <a:pt x="265729" y="210343"/>
                </a:lnTo>
                <a:lnTo>
                  <a:pt x="236077" y="221487"/>
                </a:lnTo>
                <a:lnTo>
                  <a:pt x="192113" y="229012"/>
                </a:lnTo>
                <a:lnTo>
                  <a:pt x="138302" y="231775"/>
                </a:lnTo>
                <a:lnTo>
                  <a:pt x="84439" y="229012"/>
                </a:lnTo>
                <a:lnTo>
                  <a:pt x="40481" y="221487"/>
                </a:lnTo>
                <a:lnTo>
                  <a:pt x="10858"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26" name="object 113"/>
          <p:cNvSpPr txBox="1"/>
          <p:nvPr/>
        </p:nvSpPr>
        <p:spPr>
          <a:xfrm>
            <a:off x="6710154" y="2757660"/>
            <a:ext cx="590725" cy="281623"/>
          </a:xfrm>
          <a:prstGeom prst="rect">
            <a:avLst/>
          </a:prstGeom>
        </p:spPr>
        <p:txBody>
          <a:bodyPr vert="horz" wrap="square" lIns="0" tIns="12057" rIns="0" bIns="0" rtlCol="0">
            <a:noAutofit/>
          </a:bodyPr>
          <a:lstStyle/>
          <a:p>
            <a:pPr marL="12692" algn="ctr" defTabSz="914112" fontAlgn="ctr">
              <a:spcBef>
                <a:spcPts val="95"/>
              </a:spcBef>
            </a:pPr>
            <a:r>
              <a:rPr lang="en-US" sz="600">
                <a:solidFill>
                  <a:prstClr val="black"/>
                </a:solidFill>
                <a:latin typeface="Arial" panose="020B0604020202020204" pitchFamily="34" charset="0"/>
              </a:rPr>
              <a:t>Data node +</a:t>
            </a:r>
          </a:p>
          <a:p>
            <a:pPr marL="12692" algn="ctr" defTabSz="914112" fontAlgn="ctr">
              <a:spcBef>
                <a:spcPts val="95"/>
              </a:spcBef>
            </a:pPr>
            <a:r>
              <a:rPr lang="en-US" sz="600">
                <a:solidFill>
                  <a:prstClr val="black"/>
                </a:solidFill>
                <a:latin typeface="Arial" panose="020B0604020202020204" pitchFamily="34" charset="0"/>
              </a:rPr>
              <a:t>Compute node</a:t>
            </a:r>
            <a:endParaRPr lang="en-US" sz="600">
              <a:solidFill>
                <a:prstClr val="black"/>
              </a:solidFill>
              <a:latin typeface="Arial" panose="020B0604020202020204" pitchFamily="34" charset="0"/>
              <a:ea typeface="微软雅黑" panose="020B0503020204020204" pitchFamily="34" charset="-122"/>
              <a:cs typeface="宋体"/>
            </a:endParaRPr>
          </a:p>
        </p:txBody>
      </p:sp>
      <p:sp>
        <p:nvSpPr>
          <p:cNvPr id="527" name="object 114"/>
          <p:cNvSpPr/>
          <p:nvPr/>
        </p:nvSpPr>
        <p:spPr>
          <a:xfrm>
            <a:off x="7221120" y="2402256"/>
            <a:ext cx="132708" cy="199010"/>
          </a:xfrm>
          <a:prstGeom prst="rect">
            <a:avLst/>
          </a:prstGeom>
          <a:blipFill>
            <a:blip r:embed="rId17"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28" name="object 115"/>
          <p:cNvSpPr/>
          <p:nvPr/>
        </p:nvSpPr>
        <p:spPr>
          <a:xfrm>
            <a:off x="7221120" y="2402256"/>
            <a:ext cx="132829" cy="52571"/>
          </a:xfrm>
          <a:custGeom>
            <a:avLst/>
            <a:gdLst/>
            <a:ahLst/>
            <a:cxnLst/>
            <a:rect l="l" t="t" r="r" b="b"/>
            <a:pathLst>
              <a:path w="276860" h="70485">
                <a:moveTo>
                  <a:pt x="276606" y="35051"/>
                </a:moveTo>
                <a:lnTo>
                  <a:pt x="265729" y="48726"/>
                </a:lnTo>
                <a:lnTo>
                  <a:pt x="236077" y="59864"/>
                </a:lnTo>
                <a:lnTo>
                  <a:pt x="192113" y="67359"/>
                </a:lnTo>
                <a:lnTo>
                  <a:pt x="138303" y="70103"/>
                </a:lnTo>
                <a:lnTo>
                  <a:pt x="84492" y="67359"/>
                </a:lnTo>
                <a:lnTo>
                  <a:pt x="40528" y="59864"/>
                </a:lnTo>
                <a:lnTo>
                  <a:pt x="10876" y="48726"/>
                </a:lnTo>
                <a:lnTo>
                  <a:pt x="0" y="35051"/>
                </a:lnTo>
                <a:lnTo>
                  <a:pt x="10876" y="21431"/>
                </a:lnTo>
                <a:lnTo>
                  <a:pt x="40528" y="10287"/>
                </a:lnTo>
                <a:lnTo>
                  <a:pt x="84492" y="2762"/>
                </a:lnTo>
                <a:lnTo>
                  <a:pt x="138303" y="0"/>
                </a:lnTo>
                <a:lnTo>
                  <a:pt x="192113" y="2762"/>
                </a:lnTo>
                <a:lnTo>
                  <a:pt x="236077" y="10287"/>
                </a:lnTo>
                <a:lnTo>
                  <a:pt x="265729" y="21431"/>
                </a:lnTo>
                <a:lnTo>
                  <a:pt x="276606"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29" name="object 116"/>
          <p:cNvSpPr/>
          <p:nvPr/>
        </p:nvSpPr>
        <p:spPr>
          <a:xfrm>
            <a:off x="7221120" y="2428400"/>
            <a:ext cx="132829" cy="172868"/>
          </a:xfrm>
          <a:custGeom>
            <a:avLst/>
            <a:gdLst/>
            <a:ahLst/>
            <a:cxnLst/>
            <a:rect l="l" t="t" r="r" b="b"/>
            <a:pathLst>
              <a:path w="276860" h="231775">
                <a:moveTo>
                  <a:pt x="276606" y="0"/>
                </a:moveTo>
                <a:lnTo>
                  <a:pt x="276606" y="196723"/>
                </a:lnTo>
                <a:lnTo>
                  <a:pt x="265729" y="210397"/>
                </a:lnTo>
                <a:lnTo>
                  <a:pt x="236077" y="221535"/>
                </a:lnTo>
                <a:lnTo>
                  <a:pt x="192113" y="229030"/>
                </a:lnTo>
                <a:lnTo>
                  <a:pt x="138303" y="231775"/>
                </a:lnTo>
                <a:lnTo>
                  <a:pt x="84492" y="229030"/>
                </a:lnTo>
                <a:lnTo>
                  <a:pt x="40528" y="221535"/>
                </a:lnTo>
                <a:lnTo>
                  <a:pt x="10876" y="210397"/>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30" name="object 117"/>
          <p:cNvSpPr/>
          <p:nvPr/>
        </p:nvSpPr>
        <p:spPr>
          <a:xfrm>
            <a:off x="7120463" y="2431335"/>
            <a:ext cx="132646" cy="199010"/>
          </a:xfrm>
          <a:prstGeom prst="rect">
            <a:avLst/>
          </a:prstGeom>
          <a:blipFill>
            <a:blip r:embed="rId18"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31" name="object 118"/>
          <p:cNvSpPr/>
          <p:nvPr/>
        </p:nvSpPr>
        <p:spPr>
          <a:xfrm>
            <a:off x="7120463" y="2431335"/>
            <a:ext cx="132829" cy="52571"/>
          </a:xfrm>
          <a:custGeom>
            <a:avLst/>
            <a:gdLst/>
            <a:ahLst/>
            <a:cxnLst/>
            <a:rect l="l" t="t" r="r" b="b"/>
            <a:pathLst>
              <a:path w="276860" h="70485">
                <a:moveTo>
                  <a:pt x="276478" y="35051"/>
                </a:moveTo>
                <a:lnTo>
                  <a:pt x="265620" y="48672"/>
                </a:lnTo>
                <a:lnTo>
                  <a:pt x="235997" y="59817"/>
                </a:lnTo>
                <a:lnTo>
                  <a:pt x="192039" y="67341"/>
                </a:lnTo>
                <a:lnTo>
                  <a:pt x="138175" y="70104"/>
                </a:lnTo>
                <a:lnTo>
                  <a:pt x="84385" y="67341"/>
                </a:lnTo>
                <a:lnTo>
                  <a:pt x="40465" y="59817"/>
                </a:lnTo>
                <a:lnTo>
                  <a:pt x="10856" y="48672"/>
                </a:lnTo>
                <a:lnTo>
                  <a:pt x="0" y="35051"/>
                </a:lnTo>
                <a:lnTo>
                  <a:pt x="10856" y="21377"/>
                </a:lnTo>
                <a:lnTo>
                  <a:pt x="40465" y="10239"/>
                </a:lnTo>
                <a:lnTo>
                  <a:pt x="84385" y="2744"/>
                </a:lnTo>
                <a:lnTo>
                  <a:pt x="138175" y="0"/>
                </a:lnTo>
                <a:lnTo>
                  <a:pt x="192039" y="2744"/>
                </a:lnTo>
                <a:lnTo>
                  <a:pt x="235997" y="10239"/>
                </a:lnTo>
                <a:lnTo>
                  <a:pt x="265620" y="21377"/>
                </a:lnTo>
                <a:lnTo>
                  <a:pt x="276478"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32" name="object 119"/>
          <p:cNvSpPr/>
          <p:nvPr/>
        </p:nvSpPr>
        <p:spPr>
          <a:xfrm>
            <a:off x="7120463" y="2457479"/>
            <a:ext cx="132829" cy="172868"/>
          </a:xfrm>
          <a:custGeom>
            <a:avLst/>
            <a:gdLst/>
            <a:ahLst/>
            <a:cxnLst/>
            <a:rect l="l" t="t" r="r" b="b"/>
            <a:pathLst>
              <a:path w="276860" h="231775">
                <a:moveTo>
                  <a:pt x="276478" y="0"/>
                </a:moveTo>
                <a:lnTo>
                  <a:pt x="276478" y="196723"/>
                </a:lnTo>
                <a:lnTo>
                  <a:pt x="265620" y="210343"/>
                </a:lnTo>
                <a:lnTo>
                  <a:pt x="235997" y="221487"/>
                </a:lnTo>
                <a:lnTo>
                  <a:pt x="192039" y="229012"/>
                </a:lnTo>
                <a:lnTo>
                  <a:pt x="138175" y="231775"/>
                </a:lnTo>
                <a:lnTo>
                  <a:pt x="84385" y="229012"/>
                </a:lnTo>
                <a:lnTo>
                  <a:pt x="40465" y="221487"/>
                </a:lnTo>
                <a:lnTo>
                  <a:pt x="10856"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33" name="object 122"/>
          <p:cNvSpPr/>
          <p:nvPr/>
        </p:nvSpPr>
        <p:spPr>
          <a:xfrm>
            <a:off x="7292410" y="2483243"/>
            <a:ext cx="132646" cy="199011"/>
          </a:xfrm>
          <a:prstGeom prst="rect">
            <a:avLst/>
          </a:prstGeom>
          <a:blipFill>
            <a:blip r:embed="rId19"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34" name="object 123"/>
          <p:cNvSpPr/>
          <p:nvPr/>
        </p:nvSpPr>
        <p:spPr>
          <a:xfrm>
            <a:off x="7292410" y="2483243"/>
            <a:ext cx="132829" cy="52571"/>
          </a:xfrm>
          <a:custGeom>
            <a:avLst/>
            <a:gdLst/>
            <a:ahLst/>
            <a:cxnLst/>
            <a:rect l="l" t="t" r="r" b="b"/>
            <a:pathLst>
              <a:path w="276859" h="70485">
                <a:moveTo>
                  <a:pt x="276478" y="35052"/>
                </a:moveTo>
                <a:lnTo>
                  <a:pt x="265620" y="48726"/>
                </a:lnTo>
                <a:lnTo>
                  <a:pt x="235997" y="59864"/>
                </a:lnTo>
                <a:lnTo>
                  <a:pt x="192039" y="67359"/>
                </a:lnTo>
                <a:lnTo>
                  <a:pt x="138175" y="70104"/>
                </a:lnTo>
                <a:lnTo>
                  <a:pt x="84385" y="67359"/>
                </a:lnTo>
                <a:lnTo>
                  <a:pt x="40465" y="59864"/>
                </a:lnTo>
                <a:lnTo>
                  <a:pt x="10856" y="48726"/>
                </a:lnTo>
                <a:lnTo>
                  <a:pt x="0" y="35052"/>
                </a:lnTo>
                <a:lnTo>
                  <a:pt x="10856" y="21431"/>
                </a:lnTo>
                <a:lnTo>
                  <a:pt x="40465" y="10287"/>
                </a:lnTo>
                <a:lnTo>
                  <a:pt x="84385" y="2762"/>
                </a:lnTo>
                <a:lnTo>
                  <a:pt x="138175" y="0"/>
                </a:lnTo>
                <a:lnTo>
                  <a:pt x="192039" y="2762"/>
                </a:lnTo>
                <a:lnTo>
                  <a:pt x="235997" y="10287"/>
                </a:lnTo>
                <a:lnTo>
                  <a:pt x="265620" y="21431"/>
                </a:lnTo>
                <a:lnTo>
                  <a:pt x="276478" y="35052"/>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35" name="object 124"/>
          <p:cNvSpPr/>
          <p:nvPr/>
        </p:nvSpPr>
        <p:spPr>
          <a:xfrm>
            <a:off x="7292410" y="2509387"/>
            <a:ext cx="132829" cy="172868"/>
          </a:xfrm>
          <a:custGeom>
            <a:avLst/>
            <a:gdLst/>
            <a:ahLst/>
            <a:cxnLst/>
            <a:rect l="l" t="t" r="r" b="b"/>
            <a:pathLst>
              <a:path w="276859" h="231775">
                <a:moveTo>
                  <a:pt x="276478" y="0"/>
                </a:moveTo>
                <a:lnTo>
                  <a:pt x="276478" y="196722"/>
                </a:lnTo>
                <a:lnTo>
                  <a:pt x="265620" y="210397"/>
                </a:lnTo>
                <a:lnTo>
                  <a:pt x="235997" y="221535"/>
                </a:lnTo>
                <a:lnTo>
                  <a:pt x="192039" y="229030"/>
                </a:lnTo>
                <a:lnTo>
                  <a:pt x="138175" y="231775"/>
                </a:lnTo>
                <a:lnTo>
                  <a:pt x="84385" y="229030"/>
                </a:lnTo>
                <a:lnTo>
                  <a:pt x="40465" y="221535"/>
                </a:lnTo>
                <a:lnTo>
                  <a:pt x="10856" y="210397"/>
                </a:lnTo>
                <a:lnTo>
                  <a:pt x="0" y="196722"/>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36" name="object 125"/>
          <p:cNvSpPr/>
          <p:nvPr/>
        </p:nvSpPr>
        <p:spPr>
          <a:xfrm>
            <a:off x="7191691" y="2512323"/>
            <a:ext cx="132708" cy="199010"/>
          </a:xfrm>
          <a:prstGeom prst="rect">
            <a:avLst/>
          </a:prstGeom>
          <a:blipFill>
            <a:blip r:embed="rId23" cstate="print"/>
            <a:stretch>
              <a:fillRect/>
            </a:stretch>
          </a:blipFill>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37" name="object 126"/>
          <p:cNvSpPr/>
          <p:nvPr/>
        </p:nvSpPr>
        <p:spPr>
          <a:xfrm>
            <a:off x="7191691" y="2512323"/>
            <a:ext cx="132829" cy="52571"/>
          </a:xfrm>
          <a:custGeom>
            <a:avLst/>
            <a:gdLst/>
            <a:ahLst/>
            <a:cxnLst/>
            <a:rect l="l" t="t" r="r" b="b"/>
            <a:pathLst>
              <a:path w="276860" h="70485">
                <a:moveTo>
                  <a:pt x="276606" y="35051"/>
                </a:moveTo>
                <a:lnTo>
                  <a:pt x="265729" y="48672"/>
                </a:lnTo>
                <a:lnTo>
                  <a:pt x="236077" y="59816"/>
                </a:lnTo>
                <a:lnTo>
                  <a:pt x="192113" y="67341"/>
                </a:lnTo>
                <a:lnTo>
                  <a:pt x="138302" y="70103"/>
                </a:lnTo>
                <a:lnTo>
                  <a:pt x="84439" y="67341"/>
                </a:lnTo>
                <a:lnTo>
                  <a:pt x="40481" y="59816"/>
                </a:lnTo>
                <a:lnTo>
                  <a:pt x="10858" y="48672"/>
                </a:lnTo>
                <a:lnTo>
                  <a:pt x="0" y="35051"/>
                </a:lnTo>
                <a:lnTo>
                  <a:pt x="10858" y="21431"/>
                </a:lnTo>
                <a:lnTo>
                  <a:pt x="40481" y="10287"/>
                </a:lnTo>
                <a:lnTo>
                  <a:pt x="84439" y="2762"/>
                </a:lnTo>
                <a:lnTo>
                  <a:pt x="138302" y="0"/>
                </a:lnTo>
                <a:lnTo>
                  <a:pt x="192113" y="2762"/>
                </a:lnTo>
                <a:lnTo>
                  <a:pt x="236077" y="10287"/>
                </a:lnTo>
                <a:lnTo>
                  <a:pt x="265729" y="21431"/>
                </a:lnTo>
                <a:lnTo>
                  <a:pt x="276606" y="35051"/>
                </a:lnTo>
                <a:close/>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sp>
        <p:nvSpPr>
          <p:cNvPr id="538" name="object 127"/>
          <p:cNvSpPr/>
          <p:nvPr/>
        </p:nvSpPr>
        <p:spPr>
          <a:xfrm>
            <a:off x="7191691" y="2538466"/>
            <a:ext cx="132829" cy="172868"/>
          </a:xfrm>
          <a:custGeom>
            <a:avLst/>
            <a:gdLst/>
            <a:ahLst/>
            <a:cxnLst/>
            <a:rect l="l" t="t" r="r" b="b"/>
            <a:pathLst>
              <a:path w="276860" h="231775">
                <a:moveTo>
                  <a:pt x="276606" y="0"/>
                </a:moveTo>
                <a:lnTo>
                  <a:pt x="276606" y="196723"/>
                </a:lnTo>
                <a:lnTo>
                  <a:pt x="265729" y="210343"/>
                </a:lnTo>
                <a:lnTo>
                  <a:pt x="236077" y="221487"/>
                </a:lnTo>
                <a:lnTo>
                  <a:pt x="192113" y="229012"/>
                </a:lnTo>
                <a:lnTo>
                  <a:pt x="138302" y="231775"/>
                </a:lnTo>
                <a:lnTo>
                  <a:pt x="84439" y="229012"/>
                </a:lnTo>
                <a:lnTo>
                  <a:pt x="40481" y="221487"/>
                </a:lnTo>
                <a:lnTo>
                  <a:pt x="10858" y="210343"/>
                </a:lnTo>
                <a:lnTo>
                  <a:pt x="0" y="196723"/>
                </a:lnTo>
                <a:lnTo>
                  <a:pt x="0" y="0"/>
                </a:lnTo>
              </a:path>
            </a:pathLst>
          </a:custGeom>
          <a:ln w="9525">
            <a:solidFill>
              <a:srgbClr val="3892D0"/>
            </a:solidFill>
          </a:ln>
        </p:spPr>
        <p:txBody>
          <a:bodyPr wrap="square" lIns="0" tIns="0" rIns="0" bIns="0" rtlCol="0">
            <a:noAutofit/>
          </a:bodyPr>
          <a:lstStyle/>
          <a:p>
            <a:pPr defTabSz="914112" fontAlgn="ctr"/>
            <a:endParaRPr lang="en-US" sz="1399">
              <a:solidFill>
                <a:prstClr val="black"/>
              </a:solidFill>
              <a:latin typeface="Arial" panose="020B0604020202020204" pitchFamily="34" charset="0"/>
              <a:ea typeface="微软雅黑" panose="020B0503020204020204" pitchFamily="34" charset="-122"/>
            </a:endParaRPr>
          </a:p>
        </p:txBody>
      </p:sp>
      <p:pic>
        <p:nvPicPr>
          <p:cNvPr id="539" name="图片 538" descr="X6000 d_8.jpg"/>
          <p:cNvPicPr preferRelativeResize="0">
            <a:picLocks noChangeAspect="1"/>
          </p:cNvPicPr>
          <p:nvPr/>
        </p:nvPicPr>
        <p:blipFill>
          <a:blip r:embed="rId24" cstate="print">
            <a:clrChange>
              <a:clrFrom>
                <a:srgbClr val="FFFFFF"/>
              </a:clrFrom>
              <a:clrTo>
                <a:srgbClr val="FFFFFF">
                  <a:alpha val="0"/>
                </a:srgbClr>
              </a:clrTo>
            </a:clrChange>
          </a:blip>
          <a:stretch>
            <a:fillRect/>
          </a:stretch>
        </p:blipFill>
        <p:spPr>
          <a:xfrm flipH="1">
            <a:off x="6599676" y="2498429"/>
            <a:ext cx="520787" cy="260962"/>
          </a:xfrm>
          <a:prstGeom prst="rect">
            <a:avLst/>
          </a:prstGeom>
        </p:spPr>
      </p:pic>
      <p:pic>
        <p:nvPicPr>
          <p:cNvPr id="540" name="图片 539" descr="X6000 d_8.jpg"/>
          <p:cNvPicPr preferRelativeResize="0">
            <a:picLocks noChangeAspect="1"/>
          </p:cNvPicPr>
          <p:nvPr/>
        </p:nvPicPr>
        <p:blipFill>
          <a:blip r:embed="rId24" cstate="print">
            <a:clrChange>
              <a:clrFrom>
                <a:srgbClr val="FFFFFF"/>
              </a:clrFrom>
              <a:clrTo>
                <a:srgbClr val="FFFFFF">
                  <a:alpha val="0"/>
                </a:srgbClr>
              </a:clrTo>
            </a:clrChange>
          </a:blip>
          <a:stretch>
            <a:fillRect/>
          </a:stretch>
        </p:blipFill>
        <p:spPr>
          <a:xfrm flipH="1">
            <a:off x="5569943" y="2498429"/>
            <a:ext cx="520787" cy="260962"/>
          </a:xfrm>
          <a:prstGeom prst="rect">
            <a:avLst/>
          </a:prstGeom>
        </p:spPr>
      </p:pic>
      <p:pic>
        <p:nvPicPr>
          <p:cNvPr id="541" name="图片 540" descr="X6000 d_8.jpg"/>
          <p:cNvPicPr preferRelativeResize="0">
            <a:picLocks noChangeAspect="1"/>
          </p:cNvPicPr>
          <p:nvPr/>
        </p:nvPicPr>
        <p:blipFill>
          <a:blip r:embed="rId24" cstate="print">
            <a:clrChange>
              <a:clrFrom>
                <a:srgbClr val="FFFFFF"/>
              </a:clrFrom>
              <a:clrTo>
                <a:srgbClr val="FFFFFF">
                  <a:alpha val="0"/>
                </a:srgbClr>
              </a:clrTo>
            </a:clrChange>
          </a:blip>
          <a:stretch>
            <a:fillRect/>
          </a:stretch>
        </p:blipFill>
        <p:spPr>
          <a:xfrm flipH="1">
            <a:off x="4534117" y="2493944"/>
            <a:ext cx="520787" cy="260962"/>
          </a:xfrm>
          <a:prstGeom prst="rect">
            <a:avLst/>
          </a:prstGeom>
        </p:spPr>
      </p:pic>
      <p:pic>
        <p:nvPicPr>
          <p:cNvPr id="542" name="图片 541" descr="X6000 d_8.jpg"/>
          <p:cNvPicPr preferRelativeResize="0">
            <a:picLocks noChangeAspect="1"/>
          </p:cNvPicPr>
          <p:nvPr/>
        </p:nvPicPr>
        <p:blipFill>
          <a:blip r:embed="rId24" cstate="print">
            <a:clrChange>
              <a:clrFrom>
                <a:srgbClr val="FFFFFF"/>
              </a:clrFrom>
              <a:clrTo>
                <a:srgbClr val="FFFFFF">
                  <a:alpha val="0"/>
                </a:srgbClr>
              </a:clrTo>
            </a:clrChange>
          </a:blip>
          <a:stretch>
            <a:fillRect/>
          </a:stretch>
        </p:blipFill>
        <p:spPr>
          <a:xfrm flipH="1">
            <a:off x="6599676" y="1673136"/>
            <a:ext cx="520787" cy="260962"/>
          </a:xfrm>
          <a:prstGeom prst="rect">
            <a:avLst/>
          </a:prstGeom>
        </p:spPr>
      </p:pic>
      <p:pic>
        <p:nvPicPr>
          <p:cNvPr id="543" name="图片 542" descr="X6000 d_8.jpg"/>
          <p:cNvPicPr preferRelativeResize="0">
            <a:picLocks noChangeAspect="1"/>
          </p:cNvPicPr>
          <p:nvPr/>
        </p:nvPicPr>
        <p:blipFill>
          <a:blip r:embed="rId24" cstate="print">
            <a:clrChange>
              <a:clrFrom>
                <a:srgbClr val="FFFFFF"/>
              </a:clrFrom>
              <a:clrTo>
                <a:srgbClr val="FFFFFF">
                  <a:alpha val="0"/>
                </a:srgbClr>
              </a:clrTo>
            </a:clrChange>
          </a:blip>
          <a:stretch>
            <a:fillRect/>
          </a:stretch>
        </p:blipFill>
        <p:spPr>
          <a:xfrm flipH="1">
            <a:off x="5569943" y="1673136"/>
            <a:ext cx="520787" cy="260962"/>
          </a:xfrm>
          <a:prstGeom prst="rect">
            <a:avLst/>
          </a:prstGeom>
        </p:spPr>
      </p:pic>
      <p:pic>
        <p:nvPicPr>
          <p:cNvPr id="544" name="图片 543" descr="X6000 d_8.jpg"/>
          <p:cNvPicPr preferRelativeResize="0">
            <a:picLocks noChangeAspect="1"/>
          </p:cNvPicPr>
          <p:nvPr/>
        </p:nvPicPr>
        <p:blipFill>
          <a:blip r:embed="rId24" cstate="print">
            <a:clrChange>
              <a:clrFrom>
                <a:srgbClr val="FFFFFF"/>
              </a:clrFrom>
              <a:clrTo>
                <a:srgbClr val="FFFFFF">
                  <a:alpha val="0"/>
                </a:srgbClr>
              </a:clrTo>
            </a:clrChange>
          </a:blip>
          <a:stretch>
            <a:fillRect/>
          </a:stretch>
        </p:blipFill>
        <p:spPr>
          <a:xfrm flipH="1">
            <a:off x="4534117" y="1668651"/>
            <a:ext cx="520787" cy="260962"/>
          </a:xfrm>
          <a:prstGeom prst="rect">
            <a:avLst/>
          </a:prstGeom>
        </p:spPr>
      </p:pic>
      <p:grpSp>
        <p:nvGrpSpPr>
          <p:cNvPr id="545" name="组合 544"/>
          <p:cNvGrpSpPr/>
          <p:nvPr/>
        </p:nvGrpSpPr>
        <p:grpSpPr>
          <a:xfrm>
            <a:off x="4347272" y="3377847"/>
            <a:ext cx="3156735" cy="1878247"/>
            <a:chOff x="2821" y="3198024"/>
            <a:chExt cx="8975086" cy="2680042"/>
          </a:xfrm>
        </p:grpSpPr>
        <p:sp>
          <p:nvSpPr>
            <p:cNvPr id="546" name="流程图: 磁盘 545"/>
            <p:cNvSpPr/>
            <p:nvPr/>
          </p:nvSpPr>
          <p:spPr>
            <a:xfrm>
              <a:off x="329817" y="4637458"/>
              <a:ext cx="8648090" cy="1240608"/>
            </a:xfrm>
            <a:prstGeom prst="flowChartMagneticDisk">
              <a:avLst/>
            </a:prstGeom>
            <a:solidFill>
              <a:srgbClr val="4BACC6">
                <a:lumMod val="40000"/>
                <a:lumOff val="60000"/>
              </a:srgbClr>
            </a:solidFill>
            <a:ln w="3175" cap="flat" cmpd="sng" algn="ctr">
              <a:solidFill>
                <a:srgbClr val="4F81BD">
                  <a:shade val="50000"/>
                </a:srgbClr>
              </a:solidFill>
              <a:prstDash val="solid"/>
            </a:ln>
            <a:effectLst/>
          </p:spPr>
          <p:txBody>
            <a:bodyPr wrap="square" rtlCol="0" anchor="ctr">
              <a:noAutofit/>
            </a:bodyPr>
            <a:lstStyle/>
            <a:p>
              <a:pPr algn="ctr" fontAlgn="ctr">
                <a:defRPr/>
              </a:pPr>
              <a:endParaRPr lang="en-US" altLang="zh-CN" sz="1100" kern="0">
                <a:solidFill>
                  <a:prstClr val="white"/>
                </a:solidFill>
                <a:latin typeface="Arial" panose="020B0604020202020204" pitchFamily="34" charset="0"/>
                <a:ea typeface="微软雅黑" panose="020B0503020204020204" pitchFamily="34" charset="-122"/>
              </a:endParaRPr>
            </a:p>
          </p:txBody>
        </p:sp>
        <p:sp>
          <p:nvSpPr>
            <p:cNvPr id="547" name="object 129"/>
            <p:cNvSpPr/>
            <p:nvPr/>
          </p:nvSpPr>
          <p:spPr>
            <a:xfrm>
              <a:off x="1958174" y="4509914"/>
              <a:ext cx="5607516" cy="45719"/>
            </a:xfrm>
            <a:custGeom>
              <a:avLst/>
              <a:gdLst/>
              <a:ahLst/>
              <a:cxnLst/>
              <a:rect l="l" t="t" r="r" b="b"/>
              <a:pathLst>
                <a:path w="6257290">
                  <a:moveTo>
                    <a:pt x="0" y="0"/>
                  </a:moveTo>
                  <a:lnTo>
                    <a:pt x="6257290" y="0"/>
                  </a:lnTo>
                </a:path>
              </a:pathLst>
            </a:custGeom>
            <a:ln w="28575">
              <a:solidFill>
                <a:srgbClr val="2C94DD"/>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48" name="object 133"/>
            <p:cNvSpPr/>
            <p:nvPr/>
          </p:nvSpPr>
          <p:spPr>
            <a:xfrm>
              <a:off x="1956357" y="3950621"/>
              <a:ext cx="59357" cy="1174974"/>
            </a:xfrm>
            <a:custGeom>
              <a:avLst/>
              <a:gdLst/>
              <a:ahLst/>
              <a:cxnLst/>
              <a:rect l="l" t="t" r="r" b="b"/>
              <a:pathLst>
                <a:path h="879475">
                  <a:moveTo>
                    <a:pt x="0" y="0"/>
                  </a:moveTo>
                  <a:lnTo>
                    <a:pt x="0" y="879144"/>
                  </a:lnTo>
                </a:path>
              </a:pathLst>
            </a:custGeom>
            <a:ln w="28575">
              <a:solidFill>
                <a:srgbClr val="2C94DD"/>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49" name="object 134"/>
            <p:cNvSpPr/>
            <p:nvPr/>
          </p:nvSpPr>
          <p:spPr>
            <a:xfrm>
              <a:off x="4761024" y="4048284"/>
              <a:ext cx="59357" cy="1077311"/>
            </a:xfrm>
            <a:custGeom>
              <a:avLst/>
              <a:gdLst/>
              <a:ahLst/>
              <a:cxnLst/>
              <a:rect l="l" t="t" r="r" b="b"/>
              <a:pathLst>
                <a:path h="879475">
                  <a:moveTo>
                    <a:pt x="0" y="0"/>
                  </a:moveTo>
                  <a:lnTo>
                    <a:pt x="0" y="879170"/>
                  </a:lnTo>
                </a:path>
              </a:pathLst>
            </a:custGeom>
            <a:ln w="28575">
              <a:solidFill>
                <a:srgbClr val="2C94DD"/>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50" name="object 135"/>
            <p:cNvSpPr/>
            <p:nvPr/>
          </p:nvSpPr>
          <p:spPr>
            <a:xfrm>
              <a:off x="7565689" y="3901726"/>
              <a:ext cx="59357" cy="1223869"/>
            </a:xfrm>
            <a:custGeom>
              <a:avLst/>
              <a:gdLst/>
              <a:ahLst/>
              <a:cxnLst/>
              <a:rect l="l" t="t" r="r" b="b"/>
              <a:pathLst>
                <a:path h="879475">
                  <a:moveTo>
                    <a:pt x="0" y="0"/>
                  </a:moveTo>
                  <a:lnTo>
                    <a:pt x="0" y="879195"/>
                  </a:lnTo>
                </a:path>
              </a:pathLst>
            </a:custGeom>
            <a:ln w="28575">
              <a:solidFill>
                <a:srgbClr val="2C94DD"/>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51" name="object 136"/>
            <p:cNvSpPr/>
            <p:nvPr/>
          </p:nvSpPr>
          <p:spPr>
            <a:xfrm>
              <a:off x="515774" y="3501802"/>
              <a:ext cx="2623624" cy="790955"/>
            </a:xfrm>
            <a:prstGeom prst="rect">
              <a:avLst/>
            </a:prstGeom>
            <a:blipFill>
              <a:blip r:embed="rId25"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52" name="object 138"/>
            <p:cNvSpPr/>
            <p:nvPr/>
          </p:nvSpPr>
          <p:spPr>
            <a:xfrm>
              <a:off x="577621" y="3529057"/>
              <a:ext cx="2500456" cy="696595"/>
            </a:xfrm>
            <a:custGeom>
              <a:avLst/>
              <a:gdLst/>
              <a:ahLst/>
              <a:cxnLst/>
              <a:rect l="l" t="t" r="r" b="b"/>
              <a:pathLst>
                <a:path w="1925955" h="696595">
                  <a:moveTo>
                    <a:pt x="0" y="696518"/>
                  </a:moveTo>
                  <a:lnTo>
                    <a:pt x="1925955" y="696518"/>
                  </a:lnTo>
                  <a:lnTo>
                    <a:pt x="1925955" y="0"/>
                  </a:lnTo>
                  <a:lnTo>
                    <a:pt x="0" y="0"/>
                  </a:lnTo>
                  <a:lnTo>
                    <a:pt x="0" y="696518"/>
                  </a:lnTo>
                  <a:close/>
                </a:path>
              </a:pathLst>
            </a:custGeom>
            <a:ln w="9525">
              <a:solidFill>
                <a:srgbClr val="00000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53" name="object 139"/>
            <p:cNvSpPr txBox="1"/>
            <p:nvPr/>
          </p:nvSpPr>
          <p:spPr>
            <a:xfrm>
              <a:off x="2821" y="3969605"/>
              <a:ext cx="3319753" cy="659155"/>
            </a:xfrm>
            <a:prstGeom prst="rect">
              <a:avLst/>
            </a:prstGeom>
          </p:spPr>
          <p:txBody>
            <a:bodyPr vert="horz" wrap="square" lIns="0" tIns="12692" rIns="0" bIns="0" rtlCol="0">
              <a:noAutofit/>
            </a:bodyPr>
            <a:lstStyle/>
            <a:p>
              <a:pPr marL="323805" fontAlgn="ctr">
                <a:spcBef>
                  <a:spcPts val="100"/>
                </a:spcBef>
                <a:defRPr/>
              </a:pPr>
              <a:r>
                <a:rPr lang="en-US" sz="800">
                  <a:solidFill>
                    <a:prstClr val="black"/>
                  </a:solidFill>
                  <a:latin typeface="Arial" panose="020B0604020202020204" pitchFamily="34" charset="0"/>
                </a:rPr>
                <a:t>Compute node</a:t>
              </a:r>
              <a:endParaRPr lang="en-US" sz="800" kern="0">
                <a:solidFill>
                  <a:prstClr val="black"/>
                </a:solidFill>
                <a:latin typeface="Arial" panose="020B0604020202020204" pitchFamily="34" charset="0"/>
                <a:ea typeface="微软雅黑" panose="020B0503020204020204" pitchFamily="34" charset="-122"/>
              </a:endParaRPr>
            </a:p>
            <a:p>
              <a:pPr fontAlgn="ctr">
                <a:spcBef>
                  <a:spcPts val="35"/>
                </a:spcBef>
                <a:defRPr/>
              </a:pPr>
              <a:endParaRPr lang="en-US" sz="500" kern="0">
                <a:solidFill>
                  <a:prstClr val="black"/>
                </a:solidFill>
                <a:latin typeface="Arial" panose="020B0604020202020204" pitchFamily="34" charset="0"/>
                <a:ea typeface="微软雅黑" panose="020B0503020204020204" pitchFamily="34" charset="-122"/>
                <a:cs typeface="Times New Roman"/>
              </a:endParaRPr>
            </a:p>
            <a:p>
              <a:pPr marL="12692" fontAlgn="ctr">
                <a:defRPr/>
              </a:pPr>
              <a:r>
                <a:rPr lang="en-US" sz="1000" b="1">
                  <a:solidFill>
                    <a:srgbClr val="2C94DD"/>
                  </a:solidFill>
                  <a:latin typeface="Arial" panose="020B0604020202020204" pitchFamily="34" charset="0"/>
                </a:rPr>
                <a:t>Ethernet</a:t>
              </a:r>
              <a:endParaRPr lang="en-US" sz="1000" kern="0">
                <a:solidFill>
                  <a:prstClr val="black"/>
                </a:solidFill>
                <a:latin typeface="Arial" panose="020B0604020202020204" pitchFamily="34" charset="0"/>
                <a:ea typeface="微软雅黑" panose="020B0503020204020204" pitchFamily="34" charset="-122"/>
                <a:cs typeface="Verdana"/>
              </a:endParaRPr>
            </a:p>
          </p:txBody>
        </p:sp>
        <p:sp>
          <p:nvSpPr>
            <p:cNvPr id="554" name="object 146"/>
            <p:cNvSpPr/>
            <p:nvPr/>
          </p:nvSpPr>
          <p:spPr>
            <a:xfrm>
              <a:off x="3321429" y="3501802"/>
              <a:ext cx="2623624" cy="790955"/>
            </a:xfrm>
            <a:prstGeom prst="rect">
              <a:avLst/>
            </a:prstGeom>
            <a:blipFill>
              <a:blip r:embed="rId26"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55" name="object 148"/>
            <p:cNvSpPr/>
            <p:nvPr/>
          </p:nvSpPr>
          <p:spPr>
            <a:xfrm>
              <a:off x="3382271" y="3529057"/>
              <a:ext cx="2500456" cy="696595"/>
            </a:xfrm>
            <a:custGeom>
              <a:avLst/>
              <a:gdLst/>
              <a:ahLst/>
              <a:cxnLst/>
              <a:rect l="l" t="t" r="r" b="b"/>
              <a:pathLst>
                <a:path w="1925954" h="696595">
                  <a:moveTo>
                    <a:pt x="0" y="696518"/>
                  </a:moveTo>
                  <a:lnTo>
                    <a:pt x="1925955" y="696518"/>
                  </a:lnTo>
                  <a:lnTo>
                    <a:pt x="1925955" y="0"/>
                  </a:lnTo>
                  <a:lnTo>
                    <a:pt x="0" y="0"/>
                  </a:lnTo>
                  <a:lnTo>
                    <a:pt x="0" y="696518"/>
                  </a:lnTo>
                  <a:close/>
                </a:path>
              </a:pathLst>
            </a:custGeom>
            <a:ln w="9525">
              <a:solidFill>
                <a:srgbClr val="00000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56" name="object 149"/>
            <p:cNvSpPr txBox="1"/>
            <p:nvPr/>
          </p:nvSpPr>
          <p:spPr>
            <a:xfrm>
              <a:off x="3654521" y="3981990"/>
              <a:ext cx="2090449" cy="351378"/>
            </a:xfrm>
            <a:prstGeom prst="rect">
              <a:avLst/>
            </a:prstGeom>
          </p:spPr>
          <p:txBody>
            <a:bodyPr vert="horz" wrap="square" lIns="0" tIns="12692" rIns="0" bIns="0" rtlCol="0">
              <a:noAutofit/>
            </a:bodyPr>
            <a:lstStyle/>
            <a:p>
              <a:pPr marL="12692" fontAlgn="ctr">
                <a:spcBef>
                  <a:spcPts val="100"/>
                </a:spcBef>
                <a:defRPr/>
              </a:pPr>
              <a:r>
                <a:rPr lang="en-US" sz="800">
                  <a:solidFill>
                    <a:prstClr val="black"/>
                  </a:solidFill>
                  <a:latin typeface="Arial" panose="020B0604020202020204" pitchFamily="34" charset="0"/>
                </a:rPr>
                <a:t>Compute node</a:t>
              </a:r>
              <a:endParaRPr lang="en-US" sz="800" kern="0">
                <a:solidFill>
                  <a:prstClr val="black"/>
                </a:solidFill>
                <a:latin typeface="Arial" panose="020B0604020202020204" pitchFamily="34" charset="0"/>
                <a:ea typeface="微软雅黑" panose="020B0503020204020204" pitchFamily="34" charset="-122"/>
                <a:cs typeface="宋体"/>
              </a:endParaRPr>
            </a:p>
          </p:txBody>
        </p:sp>
        <p:sp>
          <p:nvSpPr>
            <p:cNvPr id="557" name="object 156"/>
            <p:cNvSpPr/>
            <p:nvPr/>
          </p:nvSpPr>
          <p:spPr>
            <a:xfrm>
              <a:off x="6125104" y="3501802"/>
              <a:ext cx="2623624" cy="790955"/>
            </a:xfrm>
            <a:prstGeom prst="rect">
              <a:avLst/>
            </a:prstGeom>
            <a:blipFill>
              <a:blip r:embed="rId27"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58" name="object 158"/>
            <p:cNvSpPr/>
            <p:nvPr/>
          </p:nvSpPr>
          <p:spPr>
            <a:xfrm>
              <a:off x="6186936" y="3529057"/>
              <a:ext cx="2500456" cy="696595"/>
            </a:xfrm>
            <a:custGeom>
              <a:avLst/>
              <a:gdLst/>
              <a:ahLst/>
              <a:cxnLst/>
              <a:rect l="l" t="t" r="r" b="b"/>
              <a:pathLst>
                <a:path w="1925954" h="696595">
                  <a:moveTo>
                    <a:pt x="0" y="696518"/>
                  </a:moveTo>
                  <a:lnTo>
                    <a:pt x="1925954" y="696518"/>
                  </a:lnTo>
                  <a:lnTo>
                    <a:pt x="1925954" y="0"/>
                  </a:lnTo>
                  <a:lnTo>
                    <a:pt x="0" y="0"/>
                  </a:lnTo>
                  <a:lnTo>
                    <a:pt x="0" y="696518"/>
                  </a:lnTo>
                  <a:close/>
                </a:path>
              </a:pathLst>
            </a:custGeom>
            <a:ln w="9525">
              <a:solidFill>
                <a:srgbClr val="00000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59" name="object 159"/>
            <p:cNvSpPr txBox="1"/>
            <p:nvPr/>
          </p:nvSpPr>
          <p:spPr>
            <a:xfrm>
              <a:off x="6488660" y="3981990"/>
              <a:ext cx="2090449" cy="351378"/>
            </a:xfrm>
            <a:prstGeom prst="rect">
              <a:avLst/>
            </a:prstGeom>
          </p:spPr>
          <p:txBody>
            <a:bodyPr vert="horz" wrap="square" lIns="0" tIns="12692" rIns="0" bIns="0" rtlCol="0">
              <a:noAutofit/>
            </a:bodyPr>
            <a:lstStyle/>
            <a:p>
              <a:pPr marL="12692" fontAlgn="ctr">
                <a:spcBef>
                  <a:spcPts val="100"/>
                </a:spcBef>
                <a:defRPr/>
              </a:pPr>
              <a:r>
                <a:rPr lang="en-US" sz="800">
                  <a:solidFill>
                    <a:prstClr val="black"/>
                  </a:solidFill>
                  <a:latin typeface="Arial" panose="020B0604020202020204" pitchFamily="34" charset="0"/>
                </a:rPr>
                <a:t>Compute node</a:t>
              </a:r>
              <a:endParaRPr lang="en-US" sz="800" kern="0">
                <a:solidFill>
                  <a:prstClr val="black"/>
                </a:solidFill>
                <a:latin typeface="Arial" panose="020B0604020202020204" pitchFamily="34" charset="0"/>
                <a:ea typeface="微软雅黑" panose="020B0503020204020204" pitchFamily="34" charset="-122"/>
                <a:cs typeface="宋体"/>
              </a:endParaRPr>
            </a:p>
          </p:txBody>
        </p:sp>
        <p:pic>
          <p:nvPicPr>
            <p:cNvPr id="560" name="图片 559" descr="X6000 d_8.jpg"/>
            <p:cNvPicPr preferRelativeResize="0">
              <a:picLocks noChangeAspect="1"/>
            </p:cNvPicPr>
            <p:nvPr/>
          </p:nvPicPr>
          <p:blipFill>
            <a:blip r:embed="rId28" cstate="print">
              <a:clrChange>
                <a:clrFrom>
                  <a:srgbClr val="FFFFFF"/>
                </a:clrFrom>
                <a:clrTo>
                  <a:srgbClr val="FFFFFF">
                    <a:alpha val="0"/>
                  </a:srgbClr>
                </a:clrTo>
              </a:clrChange>
            </a:blip>
            <a:stretch>
              <a:fillRect/>
            </a:stretch>
          </p:blipFill>
          <p:spPr>
            <a:xfrm flipH="1">
              <a:off x="6789392" y="3619313"/>
              <a:ext cx="1409286" cy="349889"/>
            </a:xfrm>
            <a:prstGeom prst="rect">
              <a:avLst/>
            </a:prstGeom>
          </p:spPr>
        </p:pic>
        <p:pic>
          <p:nvPicPr>
            <p:cNvPr id="561" name="图片 560" descr="X6000 d_8.jpg"/>
            <p:cNvPicPr preferRelativeResize="0">
              <a:picLocks noChangeAspect="1"/>
            </p:cNvPicPr>
            <p:nvPr/>
          </p:nvPicPr>
          <p:blipFill>
            <a:blip r:embed="rId28" cstate="print">
              <a:clrChange>
                <a:clrFrom>
                  <a:srgbClr val="FFFFFF"/>
                </a:clrFrom>
                <a:clrTo>
                  <a:srgbClr val="FFFFFF">
                    <a:alpha val="0"/>
                  </a:srgbClr>
                </a:clrTo>
              </a:clrChange>
            </a:blip>
            <a:stretch>
              <a:fillRect/>
            </a:stretch>
          </p:blipFill>
          <p:spPr>
            <a:xfrm flipH="1">
              <a:off x="4002861" y="3619313"/>
              <a:ext cx="1409286" cy="349889"/>
            </a:xfrm>
            <a:prstGeom prst="rect">
              <a:avLst/>
            </a:prstGeom>
          </p:spPr>
        </p:pic>
        <p:pic>
          <p:nvPicPr>
            <p:cNvPr id="562" name="图片 561" descr="X6000 d_8.jpg"/>
            <p:cNvPicPr preferRelativeResize="0">
              <a:picLocks noChangeAspect="1"/>
            </p:cNvPicPr>
            <p:nvPr/>
          </p:nvPicPr>
          <p:blipFill>
            <a:blip r:embed="rId28" cstate="print">
              <a:clrChange>
                <a:clrFrom>
                  <a:srgbClr val="FFFFFF"/>
                </a:clrFrom>
                <a:clrTo>
                  <a:srgbClr val="FFFFFF">
                    <a:alpha val="0"/>
                  </a:srgbClr>
                </a:clrTo>
              </a:clrChange>
            </a:blip>
            <a:stretch>
              <a:fillRect/>
            </a:stretch>
          </p:blipFill>
          <p:spPr>
            <a:xfrm flipH="1">
              <a:off x="1199843" y="3613299"/>
              <a:ext cx="1409286" cy="349889"/>
            </a:xfrm>
            <a:prstGeom prst="rect">
              <a:avLst/>
            </a:prstGeom>
          </p:spPr>
        </p:pic>
        <p:grpSp>
          <p:nvGrpSpPr>
            <p:cNvPr id="563" name="组合 562"/>
            <p:cNvGrpSpPr/>
            <p:nvPr/>
          </p:nvGrpSpPr>
          <p:grpSpPr>
            <a:xfrm>
              <a:off x="497949" y="5074096"/>
              <a:ext cx="2630219" cy="659954"/>
              <a:chOff x="1908898" y="4876259"/>
              <a:chExt cx="2025904" cy="659954"/>
            </a:xfrm>
          </p:grpSpPr>
          <p:pic>
            <p:nvPicPr>
              <p:cNvPr id="598" name="图片 597" descr="X6000 d_8.jpg"/>
              <p:cNvPicPr preferRelativeResize="0">
                <a:picLocks noChangeAspect="1"/>
              </p:cNvPicPr>
              <p:nvPr/>
            </p:nvPicPr>
            <p:blipFill>
              <a:blip r:embed="rId28" cstate="print">
                <a:clrChange>
                  <a:clrFrom>
                    <a:srgbClr val="FFFFFF"/>
                  </a:clrFrom>
                  <a:clrTo>
                    <a:srgbClr val="FFFFFF">
                      <a:alpha val="0"/>
                    </a:srgbClr>
                  </a:clrTo>
                </a:clrChange>
              </a:blip>
              <a:stretch>
                <a:fillRect/>
              </a:stretch>
            </p:blipFill>
            <p:spPr>
              <a:xfrm flipH="1">
                <a:off x="1910482" y="5132583"/>
                <a:ext cx="1085490" cy="349889"/>
              </a:xfrm>
              <a:prstGeom prst="rect">
                <a:avLst/>
              </a:prstGeom>
            </p:spPr>
          </p:pic>
          <p:sp>
            <p:nvSpPr>
              <p:cNvPr id="599" name="object 20"/>
              <p:cNvSpPr/>
              <p:nvPr/>
            </p:nvSpPr>
            <p:spPr>
              <a:xfrm>
                <a:off x="1908898" y="4876259"/>
                <a:ext cx="2025904" cy="659954"/>
              </a:xfrm>
              <a:prstGeom prst="rect">
                <a:avLst/>
              </a:prstGeom>
              <a:blipFill>
                <a:blip r:embed="rId29" cstate="print"/>
                <a:stretch>
                  <a:fillRect/>
                </a:stretch>
              </a:blipFill>
              <a:ln>
                <a:solidFill>
                  <a:sysClr val="windowText" lastClr="000000">
                    <a:lumMod val="75000"/>
                    <a:lumOff val="25000"/>
                  </a:sysClr>
                </a:solidFill>
              </a:ln>
            </p:spPr>
            <p:txBody>
              <a:bodyPr wrap="square" lIns="0" tIns="0" rIns="0" bIns="0" rtlCol="0">
                <a:noAutofit/>
              </a:bodyPr>
              <a:lstStyle/>
              <a:p>
                <a:pPr algn="ctr" fontAlgn="ctr">
                  <a:defRPr/>
                </a:pPr>
                <a:r>
                  <a:rPr lang="en-US" sz="800" b="1">
                    <a:solidFill>
                      <a:prstClr val="black"/>
                    </a:solidFill>
                    <a:latin typeface="Arial" panose="020B0604020202020204" pitchFamily="34" charset="0"/>
                  </a:rPr>
                  <a:t>Data node</a:t>
                </a:r>
              </a:p>
            </p:txBody>
          </p:sp>
          <p:sp>
            <p:nvSpPr>
              <p:cNvPr id="600" name="object 50"/>
              <p:cNvSpPr/>
              <p:nvPr/>
            </p:nvSpPr>
            <p:spPr>
              <a:xfrm>
                <a:off x="3371087" y="5045206"/>
                <a:ext cx="276606" cy="266826"/>
              </a:xfrm>
              <a:prstGeom prst="rect">
                <a:avLst/>
              </a:prstGeom>
              <a:blipFill>
                <a:blip r:embed="rId17"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01" name="object 51"/>
              <p:cNvSpPr/>
              <p:nvPr/>
            </p:nvSpPr>
            <p:spPr>
              <a:xfrm>
                <a:off x="3371087" y="5045206"/>
                <a:ext cx="276860" cy="70485"/>
              </a:xfrm>
              <a:custGeom>
                <a:avLst/>
                <a:gdLst/>
                <a:ahLst/>
                <a:cxnLst/>
                <a:rect l="l" t="t" r="r" b="b"/>
                <a:pathLst>
                  <a:path w="276860" h="70485">
                    <a:moveTo>
                      <a:pt x="276606" y="35051"/>
                    </a:moveTo>
                    <a:lnTo>
                      <a:pt x="265729" y="48726"/>
                    </a:lnTo>
                    <a:lnTo>
                      <a:pt x="236077" y="59864"/>
                    </a:lnTo>
                    <a:lnTo>
                      <a:pt x="192113" y="67359"/>
                    </a:lnTo>
                    <a:lnTo>
                      <a:pt x="138302" y="70103"/>
                    </a:lnTo>
                    <a:lnTo>
                      <a:pt x="84492" y="67359"/>
                    </a:lnTo>
                    <a:lnTo>
                      <a:pt x="40528" y="59864"/>
                    </a:lnTo>
                    <a:lnTo>
                      <a:pt x="10876" y="48726"/>
                    </a:lnTo>
                    <a:lnTo>
                      <a:pt x="0" y="35051"/>
                    </a:lnTo>
                    <a:lnTo>
                      <a:pt x="10876" y="21431"/>
                    </a:lnTo>
                    <a:lnTo>
                      <a:pt x="40528" y="10287"/>
                    </a:lnTo>
                    <a:lnTo>
                      <a:pt x="84492" y="2762"/>
                    </a:lnTo>
                    <a:lnTo>
                      <a:pt x="138302"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02" name="object 52"/>
              <p:cNvSpPr/>
              <p:nvPr/>
            </p:nvSpPr>
            <p:spPr>
              <a:xfrm>
                <a:off x="3371087" y="5080258"/>
                <a:ext cx="276860" cy="231775"/>
              </a:xfrm>
              <a:custGeom>
                <a:avLst/>
                <a:gdLst/>
                <a:ahLst/>
                <a:cxnLst/>
                <a:rect l="l" t="t" r="r" b="b"/>
                <a:pathLst>
                  <a:path w="276860" h="231775">
                    <a:moveTo>
                      <a:pt x="276606" y="0"/>
                    </a:moveTo>
                    <a:lnTo>
                      <a:pt x="276606" y="196723"/>
                    </a:lnTo>
                    <a:lnTo>
                      <a:pt x="265729" y="210397"/>
                    </a:lnTo>
                    <a:lnTo>
                      <a:pt x="236077" y="221535"/>
                    </a:lnTo>
                    <a:lnTo>
                      <a:pt x="192113" y="229030"/>
                    </a:lnTo>
                    <a:lnTo>
                      <a:pt x="138302" y="231775"/>
                    </a:lnTo>
                    <a:lnTo>
                      <a:pt x="84492" y="229030"/>
                    </a:lnTo>
                    <a:lnTo>
                      <a:pt x="40528" y="221535"/>
                    </a:lnTo>
                    <a:lnTo>
                      <a:pt x="10876" y="210397"/>
                    </a:lnTo>
                    <a:lnTo>
                      <a:pt x="0" y="196723"/>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03" name="object 53"/>
              <p:cNvSpPr/>
              <p:nvPr/>
            </p:nvSpPr>
            <p:spPr>
              <a:xfrm>
                <a:off x="3161283" y="5084194"/>
                <a:ext cx="276479" cy="266826"/>
              </a:xfrm>
              <a:prstGeom prst="rect">
                <a:avLst/>
              </a:prstGeom>
              <a:blipFill>
                <a:blip r:embed="rId18"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04" name="object 54"/>
              <p:cNvSpPr/>
              <p:nvPr/>
            </p:nvSpPr>
            <p:spPr>
              <a:xfrm>
                <a:off x="3161283" y="5084194"/>
                <a:ext cx="276860" cy="70485"/>
              </a:xfrm>
              <a:custGeom>
                <a:avLst/>
                <a:gdLst/>
                <a:ahLst/>
                <a:cxnLst/>
                <a:rect l="l" t="t" r="r" b="b"/>
                <a:pathLst>
                  <a:path w="276860" h="70485">
                    <a:moveTo>
                      <a:pt x="276479" y="35051"/>
                    </a:moveTo>
                    <a:lnTo>
                      <a:pt x="265620" y="48672"/>
                    </a:lnTo>
                    <a:lnTo>
                      <a:pt x="235997" y="59817"/>
                    </a:lnTo>
                    <a:lnTo>
                      <a:pt x="192039" y="67341"/>
                    </a:lnTo>
                    <a:lnTo>
                      <a:pt x="138175" y="70104"/>
                    </a:lnTo>
                    <a:lnTo>
                      <a:pt x="84385" y="67341"/>
                    </a:lnTo>
                    <a:lnTo>
                      <a:pt x="40465" y="59817"/>
                    </a:lnTo>
                    <a:lnTo>
                      <a:pt x="10856" y="48672"/>
                    </a:lnTo>
                    <a:lnTo>
                      <a:pt x="0" y="35051"/>
                    </a:lnTo>
                    <a:lnTo>
                      <a:pt x="10856" y="21377"/>
                    </a:lnTo>
                    <a:lnTo>
                      <a:pt x="40465" y="10239"/>
                    </a:lnTo>
                    <a:lnTo>
                      <a:pt x="84385" y="2744"/>
                    </a:lnTo>
                    <a:lnTo>
                      <a:pt x="138175" y="0"/>
                    </a:lnTo>
                    <a:lnTo>
                      <a:pt x="192039" y="2744"/>
                    </a:lnTo>
                    <a:lnTo>
                      <a:pt x="235997" y="10239"/>
                    </a:lnTo>
                    <a:lnTo>
                      <a:pt x="265620" y="21377"/>
                    </a:lnTo>
                    <a:lnTo>
                      <a:pt x="276479" y="35051"/>
                    </a:lnTo>
                    <a:close/>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05" name="object 55"/>
              <p:cNvSpPr/>
              <p:nvPr/>
            </p:nvSpPr>
            <p:spPr>
              <a:xfrm>
                <a:off x="3161283" y="5119247"/>
                <a:ext cx="276860" cy="231775"/>
              </a:xfrm>
              <a:custGeom>
                <a:avLst/>
                <a:gdLst/>
                <a:ahLst/>
                <a:cxnLst/>
                <a:rect l="l" t="t" r="r" b="b"/>
                <a:pathLst>
                  <a:path w="276860" h="231775">
                    <a:moveTo>
                      <a:pt x="276479" y="0"/>
                    </a:moveTo>
                    <a:lnTo>
                      <a:pt x="276479" y="196723"/>
                    </a:lnTo>
                    <a:lnTo>
                      <a:pt x="265620" y="210343"/>
                    </a:lnTo>
                    <a:lnTo>
                      <a:pt x="235997" y="221487"/>
                    </a:lnTo>
                    <a:lnTo>
                      <a:pt x="192039" y="229012"/>
                    </a:lnTo>
                    <a:lnTo>
                      <a:pt x="138175" y="231775"/>
                    </a:lnTo>
                    <a:lnTo>
                      <a:pt x="84385" y="229012"/>
                    </a:lnTo>
                    <a:lnTo>
                      <a:pt x="40465" y="221487"/>
                    </a:lnTo>
                    <a:lnTo>
                      <a:pt x="10856" y="210343"/>
                    </a:lnTo>
                    <a:lnTo>
                      <a:pt x="0" y="196723"/>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06" name="object 58"/>
              <p:cNvSpPr/>
              <p:nvPr/>
            </p:nvSpPr>
            <p:spPr>
              <a:xfrm>
                <a:off x="3519678" y="5153790"/>
                <a:ext cx="276479" cy="266827"/>
              </a:xfrm>
              <a:prstGeom prst="rect">
                <a:avLst/>
              </a:prstGeom>
              <a:blipFill>
                <a:blip r:embed="rId19"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07" name="object 59"/>
              <p:cNvSpPr/>
              <p:nvPr/>
            </p:nvSpPr>
            <p:spPr>
              <a:xfrm>
                <a:off x="3519678" y="5153790"/>
                <a:ext cx="276860" cy="70485"/>
              </a:xfrm>
              <a:custGeom>
                <a:avLst/>
                <a:gdLst/>
                <a:ahLst/>
                <a:cxnLst/>
                <a:rect l="l" t="t" r="r" b="b"/>
                <a:pathLst>
                  <a:path w="276860" h="70485">
                    <a:moveTo>
                      <a:pt x="276479" y="35052"/>
                    </a:moveTo>
                    <a:lnTo>
                      <a:pt x="265620" y="48726"/>
                    </a:lnTo>
                    <a:lnTo>
                      <a:pt x="235997" y="59864"/>
                    </a:lnTo>
                    <a:lnTo>
                      <a:pt x="192039" y="67359"/>
                    </a:lnTo>
                    <a:lnTo>
                      <a:pt x="138175" y="70104"/>
                    </a:lnTo>
                    <a:lnTo>
                      <a:pt x="84385" y="67359"/>
                    </a:lnTo>
                    <a:lnTo>
                      <a:pt x="40465" y="59864"/>
                    </a:lnTo>
                    <a:lnTo>
                      <a:pt x="10856" y="48726"/>
                    </a:lnTo>
                    <a:lnTo>
                      <a:pt x="0" y="35052"/>
                    </a:lnTo>
                    <a:lnTo>
                      <a:pt x="10856" y="21431"/>
                    </a:lnTo>
                    <a:lnTo>
                      <a:pt x="40465" y="10287"/>
                    </a:lnTo>
                    <a:lnTo>
                      <a:pt x="84385" y="2762"/>
                    </a:lnTo>
                    <a:lnTo>
                      <a:pt x="138175" y="0"/>
                    </a:lnTo>
                    <a:lnTo>
                      <a:pt x="192039" y="2762"/>
                    </a:lnTo>
                    <a:lnTo>
                      <a:pt x="235997" y="10287"/>
                    </a:lnTo>
                    <a:lnTo>
                      <a:pt x="265620" y="21431"/>
                    </a:lnTo>
                    <a:lnTo>
                      <a:pt x="276479" y="35052"/>
                    </a:lnTo>
                    <a:close/>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08" name="object 60"/>
              <p:cNvSpPr/>
              <p:nvPr/>
            </p:nvSpPr>
            <p:spPr>
              <a:xfrm>
                <a:off x="3519678" y="5188843"/>
                <a:ext cx="276860" cy="231775"/>
              </a:xfrm>
              <a:custGeom>
                <a:avLst/>
                <a:gdLst/>
                <a:ahLst/>
                <a:cxnLst/>
                <a:rect l="l" t="t" r="r" b="b"/>
                <a:pathLst>
                  <a:path w="276860" h="231775">
                    <a:moveTo>
                      <a:pt x="276479" y="0"/>
                    </a:moveTo>
                    <a:lnTo>
                      <a:pt x="276479" y="196722"/>
                    </a:lnTo>
                    <a:lnTo>
                      <a:pt x="265620" y="210397"/>
                    </a:lnTo>
                    <a:lnTo>
                      <a:pt x="235997" y="221535"/>
                    </a:lnTo>
                    <a:lnTo>
                      <a:pt x="192039" y="229030"/>
                    </a:lnTo>
                    <a:lnTo>
                      <a:pt x="138175" y="231775"/>
                    </a:lnTo>
                    <a:lnTo>
                      <a:pt x="84385" y="229030"/>
                    </a:lnTo>
                    <a:lnTo>
                      <a:pt x="40465" y="221535"/>
                    </a:lnTo>
                    <a:lnTo>
                      <a:pt x="10856" y="210397"/>
                    </a:lnTo>
                    <a:lnTo>
                      <a:pt x="0" y="196722"/>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09" name="object 61"/>
              <p:cNvSpPr/>
              <p:nvPr/>
            </p:nvSpPr>
            <p:spPr>
              <a:xfrm>
                <a:off x="3309747" y="5192780"/>
                <a:ext cx="276606" cy="266826"/>
              </a:xfrm>
              <a:prstGeom prst="rect">
                <a:avLst/>
              </a:prstGeom>
              <a:blipFill>
                <a:blip r:embed="rId20"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10" name="object 62"/>
              <p:cNvSpPr/>
              <p:nvPr/>
            </p:nvSpPr>
            <p:spPr>
              <a:xfrm>
                <a:off x="3309747" y="5192780"/>
                <a:ext cx="276860" cy="70485"/>
              </a:xfrm>
              <a:custGeom>
                <a:avLst/>
                <a:gdLst/>
                <a:ahLst/>
                <a:cxnLst/>
                <a:rect l="l" t="t" r="r" b="b"/>
                <a:pathLst>
                  <a:path w="276860" h="70485">
                    <a:moveTo>
                      <a:pt x="276606" y="35051"/>
                    </a:moveTo>
                    <a:lnTo>
                      <a:pt x="265729" y="48672"/>
                    </a:lnTo>
                    <a:lnTo>
                      <a:pt x="236077" y="59816"/>
                    </a:lnTo>
                    <a:lnTo>
                      <a:pt x="192113" y="67341"/>
                    </a:lnTo>
                    <a:lnTo>
                      <a:pt x="138303" y="70103"/>
                    </a:lnTo>
                    <a:lnTo>
                      <a:pt x="84439" y="67341"/>
                    </a:lnTo>
                    <a:lnTo>
                      <a:pt x="40481" y="59816"/>
                    </a:lnTo>
                    <a:lnTo>
                      <a:pt x="10858" y="48672"/>
                    </a:lnTo>
                    <a:lnTo>
                      <a:pt x="0" y="35051"/>
                    </a:lnTo>
                    <a:lnTo>
                      <a:pt x="10858" y="21431"/>
                    </a:lnTo>
                    <a:lnTo>
                      <a:pt x="40481" y="10287"/>
                    </a:lnTo>
                    <a:lnTo>
                      <a:pt x="84439" y="2762"/>
                    </a:lnTo>
                    <a:lnTo>
                      <a:pt x="138303"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611" name="object 63"/>
              <p:cNvSpPr/>
              <p:nvPr/>
            </p:nvSpPr>
            <p:spPr>
              <a:xfrm>
                <a:off x="3309747" y="5227831"/>
                <a:ext cx="276860" cy="231775"/>
              </a:xfrm>
              <a:custGeom>
                <a:avLst/>
                <a:gdLst/>
                <a:ahLst/>
                <a:cxnLst/>
                <a:rect l="l" t="t" r="r" b="b"/>
                <a:pathLst>
                  <a:path w="276860" h="231775">
                    <a:moveTo>
                      <a:pt x="276606" y="0"/>
                    </a:moveTo>
                    <a:lnTo>
                      <a:pt x="276606" y="196723"/>
                    </a:lnTo>
                    <a:lnTo>
                      <a:pt x="265729" y="210343"/>
                    </a:lnTo>
                    <a:lnTo>
                      <a:pt x="236077" y="221487"/>
                    </a:lnTo>
                    <a:lnTo>
                      <a:pt x="192113" y="229012"/>
                    </a:lnTo>
                    <a:lnTo>
                      <a:pt x="138303" y="231775"/>
                    </a:lnTo>
                    <a:lnTo>
                      <a:pt x="84439" y="229012"/>
                    </a:lnTo>
                    <a:lnTo>
                      <a:pt x="40481" y="221487"/>
                    </a:lnTo>
                    <a:lnTo>
                      <a:pt x="10858" y="210343"/>
                    </a:lnTo>
                    <a:lnTo>
                      <a:pt x="0" y="196723"/>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pic>
            <p:nvPicPr>
              <p:cNvPr id="612" name="图片 611" descr="X6000 d_8.jpg"/>
              <p:cNvPicPr preferRelativeResize="0">
                <a:picLocks noChangeAspect="1"/>
              </p:cNvPicPr>
              <p:nvPr/>
            </p:nvPicPr>
            <p:blipFill>
              <a:blip r:embed="rId28" cstate="print">
                <a:clrChange>
                  <a:clrFrom>
                    <a:srgbClr val="FFFFFF"/>
                  </a:clrFrom>
                  <a:clrTo>
                    <a:srgbClr val="FFFFFF">
                      <a:alpha val="0"/>
                    </a:srgbClr>
                  </a:clrTo>
                </a:clrChange>
              </a:blip>
              <a:stretch>
                <a:fillRect/>
              </a:stretch>
            </p:blipFill>
            <p:spPr>
              <a:xfrm flipH="1">
                <a:off x="2075793" y="5168137"/>
                <a:ext cx="1085490" cy="349889"/>
              </a:xfrm>
              <a:prstGeom prst="rect">
                <a:avLst/>
              </a:prstGeom>
            </p:spPr>
          </p:pic>
        </p:grpSp>
        <p:grpSp>
          <p:nvGrpSpPr>
            <p:cNvPr id="564" name="组合 563"/>
            <p:cNvGrpSpPr/>
            <p:nvPr/>
          </p:nvGrpSpPr>
          <p:grpSpPr>
            <a:xfrm>
              <a:off x="3290008" y="5074096"/>
              <a:ext cx="2630219" cy="659954"/>
              <a:chOff x="1908898" y="4876259"/>
              <a:chExt cx="2025904" cy="659954"/>
            </a:xfrm>
          </p:grpSpPr>
          <p:pic>
            <p:nvPicPr>
              <p:cNvPr id="583" name="图片 582" descr="X6000 d_8.jpg"/>
              <p:cNvPicPr preferRelativeResize="0">
                <a:picLocks noChangeAspect="1"/>
              </p:cNvPicPr>
              <p:nvPr/>
            </p:nvPicPr>
            <p:blipFill>
              <a:blip r:embed="rId28" cstate="print">
                <a:clrChange>
                  <a:clrFrom>
                    <a:srgbClr val="FFFFFF"/>
                  </a:clrFrom>
                  <a:clrTo>
                    <a:srgbClr val="FFFFFF">
                      <a:alpha val="0"/>
                    </a:srgbClr>
                  </a:clrTo>
                </a:clrChange>
              </a:blip>
              <a:stretch>
                <a:fillRect/>
              </a:stretch>
            </p:blipFill>
            <p:spPr>
              <a:xfrm flipH="1">
                <a:off x="1910482" y="5132583"/>
                <a:ext cx="1085490" cy="349889"/>
              </a:xfrm>
              <a:prstGeom prst="rect">
                <a:avLst/>
              </a:prstGeom>
            </p:spPr>
          </p:pic>
          <p:sp>
            <p:nvSpPr>
              <p:cNvPr id="584" name="object 20"/>
              <p:cNvSpPr/>
              <p:nvPr/>
            </p:nvSpPr>
            <p:spPr>
              <a:xfrm>
                <a:off x="1908898" y="4876259"/>
                <a:ext cx="2025904" cy="659954"/>
              </a:xfrm>
              <a:prstGeom prst="rect">
                <a:avLst/>
              </a:prstGeom>
              <a:blipFill>
                <a:blip r:embed="rId29" cstate="print"/>
                <a:stretch>
                  <a:fillRect/>
                </a:stretch>
              </a:blipFill>
              <a:ln>
                <a:solidFill>
                  <a:sysClr val="windowText" lastClr="000000">
                    <a:lumMod val="75000"/>
                    <a:lumOff val="25000"/>
                  </a:sysClr>
                </a:solidFill>
              </a:ln>
            </p:spPr>
            <p:txBody>
              <a:bodyPr wrap="square" lIns="0" tIns="0" rIns="0" bIns="0" rtlCol="0">
                <a:noAutofit/>
              </a:bodyPr>
              <a:lstStyle/>
              <a:p>
                <a:pPr algn="ctr" fontAlgn="ctr">
                  <a:defRPr/>
                </a:pPr>
                <a:r>
                  <a:rPr lang="en-US" sz="800" b="1">
                    <a:solidFill>
                      <a:prstClr val="black"/>
                    </a:solidFill>
                    <a:latin typeface="Arial" panose="020B0604020202020204" pitchFamily="34" charset="0"/>
                  </a:rPr>
                  <a:t>Data node</a:t>
                </a:r>
              </a:p>
            </p:txBody>
          </p:sp>
          <p:sp>
            <p:nvSpPr>
              <p:cNvPr id="585" name="object 50"/>
              <p:cNvSpPr/>
              <p:nvPr/>
            </p:nvSpPr>
            <p:spPr>
              <a:xfrm>
                <a:off x="3371087" y="5045206"/>
                <a:ext cx="276606" cy="266826"/>
              </a:xfrm>
              <a:prstGeom prst="rect">
                <a:avLst/>
              </a:prstGeom>
              <a:blipFill>
                <a:blip r:embed="rId17"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86" name="object 51"/>
              <p:cNvSpPr/>
              <p:nvPr/>
            </p:nvSpPr>
            <p:spPr>
              <a:xfrm>
                <a:off x="3371087" y="5045206"/>
                <a:ext cx="276860" cy="70485"/>
              </a:xfrm>
              <a:custGeom>
                <a:avLst/>
                <a:gdLst/>
                <a:ahLst/>
                <a:cxnLst/>
                <a:rect l="l" t="t" r="r" b="b"/>
                <a:pathLst>
                  <a:path w="276860" h="70485">
                    <a:moveTo>
                      <a:pt x="276606" y="35051"/>
                    </a:moveTo>
                    <a:lnTo>
                      <a:pt x="265729" y="48726"/>
                    </a:lnTo>
                    <a:lnTo>
                      <a:pt x="236077" y="59864"/>
                    </a:lnTo>
                    <a:lnTo>
                      <a:pt x="192113" y="67359"/>
                    </a:lnTo>
                    <a:lnTo>
                      <a:pt x="138302" y="70103"/>
                    </a:lnTo>
                    <a:lnTo>
                      <a:pt x="84492" y="67359"/>
                    </a:lnTo>
                    <a:lnTo>
                      <a:pt x="40528" y="59864"/>
                    </a:lnTo>
                    <a:lnTo>
                      <a:pt x="10876" y="48726"/>
                    </a:lnTo>
                    <a:lnTo>
                      <a:pt x="0" y="35051"/>
                    </a:lnTo>
                    <a:lnTo>
                      <a:pt x="10876" y="21431"/>
                    </a:lnTo>
                    <a:lnTo>
                      <a:pt x="40528" y="10287"/>
                    </a:lnTo>
                    <a:lnTo>
                      <a:pt x="84492" y="2762"/>
                    </a:lnTo>
                    <a:lnTo>
                      <a:pt x="138302"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87" name="object 52"/>
              <p:cNvSpPr/>
              <p:nvPr/>
            </p:nvSpPr>
            <p:spPr>
              <a:xfrm>
                <a:off x="3371087" y="5080258"/>
                <a:ext cx="276860" cy="231775"/>
              </a:xfrm>
              <a:custGeom>
                <a:avLst/>
                <a:gdLst/>
                <a:ahLst/>
                <a:cxnLst/>
                <a:rect l="l" t="t" r="r" b="b"/>
                <a:pathLst>
                  <a:path w="276860" h="231775">
                    <a:moveTo>
                      <a:pt x="276606" y="0"/>
                    </a:moveTo>
                    <a:lnTo>
                      <a:pt x="276606" y="196723"/>
                    </a:lnTo>
                    <a:lnTo>
                      <a:pt x="265729" y="210397"/>
                    </a:lnTo>
                    <a:lnTo>
                      <a:pt x="236077" y="221535"/>
                    </a:lnTo>
                    <a:lnTo>
                      <a:pt x="192113" y="229030"/>
                    </a:lnTo>
                    <a:lnTo>
                      <a:pt x="138302" y="231775"/>
                    </a:lnTo>
                    <a:lnTo>
                      <a:pt x="84492" y="229030"/>
                    </a:lnTo>
                    <a:lnTo>
                      <a:pt x="40528" y="221535"/>
                    </a:lnTo>
                    <a:lnTo>
                      <a:pt x="10876" y="210397"/>
                    </a:lnTo>
                    <a:lnTo>
                      <a:pt x="0" y="196723"/>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88" name="object 53"/>
              <p:cNvSpPr/>
              <p:nvPr/>
            </p:nvSpPr>
            <p:spPr>
              <a:xfrm>
                <a:off x="3161283" y="5084194"/>
                <a:ext cx="276479" cy="266826"/>
              </a:xfrm>
              <a:prstGeom prst="rect">
                <a:avLst/>
              </a:prstGeom>
              <a:blipFill>
                <a:blip r:embed="rId18"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89" name="object 54"/>
              <p:cNvSpPr/>
              <p:nvPr/>
            </p:nvSpPr>
            <p:spPr>
              <a:xfrm>
                <a:off x="3161283" y="5084194"/>
                <a:ext cx="276860" cy="70485"/>
              </a:xfrm>
              <a:custGeom>
                <a:avLst/>
                <a:gdLst/>
                <a:ahLst/>
                <a:cxnLst/>
                <a:rect l="l" t="t" r="r" b="b"/>
                <a:pathLst>
                  <a:path w="276860" h="70485">
                    <a:moveTo>
                      <a:pt x="276479" y="35051"/>
                    </a:moveTo>
                    <a:lnTo>
                      <a:pt x="265620" y="48672"/>
                    </a:lnTo>
                    <a:lnTo>
                      <a:pt x="235997" y="59817"/>
                    </a:lnTo>
                    <a:lnTo>
                      <a:pt x="192039" y="67341"/>
                    </a:lnTo>
                    <a:lnTo>
                      <a:pt x="138175" y="70104"/>
                    </a:lnTo>
                    <a:lnTo>
                      <a:pt x="84385" y="67341"/>
                    </a:lnTo>
                    <a:lnTo>
                      <a:pt x="40465" y="59817"/>
                    </a:lnTo>
                    <a:lnTo>
                      <a:pt x="10856" y="48672"/>
                    </a:lnTo>
                    <a:lnTo>
                      <a:pt x="0" y="35051"/>
                    </a:lnTo>
                    <a:lnTo>
                      <a:pt x="10856" y="21377"/>
                    </a:lnTo>
                    <a:lnTo>
                      <a:pt x="40465" y="10239"/>
                    </a:lnTo>
                    <a:lnTo>
                      <a:pt x="84385" y="2744"/>
                    </a:lnTo>
                    <a:lnTo>
                      <a:pt x="138175" y="0"/>
                    </a:lnTo>
                    <a:lnTo>
                      <a:pt x="192039" y="2744"/>
                    </a:lnTo>
                    <a:lnTo>
                      <a:pt x="235997" y="10239"/>
                    </a:lnTo>
                    <a:lnTo>
                      <a:pt x="265620" y="21377"/>
                    </a:lnTo>
                    <a:lnTo>
                      <a:pt x="276479" y="35051"/>
                    </a:lnTo>
                    <a:close/>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90" name="object 55"/>
              <p:cNvSpPr/>
              <p:nvPr/>
            </p:nvSpPr>
            <p:spPr>
              <a:xfrm>
                <a:off x="3161283" y="5119247"/>
                <a:ext cx="276860" cy="231775"/>
              </a:xfrm>
              <a:custGeom>
                <a:avLst/>
                <a:gdLst/>
                <a:ahLst/>
                <a:cxnLst/>
                <a:rect l="l" t="t" r="r" b="b"/>
                <a:pathLst>
                  <a:path w="276860" h="231775">
                    <a:moveTo>
                      <a:pt x="276479" y="0"/>
                    </a:moveTo>
                    <a:lnTo>
                      <a:pt x="276479" y="196723"/>
                    </a:lnTo>
                    <a:lnTo>
                      <a:pt x="265620" y="210343"/>
                    </a:lnTo>
                    <a:lnTo>
                      <a:pt x="235997" y="221487"/>
                    </a:lnTo>
                    <a:lnTo>
                      <a:pt x="192039" y="229012"/>
                    </a:lnTo>
                    <a:lnTo>
                      <a:pt x="138175" y="231775"/>
                    </a:lnTo>
                    <a:lnTo>
                      <a:pt x="84385" y="229012"/>
                    </a:lnTo>
                    <a:lnTo>
                      <a:pt x="40465" y="221487"/>
                    </a:lnTo>
                    <a:lnTo>
                      <a:pt x="10856" y="210343"/>
                    </a:lnTo>
                    <a:lnTo>
                      <a:pt x="0" y="196723"/>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91" name="object 58"/>
              <p:cNvSpPr/>
              <p:nvPr/>
            </p:nvSpPr>
            <p:spPr>
              <a:xfrm>
                <a:off x="3519678" y="5153790"/>
                <a:ext cx="276479" cy="266827"/>
              </a:xfrm>
              <a:prstGeom prst="rect">
                <a:avLst/>
              </a:prstGeom>
              <a:blipFill>
                <a:blip r:embed="rId19"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92" name="object 59"/>
              <p:cNvSpPr/>
              <p:nvPr/>
            </p:nvSpPr>
            <p:spPr>
              <a:xfrm>
                <a:off x="3519678" y="5153790"/>
                <a:ext cx="276860" cy="70485"/>
              </a:xfrm>
              <a:custGeom>
                <a:avLst/>
                <a:gdLst/>
                <a:ahLst/>
                <a:cxnLst/>
                <a:rect l="l" t="t" r="r" b="b"/>
                <a:pathLst>
                  <a:path w="276860" h="70485">
                    <a:moveTo>
                      <a:pt x="276479" y="35052"/>
                    </a:moveTo>
                    <a:lnTo>
                      <a:pt x="265620" y="48726"/>
                    </a:lnTo>
                    <a:lnTo>
                      <a:pt x="235997" y="59864"/>
                    </a:lnTo>
                    <a:lnTo>
                      <a:pt x="192039" y="67359"/>
                    </a:lnTo>
                    <a:lnTo>
                      <a:pt x="138175" y="70104"/>
                    </a:lnTo>
                    <a:lnTo>
                      <a:pt x="84385" y="67359"/>
                    </a:lnTo>
                    <a:lnTo>
                      <a:pt x="40465" y="59864"/>
                    </a:lnTo>
                    <a:lnTo>
                      <a:pt x="10856" y="48726"/>
                    </a:lnTo>
                    <a:lnTo>
                      <a:pt x="0" y="35052"/>
                    </a:lnTo>
                    <a:lnTo>
                      <a:pt x="10856" y="21431"/>
                    </a:lnTo>
                    <a:lnTo>
                      <a:pt x="40465" y="10287"/>
                    </a:lnTo>
                    <a:lnTo>
                      <a:pt x="84385" y="2762"/>
                    </a:lnTo>
                    <a:lnTo>
                      <a:pt x="138175" y="0"/>
                    </a:lnTo>
                    <a:lnTo>
                      <a:pt x="192039" y="2762"/>
                    </a:lnTo>
                    <a:lnTo>
                      <a:pt x="235997" y="10287"/>
                    </a:lnTo>
                    <a:lnTo>
                      <a:pt x="265620" y="21431"/>
                    </a:lnTo>
                    <a:lnTo>
                      <a:pt x="276479" y="35052"/>
                    </a:lnTo>
                    <a:close/>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93" name="object 60"/>
              <p:cNvSpPr/>
              <p:nvPr/>
            </p:nvSpPr>
            <p:spPr>
              <a:xfrm>
                <a:off x="3519678" y="5188843"/>
                <a:ext cx="276860" cy="231775"/>
              </a:xfrm>
              <a:custGeom>
                <a:avLst/>
                <a:gdLst/>
                <a:ahLst/>
                <a:cxnLst/>
                <a:rect l="l" t="t" r="r" b="b"/>
                <a:pathLst>
                  <a:path w="276860" h="231775">
                    <a:moveTo>
                      <a:pt x="276479" y="0"/>
                    </a:moveTo>
                    <a:lnTo>
                      <a:pt x="276479" y="196722"/>
                    </a:lnTo>
                    <a:lnTo>
                      <a:pt x="265620" y="210397"/>
                    </a:lnTo>
                    <a:lnTo>
                      <a:pt x="235997" y="221535"/>
                    </a:lnTo>
                    <a:lnTo>
                      <a:pt x="192039" y="229030"/>
                    </a:lnTo>
                    <a:lnTo>
                      <a:pt x="138175" y="231775"/>
                    </a:lnTo>
                    <a:lnTo>
                      <a:pt x="84385" y="229030"/>
                    </a:lnTo>
                    <a:lnTo>
                      <a:pt x="40465" y="221535"/>
                    </a:lnTo>
                    <a:lnTo>
                      <a:pt x="10856" y="210397"/>
                    </a:lnTo>
                    <a:lnTo>
                      <a:pt x="0" y="196722"/>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94" name="object 61"/>
              <p:cNvSpPr/>
              <p:nvPr/>
            </p:nvSpPr>
            <p:spPr>
              <a:xfrm>
                <a:off x="3309747" y="5192780"/>
                <a:ext cx="276606" cy="266826"/>
              </a:xfrm>
              <a:prstGeom prst="rect">
                <a:avLst/>
              </a:prstGeom>
              <a:blipFill>
                <a:blip r:embed="rId20"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95" name="object 62"/>
              <p:cNvSpPr/>
              <p:nvPr/>
            </p:nvSpPr>
            <p:spPr>
              <a:xfrm>
                <a:off x="3309747" y="5192780"/>
                <a:ext cx="276860" cy="70485"/>
              </a:xfrm>
              <a:custGeom>
                <a:avLst/>
                <a:gdLst/>
                <a:ahLst/>
                <a:cxnLst/>
                <a:rect l="l" t="t" r="r" b="b"/>
                <a:pathLst>
                  <a:path w="276860" h="70485">
                    <a:moveTo>
                      <a:pt x="276606" y="35051"/>
                    </a:moveTo>
                    <a:lnTo>
                      <a:pt x="265729" y="48672"/>
                    </a:lnTo>
                    <a:lnTo>
                      <a:pt x="236077" y="59816"/>
                    </a:lnTo>
                    <a:lnTo>
                      <a:pt x="192113" y="67341"/>
                    </a:lnTo>
                    <a:lnTo>
                      <a:pt x="138303" y="70103"/>
                    </a:lnTo>
                    <a:lnTo>
                      <a:pt x="84439" y="67341"/>
                    </a:lnTo>
                    <a:lnTo>
                      <a:pt x="40481" y="59816"/>
                    </a:lnTo>
                    <a:lnTo>
                      <a:pt x="10858" y="48672"/>
                    </a:lnTo>
                    <a:lnTo>
                      <a:pt x="0" y="35051"/>
                    </a:lnTo>
                    <a:lnTo>
                      <a:pt x="10858" y="21431"/>
                    </a:lnTo>
                    <a:lnTo>
                      <a:pt x="40481" y="10287"/>
                    </a:lnTo>
                    <a:lnTo>
                      <a:pt x="84439" y="2762"/>
                    </a:lnTo>
                    <a:lnTo>
                      <a:pt x="138303"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96" name="object 63"/>
              <p:cNvSpPr/>
              <p:nvPr/>
            </p:nvSpPr>
            <p:spPr>
              <a:xfrm>
                <a:off x="3309747" y="5227831"/>
                <a:ext cx="276860" cy="231775"/>
              </a:xfrm>
              <a:custGeom>
                <a:avLst/>
                <a:gdLst/>
                <a:ahLst/>
                <a:cxnLst/>
                <a:rect l="l" t="t" r="r" b="b"/>
                <a:pathLst>
                  <a:path w="276860" h="231775">
                    <a:moveTo>
                      <a:pt x="276606" y="0"/>
                    </a:moveTo>
                    <a:lnTo>
                      <a:pt x="276606" y="196723"/>
                    </a:lnTo>
                    <a:lnTo>
                      <a:pt x="265729" y="210343"/>
                    </a:lnTo>
                    <a:lnTo>
                      <a:pt x="236077" y="221487"/>
                    </a:lnTo>
                    <a:lnTo>
                      <a:pt x="192113" y="229012"/>
                    </a:lnTo>
                    <a:lnTo>
                      <a:pt x="138303" y="231775"/>
                    </a:lnTo>
                    <a:lnTo>
                      <a:pt x="84439" y="229012"/>
                    </a:lnTo>
                    <a:lnTo>
                      <a:pt x="40481" y="221487"/>
                    </a:lnTo>
                    <a:lnTo>
                      <a:pt x="10858" y="210343"/>
                    </a:lnTo>
                    <a:lnTo>
                      <a:pt x="0" y="196723"/>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pic>
            <p:nvPicPr>
              <p:cNvPr id="597" name="图片 596" descr="X6000 d_8.jpg"/>
              <p:cNvPicPr preferRelativeResize="0">
                <a:picLocks noChangeAspect="1"/>
              </p:cNvPicPr>
              <p:nvPr/>
            </p:nvPicPr>
            <p:blipFill>
              <a:blip r:embed="rId28" cstate="print">
                <a:clrChange>
                  <a:clrFrom>
                    <a:srgbClr val="FFFFFF"/>
                  </a:clrFrom>
                  <a:clrTo>
                    <a:srgbClr val="FFFFFF">
                      <a:alpha val="0"/>
                    </a:srgbClr>
                  </a:clrTo>
                </a:clrChange>
              </a:blip>
              <a:stretch>
                <a:fillRect/>
              </a:stretch>
            </p:blipFill>
            <p:spPr>
              <a:xfrm flipH="1">
                <a:off x="2075793" y="5168137"/>
                <a:ext cx="1085490" cy="349889"/>
              </a:xfrm>
              <a:prstGeom prst="rect">
                <a:avLst/>
              </a:prstGeom>
            </p:spPr>
          </p:pic>
        </p:grpSp>
        <p:grpSp>
          <p:nvGrpSpPr>
            <p:cNvPr id="565" name="组合 564"/>
            <p:cNvGrpSpPr/>
            <p:nvPr/>
          </p:nvGrpSpPr>
          <p:grpSpPr>
            <a:xfrm>
              <a:off x="6107202" y="5074096"/>
              <a:ext cx="2630219" cy="659954"/>
              <a:chOff x="1908898" y="4876259"/>
              <a:chExt cx="2025904" cy="659954"/>
            </a:xfrm>
          </p:grpSpPr>
          <p:pic>
            <p:nvPicPr>
              <p:cNvPr id="568" name="图片 567" descr="X6000 d_8.jpg"/>
              <p:cNvPicPr preferRelativeResize="0">
                <a:picLocks noChangeAspect="1"/>
              </p:cNvPicPr>
              <p:nvPr/>
            </p:nvPicPr>
            <p:blipFill>
              <a:blip r:embed="rId28" cstate="print">
                <a:clrChange>
                  <a:clrFrom>
                    <a:srgbClr val="FFFFFF"/>
                  </a:clrFrom>
                  <a:clrTo>
                    <a:srgbClr val="FFFFFF">
                      <a:alpha val="0"/>
                    </a:srgbClr>
                  </a:clrTo>
                </a:clrChange>
              </a:blip>
              <a:stretch>
                <a:fillRect/>
              </a:stretch>
            </p:blipFill>
            <p:spPr>
              <a:xfrm flipH="1">
                <a:off x="1910482" y="5132583"/>
                <a:ext cx="1085490" cy="349889"/>
              </a:xfrm>
              <a:prstGeom prst="rect">
                <a:avLst/>
              </a:prstGeom>
            </p:spPr>
          </p:pic>
          <p:sp>
            <p:nvSpPr>
              <p:cNvPr id="569" name="object 20"/>
              <p:cNvSpPr/>
              <p:nvPr/>
            </p:nvSpPr>
            <p:spPr>
              <a:xfrm>
                <a:off x="1908898" y="4876259"/>
                <a:ext cx="2025904" cy="659954"/>
              </a:xfrm>
              <a:prstGeom prst="rect">
                <a:avLst/>
              </a:prstGeom>
              <a:blipFill>
                <a:blip r:embed="rId29" cstate="print"/>
                <a:stretch>
                  <a:fillRect/>
                </a:stretch>
              </a:blipFill>
              <a:ln>
                <a:solidFill>
                  <a:sysClr val="windowText" lastClr="000000">
                    <a:lumMod val="75000"/>
                    <a:lumOff val="25000"/>
                  </a:sysClr>
                </a:solidFill>
              </a:ln>
            </p:spPr>
            <p:txBody>
              <a:bodyPr wrap="square" lIns="0" tIns="0" rIns="0" bIns="0" rtlCol="0">
                <a:noAutofit/>
              </a:bodyPr>
              <a:lstStyle/>
              <a:p>
                <a:pPr algn="ctr" fontAlgn="ctr">
                  <a:defRPr/>
                </a:pPr>
                <a:r>
                  <a:rPr lang="en-US" sz="800" b="1">
                    <a:solidFill>
                      <a:prstClr val="black"/>
                    </a:solidFill>
                    <a:latin typeface="Arial" panose="020B0604020202020204" pitchFamily="34" charset="0"/>
                  </a:rPr>
                  <a:t>Data node</a:t>
                </a:r>
              </a:p>
            </p:txBody>
          </p:sp>
          <p:sp>
            <p:nvSpPr>
              <p:cNvPr id="570" name="object 50"/>
              <p:cNvSpPr/>
              <p:nvPr/>
            </p:nvSpPr>
            <p:spPr>
              <a:xfrm>
                <a:off x="3371087" y="5045206"/>
                <a:ext cx="276606" cy="266826"/>
              </a:xfrm>
              <a:prstGeom prst="rect">
                <a:avLst/>
              </a:prstGeom>
              <a:blipFill>
                <a:blip r:embed="rId17"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71" name="object 51"/>
              <p:cNvSpPr/>
              <p:nvPr/>
            </p:nvSpPr>
            <p:spPr>
              <a:xfrm>
                <a:off x="3371087" y="5045206"/>
                <a:ext cx="276860" cy="70485"/>
              </a:xfrm>
              <a:custGeom>
                <a:avLst/>
                <a:gdLst/>
                <a:ahLst/>
                <a:cxnLst/>
                <a:rect l="l" t="t" r="r" b="b"/>
                <a:pathLst>
                  <a:path w="276860" h="70485">
                    <a:moveTo>
                      <a:pt x="276606" y="35051"/>
                    </a:moveTo>
                    <a:lnTo>
                      <a:pt x="265729" y="48726"/>
                    </a:lnTo>
                    <a:lnTo>
                      <a:pt x="236077" y="59864"/>
                    </a:lnTo>
                    <a:lnTo>
                      <a:pt x="192113" y="67359"/>
                    </a:lnTo>
                    <a:lnTo>
                      <a:pt x="138302" y="70103"/>
                    </a:lnTo>
                    <a:lnTo>
                      <a:pt x="84492" y="67359"/>
                    </a:lnTo>
                    <a:lnTo>
                      <a:pt x="40528" y="59864"/>
                    </a:lnTo>
                    <a:lnTo>
                      <a:pt x="10876" y="48726"/>
                    </a:lnTo>
                    <a:lnTo>
                      <a:pt x="0" y="35051"/>
                    </a:lnTo>
                    <a:lnTo>
                      <a:pt x="10876" y="21431"/>
                    </a:lnTo>
                    <a:lnTo>
                      <a:pt x="40528" y="10287"/>
                    </a:lnTo>
                    <a:lnTo>
                      <a:pt x="84492" y="2762"/>
                    </a:lnTo>
                    <a:lnTo>
                      <a:pt x="138302"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72" name="object 52"/>
              <p:cNvSpPr/>
              <p:nvPr/>
            </p:nvSpPr>
            <p:spPr>
              <a:xfrm>
                <a:off x="3371087" y="5080258"/>
                <a:ext cx="276860" cy="231775"/>
              </a:xfrm>
              <a:custGeom>
                <a:avLst/>
                <a:gdLst/>
                <a:ahLst/>
                <a:cxnLst/>
                <a:rect l="l" t="t" r="r" b="b"/>
                <a:pathLst>
                  <a:path w="276860" h="231775">
                    <a:moveTo>
                      <a:pt x="276606" y="0"/>
                    </a:moveTo>
                    <a:lnTo>
                      <a:pt x="276606" y="196723"/>
                    </a:lnTo>
                    <a:lnTo>
                      <a:pt x="265729" y="210397"/>
                    </a:lnTo>
                    <a:lnTo>
                      <a:pt x="236077" y="221535"/>
                    </a:lnTo>
                    <a:lnTo>
                      <a:pt x="192113" y="229030"/>
                    </a:lnTo>
                    <a:lnTo>
                      <a:pt x="138302" y="231775"/>
                    </a:lnTo>
                    <a:lnTo>
                      <a:pt x="84492" y="229030"/>
                    </a:lnTo>
                    <a:lnTo>
                      <a:pt x="40528" y="221535"/>
                    </a:lnTo>
                    <a:lnTo>
                      <a:pt x="10876" y="210397"/>
                    </a:lnTo>
                    <a:lnTo>
                      <a:pt x="0" y="196723"/>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73" name="object 53"/>
              <p:cNvSpPr/>
              <p:nvPr/>
            </p:nvSpPr>
            <p:spPr>
              <a:xfrm>
                <a:off x="3161283" y="5084194"/>
                <a:ext cx="276479" cy="266826"/>
              </a:xfrm>
              <a:prstGeom prst="rect">
                <a:avLst/>
              </a:prstGeom>
              <a:blipFill>
                <a:blip r:embed="rId18"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74" name="object 54"/>
              <p:cNvSpPr/>
              <p:nvPr/>
            </p:nvSpPr>
            <p:spPr>
              <a:xfrm>
                <a:off x="3161283" y="5084194"/>
                <a:ext cx="276860" cy="70485"/>
              </a:xfrm>
              <a:custGeom>
                <a:avLst/>
                <a:gdLst/>
                <a:ahLst/>
                <a:cxnLst/>
                <a:rect l="l" t="t" r="r" b="b"/>
                <a:pathLst>
                  <a:path w="276860" h="70485">
                    <a:moveTo>
                      <a:pt x="276479" y="35051"/>
                    </a:moveTo>
                    <a:lnTo>
                      <a:pt x="265620" y="48672"/>
                    </a:lnTo>
                    <a:lnTo>
                      <a:pt x="235997" y="59817"/>
                    </a:lnTo>
                    <a:lnTo>
                      <a:pt x="192039" y="67341"/>
                    </a:lnTo>
                    <a:lnTo>
                      <a:pt x="138175" y="70104"/>
                    </a:lnTo>
                    <a:lnTo>
                      <a:pt x="84385" y="67341"/>
                    </a:lnTo>
                    <a:lnTo>
                      <a:pt x="40465" y="59817"/>
                    </a:lnTo>
                    <a:lnTo>
                      <a:pt x="10856" y="48672"/>
                    </a:lnTo>
                    <a:lnTo>
                      <a:pt x="0" y="35051"/>
                    </a:lnTo>
                    <a:lnTo>
                      <a:pt x="10856" y="21377"/>
                    </a:lnTo>
                    <a:lnTo>
                      <a:pt x="40465" y="10239"/>
                    </a:lnTo>
                    <a:lnTo>
                      <a:pt x="84385" y="2744"/>
                    </a:lnTo>
                    <a:lnTo>
                      <a:pt x="138175" y="0"/>
                    </a:lnTo>
                    <a:lnTo>
                      <a:pt x="192039" y="2744"/>
                    </a:lnTo>
                    <a:lnTo>
                      <a:pt x="235997" y="10239"/>
                    </a:lnTo>
                    <a:lnTo>
                      <a:pt x="265620" y="21377"/>
                    </a:lnTo>
                    <a:lnTo>
                      <a:pt x="276479" y="35051"/>
                    </a:lnTo>
                    <a:close/>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75" name="object 55"/>
              <p:cNvSpPr/>
              <p:nvPr/>
            </p:nvSpPr>
            <p:spPr>
              <a:xfrm>
                <a:off x="3161283" y="5119247"/>
                <a:ext cx="276860" cy="231775"/>
              </a:xfrm>
              <a:custGeom>
                <a:avLst/>
                <a:gdLst/>
                <a:ahLst/>
                <a:cxnLst/>
                <a:rect l="l" t="t" r="r" b="b"/>
                <a:pathLst>
                  <a:path w="276860" h="231775">
                    <a:moveTo>
                      <a:pt x="276479" y="0"/>
                    </a:moveTo>
                    <a:lnTo>
                      <a:pt x="276479" y="196723"/>
                    </a:lnTo>
                    <a:lnTo>
                      <a:pt x="265620" y="210343"/>
                    </a:lnTo>
                    <a:lnTo>
                      <a:pt x="235997" y="221487"/>
                    </a:lnTo>
                    <a:lnTo>
                      <a:pt x="192039" y="229012"/>
                    </a:lnTo>
                    <a:lnTo>
                      <a:pt x="138175" y="231775"/>
                    </a:lnTo>
                    <a:lnTo>
                      <a:pt x="84385" y="229012"/>
                    </a:lnTo>
                    <a:lnTo>
                      <a:pt x="40465" y="221487"/>
                    </a:lnTo>
                    <a:lnTo>
                      <a:pt x="10856" y="210343"/>
                    </a:lnTo>
                    <a:lnTo>
                      <a:pt x="0" y="196723"/>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76" name="object 58"/>
              <p:cNvSpPr/>
              <p:nvPr/>
            </p:nvSpPr>
            <p:spPr>
              <a:xfrm>
                <a:off x="3519678" y="5153790"/>
                <a:ext cx="276479" cy="266827"/>
              </a:xfrm>
              <a:prstGeom prst="rect">
                <a:avLst/>
              </a:prstGeom>
              <a:blipFill>
                <a:blip r:embed="rId19"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77" name="object 59"/>
              <p:cNvSpPr/>
              <p:nvPr/>
            </p:nvSpPr>
            <p:spPr>
              <a:xfrm>
                <a:off x="3519678" y="5153790"/>
                <a:ext cx="276860" cy="70485"/>
              </a:xfrm>
              <a:custGeom>
                <a:avLst/>
                <a:gdLst/>
                <a:ahLst/>
                <a:cxnLst/>
                <a:rect l="l" t="t" r="r" b="b"/>
                <a:pathLst>
                  <a:path w="276860" h="70485">
                    <a:moveTo>
                      <a:pt x="276479" y="35052"/>
                    </a:moveTo>
                    <a:lnTo>
                      <a:pt x="265620" y="48726"/>
                    </a:lnTo>
                    <a:lnTo>
                      <a:pt x="235997" y="59864"/>
                    </a:lnTo>
                    <a:lnTo>
                      <a:pt x="192039" y="67359"/>
                    </a:lnTo>
                    <a:lnTo>
                      <a:pt x="138175" y="70104"/>
                    </a:lnTo>
                    <a:lnTo>
                      <a:pt x="84385" y="67359"/>
                    </a:lnTo>
                    <a:lnTo>
                      <a:pt x="40465" y="59864"/>
                    </a:lnTo>
                    <a:lnTo>
                      <a:pt x="10856" y="48726"/>
                    </a:lnTo>
                    <a:lnTo>
                      <a:pt x="0" y="35052"/>
                    </a:lnTo>
                    <a:lnTo>
                      <a:pt x="10856" y="21431"/>
                    </a:lnTo>
                    <a:lnTo>
                      <a:pt x="40465" y="10287"/>
                    </a:lnTo>
                    <a:lnTo>
                      <a:pt x="84385" y="2762"/>
                    </a:lnTo>
                    <a:lnTo>
                      <a:pt x="138175" y="0"/>
                    </a:lnTo>
                    <a:lnTo>
                      <a:pt x="192039" y="2762"/>
                    </a:lnTo>
                    <a:lnTo>
                      <a:pt x="235997" y="10287"/>
                    </a:lnTo>
                    <a:lnTo>
                      <a:pt x="265620" y="21431"/>
                    </a:lnTo>
                    <a:lnTo>
                      <a:pt x="276479" y="35052"/>
                    </a:lnTo>
                    <a:close/>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78" name="object 60"/>
              <p:cNvSpPr/>
              <p:nvPr/>
            </p:nvSpPr>
            <p:spPr>
              <a:xfrm>
                <a:off x="3519678" y="5188843"/>
                <a:ext cx="276860" cy="231775"/>
              </a:xfrm>
              <a:custGeom>
                <a:avLst/>
                <a:gdLst/>
                <a:ahLst/>
                <a:cxnLst/>
                <a:rect l="l" t="t" r="r" b="b"/>
                <a:pathLst>
                  <a:path w="276860" h="231775">
                    <a:moveTo>
                      <a:pt x="276479" y="0"/>
                    </a:moveTo>
                    <a:lnTo>
                      <a:pt x="276479" y="196722"/>
                    </a:lnTo>
                    <a:lnTo>
                      <a:pt x="265620" y="210397"/>
                    </a:lnTo>
                    <a:lnTo>
                      <a:pt x="235997" y="221535"/>
                    </a:lnTo>
                    <a:lnTo>
                      <a:pt x="192039" y="229030"/>
                    </a:lnTo>
                    <a:lnTo>
                      <a:pt x="138175" y="231775"/>
                    </a:lnTo>
                    <a:lnTo>
                      <a:pt x="84385" y="229030"/>
                    </a:lnTo>
                    <a:lnTo>
                      <a:pt x="40465" y="221535"/>
                    </a:lnTo>
                    <a:lnTo>
                      <a:pt x="10856" y="210397"/>
                    </a:lnTo>
                    <a:lnTo>
                      <a:pt x="0" y="196722"/>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79" name="object 61"/>
              <p:cNvSpPr/>
              <p:nvPr/>
            </p:nvSpPr>
            <p:spPr>
              <a:xfrm>
                <a:off x="3309747" y="5192780"/>
                <a:ext cx="276606" cy="266826"/>
              </a:xfrm>
              <a:prstGeom prst="rect">
                <a:avLst/>
              </a:prstGeom>
              <a:blipFill>
                <a:blip r:embed="rId20" cstate="print"/>
                <a:stretch>
                  <a:fillRect/>
                </a:stretch>
              </a:blipFill>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80" name="object 62"/>
              <p:cNvSpPr/>
              <p:nvPr/>
            </p:nvSpPr>
            <p:spPr>
              <a:xfrm>
                <a:off x="3309747" y="5192780"/>
                <a:ext cx="276860" cy="70485"/>
              </a:xfrm>
              <a:custGeom>
                <a:avLst/>
                <a:gdLst/>
                <a:ahLst/>
                <a:cxnLst/>
                <a:rect l="l" t="t" r="r" b="b"/>
                <a:pathLst>
                  <a:path w="276860" h="70485">
                    <a:moveTo>
                      <a:pt x="276606" y="35051"/>
                    </a:moveTo>
                    <a:lnTo>
                      <a:pt x="265729" y="48672"/>
                    </a:lnTo>
                    <a:lnTo>
                      <a:pt x="236077" y="59816"/>
                    </a:lnTo>
                    <a:lnTo>
                      <a:pt x="192113" y="67341"/>
                    </a:lnTo>
                    <a:lnTo>
                      <a:pt x="138303" y="70103"/>
                    </a:lnTo>
                    <a:lnTo>
                      <a:pt x="84439" y="67341"/>
                    </a:lnTo>
                    <a:lnTo>
                      <a:pt x="40481" y="59816"/>
                    </a:lnTo>
                    <a:lnTo>
                      <a:pt x="10858" y="48672"/>
                    </a:lnTo>
                    <a:lnTo>
                      <a:pt x="0" y="35051"/>
                    </a:lnTo>
                    <a:lnTo>
                      <a:pt x="10858" y="21431"/>
                    </a:lnTo>
                    <a:lnTo>
                      <a:pt x="40481" y="10287"/>
                    </a:lnTo>
                    <a:lnTo>
                      <a:pt x="84439" y="2762"/>
                    </a:lnTo>
                    <a:lnTo>
                      <a:pt x="138303" y="0"/>
                    </a:lnTo>
                    <a:lnTo>
                      <a:pt x="192113" y="2762"/>
                    </a:lnTo>
                    <a:lnTo>
                      <a:pt x="236077" y="10287"/>
                    </a:lnTo>
                    <a:lnTo>
                      <a:pt x="265729" y="21431"/>
                    </a:lnTo>
                    <a:lnTo>
                      <a:pt x="276606" y="35051"/>
                    </a:lnTo>
                    <a:close/>
                  </a:path>
                </a:pathLst>
              </a:custGeom>
              <a:ln w="9524">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sp>
            <p:nvSpPr>
              <p:cNvPr id="581" name="object 63"/>
              <p:cNvSpPr/>
              <p:nvPr/>
            </p:nvSpPr>
            <p:spPr>
              <a:xfrm>
                <a:off x="3309747" y="5227831"/>
                <a:ext cx="276860" cy="231775"/>
              </a:xfrm>
              <a:custGeom>
                <a:avLst/>
                <a:gdLst/>
                <a:ahLst/>
                <a:cxnLst/>
                <a:rect l="l" t="t" r="r" b="b"/>
                <a:pathLst>
                  <a:path w="276860" h="231775">
                    <a:moveTo>
                      <a:pt x="276606" y="0"/>
                    </a:moveTo>
                    <a:lnTo>
                      <a:pt x="276606" y="196723"/>
                    </a:lnTo>
                    <a:lnTo>
                      <a:pt x="265729" y="210343"/>
                    </a:lnTo>
                    <a:lnTo>
                      <a:pt x="236077" y="221487"/>
                    </a:lnTo>
                    <a:lnTo>
                      <a:pt x="192113" y="229012"/>
                    </a:lnTo>
                    <a:lnTo>
                      <a:pt x="138303" y="231775"/>
                    </a:lnTo>
                    <a:lnTo>
                      <a:pt x="84439" y="229012"/>
                    </a:lnTo>
                    <a:lnTo>
                      <a:pt x="40481" y="221487"/>
                    </a:lnTo>
                    <a:lnTo>
                      <a:pt x="10858" y="210343"/>
                    </a:lnTo>
                    <a:lnTo>
                      <a:pt x="0" y="196723"/>
                    </a:lnTo>
                    <a:lnTo>
                      <a:pt x="0" y="0"/>
                    </a:lnTo>
                  </a:path>
                </a:pathLst>
              </a:custGeom>
              <a:ln w="9525">
                <a:solidFill>
                  <a:srgbClr val="3892D0"/>
                </a:solidFill>
              </a:ln>
            </p:spPr>
            <p:txBody>
              <a:bodyPr wrap="square" lIns="0" tIns="0" rIns="0" bIns="0" rtlCol="0">
                <a:noAutofit/>
              </a:bodyPr>
              <a:lstStyle/>
              <a:p>
                <a:pPr fontAlgn="ctr">
                  <a:defRPr/>
                </a:pPr>
                <a:endParaRPr lang="en-US" sz="1100" kern="0">
                  <a:solidFill>
                    <a:prstClr val="black"/>
                  </a:solidFill>
                  <a:latin typeface="Arial" panose="020B0604020202020204" pitchFamily="34" charset="0"/>
                  <a:ea typeface="微软雅黑" panose="020B0503020204020204" pitchFamily="34" charset="-122"/>
                </a:endParaRPr>
              </a:p>
            </p:txBody>
          </p:sp>
          <p:pic>
            <p:nvPicPr>
              <p:cNvPr id="582" name="图片 581" descr="X6000 d_8.jpg"/>
              <p:cNvPicPr preferRelativeResize="0">
                <a:picLocks noChangeAspect="1"/>
              </p:cNvPicPr>
              <p:nvPr/>
            </p:nvPicPr>
            <p:blipFill>
              <a:blip r:embed="rId28" cstate="print">
                <a:clrChange>
                  <a:clrFrom>
                    <a:srgbClr val="FFFFFF"/>
                  </a:clrFrom>
                  <a:clrTo>
                    <a:srgbClr val="FFFFFF">
                      <a:alpha val="0"/>
                    </a:srgbClr>
                  </a:clrTo>
                </a:clrChange>
              </a:blip>
              <a:stretch>
                <a:fillRect/>
              </a:stretch>
            </p:blipFill>
            <p:spPr>
              <a:xfrm flipH="1">
                <a:off x="2075793" y="5168137"/>
                <a:ext cx="1085490" cy="349889"/>
              </a:xfrm>
              <a:prstGeom prst="rect">
                <a:avLst/>
              </a:prstGeom>
            </p:spPr>
          </p:pic>
        </p:grpSp>
        <p:sp>
          <p:nvSpPr>
            <p:cNvPr id="566" name="TextBox 451"/>
            <p:cNvSpPr txBox="1"/>
            <p:nvPr/>
          </p:nvSpPr>
          <p:spPr>
            <a:xfrm>
              <a:off x="1419269" y="4646871"/>
              <a:ext cx="6482521" cy="434395"/>
            </a:xfrm>
            <a:prstGeom prst="rect">
              <a:avLst/>
            </a:prstGeom>
            <a:noFill/>
          </p:spPr>
          <p:txBody>
            <a:bodyPr wrap="square" rtlCol="0">
              <a:noAutofit/>
            </a:bodyPr>
            <a:lstStyle/>
            <a:p>
              <a:pPr algn="ctr" fontAlgn="ctr">
                <a:defRPr/>
              </a:pPr>
              <a:r>
                <a:rPr lang="en-US" sz="1100" b="1">
                  <a:solidFill>
                    <a:prstClr val="black"/>
                  </a:solidFill>
                  <a:latin typeface="Arial" panose="020B0604020202020204" pitchFamily="34" charset="0"/>
                </a:rPr>
                <a:t>Cloud storage resource pool</a:t>
              </a:r>
              <a:endParaRPr lang="en-US" sz="1100" b="1" kern="0">
                <a:solidFill>
                  <a:prstClr val="black"/>
                </a:solidFill>
                <a:latin typeface="Arial" panose="020B0604020202020204" pitchFamily="34" charset="0"/>
                <a:ea typeface="微软雅黑" panose="020B0503020204020204" pitchFamily="34" charset="-122"/>
              </a:endParaRPr>
            </a:p>
          </p:txBody>
        </p:sp>
        <p:sp>
          <p:nvSpPr>
            <p:cNvPr id="567" name="矩形 566"/>
            <p:cNvSpPr/>
            <p:nvPr/>
          </p:nvSpPr>
          <p:spPr>
            <a:xfrm>
              <a:off x="854860" y="3198024"/>
              <a:ext cx="7510143" cy="354183"/>
            </a:xfrm>
            <a:prstGeom prst="rect">
              <a:avLst/>
            </a:prstGeom>
          </p:spPr>
          <p:txBody>
            <a:bodyPr wrap="square">
              <a:noAutofit/>
            </a:bodyPr>
            <a:lstStyle/>
            <a:p>
              <a:pPr algn="ctr" fontAlgn="ctr">
                <a:defRPr/>
              </a:pPr>
              <a:r>
                <a:rPr lang="en-US" sz="1100">
                  <a:solidFill>
                    <a:prstClr val="black">
                      <a:lumMod val="75000"/>
                      <a:lumOff val="25000"/>
                    </a:prstClr>
                  </a:solidFill>
                  <a:latin typeface="Arial" panose="020B0604020202020204" pitchFamily="34" charset="0"/>
                </a:rPr>
                <a:t>Storage-compute separation</a:t>
              </a:r>
              <a:endParaRPr lang="en-US" altLang="zh-CN" sz="1100" b="1" kern="0">
                <a:solidFill>
                  <a:prstClr val="black">
                    <a:lumMod val="75000"/>
                    <a:lumOff val="25000"/>
                  </a:prstClr>
                </a:solidFill>
                <a:latin typeface="Arial" panose="020B0604020202020204" pitchFamily="34" charset="0"/>
                <a:ea typeface="微软雅黑" panose="020B0503020204020204" pitchFamily="34" charset="-122"/>
              </a:endParaRPr>
            </a:p>
          </p:txBody>
        </p:sp>
      </p:grpSp>
      <p:sp>
        <p:nvSpPr>
          <p:cNvPr id="613" name="矩形 612"/>
          <p:cNvSpPr/>
          <p:nvPr/>
        </p:nvSpPr>
        <p:spPr>
          <a:xfrm>
            <a:off x="4234396" y="1180246"/>
            <a:ext cx="3577964" cy="4235281"/>
          </a:xfrm>
          <a:prstGeom prst="rect">
            <a:avLst/>
          </a:prstGeom>
          <a:noFill/>
          <a:ln w="9525" cap="flat" cmpd="sng" algn="ctr">
            <a:solidFill>
              <a:sysClr val="window" lastClr="FFFFFF">
                <a:lumMod val="50000"/>
              </a:sysClr>
            </a:solidFill>
            <a:prstDash val="solid"/>
          </a:ln>
          <a:effectLst/>
        </p:spPr>
        <p:txBody>
          <a:bodyPr wrap="square" rtlCol="0" anchor="ctr">
            <a:noAutofit/>
          </a:bodyPr>
          <a:lstStyle/>
          <a:p>
            <a:pPr algn="ctr" fontAlgn="ctr">
              <a:defRPr/>
            </a:pPr>
            <a:endParaRPr kumimoji="1" lang="en-US" altLang="zh-CN" sz="1200" b="1" kern="0">
              <a:solidFill>
                <a:prstClr val="white"/>
              </a:solidFill>
              <a:latin typeface="Arial" panose="020B0604020202020204" pitchFamily="34" charset="0"/>
              <a:ea typeface="微软雅黑" panose="020B0503020204020204" pitchFamily="34" charset="-122"/>
              <a:cs typeface="Arial"/>
            </a:endParaRPr>
          </a:p>
        </p:txBody>
      </p:sp>
      <p:sp>
        <p:nvSpPr>
          <p:cNvPr id="614" name="60713695"/>
          <p:cNvSpPr/>
          <p:nvPr/>
        </p:nvSpPr>
        <p:spPr>
          <a:xfrm>
            <a:off x="4264588" y="760955"/>
            <a:ext cx="3488617" cy="324192"/>
          </a:xfrm>
          <a:prstGeom prst="rect">
            <a:avLst/>
          </a:prstGeom>
          <a:solidFill>
            <a:srgbClr val="00B0F0"/>
          </a:solidFill>
          <a:ln w="25400" cap="flat" cmpd="sng" algn="ctr">
            <a:noFill/>
            <a:prstDash val="solid"/>
          </a:ln>
          <a:effectLst/>
        </p:spPr>
        <p:txBody>
          <a:bodyPr wrap="square" rtlCol="0" anchor="ctr">
            <a:noAutofit/>
          </a:bodyPr>
          <a:lstStyle/>
          <a:p>
            <a:pPr algn="ctr" fontAlgn="ctr">
              <a:defRPr/>
            </a:pPr>
            <a:r>
              <a:rPr lang="en-US" sz="1200" b="1">
                <a:solidFill>
                  <a:prstClr val="white"/>
                </a:solidFill>
                <a:latin typeface="Arial" panose="020B0604020202020204" pitchFamily="34" charset="0"/>
              </a:rPr>
              <a:t>HDFS</a:t>
            </a:r>
          </a:p>
        </p:txBody>
      </p:sp>
      <p:sp>
        <p:nvSpPr>
          <p:cNvPr id="615" name="梯形 81"/>
          <p:cNvSpPr/>
          <p:nvPr/>
        </p:nvSpPr>
        <p:spPr>
          <a:xfrm rot="10800000">
            <a:off x="4680981" y="3134961"/>
            <a:ext cx="2540140" cy="309883"/>
          </a:xfrm>
          <a:prstGeom prst="trapezoid">
            <a:avLst>
              <a:gd name="adj" fmla="val 556566"/>
            </a:avLst>
          </a:prstGeom>
          <a:gradFill>
            <a:gsLst>
              <a:gs pos="0">
                <a:srgbClr val="2298F0">
                  <a:alpha val="74000"/>
                </a:srgbClr>
              </a:gs>
              <a:gs pos="100000">
                <a:srgbClr val="2298F0">
                  <a:alpha val="0"/>
                </a:srgbClr>
              </a:gs>
            </a:gsLst>
            <a:lin ang="5400000" scaled="0"/>
          </a:gradFill>
          <a:ln w="3175">
            <a:noFill/>
          </a:ln>
        </p:spPr>
        <p:txBody>
          <a:bodyPr wrap="square" lIns="0" tIns="0" rIns="0" bIns="0" rtlCol="0">
            <a:noAutofit/>
          </a:bodyPr>
          <a:lstStyle/>
          <a:p>
            <a:pPr marL="457057" lvl="1"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sp>
        <p:nvSpPr>
          <p:cNvPr id="616" name="矩形 615"/>
          <p:cNvSpPr/>
          <p:nvPr/>
        </p:nvSpPr>
        <p:spPr>
          <a:xfrm>
            <a:off x="410463" y="5401971"/>
            <a:ext cx="3547644" cy="627061"/>
          </a:xfrm>
          <a:prstGeom prst="rect">
            <a:avLst/>
          </a:prstGeom>
        </p:spPr>
        <p:txBody>
          <a:bodyPr wrap="square">
            <a:noAutofit/>
          </a:bodyPr>
          <a:lstStyle/>
          <a:p>
            <a:pPr marL="285693" indent="-285693" defTabSz="913929" fontAlgn="ctr">
              <a:buFont typeface="Arial" panose="020B0604020202020204" pitchFamily="34" charset="0"/>
              <a:buChar char="•"/>
            </a:pPr>
            <a:r>
              <a:rPr lang="en-US" sz="1000">
                <a:solidFill>
                  <a:srgbClr val="000000"/>
                </a:solidFill>
                <a:latin typeface="Arial" panose="020B0604020202020204" pitchFamily="34" charset="0"/>
              </a:rPr>
              <a:t>Storage space pooling and on-demand expansion, reducing initial investment</a:t>
            </a:r>
            <a:endParaRPr lang="en-US" altLang="zh-CN" sz="1000">
              <a:solidFill>
                <a:srgbClr val="000000"/>
              </a:solidFill>
              <a:latin typeface="Arial" panose="020B0604020202020204" pitchFamily="34" charset="0"/>
              <a:ea typeface="微软雅黑" panose="020B0503020204020204" pitchFamily="34" charset="-122"/>
            </a:endParaRPr>
          </a:p>
          <a:p>
            <a:pPr marL="285693" indent="-285693" defTabSz="913929" fontAlgn="ctr">
              <a:buFont typeface="Arial" panose="020B0604020202020204" pitchFamily="34" charset="0"/>
              <a:buChar char="•"/>
            </a:pPr>
            <a:r>
              <a:rPr lang="en-US" sz="1000">
                <a:solidFill>
                  <a:srgbClr val="000000"/>
                </a:solidFill>
                <a:latin typeface="Arial" panose="020B0604020202020204" pitchFamily="34" charset="0"/>
              </a:rPr>
              <a:t>Ultra-large VM deployment</a:t>
            </a:r>
            <a:endParaRPr lang="en-US" altLang="zh-CN" sz="1000">
              <a:solidFill>
                <a:srgbClr val="000000"/>
              </a:solidFill>
              <a:latin typeface="Arial" panose="020B0604020202020204" pitchFamily="34" charset="0"/>
              <a:ea typeface="微软雅黑" panose="020B0503020204020204" pitchFamily="34" charset="-122"/>
              <a:sym typeface="Microsoft YaHei" panose="020B0503020204020204" pitchFamily="34" charset="-122"/>
            </a:endParaRPr>
          </a:p>
          <a:p>
            <a:pPr marL="285693" indent="-285693" defTabSz="913929" fontAlgn="ctr">
              <a:buFont typeface="Arial" panose="020B0604020202020204" pitchFamily="34" charset="0"/>
              <a:buChar char="•"/>
            </a:pPr>
            <a:r>
              <a:rPr lang="en-US" sz="1000">
                <a:solidFill>
                  <a:srgbClr val="000000"/>
                </a:solidFill>
                <a:latin typeface="Arial" panose="020B0604020202020204" pitchFamily="34" charset="0"/>
              </a:rPr>
              <a:t>Zero data migration and simple O&amp;M</a:t>
            </a:r>
            <a:endParaRPr lang="en-US" altLang="zh-CN" sz="1000">
              <a:solidFill>
                <a:srgbClr val="000000"/>
              </a:solidFill>
              <a:latin typeface="Arial" panose="020B0604020202020204" pitchFamily="34" charset="0"/>
              <a:ea typeface="微软雅黑" panose="020B0503020204020204" pitchFamily="34" charset="-122"/>
              <a:sym typeface="Microsoft YaHei" panose="020B0503020204020204" pitchFamily="34" charset="-122"/>
            </a:endParaRPr>
          </a:p>
        </p:txBody>
      </p:sp>
      <p:sp>
        <p:nvSpPr>
          <p:cNvPr id="617" name="1922397327"/>
          <p:cNvSpPr txBox="1"/>
          <p:nvPr/>
        </p:nvSpPr>
        <p:spPr>
          <a:xfrm>
            <a:off x="2441680" y="2932883"/>
            <a:ext cx="406480" cy="147687"/>
          </a:xfrm>
          <a:prstGeom prst="rect">
            <a:avLst/>
          </a:prstGeom>
          <a:noFill/>
        </p:spPr>
        <p:txBody>
          <a:bodyPr wrap="square" rtlCol="0">
            <a:noAutofit/>
          </a:bodyPr>
          <a:lstStyle/>
          <a:p>
            <a:pPr algn="ctr" defTabSz="913851" fontAlgn="ctr">
              <a:spcBef>
                <a:spcPct val="0"/>
              </a:spcBef>
              <a:spcAft>
                <a:spcPct val="0"/>
              </a:spcAft>
              <a:buClr>
                <a:srgbClr val="A2A2A2"/>
              </a:buClr>
              <a:buSzPct val="70000"/>
              <a:defRPr/>
            </a:pPr>
            <a:r>
              <a:rPr lang="en-US" sz="1000">
                <a:solidFill>
                  <a:prstClr val="black"/>
                </a:solidFill>
                <a:latin typeface="Arial" panose="020B0604020202020204" pitchFamily="34" charset="0"/>
              </a:rPr>
              <a:t>VM</a:t>
            </a:r>
            <a:endParaRPr lang="en-US" altLang="zh-CN" sz="10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618" name="1922397327"/>
          <p:cNvSpPr txBox="1"/>
          <p:nvPr/>
        </p:nvSpPr>
        <p:spPr>
          <a:xfrm>
            <a:off x="1995104" y="2932431"/>
            <a:ext cx="604630" cy="124302"/>
          </a:xfrm>
          <a:prstGeom prst="rect">
            <a:avLst/>
          </a:prstGeom>
          <a:noFill/>
        </p:spPr>
        <p:txBody>
          <a:bodyPr wrap="square" rtlCol="0">
            <a:noAutofit/>
          </a:bodyPr>
          <a:lstStyle/>
          <a:p>
            <a:pPr algn="ctr" defTabSz="913851" fontAlgn="ctr">
              <a:spcBef>
                <a:spcPct val="0"/>
              </a:spcBef>
              <a:spcAft>
                <a:spcPct val="0"/>
              </a:spcAft>
              <a:buClr>
                <a:srgbClr val="A2A2A2"/>
              </a:buClr>
              <a:buSzPct val="70000"/>
              <a:defRPr/>
            </a:pPr>
            <a:r>
              <a:rPr lang="en-US" sz="1000">
                <a:solidFill>
                  <a:prstClr val="black"/>
                </a:solidFill>
                <a:latin typeface="Arial" panose="020B0604020202020204" pitchFamily="34" charset="0"/>
              </a:rPr>
              <a:t>...VM</a:t>
            </a:r>
            <a:endParaRPr lang="en-US" altLang="zh-CN" sz="10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 name="组合 10"/>
          <p:cNvGrpSpPr/>
          <p:nvPr/>
        </p:nvGrpSpPr>
        <p:grpSpPr>
          <a:xfrm>
            <a:off x="8110183" y="1172415"/>
            <a:ext cx="3501692" cy="4243112"/>
            <a:chOff x="8110183" y="1312115"/>
            <a:chExt cx="3501692" cy="4243112"/>
          </a:xfrm>
        </p:grpSpPr>
        <p:sp>
          <p:nvSpPr>
            <p:cNvPr id="325" name="矩形 324"/>
            <p:cNvSpPr/>
            <p:nvPr/>
          </p:nvSpPr>
          <p:spPr>
            <a:xfrm>
              <a:off x="8213082" y="1397841"/>
              <a:ext cx="3245068" cy="2130428"/>
            </a:xfrm>
            <a:prstGeom prst="rect">
              <a:avLst/>
            </a:prstGeom>
            <a:solidFill>
              <a:srgbClr val="0070C0">
                <a:alpha val="10196"/>
              </a:srgbClr>
            </a:solidFill>
            <a:ln>
              <a:noFill/>
            </a:ln>
          </p:spPr>
          <p:txBody>
            <a:bodyPr vert="horz" wrap="square" lIns="91383" tIns="45691" rIns="91383" bIns="45691" numCol="1" anchor="t" anchorCtr="0" compatLnSpc="1">
              <a:prstTxWarp prst="textNoShape">
                <a:avLst/>
              </a:prstTxWarp>
              <a:noAutofit/>
            </a:bodyPr>
            <a:lstStyle/>
            <a:p>
              <a:pPr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sp>
          <p:nvSpPr>
            <p:cNvPr id="440" name="矩形 439"/>
            <p:cNvSpPr/>
            <p:nvPr/>
          </p:nvSpPr>
          <p:spPr>
            <a:xfrm>
              <a:off x="8123258" y="1312115"/>
              <a:ext cx="3488617" cy="4243112"/>
            </a:xfrm>
            <a:prstGeom prst="rect">
              <a:avLst/>
            </a:prstGeom>
            <a:noFill/>
            <a:ln w="9525" cap="flat" cmpd="sng" algn="ctr">
              <a:solidFill>
                <a:sysClr val="window" lastClr="FFFFFF">
                  <a:lumMod val="50000"/>
                </a:sysClr>
              </a:solidFill>
              <a:prstDash val="solid"/>
            </a:ln>
            <a:effectLst/>
          </p:spPr>
          <p:txBody>
            <a:bodyPr wrap="square" rtlCol="0" anchor="ctr">
              <a:noAutofit/>
            </a:bodyPr>
            <a:lstStyle/>
            <a:p>
              <a:pPr algn="ctr" fontAlgn="ctr">
                <a:defRPr/>
              </a:pPr>
              <a:endParaRPr kumimoji="1" lang="en-US" altLang="zh-CN" sz="1200" b="1" kern="0">
                <a:solidFill>
                  <a:prstClr val="white"/>
                </a:solidFill>
                <a:latin typeface="Arial" panose="020B0604020202020204" pitchFamily="34" charset="0"/>
                <a:ea typeface="微软雅黑" panose="020B0503020204020204" pitchFamily="34" charset="-122"/>
                <a:cs typeface="Arial"/>
              </a:endParaRPr>
            </a:p>
          </p:txBody>
        </p:sp>
        <p:grpSp>
          <p:nvGrpSpPr>
            <p:cNvPr id="4" name="组合 3"/>
            <p:cNvGrpSpPr/>
            <p:nvPr/>
          </p:nvGrpSpPr>
          <p:grpSpPr>
            <a:xfrm>
              <a:off x="8213082" y="3593688"/>
              <a:ext cx="3245068" cy="1874181"/>
              <a:chOff x="8262263" y="1413692"/>
              <a:chExt cx="3245068" cy="1874181"/>
            </a:xfrm>
          </p:grpSpPr>
          <p:sp>
            <p:nvSpPr>
              <p:cNvPr id="363" name="矩形 362"/>
              <p:cNvSpPr/>
              <p:nvPr/>
            </p:nvSpPr>
            <p:spPr>
              <a:xfrm>
                <a:off x="8262263" y="1413692"/>
                <a:ext cx="3245068" cy="1803894"/>
              </a:xfrm>
              <a:prstGeom prst="rect">
                <a:avLst/>
              </a:prstGeom>
              <a:solidFill>
                <a:srgbClr val="0070C0">
                  <a:alpha val="10196"/>
                </a:srgbClr>
              </a:solidFill>
              <a:ln>
                <a:noFill/>
              </a:ln>
            </p:spPr>
            <p:txBody>
              <a:bodyPr vert="horz" wrap="square" lIns="91383" tIns="45691" rIns="91383" bIns="45691" numCol="1" anchor="t" anchorCtr="0" compatLnSpc="1">
                <a:prstTxWarp prst="textNoShape">
                  <a:avLst/>
                </a:prstTxWarp>
                <a:noAutofit/>
              </a:bodyPr>
              <a:lstStyle/>
              <a:p>
                <a:pPr defTabSz="914112" fontAlgn="ctr"/>
                <a:endParaRPr lang="en-US" altLang="zh-CN" sz="1399">
                  <a:solidFill>
                    <a:prstClr val="black"/>
                  </a:solidFill>
                  <a:latin typeface="Arial" panose="020B0604020202020204" pitchFamily="34" charset="0"/>
                  <a:ea typeface="微软雅黑" panose="020B0503020204020204" pitchFamily="34" charset="-122"/>
                </a:endParaRPr>
              </a:p>
            </p:txBody>
          </p:sp>
          <p:sp>
            <p:nvSpPr>
              <p:cNvPr id="424" name="圆角矩形 423"/>
              <p:cNvSpPr/>
              <p:nvPr/>
            </p:nvSpPr>
            <p:spPr bwMode="auto">
              <a:xfrm>
                <a:off x="8522795" y="2369341"/>
                <a:ext cx="1864637" cy="175477"/>
              </a:xfrm>
              <a:prstGeom prst="roundRect">
                <a:avLst/>
              </a:prstGeom>
              <a:solidFill>
                <a:srgbClr val="1F497D">
                  <a:lumMod val="60000"/>
                  <a:lumOff val="40000"/>
                </a:srgbClr>
              </a:solidFill>
              <a:ln>
                <a:solidFill>
                  <a:srgbClr val="4F81BD"/>
                </a:solidFill>
              </a:ln>
              <a:effectLst/>
            </p:spPr>
            <p:txBody>
              <a:bodyPr vert="horz" wrap="square" lIns="91368" tIns="45684" rIns="91368" bIns="45684" numCol="1" rtlCol="0" anchor="ctr" anchorCtr="0" compatLnSpc="1">
                <a:prstTxWarp prst="textNoShape">
                  <a:avLst/>
                </a:prstTxWarp>
                <a:noAutofit/>
              </a:bodyPr>
              <a:lstStyle/>
              <a:p>
                <a:pPr algn="ctr" fontAlgn="ctr">
                  <a:defRPr/>
                </a:pPr>
                <a:r>
                  <a:rPr lang="en-US" sz="900" b="1">
                    <a:solidFill>
                      <a:prstClr val="white"/>
                    </a:solidFill>
                    <a:latin typeface="Arial" panose="020B0604020202020204" pitchFamily="34" charset="0"/>
                  </a:rPr>
                  <a:t>Backup/Archive software</a:t>
                </a:r>
                <a:endParaRPr lang="en-US" altLang="zh-CN" sz="900" b="1" kern="0">
                  <a:solidFill>
                    <a:prstClr val="white"/>
                  </a:solidFill>
                  <a:latin typeface="Arial" panose="020B0604020202020204" pitchFamily="34" charset="0"/>
                  <a:ea typeface="微软雅黑" panose="020B0503020204020204" pitchFamily="34" charset="-122"/>
                </a:endParaRPr>
              </a:p>
            </p:txBody>
          </p:sp>
          <p:sp>
            <p:nvSpPr>
              <p:cNvPr id="425" name="Rectangle: Rounded Corners 154"/>
              <p:cNvSpPr/>
              <p:nvPr/>
            </p:nvSpPr>
            <p:spPr>
              <a:xfrm>
                <a:off x="8412815" y="2658803"/>
                <a:ext cx="2145926" cy="333608"/>
              </a:xfrm>
              <a:prstGeom prst="roundRect">
                <a:avLst>
                  <a:gd name="adj" fmla="val 7632"/>
                </a:avLst>
              </a:prstGeom>
              <a:noFill/>
              <a:ln w="9525" cap="flat" cmpd="sng" algn="ctr">
                <a:solidFill>
                  <a:sysClr val="window" lastClr="FFFFFF">
                    <a:lumMod val="60000"/>
                    <a:lumOff val="40000"/>
                  </a:sysClr>
                </a:solidFill>
                <a:prstDash val="solid"/>
              </a:ln>
              <a:effectLst/>
            </p:spPr>
            <p:txBody>
              <a:bodyPr wrap="square" lIns="0" tIns="0" rIns="0" bIns="0" rtlCol="0" anchor="ctr">
                <a:noAutofit/>
              </a:bodyPr>
              <a:lstStyle/>
              <a:p>
                <a:pPr algn="ctr" fontAlgn="ctr">
                  <a:defRPr/>
                </a:pPr>
                <a:endParaRPr lang="en-US" sz="1398" kern="0">
                  <a:solidFill>
                    <a:srgbClr val="FFFFFF"/>
                  </a:solidFill>
                  <a:latin typeface="Arial" panose="020B0604020202020204" pitchFamily="34" charset="0"/>
                  <a:ea typeface="微软雅黑" panose="020B0503020204020204" pitchFamily="34" charset="-122"/>
                  <a:cs typeface="Tahoma" charset="0"/>
                </a:endParaRPr>
              </a:p>
            </p:txBody>
          </p:sp>
          <p:pic>
            <p:nvPicPr>
              <p:cNvPr id="426" name="Picture 6" descr="Cover"/>
              <p:cNvPicPr>
                <a:picLocks noChangeAspect="1" noChangeArrowheads="1"/>
              </p:cNvPicPr>
              <p:nvPr/>
            </p:nvPicPr>
            <p:blipFill>
              <a:blip r:embed="rId30" cstate="print">
                <a:duotone>
                  <a:srgbClr val="C0504D">
                    <a:shade val="45000"/>
                    <a:satMod val="135000"/>
                  </a:srgbClr>
                  <a:prstClr val="white"/>
                </a:duotone>
                <a:extLst>
                  <a:ext uri="{28A0092B-C50C-407E-A947-70E740481C1C}">
                    <a14:useLocalDpi xmlns:a14="http://schemas.microsoft.com/office/drawing/2010/main" val="0"/>
                  </a:ext>
                </a:extLst>
              </a:blip>
              <a:stretch>
                <a:fillRect/>
              </a:stretch>
            </p:blipFill>
            <p:spPr bwMode="auto">
              <a:xfrm>
                <a:off x="10725204" y="2720934"/>
                <a:ext cx="652366" cy="213137"/>
              </a:xfrm>
              <a:prstGeom prst="rect">
                <a:avLst/>
              </a:prstGeom>
              <a:noFill/>
              <a:extLst>
                <a:ext uri="{909E8E84-426E-40DD-AFC4-6F175D3DCCD1}">
                  <a14:hiddenFill xmlns:a14="http://schemas.microsoft.com/office/drawing/2010/main">
                    <a:solidFill>
                      <a:srgbClr val="FFFFFF"/>
                    </a:solidFill>
                  </a14:hiddenFill>
                </a:ext>
              </a:extLst>
            </p:spPr>
          </p:pic>
          <p:grpSp>
            <p:nvGrpSpPr>
              <p:cNvPr id="427" name="Group 328"/>
              <p:cNvGrpSpPr/>
              <p:nvPr/>
            </p:nvGrpSpPr>
            <p:grpSpPr>
              <a:xfrm rot="5400000">
                <a:off x="10436166" y="2666290"/>
                <a:ext cx="42984" cy="326410"/>
                <a:chOff x="9429801" y="4081498"/>
                <a:chExt cx="183367" cy="397044"/>
              </a:xfrm>
            </p:grpSpPr>
            <p:cxnSp>
              <p:nvCxnSpPr>
                <p:cNvPr id="428" name="Straight Arrow Connector 235"/>
                <p:cNvCxnSpPr/>
                <p:nvPr/>
              </p:nvCxnSpPr>
              <p:spPr>
                <a:xfrm flipH="1" flipV="1">
                  <a:off x="9429801" y="4081498"/>
                  <a:ext cx="0" cy="397044"/>
                </a:xfrm>
                <a:prstGeom prst="straightConnector1">
                  <a:avLst/>
                </a:prstGeom>
                <a:noFill/>
                <a:ln w="25400" cap="flat" cmpd="sng" algn="ctr">
                  <a:solidFill>
                    <a:sysClr val="window" lastClr="FFFFFF">
                      <a:lumMod val="50000"/>
                    </a:sysClr>
                  </a:solidFill>
                  <a:prstDash val="solid"/>
                  <a:tailEnd type="triangle"/>
                </a:ln>
                <a:effectLst>
                  <a:outerShdw blurRad="40000" dist="23000" dir="5400000" rotWithShape="0">
                    <a:srgbClr val="000000">
                      <a:alpha val="35000"/>
                    </a:srgbClr>
                  </a:outerShdw>
                </a:effectLst>
              </p:spPr>
            </p:cxnSp>
            <p:cxnSp>
              <p:nvCxnSpPr>
                <p:cNvPr id="429" name="Straight Arrow Connector 236"/>
                <p:cNvCxnSpPr/>
                <p:nvPr/>
              </p:nvCxnSpPr>
              <p:spPr>
                <a:xfrm flipH="1" flipV="1">
                  <a:off x="9613168" y="4081498"/>
                  <a:ext cx="0" cy="397044"/>
                </a:xfrm>
                <a:prstGeom prst="straightConnector1">
                  <a:avLst/>
                </a:prstGeom>
                <a:noFill/>
                <a:ln w="25400" cap="flat" cmpd="sng" algn="ctr">
                  <a:solidFill>
                    <a:sysClr val="window" lastClr="FFFFFF">
                      <a:lumMod val="50000"/>
                    </a:sysClr>
                  </a:solidFill>
                  <a:prstDash val="solid"/>
                  <a:headEnd type="triangle"/>
                  <a:tailEnd type="none"/>
                </a:ln>
                <a:effectLst>
                  <a:outerShdw blurRad="40000" dist="23000" dir="5400000" rotWithShape="0">
                    <a:srgbClr val="000000">
                      <a:alpha val="35000"/>
                    </a:srgbClr>
                  </a:outerShdw>
                </a:effectLst>
              </p:spPr>
            </p:cxnSp>
          </p:grpSp>
          <p:pic>
            <p:nvPicPr>
              <p:cNvPr id="430" name="图片 42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552394" y="2719082"/>
                <a:ext cx="316808" cy="173471"/>
              </a:xfrm>
              <a:prstGeom prst="rect">
                <a:avLst/>
              </a:prstGeom>
            </p:spPr>
          </p:pic>
          <p:sp>
            <p:nvSpPr>
              <p:cNvPr id="431" name="文本框 430"/>
              <p:cNvSpPr txBox="1"/>
              <p:nvPr/>
            </p:nvSpPr>
            <p:spPr>
              <a:xfrm>
                <a:off x="8383015" y="2970392"/>
                <a:ext cx="2238998" cy="317481"/>
              </a:xfrm>
              <a:prstGeom prst="rect">
                <a:avLst/>
              </a:prstGeom>
              <a:noFill/>
            </p:spPr>
            <p:txBody>
              <a:bodyPr wrap="square" rtlCol="0">
                <a:noAutofit/>
              </a:bodyPr>
              <a:lstStyle/>
              <a:p>
                <a:pPr algn="ctr" defTabSz="914112" fontAlgn="ctr"/>
                <a:r>
                  <a:rPr lang="en-US" sz="1100" b="1">
                    <a:solidFill>
                      <a:prstClr val="black">
                        <a:lumMod val="75000"/>
                        <a:lumOff val="25000"/>
                      </a:prstClr>
                    </a:solidFill>
                    <a:latin typeface="Arial" panose="020B0604020202020204" pitchFamily="34" charset="0"/>
                  </a:rPr>
                  <a:t>Cloud storage resource pool</a:t>
                </a:r>
                <a:endParaRPr lang="en-US" altLang="zh-CN" sz="1100" b="1" kern="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432" name="Picture 108"/>
              <p:cNvPicPr>
                <a:picLocks noChangeAspect="1"/>
              </p:cNvPicPr>
              <p:nvPr/>
            </p:nvPicPr>
            <p:blipFill>
              <a:blip r:embed="rId32" cstate="print">
                <a:extLst>
                  <a:ext uri="{28A0092B-C50C-407E-A947-70E740481C1C}">
                    <a14:useLocalDpi xmlns:a14="http://schemas.microsoft.com/office/drawing/2010/main" val="0"/>
                  </a:ext>
                </a:extLst>
              </a:blip>
              <a:srcRect b="53178"/>
              <a:stretch>
                <a:fillRect/>
              </a:stretch>
            </p:blipFill>
            <p:spPr>
              <a:xfrm>
                <a:off x="8962251" y="2731596"/>
                <a:ext cx="330223" cy="63063"/>
              </a:xfrm>
              <a:prstGeom prst="rect">
                <a:avLst/>
              </a:prstGeom>
              <a:noFill/>
              <a:ln>
                <a:noFill/>
              </a:ln>
            </p:spPr>
          </p:pic>
          <p:pic>
            <p:nvPicPr>
              <p:cNvPr id="433" name="Picture 108"/>
              <p:cNvPicPr>
                <a:picLocks noChangeAspect="1"/>
              </p:cNvPicPr>
              <p:nvPr/>
            </p:nvPicPr>
            <p:blipFill>
              <a:blip r:embed="rId32" cstate="print">
                <a:extLst>
                  <a:ext uri="{28A0092B-C50C-407E-A947-70E740481C1C}">
                    <a14:useLocalDpi xmlns:a14="http://schemas.microsoft.com/office/drawing/2010/main" val="0"/>
                  </a:ext>
                </a:extLst>
              </a:blip>
              <a:srcRect b="53178"/>
              <a:stretch>
                <a:fillRect/>
              </a:stretch>
            </p:blipFill>
            <p:spPr>
              <a:xfrm>
                <a:off x="9319859" y="2731596"/>
                <a:ext cx="330223" cy="63063"/>
              </a:xfrm>
              <a:prstGeom prst="rect">
                <a:avLst/>
              </a:prstGeom>
              <a:noFill/>
              <a:ln>
                <a:noFill/>
              </a:ln>
            </p:spPr>
          </p:pic>
          <p:pic>
            <p:nvPicPr>
              <p:cNvPr id="434" name="Picture 108"/>
              <p:cNvPicPr>
                <a:picLocks noChangeAspect="1"/>
              </p:cNvPicPr>
              <p:nvPr/>
            </p:nvPicPr>
            <p:blipFill>
              <a:blip r:embed="rId32" cstate="print">
                <a:extLst>
                  <a:ext uri="{28A0092B-C50C-407E-A947-70E740481C1C}">
                    <a14:useLocalDpi xmlns:a14="http://schemas.microsoft.com/office/drawing/2010/main" val="0"/>
                  </a:ext>
                </a:extLst>
              </a:blip>
              <a:srcRect b="53178"/>
              <a:stretch>
                <a:fillRect/>
              </a:stretch>
            </p:blipFill>
            <p:spPr>
              <a:xfrm>
                <a:off x="9676348" y="2731596"/>
                <a:ext cx="330223" cy="63063"/>
              </a:xfrm>
              <a:prstGeom prst="rect">
                <a:avLst/>
              </a:prstGeom>
              <a:noFill/>
              <a:ln>
                <a:noFill/>
              </a:ln>
            </p:spPr>
          </p:pic>
          <p:pic>
            <p:nvPicPr>
              <p:cNvPr id="435" name="Picture 108"/>
              <p:cNvPicPr>
                <a:picLocks noChangeAspect="1"/>
              </p:cNvPicPr>
              <p:nvPr/>
            </p:nvPicPr>
            <p:blipFill>
              <a:blip r:embed="rId32" cstate="print">
                <a:extLst>
                  <a:ext uri="{28A0092B-C50C-407E-A947-70E740481C1C}">
                    <a14:useLocalDpi xmlns:a14="http://schemas.microsoft.com/office/drawing/2010/main" val="0"/>
                  </a:ext>
                </a:extLst>
              </a:blip>
              <a:srcRect b="53178"/>
              <a:stretch>
                <a:fillRect/>
              </a:stretch>
            </p:blipFill>
            <p:spPr>
              <a:xfrm>
                <a:off x="8962251" y="2816703"/>
                <a:ext cx="330223" cy="63063"/>
              </a:xfrm>
              <a:prstGeom prst="rect">
                <a:avLst/>
              </a:prstGeom>
              <a:noFill/>
              <a:ln>
                <a:noFill/>
              </a:ln>
            </p:spPr>
          </p:pic>
          <p:pic>
            <p:nvPicPr>
              <p:cNvPr id="436" name="Picture 108"/>
              <p:cNvPicPr>
                <a:picLocks noChangeAspect="1"/>
              </p:cNvPicPr>
              <p:nvPr/>
            </p:nvPicPr>
            <p:blipFill>
              <a:blip r:embed="rId32" cstate="print">
                <a:extLst>
                  <a:ext uri="{28A0092B-C50C-407E-A947-70E740481C1C}">
                    <a14:useLocalDpi xmlns:a14="http://schemas.microsoft.com/office/drawing/2010/main" val="0"/>
                  </a:ext>
                </a:extLst>
              </a:blip>
              <a:srcRect b="53178"/>
              <a:stretch>
                <a:fillRect/>
              </a:stretch>
            </p:blipFill>
            <p:spPr>
              <a:xfrm>
                <a:off x="9319859" y="2816703"/>
                <a:ext cx="330223" cy="63063"/>
              </a:xfrm>
              <a:prstGeom prst="rect">
                <a:avLst/>
              </a:prstGeom>
              <a:noFill/>
              <a:ln>
                <a:noFill/>
              </a:ln>
            </p:spPr>
          </p:pic>
          <p:pic>
            <p:nvPicPr>
              <p:cNvPr id="437" name="Picture 108"/>
              <p:cNvPicPr>
                <a:picLocks noChangeAspect="1"/>
              </p:cNvPicPr>
              <p:nvPr/>
            </p:nvPicPr>
            <p:blipFill>
              <a:blip r:embed="rId32" cstate="print">
                <a:extLst>
                  <a:ext uri="{28A0092B-C50C-407E-A947-70E740481C1C}">
                    <a14:useLocalDpi xmlns:a14="http://schemas.microsoft.com/office/drawing/2010/main" val="0"/>
                  </a:ext>
                </a:extLst>
              </a:blip>
              <a:srcRect b="53178"/>
              <a:stretch>
                <a:fillRect/>
              </a:stretch>
            </p:blipFill>
            <p:spPr>
              <a:xfrm>
                <a:off x="9676348" y="2816703"/>
                <a:ext cx="330223" cy="63063"/>
              </a:xfrm>
              <a:prstGeom prst="rect">
                <a:avLst/>
              </a:prstGeom>
              <a:noFill/>
              <a:ln>
                <a:noFill/>
              </a:ln>
            </p:spPr>
          </p:pic>
          <p:sp>
            <p:nvSpPr>
              <p:cNvPr id="438" name="文本框 437"/>
              <p:cNvSpPr txBox="1"/>
              <p:nvPr/>
            </p:nvSpPr>
            <p:spPr>
              <a:xfrm>
                <a:off x="10688722" y="2716855"/>
                <a:ext cx="718466" cy="528350"/>
              </a:xfrm>
              <a:prstGeom prst="rect">
                <a:avLst/>
              </a:prstGeom>
              <a:noFill/>
            </p:spPr>
            <p:txBody>
              <a:bodyPr wrap="square" rtlCol="0">
                <a:noAutofit/>
              </a:bodyPr>
              <a:lstStyle/>
              <a:p>
                <a:pPr defTabSz="914112" fontAlgn="ctr">
                  <a:lnSpc>
                    <a:spcPts val="3438"/>
                  </a:lnSpc>
                </a:pPr>
                <a:r>
                  <a:rPr lang="en-US" sz="700" b="1">
                    <a:solidFill>
                      <a:prstClr val="black"/>
                    </a:solidFill>
                    <a:latin typeface="Arial" panose="020B0604020202020204" pitchFamily="34" charset="0"/>
                  </a:rPr>
                  <a:t>Public cloud</a:t>
                </a:r>
                <a:endParaRPr lang="en-US" altLang="zh-CN" sz="700" b="1">
                  <a:solidFill>
                    <a:prstClr val="black"/>
                  </a:solidFill>
                  <a:latin typeface="Arial" panose="020B0604020202020204" pitchFamily="34" charset="0"/>
                  <a:ea typeface="微软雅黑" panose="020B0503020204020204" pitchFamily="34" charset="-122"/>
                </a:endParaRPr>
              </a:p>
            </p:txBody>
          </p:sp>
          <p:grpSp>
            <p:nvGrpSpPr>
              <p:cNvPr id="619" name="1312155105"/>
              <p:cNvGrpSpPr/>
              <p:nvPr/>
            </p:nvGrpSpPr>
            <p:grpSpPr>
              <a:xfrm>
                <a:off x="8326954" y="1489854"/>
                <a:ext cx="3050616" cy="543344"/>
                <a:chOff x="428625" y="1106779"/>
                <a:chExt cx="2873353" cy="685292"/>
              </a:xfrm>
            </p:grpSpPr>
            <p:sp>
              <p:nvSpPr>
                <p:cNvPr id="620" name="Rectangle 304"/>
                <p:cNvSpPr/>
                <p:nvPr/>
              </p:nvSpPr>
              <p:spPr>
                <a:xfrm>
                  <a:off x="428625" y="1122955"/>
                  <a:ext cx="2873353" cy="669116"/>
                </a:xfrm>
                <a:prstGeom prst="rect">
                  <a:avLst/>
                </a:prstGeom>
                <a:solidFill>
                  <a:sysClr val="window" lastClr="FFFFFF"/>
                </a:solidFill>
                <a:ln w="12700" cap="flat" cmpd="dbl" algn="ctr">
                  <a:solidFill>
                    <a:srgbClr val="0083E6"/>
                  </a:solidFill>
                  <a:prstDash val="solid"/>
                </a:ln>
                <a:effectLst/>
              </p:spPr>
              <p:txBody>
                <a:bodyPr wrap="square" lIns="0" tIns="0" rIns="0" bIns="0" rtlCol="0" anchor="ctr">
                  <a:noAutofit/>
                </a:bodyPr>
                <a:lstStyle/>
                <a:p>
                  <a:pPr algn="ctr" fontAlgn="ctr">
                    <a:defRPr/>
                  </a:pPr>
                  <a:endParaRPr lang="en-US" sz="800" kern="0">
                    <a:solidFill>
                      <a:srgbClr val="000624"/>
                    </a:solidFill>
                    <a:latin typeface="Arial" panose="020B0604020202020204" pitchFamily="34" charset="0"/>
                    <a:ea typeface="微软雅黑" panose="020B0503020204020204" pitchFamily="34" charset="-122"/>
                    <a:cs typeface="Tahoma" charset="0"/>
                  </a:endParaRPr>
                </a:p>
              </p:txBody>
            </p:sp>
            <p:pic>
              <p:nvPicPr>
                <p:cNvPr id="621" name="Picture 6" descr="Cover"/>
                <p:cNvPicPr>
                  <a:picLocks noChangeAspect="1" noChangeArrowheads="1"/>
                </p:cNvPicPr>
                <p:nvPr/>
              </p:nvPicPr>
              <p:blipFill>
                <a:blip r:embed="rId33" cstate="print">
                  <a:extLst>
                    <a:ext uri="{28A0092B-C50C-407E-A947-70E740481C1C}">
                      <a14:useLocalDpi xmlns:a14="http://schemas.microsoft.com/office/drawing/2010/main" val="0"/>
                    </a:ext>
                  </a:extLst>
                </a:blip>
                <a:stretch>
                  <a:fillRect/>
                </a:stretch>
              </p:blipFill>
              <p:spPr bwMode="auto">
                <a:xfrm>
                  <a:off x="680909" y="1290853"/>
                  <a:ext cx="175421" cy="157392"/>
                </a:xfrm>
                <a:prstGeom prst="rect">
                  <a:avLst/>
                </a:prstGeom>
                <a:noFill/>
                <a:ln w="12700" cmpd="dbl">
                  <a:solidFill>
                    <a:srgbClr val="0083E6"/>
                  </a:solidFill>
                </a:ln>
                <a:extLst>
                  <a:ext uri="{909E8E84-426E-40DD-AFC4-6F175D3DCCD1}">
                    <a14:hiddenFill xmlns:a14="http://schemas.microsoft.com/office/drawing/2010/main">
                      <a:solidFill>
                        <a:srgbClr val="FFFFFF"/>
                      </a:solidFill>
                    </a14:hiddenFill>
                  </a:ext>
                </a:extLst>
              </p:spPr>
            </p:pic>
            <p:pic>
              <p:nvPicPr>
                <p:cNvPr id="622" name="Picture 6" descr="Cover"/>
                <p:cNvPicPr>
                  <a:picLocks noChangeAspect="1" noChangeArrowheads="1"/>
                </p:cNvPicPr>
                <p:nvPr/>
              </p:nvPicPr>
              <p:blipFill>
                <a:blip r:embed="rId34" cstate="print">
                  <a:extLst>
                    <a:ext uri="{28A0092B-C50C-407E-A947-70E740481C1C}">
                      <a14:useLocalDpi xmlns:a14="http://schemas.microsoft.com/office/drawing/2010/main" val="0"/>
                    </a:ext>
                  </a:extLst>
                </a:blip>
                <a:stretch>
                  <a:fillRect/>
                </a:stretch>
              </p:blipFill>
              <p:spPr bwMode="auto">
                <a:xfrm>
                  <a:off x="914809" y="1232775"/>
                  <a:ext cx="132758" cy="215471"/>
                </a:xfrm>
                <a:prstGeom prst="rect">
                  <a:avLst/>
                </a:prstGeom>
                <a:noFill/>
                <a:ln w="12700" cmpd="dbl">
                  <a:solidFill>
                    <a:srgbClr val="0083E6"/>
                  </a:solidFill>
                </a:ln>
                <a:extLst>
                  <a:ext uri="{909E8E84-426E-40DD-AFC4-6F175D3DCCD1}">
                    <a14:hiddenFill xmlns:a14="http://schemas.microsoft.com/office/drawing/2010/main">
                      <a:solidFill>
                        <a:srgbClr val="FFFFFF"/>
                      </a:solidFill>
                    </a14:hiddenFill>
                  </a:ext>
                </a:extLst>
              </p:spPr>
            </p:pic>
            <p:sp>
              <p:nvSpPr>
                <p:cNvPr id="623" name="TextBox 308"/>
                <p:cNvSpPr txBox="1"/>
                <p:nvPr/>
              </p:nvSpPr>
              <p:spPr>
                <a:xfrm>
                  <a:off x="446982" y="1550743"/>
                  <a:ext cx="676756" cy="209049"/>
                </a:xfrm>
                <a:prstGeom prst="rect">
                  <a:avLst/>
                </a:prstGeom>
                <a:noFill/>
                <a:ln w="12700" cmpd="dbl">
                  <a:solidFill>
                    <a:srgbClr val="0083E6"/>
                  </a:solidFill>
                </a:ln>
              </p:spPr>
              <p:txBody>
                <a:bodyPr wrap="none" lIns="17993" tIns="17993" rIns="17993" bIns="17993" rtlCol="0" anchor="ctr">
                  <a:noAutofit/>
                </a:bodyPr>
                <a:lstStyle/>
                <a:p>
                  <a:pPr algn="ctr" fontAlgn="ctr">
                    <a:defRPr/>
                  </a:pPr>
                  <a:r>
                    <a:rPr lang="en-US" sz="700">
                      <a:solidFill>
                        <a:srgbClr val="000624"/>
                      </a:solidFill>
                      <a:latin typeface="Arial" panose="020B0604020202020204" pitchFamily="34" charset="0"/>
                    </a:rPr>
                    <a:t>File storage</a:t>
                  </a:r>
                  <a:endParaRPr lang="en-US" sz="700" kern="0">
                    <a:solidFill>
                      <a:srgbClr val="000624"/>
                    </a:solidFill>
                    <a:latin typeface="Arial" panose="020B0604020202020204" pitchFamily="34" charset="0"/>
                    <a:ea typeface="微软雅黑" panose="020B0503020204020204" pitchFamily="34" charset="-122"/>
                    <a:cs typeface="Tahoma" charset="0"/>
                  </a:endParaRPr>
                </a:p>
              </p:txBody>
            </p:sp>
            <p:pic>
              <p:nvPicPr>
                <p:cNvPr id="624" name="Picture 6" descr="Cover"/>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1206809" y="1177619"/>
                  <a:ext cx="137046" cy="279941"/>
                </a:xfrm>
                <a:prstGeom prst="rect">
                  <a:avLst/>
                </a:prstGeom>
                <a:noFill/>
                <a:ln w="12700" cmpd="dbl">
                  <a:solidFill>
                    <a:srgbClr val="0083E6"/>
                  </a:solidFill>
                </a:ln>
                <a:extLst>
                  <a:ext uri="{909E8E84-426E-40DD-AFC4-6F175D3DCCD1}">
                    <a14:hiddenFill xmlns:a14="http://schemas.microsoft.com/office/drawing/2010/main">
                      <a:solidFill>
                        <a:srgbClr val="FFFFFF"/>
                      </a:solidFill>
                    </a14:hiddenFill>
                  </a:ext>
                </a:extLst>
              </p:spPr>
            </p:pic>
            <p:pic>
              <p:nvPicPr>
                <p:cNvPr id="625" name="Picture 6" descr="Cover"/>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1360600" y="1177619"/>
                  <a:ext cx="137046" cy="279941"/>
                </a:xfrm>
                <a:prstGeom prst="rect">
                  <a:avLst/>
                </a:prstGeom>
                <a:noFill/>
                <a:ln w="12700" cmpd="dbl">
                  <a:solidFill>
                    <a:srgbClr val="0083E6"/>
                  </a:solidFill>
                </a:ln>
                <a:extLst>
                  <a:ext uri="{909E8E84-426E-40DD-AFC4-6F175D3DCCD1}">
                    <a14:hiddenFill xmlns:a14="http://schemas.microsoft.com/office/drawing/2010/main">
                      <a:solidFill>
                        <a:srgbClr val="FFFFFF"/>
                      </a:solidFill>
                    </a14:hiddenFill>
                  </a:ext>
                </a:extLst>
              </p:spPr>
            </p:pic>
            <p:pic>
              <p:nvPicPr>
                <p:cNvPr id="626" name="Picture 6" descr="Cover"/>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1514391" y="1177619"/>
                  <a:ext cx="137046" cy="279941"/>
                </a:xfrm>
                <a:prstGeom prst="rect">
                  <a:avLst/>
                </a:prstGeom>
                <a:noFill/>
                <a:ln w="12700" cmpd="dbl">
                  <a:solidFill>
                    <a:srgbClr val="0083E6"/>
                  </a:solidFill>
                </a:ln>
                <a:extLst>
                  <a:ext uri="{909E8E84-426E-40DD-AFC4-6F175D3DCCD1}">
                    <a14:hiddenFill xmlns:a14="http://schemas.microsoft.com/office/drawing/2010/main">
                      <a:solidFill>
                        <a:srgbClr val="FFFFFF"/>
                      </a:solidFill>
                    </a14:hiddenFill>
                  </a:ext>
                </a:extLst>
              </p:spPr>
            </p:pic>
            <p:sp>
              <p:nvSpPr>
                <p:cNvPr id="627" name="TextBox 313"/>
                <p:cNvSpPr txBox="1"/>
                <p:nvPr/>
              </p:nvSpPr>
              <p:spPr>
                <a:xfrm>
                  <a:off x="1222775" y="1543731"/>
                  <a:ext cx="638940" cy="216061"/>
                </a:xfrm>
                <a:prstGeom prst="rect">
                  <a:avLst/>
                </a:prstGeom>
                <a:noFill/>
                <a:ln w="12700" cmpd="dbl">
                  <a:solidFill>
                    <a:srgbClr val="0083E6"/>
                  </a:solidFill>
                </a:ln>
              </p:spPr>
              <p:txBody>
                <a:bodyPr wrap="none" lIns="17993" tIns="17993" rIns="17993" bIns="17993" rtlCol="0" anchor="ctr">
                  <a:noAutofit/>
                </a:bodyPr>
                <a:lstStyle/>
                <a:p>
                  <a:pPr algn="ctr" fontAlgn="ctr">
                    <a:defRPr/>
                  </a:pPr>
                  <a:r>
                    <a:rPr lang="en-US" sz="700">
                      <a:solidFill>
                        <a:srgbClr val="000624"/>
                      </a:solidFill>
                      <a:latin typeface="Arial" panose="020B0604020202020204" pitchFamily="34" charset="0"/>
                    </a:rPr>
                    <a:t>VM</a:t>
                  </a:r>
                  <a:endParaRPr lang="en-US" sz="700" kern="0">
                    <a:solidFill>
                      <a:srgbClr val="000624"/>
                    </a:solidFill>
                    <a:latin typeface="Arial" panose="020B0604020202020204" pitchFamily="34" charset="0"/>
                    <a:ea typeface="微软雅黑" panose="020B0503020204020204" pitchFamily="34" charset="-122"/>
                    <a:cs typeface="Tahoma" charset="0"/>
                  </a:endParaRPr>
                </a:p>
              </p:txBody>
            </p:sp>
            <p:pic>
              <p:nvPicPr>
                <p:cNvPr id="628" name="Picture 6" descr="Cover"/>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1668182" y="1177619"/>
                  <a:ext cx="137046" cy="279941"/>
                </a:xfrm>
                <a:prstGeom prst="rect">
                  <a:avLst/>
                </a:prstGeom>
                <a:noFill/>
                <a:ln w="12700" cmpd="dbl">
                  <a:solidFill>
                    <a:srgbClr val="0083E6"/>
                  </a:solidFill>
                </a:ln>
                <a:extLst>
                  <a:ext uri="{909E8E84-426E-40DD-AFC4-6F175D3DCCD1}">
                    <a14:hiddenFill xmlns:a14="http://schemas.microsoft.com/office/drawing/2010/main">
                      <a:solidFill>
                        <a:srgbClr val="FFFFFF"/>
                      </a:solidFill>
                    </a14:hiddenFill>
                  </a:ext>
                </a:extLst>
              </p:spPr>
            </p:pic>
            <p:pic>
              <p:nvPicPr>
                <p:cNvPr id="629" name="Picture 6" descr="Cover"/>
                <p:cNvPicPr>
                  <a:picLocks noChangeAspect="1" noChangeArrowheads="1"/>
                </p:cNvPicPr>
                <p:nvPr/>
              </p:nvPicPr>
              <p:blipFill>
                <a:blip r:embed="rId36" cstate="print">
                  <a:extLst>
                    <a:ext uri="{28A0092B-C50C-407E-A947-70E740481C1C}">
                      <a14:useLocalDpi xmlns:a14="http://schemas.microsoft.com/office/drawing/2010/main" val="0"/>
                    </a:ext>
                  </a:extLst>
                </a:blip>
                <a:stretch>
                  <a:fillRect/>
                </a:stretch>
              </p:blipFill>
              <p:spPr bwMode="auto">
                <a:xfrm>
                  <a:off x="1986610" y="1188793"/>
                  <a:ext cx="196910" cy="264358"/>
                </a:xfrm>
                <a:prstGeom prst="rect">
                  <a:avLst/>
                </a:prstGeom>
                <a:noFill/>
                <a:ln w="12700" cmpd="dbl">
                  <a:solidFill>
                    <a:srgbClr val="0083E6"/>
                  </a:solidFill>
                </a:ln>
                <a:extLst>
                  <a:ext uri="{909E8E84-426E-40DD-AFC4-6F175D3DCCD1}">
                    <a14:hiddenFill xmlns:a14="http://schemas.microsoft.com/office/drawing/2010/main">
                      <a:solidFill>
                        <a:srgbClr val="FFFFFF"/>
                      </a:solidFill>
                    </a14:hiddenFill>
                  </a:ext>
                </a:extLst>
              </p:spPr>
            </p:pic>
            <p:pic>
              <p:nvPicPr>
                <p:cNvPr id="630" name="Picture 6" descr="Cover"/>
                <p:cNvPicPr>
                  <a:picLocks noChangeAspect="1" noChangeArrowheads="1"/>
                </p:cNvPicPr>
                <p:nvPr/>
              </p:nvPicPr>
              <p:blipFill>
                <a:blip r:embed="rId37" cstate="print">
                  <a:extLst>
                    <a:ext uri="{28A0092B-C50C-407E-A947-70E740481C1C}">
                      <a14:useLocalDpi xmlns:a14="http://schemas.microsoft.com/office/drawing/2010/main" val="0"/>
                    </a:ext>
                  </a:extLst>
                </a:blip>
                <a:stretch>
                  <a:fillRect/>
                </a:stretch>
              </p:blipFill>
              <p:spPr bwMode="auto">
                <a:xfrm>
                  <a:off x="2242677" y="1167751"/>
                  <a:ext cx="127840" cy="208464"/>
                </a:xfrm>
                <a:prstGeom prst="rect">
                  <a:avLst/>
                </a:prstGeom>
                <a:noFill/>
                <a:ln w="12700" cmpd="dbl">
                  <a:solidFill>
                    <a:srgbClr val="0083E6"/>
                  </a:solidFill>
                </a:ln>
                <a:extLst>
                  <a:ext uri="{909E8E84-426E-40DD-AFC4-6F175D3DCCD1}">
                    <a14:hiddenFill xmlns:a14="http://schemas.microsoft.com/office/drawing/2010/main">
                      <a:solidFill>
                        <a:srgbClr val="FFFFFF"/>
                      </a:solidFill>
                    </a14:hiddenFill>
                  </a:ext>
                </a:extLst>
              </p:spPr>
            </p:pic>
            <p:pic>
              <p:nvPicPr>
                <p:cNvPr id="631" name="Picture 6" descr="Cover"/>
                <p:cNvPicPr>
                  <a:picLocks noChangeAspect="1" noChangeArrowheads="1"/>
                </p:cNvPicPr>
                <p:nvPr/>
              </p:nvPicPr>
              <p:blipFill>
                <a:blip r:embed="rId38" cstate="print">
                  <a:extLst>
                    <a:ext uri="{28A0092B-C50C-407E-A947-70E740481C1C}">
                      <a14:useLocalDpi xmlns:a14="http://schemas.microsoft.com/office/drawing/2010/main" val="0"/>
                    </a:ext>
                  </a:extLst>
                </a:blip>
                <a:stretch>
                  <a:fillRect/>
                </a:stretch>
              </p:blipFill>
              <p:spPr bwMode="auto">
                <a:xfrm>
                  <a:off x="2295511" y="1210705"/>
                  <a:ext cx="119364" cy="243524"/>
                </a:xfrm>
                <a:prstGeom prst="rect">
                  <a:avLst/>
                </a:prstGeom>
                <a:noFill/>
                <a:ln w="12700" cmpd="dbl">
                  <a:solidFill>
                    <a:srgbClr val="0083E6"/>
                  </a:solidFill>
                </a:ln>
                <a:extLst>
                  <a:ext uri="{909E8E84-426E-40DD-AFC4-6F175D3DCCD1}">
                    <a14:hiddenFill xmlns:a14="http://schemas.microsoft.com/office/drawing/2010/main">
                      <a:solidFill>
                        <a:srgbClr val="FFFFFF"/>
                      </a:solidFill>
                    </a14:hiddenFill>
                  </a:ext>
                </a:extLst>
              </p:spPr>
            </p:pic>
            <p:sp>
              <p:nvSpPr>
                <p:cNvPr id="632" name="TextBox 319"/>
                <p:cNvSpPr txBox="1"/>
                <p:nvPr/>
              </p:nvSpPr>
              <p:spPr>
                <a:xfrm>
                  <a:off x="1946375" y="1540901"/>
                  <a:ext cx="543717" cy="218891"/>
                </a:xfrm>
                <a:prstGeom prst="rect">
                  <a:avLst/>
                </a:prstGeom>
                <a:noFill/>
                <a:ln w="12700" cmpd="dbl">
                  <a:solidFill>
                    <a:srgbClr val="0083E6"/>
                  </a:solidFill>
                </a:ln>
              </p:spPr>
              <p:txBody>
                <a:bodyPr wrap="none" lIns="17993" tIns="17993" rIns="17993" bIns="17993" rtlCol="0" anchor="ctr">
                  <a:noAutofit/>
                </a:bodyPr>
                <a:lstStyle/>
                <a:p>
                  <a:pPr algn="ctr" fontAlgn="ctr">
                    <a:defRPr/>
                  </a:pPr>
                  <a:r>
                    <a:rPr lang="en-US" sz="700">
                      <a:solidFill>
                        <a:srgbClr val="000624"/>
                      </a:solidFill>
                      <a:latin typeface="Arial" panose="020B0604020202020204" pitchFamily="34" charset="0"/>
                    </a:rPr>
                    <a:t>Application</a:t>
                  </a:r>
                  <a:endParaRPr lang="en-US" sz="700" kern="0">
                    <a:solidFill>
                      <a:srgbClr val="000624"/>
                    </a:solidFill>
                    <a:latin typeface="Arial" panose="020B0604020202020204" pitchFamily="34" charset="0"/>
                    <a:ea typeface="微软雅黑" panose="020B0503020204020204" pitchFamily="34" charset="-122"/>
                    <a:cs typeface="Tahoma" charset="0"/>
                  </a:endParaRPr>
                </a:p>
              </p:txBody>
            </p:sp>
            <p:sp>
              <p:nvSpPr>
                <p:cNvPr id="633" name="TextBox 323"/>
                <p:cNvSpPr txBox="1"/>
                <p:nvPr/>
              </p:nvSpPr>
              <p:spPr>
                <a:xfrm>
                  <a:off x="2567084" y="1546047"/>
                  <a:ext cx="704643" cy="206886"/>
                </a:xfrm>
                <a:prstGeom prst="rect">
                  <a:avLst/>
                </a:prstGeom>
                <a:noFill/>
                <a:ln w="12700" cmpd="dbl">
                  <a:solidFill>
                    <a:srgbClr val="0083E6"/>
                  </a:solidFill>
                </a:ln>
              </p:spPr>
              <p:txBody>
                <a:bodyPr wrap="none" lIns="17993" tIns="17993" rIns="17993" bIns="17993" rtlCol="0" anchor="ctr">
                  <a:noAutofit/>
                </a:bodyPr>
                <a:lstStyle/>
                <a:p>
                  <a:pPr algn="ctr" fontAlgn="ctr">
                    <a:defRPr/>
                  </a:pPr>
                  <a:r>
                    <a:rPr lang="en-US" sz="700">
                      <a:solidFill>
                        <a:srgbClr val="000624"/>
                      </a:solidFill>
                      <a:latin typeface="Arial" panose="020B0604020202020204" pitchFamily="34" charset="0"/>
                    </a:rPr>
                    <a:t>Database service</a:t>
                  </a:r>
                  <a:endParaRPr lang="en-US" sz="700" kern="0">
                    <a:solidFill>
                      <a:srgbClr val="000624"/>
                    </a:solidFill>
                    <a:latin typeface="Arial" panose="020B0604020202020204" pitchFamily="34" charset="0"/>
                    <a:ea typeface="微软雅黑" panose="020B0503020204020204" pitchFamily="34" charset="-122"/>
                    <a:cs typeface="Tahoma" charset="0"/>
                  </a:endParaRPr>
                </a:p>
              </p:txBody>
            </p:sp>
            <p:cxnSp>
              <p:nvCxnSpPr>
                <p:cNvPr id="634" name="Straight Connector 324"/>
                <p:cNvCxnSpPr/>
                <p:nvPr/>
              </p:nvCxnSpPr>
              <p:spPr>
                <a:xfrm>
                  <a:off x="1161542" y="1106779"/>
                  <a:ext cx="311" cy="655305"/>
                </a:xfrm>
                <a:prstGeom prst="line">
                  <a:avLst/>
                </a:prstGeom>
                <a:noFill/>
                <a:ln w="12700" cap="flat" cmpd="dbl" algn="ctr">
                  <a:solidFill>
                    <a:srgbClr val="0083E6"/>
                  </a:solidFill>
                  <a:prstDash val="solid"/>
                  <a:tailEnd type="none"/>
                </a:ln>
                <a:effectLst/>
              </p:spPr>
            </p:cxnSp>
            <p:cxnSp>
              <p:nvCxnSpPr>
                <p:cNvPr id="635" name="Straight Connector 324"/>
                <p:cNvCxnSpPr/>
                <p:nvPr/>
              </p:nvCxnSpPr>
              <p:spPr>
                <a:xfrm>
                  <a:off x="1914356" y="1130352"/>
                  <a:ext cx="311" cy="655305"/>
                </a:xfrm>
                <a:prstGeom prst="line">
                  <a:avLst/>
                </a:prstGeom>
                <a:noFill/>
                <a:ln w="12700" cap="flat" cmpd="dbl" algn="ctr">
                  <a:solidFill>
                    <a:srgbClr val="0083E6"/>
                  </a:solidFill>
                  <a:prstDash val="solid"/>
                  <a:tailEnd type="none"/>
                </a:ln>
                <a:effectLst/>
              </p:spPr>
            </p:cxnSp>
            <p:cxnSp>
              <p:nvCxnSpPr>
                <p:cNvPr id="636" name="Straight Connector 324"/>
                <p:cNvCxnSpPr/>
                <p:nvPr/>
              </p:nvCxnSpPr>
              <p:spPr>
                <a:xfrm>
                  <a:off x="2524813" y="1129907"/>
                  <a:ext cx="311" cy="655305"/>
                </a:xfrm>
                <a:prstGeom prst="line">
                  <a:avLst/>
                </a:prstGeom>
                <a:noFill/>
                <a:ln w="12700" cap="flat" cmpd="dbl" algn="ctr">
                  <a:solidFill>
                    <a:srgbClr val="0083E6"/>
                  </a:solidFill>
                  <a:prstDash val="solid"/>
                  <a:tailEnd type="none"/>
                </a:ln>
                <a:effectLst/>
              </p:spPr>
            </p:cxnSp>
            <p:pic>
              <p:nvPicPr>
                <p:cNvPr id="637" name="Picture 17"/>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713395" y="1227865"/>
                  <a:ext cx="348911" cy="252000"/>
                </a:xfrm>
                <a:prstGeom prst="rect">
                  <a:avLst/>
                </a:prstGeom>
                <a:noFill/>
                <a:ln>
                  <a:noFill/>
                </a:ln>
              </p:spPr>
            </p:pic>
          </p:grpSp>
          <p:grpSp>
            <p:nvGrpSpPr>
              <p:cNvPr id="638" name="Group 328"/>
              <p:cNvGrpSpPr/>
              <p:nvPr/>
            </p:nvGrpSpPr>
            <p:grpSpPr>
              <a:xfrm>
                <a:off x="9698465" y="2120851"/>
                <a:ext cx="412415" cy="139933"/>
                <a:chOff x="9063067" y="4081498"/>
                <a:chExt cx="550101" cy="397044"/>
              </a:xfrm>
            </p:grpSpPr>
            <p:cxnSp>
              <p:nvCxnSpPr>
                <p:cNvPr id="639" name="Straight Arrow Connector 233"/>
                <p:cNvCxnSpPr/>
                <p:nvPr/>
              </p:nvCxnSpPr>
              <p:spPr>
                <a:xfrm flipH="1" flipV="1">
                  <a:off x="9063067" y="4081498"/>
                  <a:ext cx="0" cy="397044"/>
                </a:xfrm>
                <a:prstGeom prst="straightConnector1">
                  <a:avLst/>
                </a:prstGeom>
                <a:noFill/>
                <a:ln w="25400" cap="flat" cmpd="sng" algn="ctr">
                  <a:solidFill>
                    <a:sysClr val="window" lastClr="FFFFFF">
                      <a:lumMod val="50000"/>
                    </a:sysClr>
                  </a:solidFill>
                  <a:prstDash val="solid"/>
                  <a:tailEnd type="triangle"/>
                </a:ln>
                <a:effectLst>
                  <a:outerShdw blurRad="40000" dist="23000" dir="5400000" rotWithShape="0">
                    <a:srgbClr val="000000">
                      <a:alpha val="35000"/>
                    </a:srgbClr>
                  </a:outerShdw>
                </a:effectLst>
              </p:spPr>
            </p:cxnSp>
            <p:cxnSp>
              <p:nvCxnSpPr>
                <p:cNvPr id="640" name="Straight Arrow Connector 234"/>
                <p:cNvCxnSpPr/>
                <p:nvPr/>
              </p:nvCxnSpPr>
              <p:spPr>
                <a:xfrm flipH="1" flipV="1">
                  <a:off x="9246434" y="4081498"/>
                  <a:ext cx="0" cy="397044"/>
                </a:xfrm>
                <a:prstGeom prst="straightConnector1">
                  <a:avLst/>
                </a:prstGeom>
                <a:noFill/>
                <a:ln w="25400" cap="flat" cmpd="sng" algn="ctr">
                  <a:solidFill>
                    <a:sysClr val="window" lastClr="FFFFFF">
                      <a:lumMod val="50000"/>
                    </a:sysClr>
                  </a:solidFill>
                  <a:prstDash val="solid"/>
                  <a:tailEnd type="triangle"/>
                </a:ln>
                <a:effectLst>
                  <a:outerShdw blurRad="40000" dist="23000" dir="5400000" rotWithShape="0">
                    <a:srgbClr val="000000">
                      <a:alpha val="35000"/>
                    </a:srgbClr>
                  </a:outerShdw>
                </a:effectLst>
              </p:spPr>
            </p:cxnSp>
            <p:cxnSp>
              <p:nvCxnSpPr>
                <p:cNvPr id="641" name="Straight Arrow Connector 235"/>
                <p:cNvCxnSpPr/>
                <p:nvPr/>
              </p:nvCxnSpPr>
              <p:spPr>
                <a:xfrm flipH="1" flipV="1">
                  <a:off x="9429801" y="4081498"/>
                  <a:ext cx="0" cy="397044"/>
                </a:xfrm>
                <a:prstGeom prst="straightConnector1">
                  <a:avLst/>
                </a:prstGeom>
                <a:noFill/>
                <a:ln w="25400" cap="flat" cmpd="sng" algn="ctr">
                  <a:solidFill>
                    <a:sysClr val="window" lastClr="FFFFFF">
                      <a:lumMod val="50000"/>
                    </a:sysClr>
                  </a:solidFill>
                  <a:prstDash val="solid"/>
                  <a:tailEnd type="triangle"/>
                </a:ln>
                <a:effectLst>
                  <a:outerShdw blurRad="40000" dist="23000" dir="5400000" rotWithShape="0">
                    <a:srgbClr val="000000">
                      <a:alpha val="35000"/>
                    </a:srgbClr>
                  </a:outerShdw>
                </a:effectLst>
              </p:spPr>
            </p:cxnSp>
            <p:cxnSp>
              <p:nvCxnSpPr>
                <p:cNvPr id="642" name="Straight Arrow Connector 236"/>
                <p:cNvCxnSpPr/>
                <p:nvPr/>
              </p:nvCxnSpPr>
              <p:spPr>
                <a:xfrm flipH="1" flipV="1">
                  <a:off x="9613168" y="4081498"/>
                  <a:ext cx="0" cy="397044"/>
                </a:xfrm>
                <a:prstGeom prst="straightConnector1">
                  <a:avLst/>
                </a:prstGeom>
                <a:noFill/>
                <a:ln w="25400" cap="flat" cmpd="sng" algn="ctr">
                  <a:solidFill>
                    <a:sysClr val="window" lastClr="FFFFFF">
                      <a:lumMod val="50000"/>
                    </a:sysClr>
                  </a:solidFill>
                  <a:prstDash val="solid"/>
                  <a:tailEnd type="triangle"/>
                </a:ln>
                <a:effectLst>
                  <a:outerShdw blurRad="40000" dist="23000" dir="5400000" rotWithShape="0">
                    <a:srgbClr val="000000">
                      <a:alpha val="35000"/>
                    </a:srgbClr>
                  </a:outerShdw>
                </a:effectLst>
              </p:spPr>
            </p:cxnSp>
          </p:grpSp>
          <p:grpSp>
            <p:nvGrpSpPr>
              <p:cNvPr id="643" name="Group 327"/>
              <p:cNvGrpSpPr/>
              <p:nvPr/>
            </p:nvGrpSpPr>
            <p:grpSpPr>
              <a:xfrm>
                <a:off x="8804637" y="2124099"/>
                <a:ext cx="412415" cy="139933"/>
                <a:chOff x="7619084" y="4081498"/>
                <a:chExt cx="550101" cy="397044"/>
              </a:xfrm>
            </p:grpSpPr>
            <p:cxnSp>
              <p:nvCxnSpPr>
                <p:cNvPr id="644" name="Straight Arrow Connector 242"/>
                <p:cNvCxnSpPr/>
                <p:nvPr/>
              </p:nvCxnSpPr>
              <p:spPr>
                <a:xfrm flipH="1" flipV="1">
                  <a:off x="7619084" y="4081498"/>
                  <a:ext cx="0" cy="397044"/>
                </a:xfrm>
                <a:prstGeom prst="straightConnector1">
                  <a:avLst/>
                </a:prstGeom>
                <a:noFill/>
                <a:ln w="25400" cap="flat" cmpd="sng" algn="ctr">
                  <a:solidFill>
                    <a:sysClr val="window" lastClr="FFFFFF">
                      <a:lumMod val="50000"/>
                    </a:sysClr>
                  </a:solidFill>
                  <a:prstDash val="solid"/>
                  <a:headEnd type="triangle" w="med" len="med"/>
                  <a:tailEnd type="none" w="med" len="med"/>
                </a:ln>
                <a:effectLst>
                  <a:outerShdw blurRad="40000" dist="23000" dir="5400000" rotWithShape="0">
                    <a:srgbClr val="000000">
                      <a:alpha val="35000"/>
                    </a:srgbClr>
                  </a:outerShdw>
                </a:effectLst>
              </p:spPr>
            </p:cxnSp>
            <p:cxnSp>
              <p:nvCxnSpPr>
                <p:cNvPr id="645" name="Straight Arrow Connector 243"/>
                <p:cNvCxnSpPr/>
                <p:nvPr/>
              </p:nvCxnSpPr>
              <p:spPr>
                <a:xfrm flipH="1" flipV="1">
                  <a:off x="7802451" y="4081498"/>
                  <a:ext cx="0" cy="397044"/>
                </a:xfrm>
                <a:prstGeom prst="straightConnector1">
                  <a:avLst/>
                </a:prstGeom>
                <a:noFill/>
                <a:ln w="25400" cap="flat" cmpd="sng" algn="ctr">
                  <a:solidFill>
                    <a:sysClr val="window" lastClr="FFFFFF">
                      <a:lumMod val="50000"/>
                    </a:sysClr>
                  </a:solidFill>
                  <a:prstDash val="solid"/>
                  <a:headEnd type="triangle" w="med" len="med"/>
                  <a:tailEnd type="none" w="med" len="med"/>
                </a:ln>
                <a:effectLst>
                  <a:outerShdw blurRad="40000" dist="23000" dir="5400000" rotWithShape="0">
                    <a:srgbClr val="000000">
                      <a:alpha val="35000"/>
                    </a:srgbClr>
                  </a:outerShdw>
                </a:effectLst>
              </p:spPr>
            </p:cxnSp>
            <p:cxnSp>
              <p:nvCxnSpPr>
                <p:cNvPr id="646" name="Straight Arrow Connector 244"/>
                <p:cNvCxnSpPr/>
                <p:nvPr/>
              </p:nvCxnSpPr>
              <p:spPr>
                <a:xfrm flipH="1" flipV="1">
                  <a:off x="7985818" y="4081498"/>
                  <a:ext cx="0" cy="397044"/>
                </a:xfrm>
                <a:prstGeom prst="straightConnector1">
                  <a:avLst/>
                </a:prstGeom>
                <a:noFill/>
                <a:ln w="25400" cap="flat" cmpd="sng" algn="ctr">
                  <a:solidFill>
                    <a:sysClr val="window" lastClr="FFFFFF">
                      <a:lumMod val="50000"/>
                    </a:sysClr>
                  </a:solidFill>
                  <a:prstDash val="solid"/>
                  <a:headEnd type="triangle" w="med" len="med"/>
                  <a:tailEnd type="none" w="med" len="med"/>
                </a:ln>
                <a:effectLst>
                  <a:outerShdw blurRad="40000" dist="23000" dir="5400000" rotWithShape="0">
                    <a:srgbClr val="000000">
                      <a:alpha val="35000"/>
                    </a:srgbClr>
                  </a:outerShdw>
                </a:effectLst>
              </p:spPr>
            </p:cxnSp>
            <p:cxnSp>
              <p:nvCxnSpPr>
                <p:cNvPr id="647" name="Straight Arrow Connector 245"/>
                <p:cNvCxnSpPr/>
                <p:nvPr/>
              </p:nvCxnSpPr>
              <p:spPr>
                <a:xfrm flipH="1" flipV="1">
                  <a:off x="8169185" y="4081498"/>
                  <a:ext cx="0" cy="397044"/>
                </a:xfrm>
                <a:prstGeom prst="straightConnector1">
                  <a:avLst/>
                </a:prstGeom>
                <a:noFill/>
                <a:ln w="25400" cap="flat" cmpd="sng" algn="ctr">
                  <a:solidFill>
                    <a:sysClr val="window" lastClr="FFFFFF">
                      <a:lumMod val="50000"/>
                    </a:sysClr>
                  </a:solidFill>
                  <a:prstDash val="solid"/>
                  <a:headEnd type="triangle" w="med" len="med"/>
                  <a:tailEnd type="none" w="med" len="med"/>
                </a:ln>
                <a:effectLst>
                  <a:outerShdw blurRad="40000" dist="23000" dir="5400000" rotWithShape="0">
                    <a:srgbClr val="000000">
                      <a:alpha val="35000"/>
                    </a:srgbClr>
                  </a:outerShdw>
                </a:effectLst>
              </p:spPr>
            </p:cxnSp>
          </p:grpSp>
        </p:grpSp>
        <p:grpSp>
          <p:nvGrpSpPr>
            <p:cNvPr id="289" name="组合 288"/>
            <p:cNvGrpSpPr/>
            <p:nvPr/>
          </p:nvGrpSpPr>
          <p:grpSpPr>
            <a:xfrm>
              <a:off x="8110183" y="1392338"/>
              <a:ext cx="3333851" cy="2118767"/>
              <a:chOff x="336601" y="524172"/>
              <a:chExt cx="12259833" cy="3639104"/>
            </a:xfrm>
          </p:grpSpPr>
          <p:sp>
            <p:nvSpPr>
              <p:cNvPr id="291" name="流程图: 磁盘 6"/>
              <p:cNvSpPr/>
              <p:nvPr/>
            </p:nvSpPr>
            <p:spPr bwMode="auto">
              <a:xfrm>
                <a:off x="952698" y="2572977"/>
                <a:ext cx="2062443" cy="791718"/>
              </a:xfrm>
              <a:prstGeom prst="flowChartMagneticDisk">
                <a:avLst/>
              </a:prstGeom>
              <a:solidFill>
                <a:srgbClr val="ED7D31">
                  <a:lumMod val="60000"/>
                  <a:lumOff val="40000"/>
                </a:srgbClr>
              </a:solidFill>
              <a:ln w="6350" algn="ctr">
                <a:solidFill>
                  <a:srgbClr val="FFFFFF">
                    <a:lumMod val="50000"/>
                  </a:srgbClr>
                </a:solidFill>
                <a:prstDash val="solid"/>
                <a:round/>
                <a:headEnd/>
                <a:tailEnd/>
              </a:ln>
              <a:effectLst/>
            </p:spPr>
            <p:txBody>
              <a:bodyPr wrap="square" lIns="91352" tIns="45676" rIns="91352" bIns="45676" rtlCol="0" anchor="ctr">
                <a:noAutofit/>
              </a:bodyPr>
              <a:lstStyle/>
              <a:p>
                <a:pPr marL="0" marR="0" lvl="0" indent="0" algn="ctr" defTabSz="913668" eaLnBrk="1" fontAlgn="ctr" latinLnBrk="0" hangingPunct="1">
                  <a:lnSpc>
                    <a:spcPct val="100000"/>
                  </a:lnSpc>
                  <a:spcBef>
                    <a:spcPct val="0"/>
                  </a:spcBef>
                  <a:spcAft>
                    <a:spcPct val="0"/>
                  </a:spcAft>
                  <a:buClrTx/>
                  <a:buSzTx/>
                  <a:buFontTx/>
                  <a:buNone/>
                  <a:tabLst/>
                  <a:defRPr/>
                </a:pPr>
                <a:endParaRPr kumimoji="0" lang="en-US" altLang="zh-CN" sz="30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92" name="流程图: 磁盘 6"/>
              <p:cNvSpPr/>
              <p:nvPr/>
            </p:nvSpPr>
            <p:spPr bwMode="auto">
              <a:xfrm>
                <a:off x="5275874" y="2572977"/>
                <a:ext cx="2062443" cy="791718"/>
              </a:xfrm>
              <a:prstGeom prst="flowChartMagneticDisk">
                <a:avLst/>
              </a:prstGeom>
              <a:solidFill>
                <a:srgbClr val="70AD47">
                  <a:lumMod val="40000"/>
                  <a:lumOff val="60000"/>
                </a:srgbClr>
              </a:solidFill>
              <a:ln w="6350" algn="ctr">
                <a:solidFill>
                  <a:srgbClr val="FFFFFF">
                    <a:lumMod val="50000"/>
                  </a:srgbClr>
                </a:solidFill>
                <a:prstDash val="solid"/>
                <a:round/>
                <a:headEnd/>
                <a:tailEnd/>
              </a:ln>
              <a:effectLst/>
            </p:spPr>
            <p:txBody>
              <a:bodyPr wrap="square" lIns="91352" tIns="45676" rIns="91352" bIns="45676" rtlCol="0" anchor="ctr">
                <a:noAutofit/>
              </a:bodyPr>
              <a:lstStyle/>
              <a:p>
                <a:pPr marL="0" marR="0" lvl="0" indent="0" algn="ctr" defTabSz="913668" eaLnBrk="1" fontAlgn="ctr" latinLnBrk="0" hangingPunct="1">
                  <a:lnSpc>
                    <a:spcPct val="100000"/>
                  </a:lnSpc>
                  <a:spcBef>
                    <a:spcPct val="0"/>
                  </a:spcBef>
                  <a:spcAft>
                    <a:spcPct val="0"/>
                  </a:spcAft>
                  <a:buClrTx/>
                  <a:buSzTx/>
                  <a:buFontTx/>
                  <a:buNone/>
                  <a:tabLst/>
                  <a:defRPr/>
                </a:pPr>
                <a:endParaRPr kumimoji="0" lang="en-US" altLang="zh-CN" sz="30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93" name="流程图: 磁盘 6"/>
              <p:cNvSpPr/>
              <p:nvPr/>
            </p:nvSpPr>
            <p:spPr bwMode="auto">
              <a:xfrm>
                <a:off x="9365826" y="2600931"/>
                <a:ext cx="2062443" cy="791718"/>
              </a:xfrm>
              <a:prstGeom prst="flowChartMagneticDisk">
                <a:avLst/>
              </a:prstGeom>
              <a:solidFill>
                <a:srgbClr val="5B9BD5">
                  <a:lumMod val="20000"/>
                  <a:lumOff val="80000"/>
                </a:srgbClr>
              </a:solidFill>
              <a:ln w="6350" algn="ctr">
                <a:solidFill>
                  <a:srgbClr val="FFFFFF">
                    <a:lumMod val="50000"/>
                  </a:srgbClr>
                </a:solidFill>
                <a:prstDash val="solid"/>
                <a:round/>
                <a:headEnd/>
                <a:tailEnd/>
              </a:ln>
              <a:effectLst/>
            </p:spPr>
            <p:txBody>
              <a:bodyPr wrap="square" lIns="91352" tIns="45676" rIns="91352" bIns="45676" rtlCol="0" anchor="ctr">
                <a:noAutofit/>
              </a:bodyPr>
              <a:lstStyle/>
              <a:p>
                <a:pPr marL="0" marR="0" lvl="0" indent="0" algn="ctr" defTabSz="913668" eaLnBrk="1" fontAlgn="ctr" latinLnBrk="0" hangingPunct="1">
                  <a:lnSpc>
                    <a:spcPct val="100000"/>
                  </a:lnSpc>
                  <a:spcBef>
                    <a:spcPct val="0"/>
                  </a:spcBef>
                  <a:spcAft>
                    <a:spcPct val="0"/>
                  </a:spcAft>
                  <a:buClrTx/>
                  <a:buSzTx/>
                  <a:buFontTx/>
                  <a:buNone/>
                  <a:tabLst/>
                  <a:defRPr/>
                </a:pPr>
                <a:endParaRPr kumimoji="0" lang="en-US" altLang="zh-CN" sz="30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294" name="直接箭头连接符 293"/>
              <p:cNvCxnSpPr/>
              <p:nvPr/>
            </p:nvCxnSpPr>
            <p:spPr bwMode="auto">
              <a:xfrm flipH="1">
                <a:off x="3129865" y="2968836"/>
                <a:ext cx="1963008" cy="0"/>
              </a:xfrm>
              <a:prstGeom prst="straightConnector1">
                <a:avLst/>
              </a:prstGeom>
              <a:noFill/>
              <a:ln w="38100" cap="flat" cmpd="sng" algn="ctr">
                <a:solidFill>
                  <a:srgbClr val="5B9BD5"/>
                </a:solidFill>
                <a:prstDash val="solid"/>
                <a:miter lim="800000"/>
                <a:headEnd type="triangle" w="med" len="med"/>
                <a:tailEnd type="triangle" w="med" len="med"/>
              </a:ln>
              <a:effectLst/>
            </p:spPr>
          </p:cxnSp>
          <p:cxnSp>
            <p:nvCxnSpPr>
              <p:cNvPr id="295" name="直接箭头连接符 294"/>
              <p:cNvCxnSpPr/>
              <p:nvPr/>
            </p:nvCxnSpPr>
            <p:spPr bwMode="auto">
              <a:xfrm flipH="1" flipV="1">
                <a:off x="7421495" y="2968836"/>
                <a:ext cx="1944331" cy="0"/>
              </a:xfrm>
              <a:prstGeom prst="straightConnector1">
                <a:avLst/>
              </a:prstGeom>
              <a:noFill/>
              <a:ln w="28575" cap="flat" cmpd="sng" algn="ctr">
                <a:solidFill>
                  <a:sysClr val="window" lastClr="FFFFFF">
                    <a:lumMod val="75000"/>
                  </a:sysClr>
                </a:solidFill>
                <a:prstDash val="solid"/>
                <a:headEnd type="triangle" w="med" len="med"/>
                <a:tailEnd type="triangle" w="med" len="med"/>
              </a:ln>
              <a:effectLst>
                <a:outerShdw blurRad="40000" dist="23000" dir="5400000" rotWithShape="0">
                  <a:srgbClr val="000000">
                    <a:alpha val="35000"/>
                  </a:srgbClr>
                </a:outerShdw>
              </a:effectLst>
            </p:spPr>
          </p:cxnSp>
          <p:sp>
            <p:nvSpPr>
              <p:cNvPr id="296" name="文本框 295"/>
              <p:cNvSpPr txBox="1"/>
              <p:nvPr/>
            </p:nvSpPr>
            <p:spPr>
              <a:xfrm>
                <a:off x="726013" y="2782973"/>
                <a:ext cx="2524068" cy="370037"/>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600">
                    <a:solidFill>
                      <a:prstClr val="black"/>
                    </a:solidFill>
                    <a:latin typeface="Arial" panose="020B0604020202020204" pitchFamily="34" charset="0"/>
                  </a:rPr>
                  <a:t>HPC production storage</a:t>
                </a:r>
                <a:endParaRPr kumimoji="0" lang="en-US" altLang="zh-CN" sz="60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97" name="文本框 296"/>
              <p:cNvSpPr txBox="1"/>
              <p:nvPr/>
            </p:nvSpPr>
            <p:spPr>
              <a:xfrm>
                <a:off x="5266120" y="2772587"/>
                <a:ext cx="2231452" cy="370037"/>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600">
                    <a:solidFill>
                      <a:prstClr val="black"/>
                    </a:solidFill>
                    <a:latin typeface="Arial" panose="020B0604020202020204" pitchFamily="34" charset="0"/>
                  </a:rPr>
                  <a:t>HPC backup storage</a:t>
                </a:r>
                <a:endParaRPr kumimoji="0" lang="en-US" altLang="zh-CN" sz="30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98" name="文本框 297"/>
              <p:cNvSpPr txBox="1"/>
              <p:nvPr/>
            </p:nvSpPr>
            <p:spPr>
              <a:xfrm>
                <a:off x="9620000" y="2853905"/>
                <a:ext cx="1768926" cy="370037"/>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600">
                    <a:solidFill>
                      <a:prstClr val="black"/>
                    </a:solidFill>
                    <a:latin typeface="Arial" panose="020B0604020202020204" pitchFamily="34" charset="0"/>
                  </a:rPr>
                  <a:t>Storage archival</a:t>
                </a:r>
                <a:endParaRPr kumimoji="0" lang="en-US" altLang="zh-CN" sz="60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299" name="肘形连接符 298"/>
              <p:cNvCxnSpPr/>
              <p:nvPr/>
            </p:nvCxnSpPr>
            <p:spPr>
              <a:xfrm rot="16200000" flipH="1">
                <a:off x="6176506" y="-839396"/>
                <a:ext cx="27955" cy="8413128"/>
              </a:xfrm>
              <a:prstGeom prst="bentConnector3">
                <a:avLst>
                  <a:gd name="adj1" fmla="val 1432248"/>
                </a:avLst>
              </a:prstGeom>
              <a:noFill/>
              <a:ln w="38100" cap="flat" cmpd="sng" algn="ctr">
                <a:solidFill>
                  <a:sysClr val="window" lastClr="FFFFFF">
                    <a:lumMod val="65000"/>
                  </a:sysClr>
                </a:solidFill>
                <a:prstDash val="solid"/>
                <a:miter lim="800000"/>
                <a:headEnd type="triangle"/>
                <a:tailEnd type="triangle"/>
              </a:ln>
              <a:effectLst/>
            </p:spPr>
          </p:cxnSp>
          <p:sp>
            <p:nvSpPr>
              <p:cNvPr id="300" name="文本框 299"/>
              <p:cNvSpPr txBox="1"/>
              <p:nvPr/>
            </p:nvSpPr>
            <p:spPr>
              <a:xfrm>
                <a:off x="6904528" y="3009167"/>
                <a:ext cx="2878306" cy="290743"/>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500">
                    <a:solidFill>
                      <a:prstClr val="black"/>
                    </a:solidFill>
                    <a:latin typeface="Arial" panose="020B0604020202020204" pitchFamily="34" charset="0"/>
                  </a:rPr>
                  <a:t>Tiered storage of cold data</a:t>
                </a:r>
              </a:p>
            </p:txBody>
          </p:sp>
          <p:grpSp>
            <p:nvGrpSpPr>
              <p:cNvPr id="301" name="组合 300"/>
              <p:cNvGrpSpPr/>
              <p:nvPr/>
            </p:nvGrpSpPr>
            <p:grpSpPr>
              <a:xfrm>
                <a:off x="9428180" y="753038"/>
                <a:ext cx="2352346" cy="662392"/>
                <a:chOff x="9302179" y="1278330"/>
                <a:chExt cx="2177105" cy="520920"/>
              </a:xfrm>
            </p:grpSpPr>
            <p:pic>
              <p:nvPicPr>
                <p:cNvPr id="322" name="Picture 6" descr="图形4-1"/>
                <p:cNvPicPr>
                  <a:picLocks noChangeAspect="1" noChangeArrowheads="1"/>
                </p:cNvPicPr>
                <p:nvPr/>
              </p:nvPicPr>
              <p:blipFill>
                <a:blip r:embed="rId40" cstate="print">
                  <a:lum bright="70000" contrast="-70000"/>
                  <a:extLst>
                    <a:ext uri="{28A0092B-C50C-407E-A947-70E740481C1C}">
                      <a14:useLocalDpi xmlns:a14="http://schemas.microsoft.com/office/drawing/2010/main" val="0"/>
                    </a:ext>
                  </a:extLst>
                </a:blip>
                <a:srcRect/>
                <a:stretch>
                  <a:fillRect/>
                </a:stretch>
              </p:blipFill>
              <p:spPr bwMode="auto">
                <a:xfrm>
                  <a:off x="9392271" y="1278330"/>
                  <a:ext cx="2035169" cy="52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文本框 322"/>
                <p:cNvSpPr txBox="1"/>
                <p:nvPr/>
              </p:nvSpPr>
              <p:spPr>
                <a:xfrm>
                  <a:off x="9302179" y="1342425"/>
                  <a:ext cx="2177105" cy="374150"/>
                </a:xfrm>
                <a:prstGeom prst="rect">
                  <a:avLst/>
                </a:prstGeom>
                <a:noFill/>
              </p:spPr>
              <p:txBody>
                <a:bodyPr wrap="square" rtlCol="0">
                  <a:noAutofit/>
                </a:bodyPr>
                <a:lstStyle/>
                <a:p>
                  <a:pPr marL="0" marR="0" lvl="0" indent="0" algn="ctr" defTabSz="913746" eaLnBrk="1" fontAlgn="ctr" latinLnBrk="0" hangingPunct="1">
                    <a:lnSpc>
                      <a:spcPct val="100000"/>
                    </a:lnSpc>
                    <a:spcBef>
                      <a:spcPct val="0"/>
                    </a:spcBef>
                    <a:spcAft>
                      <a:spcPct val="0"/>
                    </a:spcAft>
                    <a:buClrTx/>
                    <a:buSzTx/>
                    <a:buFontTx/>
                    <a:buNone/>
                    <a:tabLst/>
                    <a:defRPr/>
                  </a:pPr>
                  <a:r>
                    <a:rPr lang="en-US" sz="600">
                      <a:solidFill>
                        <a:prstClr val="black"/>
                      </a:solidFill>
                      <a:latin typeface="Arial" panose="020B0604020202020204" pitchFamily="34" charset="0"/>
                    </a:rPr>
                    <a:t>Public and private cloud</a:t>
                  </a:r>
                  <a:endParaRPr kumimoji="0" lang="en-US" altLang="zh-CN" sz="60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cxnSp>
            <p:nvCxnSpPr>
              <p:cNvPr id="302" name="肘形连接符 301"/>
              <p:cNvCxnSpPr/>
              <p:nvPr/>
            </p:nvCxnSpPr>
            <p:spPr>
              <a:xfrm rot="5400000" flipH="1" flipV="1">
                <a:off x="7847651" y="1431753"/>
                <a:ext cx="1913314" cy="1218271"/>
              </a:xfrm>
              <a:prstGeom prst="bentConnector2">
                <a:avLst/>
              </a:prstGeom>
              <a:noFill/>
              <a:ln w="38100" cap="flat" cmpd="sng" algn="ctr">
                <a:solidFill>
                  <a:sysClr val="window" lastClr="FFFFFF">
                    <a:lumMod val="65000"/>
                  </a:sysClr>
                </a:solidFill>
                <a:prstDash val="solid"/>
                <a:miter lim="800000"/>
                <a:headEnd type="none" w="med" len="med"/>
                <a:tailEnd type="triangle" w="med" len="med"/>
              </a:ln>
              <a:effectLst/>
            </p:spPr>
          </p:cxnSp>
          <p:sp>
            <p:nvSpPr>
              <p:cNvPr id="303" name="文本框 302"/>
              <p:cNvSpPr txBox="1"/>
              <p:nvPr/>
            </p:nvSpPr>
            <p:spPr>
              <a:xfrm>
                <a:off x="2134950" y="3381001"/>
                <a:ext cx="8224494" cy="396467"/>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900" dirty="0">
                    <a:solidFill>
                      <a:prstClr val="black"/>
                    </a:solidFill>
                    <a:latin typeface="Arial" panose="020B0604020202020204" pitchFamily="34" charset="0"/>
                  </a:rPr>
                  <a:t>Tiered storage from file to object service</a:t>
                </a:r>
              </a:p>
            </p:txBody>
          </p:sp>
          <p:sp>
            <p:nvSpPr>
              <p:cNvPr id="304" name="文本框 303"/>
              <p:cNvSpPr txBox="1"/>
              <p:nvPr/>
            </p:nvSpPr>
            <p:spPr>
              <a:xfrm>
                <a:off x="2951570" y="3000376"/>
                <a:ext cx="2254722" cy="290743"/>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500">
                    <a:solidFill>
                      <a:prstClr val="black"/>
                    </a:solidFill>
                    <a:latin typeface="Arial" panose="020B0604020202020204" pitchFamily="34" charset="0"/>
                  </a:rPr>
                  <a:t>SSD to HDD </a:t>
                </a:r>
                <a:r>
                  <a:rPr lang="en-US" sz="500" err="1">
                    <a:solidFill>
                      <a:prstClr val="black"/>
                    </a:solidFill>
                    <a:latin typeface="Arial" panose="020B0604020202020204" pitchFamily="34" charset="0"/>
                  </a:rPr>
                  <a:t>tiering</a:t>
                </a:r>
                <a:endParaRPr lang="en-US" sz="500">
                  <a:solidFill>
                    <a:prstClr val="black"/>
                  </a:solidFill>
                  <a:latin typeface="Arial" panose="020B0604020202020204" pitchFamily="34" charset="0"/>
                </a:endParaRPr>
              </a:p>
            </p:txBody>
          </p:sp>
          <p:sp>
            <p:nvSpPr>
              <p:cNvPr id="305" name="文本框 304"/>
              <p:cNvSpPr txBox="1"/>
              <p:nvPr/>
            </p:nvSpPr>
            <p:spPr>
              <a:xfrm>
                <a:off x="4926058" y="524172"/>
                <a:ext cx="7670376" cy="370037"/>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800">
                    <a:solidFill>
                      <a:prstClr val="black"/>
                    </a:solidFill>
                    <a:latin typeface="Arial" panose="020B0604020202020204" pitchFamily="34" charset="0"/>
                  </a:rPr>
                  <a:t>Tiered data migration/backup to the cloud</a:t>
                </a:r>
              </a:p>
            </p:txBody>
          </p:sp>
          <p:sp>
            <p:nvSpPr>
              <p:cNvPr id="306" name="文本框 305"/>
              <p:cNvSpPr txBox="1"/>
              <p:nvPr/>
            </p:nvSpPr>
            <p:spPr>
              <a:xfrm>
                <a:off x="3234254" y="3766809"/>
                <a:ext cx="7455507" cy="396467"/>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900">
                    <a:solidFill>
                      <a:prstClr val="black"/>
                    </a:solidFill>
                    <a:latin typeface="Arial" panose="020B0604020202020204" pitchFamily="34" charset="0"/>
                  </a:rPr>
                  <a:t>HPC full data lifecycle management</a:t>
                </a:r>
              </a:p>
            </p:txBody>
          </p:sp>
          <p:grpSp>
            <p:nvGrpSpPr>
              <p:cNvPr id="307" name="组合 306"/>
              <p:cNvGrpSpPr/>
              <p:nvPr/>
            </p:nvGrpSpPr>
            <p:grpSpPr>
              <a:xfrm>
                <a:off x="10224094" y="1481595"/>
                <a:ext cx="1386468" cy="705706"/>
                <a:chOff x="9842214" y="1599617"/>
                <a:chExt cx="1386468" cy="725234"/>
              </a:xfrm>
            </p:grpSpPr>
            <p:pic>
              <p:nvPicPr>
                <p:cNvPr id="319" name="Picture 12" descr="âBlue rayâçå¾çæç´¢ç»æ"/>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141886" y="1896486"/>
                  <a:ext cx="805041" cy="402311"/>
                </a:xfrm>
                <a:prstGeom prst="rect">
                  <a:avLst/>
                </a:prstGeom>
                <a:noFill/>
                <a:extLst>
                  <a:ext uri="{909E8E84-426E-40DD-AFC4-6F175D3DCCD1}">
                    <a14:hiddenFill xmlns:a14="http://schemas.microsoft.com/office/drawing/2010/main">
                      <a:solidFill>
                        <a:srgbClr val="FFFFFF"/>
                      </a:solidFill>
                    </a14:hiddenFill>
                  </a:ext>
                </a:extLst>
              </p:spPr>
            </p:pic>
            <p:sp>
              <p:nvSpPr>
                <p:cNvPr id="320" name="文本框 319"/>
                <p:cNvSpPr txBox="1"/>
                <p:nvPr/>
              </p:nvSpPr>
              <p:spPr>
                <a:xfrm>
                  <a:off x="9842214" y="1599617"/>
                  <a:ext cx="1386468" cy="353114"/>
                </a:xfrm>
                <a:prstGeom prst="rect">
                  <a:avLst/>
                </a:prstGeom>
                <a:noFill/>
              </p:spPr>
              <p:txBody>
                <a:bodyPr wrap="square" rtlCol="0">
                  <a:noAutofit/>
                </a:bodyPr>
                <a:lstStyle/>
                <a:p>
                  <a:pPr marL="0" marR="0" lvl="0" indent="0" defTabSz="914400" eaLnBrk="1" fontAlgn="ctr" latinLnBrk="0" hangingPunct="1">
                    <a:lnSpc>
                      <a:spcPct val="100000"/>
                    </a:lnSpc>
                    <a:spcBef>
                      <a:spcPct val="0"/>
                    </a:spcBef>
                    <a:spcAft>
                      <a:spcPct val="0"/>
                    </a:spcAft>
                    <a:buClrTx/>
                    <a:buSzTx/>
                    <a:buFontTx/>
                    <a:buNone/>
                    <a:tabLst/>
                    <a:defRPr/>
                  </a:pPr>
                  <a:r>
                    <a:rPr lang="en-US" sz="700">
                      <a:solidFill>
                        <a:prstClr val="black"/>
                      </a:solidFill>
                      <a:latin typeface="Arial" panose="020B0604020202020204" pitchFamily="34" charset="0"/>
                    </a:rPr>
                    <a:t>UHD</a:t>
                  </a:r>
                </a:p>
              </p:txBody>
            </p:sp>
            <p:sp>
              <p:nvSpPr>
                <p:cNvPr id="321" name="矩形 320"/>
                <p:cNvSpPr/>
                <p:nvPr/>
              </p:nvSpPr>
              <p:spPr>
                <a:xfrm>
                  <a:off x="9900004" y="1625257"/>
                  <a:ext cx="1265301" cy="699594"/>
                </a:xfrm>
                <a:prstGeom prst="rect">
                  <a:avLst/>
                </a:prstGeom>
                <a:noFill/>
                <a:ln w="12700" cap="flat" cmpd="sng" algn="ctr">
                  <a:solidFill>
                    <a:srgbClr val="0070C0"/>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altLang="zh-CN" sz="120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cxnSp>
            <p:nvCxnSpPr>
              <p:cNvPr id="308" name="肘形连接符 307"/>
              <p:cNvCxnSpPr>
                <a:endCxn id="321" idx="1"/>
              </p:cNvCxnSpPr>
              <p:nvPr/>
            </p:nvCxnSpPr>
            <p:spPr>
              <a:xfrm>
                <a:off x="8291875" y="1844523"/>
                <a:ext cx="1990009" cy="2399"/>
              </a:xfrm>
              <a:prstGeom prst="bentConnector3">
                <a:avLst>
                  <a:gd name="adj1" fmla="val 50000"/>
                </a:avLst>
              </a:prstGeom>
              <a:noFill/>
              <a:ln w="38100" cap="flat" cmpd="sng" algn="ctr">
                <a:solidFill>
                  <a:sysClr val="window" lastClr="FFFFFF">
                    <a:lumMod val="65000"/>
                  </a:sysClr>
                </a:solidFill>
                <a:prstDash val="solid"/>
                <a:miter lim="800000"/>
                <a:headEnd type="none" w="med" len="med"/>
                <a:tailEnd type="triangle" w="med" len="med"/>
              </a:ln>
              <a:effectLst/>
            </p:spPr>
          </p:cxnSp>
          <p:sp>
            <p:nvSpPr>
              <p:cNvPr id="309" name="文本框 308"/>
              <p:cNvSpPr txBox="1"/>
              <p:nvPr/>
            </p:nvSpPr>
            <p:spPr>
              <a:xfrm>
                <a:off x="7921842" y="1283217"/>
                <a:ext cx="2682365" cy="581486"/>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700" err="1">
                    <a:solidFill>
                      <a:prstClr val="black"/>
                    </a:solidFill>
                    <a:latin typeface="Arial" panose="020B0604020202020204" pitchFamily="34" charset="0"/>
                  </a:rPr>
                  <a:t>Tiering</a:t>
                </a:r>
                <a:r>
                  <a:rPr lang="en-US" sz="700">
                    <a:solidFill>
                      <a:prstClr val="black"/>
                    </a:solidFill>
                    <a:latin typeface="Arial" panose="020B0604020202020204" pitchFamily="34" charset="0"/>
                  </a:rPr>
                  <a:t> to UHD storage</a:t>
                </a:r>
              </a:p>
            </p:txBody>
          </p:sp>
          <p:sp>
            <p:nvSpPr>
              <p:cNvPr id="310" name="文本框 309"/>
              <p:cNvSpPr txBox="1"/>
              <p:nvPr/>
            </p:nvSpPr>
            <p:spPr>
              <a:xfrm>
                <a:off x="612523" y="2516925"/>
                <a:ext cx="2813022" cy="475762"/>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prstClr val="black"/>
                    </a:solidFill>
                    <a:latin typeface="Arial" panose="020B0604020202020204" pitchFamily="34" charset="0"/>
                  </a:rPr>
                  <a:t>Hot data</a:t>
                </a:r>
              </a:p>
            </p:txBody>
          </p:sp>
          <p:sp>
            <p:nvSpPr>
              <p:cNvPr id="311" name="文本框 310"/>
              <p:cNvSpPr txBox="1"/>
              <p:nvPr/>
            </p:nvSpPr>
            <p:spPr>
              <a:xfrm>
                <a:off x="4616095" y="2525106"/>
                <a:ext cx="3422786" cy="475762"/>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prstClr val="black"/>
                    </a:solidFill>
                    <a:latin typeface="Arial" panose="020B0604020202020204" pitchFamily="34" charset="0"/>
                  </a:rPr>
                  <a:t>Warm data</a:t>
                </a:r>
              </a:p>
            </p:txBody>
          </p:sp>
          <p:sp>
            <p:nvSpPr>
              <p:cNvPr id="312" name="文本框 311"/>
              <p:cNvSpPr txBox="1"/>
              <p:nvPr/>
            </p:nvSpPr>
            <p:spPr>
              <a:xfrm>
                <a:off x="8864141" y="2544528"/>
                <a:ext cx="3090083" cy="475762"/>
              </a:xfrm>
              <a:prstGeom prst="rect">
                <a:avLst/>
              </a:prstGeom>
              <a:noFill/>
            </p:spPr>
            <p:txBody>
              <a:bodyPr wrap="square" rtlCol="0">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r>
                  <a:rPr lang="en-US" sz="800">
                    <a:solidFill>
                      <a:prstClr val="black"/>
                    </a:solidFill>
                    <a:latin typeface="Arial" panose="020B0604020202020204" pitchFamily="34" charset="0"/>
                  </a:rPr>
                  <a:t>Cold data</a:t>
                </a:r>
              </a:p>
            </p:txBody>
          </p:sp>
          <p:sp>
            <p:nvSpPr>
              <p:cNvPr id="314" name="矩形 313"/>
              <p:cNvSpPr/>
              <p:nvPr/>
            </p:nvSpPr>
            <p:spPr>
              <a:xfrm>
                <a:off x="3411610" y="918674"/>
                <a:ext cx="2229131" cy="422899"/>
              </a:xfrm>
              <a:prstGeom prst="rect">
                <a:avLst/>
              </a:prstGeom>
            </p:spPr>
            <p:txBody>
              <a:bodyPr wrap="square">
                <a:no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1" fontAlgn="ctr" latinLnBrk="0" hangingPunct="1">
                  <a:lnSpc>
                    <a:spcPct val="100000"/>
                  </a:lnSpc>
                  <a:spcBef>
                    <a:spcPct val="0"/>
                  </a:spcBef>
                  <a:spcAft>
                    <a:spcPct val="0"/>
                  </a:spcAft>
                  <a:buClrTx/>
                  <a:buSzTx/>
                  <a:buFontTx/>
                  <a:buNone/>
                  <a:tabLst/>
                  <a:defRPr/>
                </a:pPr>
                <a:r>
                  <a:rPr lang="en-US" sz="1000">
                    <a:solidFill>
                      <a:prstClr val="black"/>
                    </a:solidFill>
                    <a:latin typeface="Arial" panose="020B0604020202020204" pitchFamily="34" charset="0"/>
                  </a:rPr>
                  <a:t>HDFS</a:t>
                </a:r>
                <a:endParaRPr kumimoji="0" lang="en-US" altLang="zh-CN" sz="100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1850192" y="809465"/>
                <a:ext cx="2295206" cy="422899"/>
              </a:xfrm>
              <a:prstGeom prst="rect">
                <a:avLst/>
              </a:prstGeom>
            </p:spPr>
            <p:txBody>
              <a:bodyPr wrap="square">
                <a:no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1" fontAlgn="ctr" latinLnBrk="0" hangingPunct="1">
                  <a:lnSpc>
                    <a:spcPct val="100000"/>
                  </a:lnSpc>
                  <a:spcBef>
                    <a:spcPct val="0"/>
                  </a:spcBef>
                  <a:spcAft>
                    <a:spcPct val="0"/>
                  </a:spcAft>
                  <a:buClrTx/>
                  <a:buSzTx/>
                  <a:buFontTx/>
                  <a:buNone/>
                  <a:tabLst/>
                  <a:defRPr/>
                </a:pPr>
                <a:r>
                  <a:rPr lang="en-US" sz="1000">
                    <a:solidFill>
                      <a:prstClr val="black"/>
                    </a:solidFill>
                    <a:latin typeface="Arial" panose="020B0604020202020204" pitchFamily="34" charset="0"/>
                  </a:rPr>
                  <a:t>Cloud service</a:t>
                </a:r>
                <a:endParaRPr kumimoji="0" lang="en-US" altLang="zh-CN" sz="100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17" name="肘形连接符 316"/>
              <p:cNvCxnSpPr/>
              <p:nvPr/>
            </p:nvCxnSpPr>
            <p:spPr>
              <a:xfrm rot="16200000" flipV="1">
                <a:off x="4868420" y="1368252"/>
                <a:ext cx="1447535" cy="941578"/>
              </a:xfrm>
              <a:prstGeom prst="bentConnector3">
                <a:avLst>
                  <a:gd name="adj1" fmla="val 99727"/>
                </a:avLst>
              </a:prstGeom>
              <a:noFill/>
              <a:ln w="38100" cap="flat" cmpd="sng" algn="ctr">
                <a:solidFill>
                  <a:sysClr val="window" lastClr="FFFFFF">
                    <a:lumMod val="65000"/>
                  </a:sysClr>
                </a:solidFill>
                <a:prstDash val="solid"/>
                <a:miter lim="800000"/>
                <a:headEnd type="none" w="med" len="med"/>
                <a:tailEnd type="triangle" w="med" len="med"/>
              </a:ln>
              <a:effectLst/>
            </p:spPr>
          </p:cxnSp>
          <p:sp>
            <p:nvSpPr>
              <p:cNvPr id="318" name="文本框 317"/>
              <p:cNvSpPr txBox="1"/>
              <p:nvPr/>
            </p:nvSpPr>
            <p:spPr>
              <a:xfrm>
                <a:off x="336601" y="1412661"/>
                <a:ext cx="5143461" cy="872229"/>
              </a:xfrm>
              <a:prstGeom prst="rect">
                <a:avLst/>
              </a:prstGeom>
              <a:noFill/>
            </p:spPr>
            <p:txBody>
              <a:bodyPr wrap="square" rtlCol="0">
                <a:noAutofit/>
              </a:bodyPr>
              <a:lstStyle/>
              <a:p>
                <a:pPr marL="0" marR="0" lvl="0" indent="0" algn="ctr" defTabSz="1218682" eaLnBrk="1" fontAlgn="ctr" latinLnBrk="0" hangingPunct="1">
                  <a:lnSpc>
                    <a:spcPct val="100000"/>
                  </a:lnSpc>
                  <a:spcBef>
                    <a:spcPct val="0"/>
                  </a:spcBef>
                  <a:spcAft>
                    <a:spcPct val="0"/>
                  </a:spcAft>
                  <a:buClrTx/>
                  <a:buSzTx/>
                  <a:buFontTx/>
                  <a:buNone/>
                  <a:tabLst/>
                  <a:defRPr/>
                </a:pPr>
                <a:r>
                  <a:rPr lang="en-US" sz="900">
                    <a:solidFill>
                      <a:srgbClr val="C00000"/>
                    </a:solidFill>
                    <a:latin typeface="Arial" panose="020B0604020202020204" pitchFamily="34" charset="0"/>
                  </a:rPr>
                  <a:t>One storage system for HPC data lifecycle management</a:t>
                </a:r>
              </a:p>
            </p:txBody>
          </p:sp>
        </p:grpSp>
      </p:grpSp>
    </p:spTree>
    <p:extLst>
      <p:ext uri="{BB962C8B-B14F-4D97-AF65-F5344CB8AC3E}">
        <p14:creationId xmlns:p14="http://schemas.microsoft.com/office/powerpoint/2010/main" val="1874262575"/>
      </p:ext>
    </p:extLst>
  </p:cSld>
  <p:clrMapOvr>
    <a:masterClrMapping/>
  </p:clrMapOvr>
  <p:transition advClick="0" advTm="800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内容占位符 2"/>
          <p:cNvSpPr txBox="1">
            <a:spLocks/>
          </p:cNvSpPr>
          <p:nvPr/>
        </p:nvSpPr>
        <p:spPr>
          <a:xfrm>
            <a:off x="5624457" y="1688064"/>
            <a:ext cx="6042544" cy="3980961"/>
          </a:xfrm>
          <a:prstGeom prst="rect">
            <a:avLst/>
          </a:prstGeom>
        </p:spPr>
        <p:txBody>
          <a:bodyPr vert="horz" wrap="square" lIns="121920" tIns="60960" rIns="121920" bIns="6096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fontAlgn="ctr">
              <a:lnSpc>
                <a:spcPct val="100000"/>
              </a:lnSpc>
              <a:buFont typeface="Wingdings" panose="05000000000000000000" pitchFamily="2" charset="2"/>
              <a:buChar char="l"/>
            </a:pPr>
            <a:r>
              <a:rPr lang="en-US" sz="1467" dirty="0">
                <a:latin typeface="Arial" panose="020B0604020202020204" pitchFamily="34" charset="0"/>
              </a:rPr>
              <a:t>In normal cases, the write I/</a:t>
            </a:r>
            <a:r>
              <a:rPr lang="en-US" sz="1467" dirty="0" err="1">
                <a:latin typeface="Arial" panose="020B0604020202020204" pitchFamily="34" charset="0"/>
              </a:rPr>
              <a:t>Os</a:t>
            </a:r>
            <a:r>
              <a:rPr lang="en-US" sz="1467" dirty="0">
                <a:latin typeface="Arial" panose="020B0604020202020204" pitchFamily="34" charset="0"/>
              </a:rPr>
              <a:t> are written to both sites concurrently before it is returned to the hosts to ensure data consistency.</a:t>
            </a:r>
            <a:endParaRPr lang="en-US" altLang="zh-CN" sz="1467" dirty="0">
              <a:solidFill>
                <a:prstClr val="black"/>
              </a:solidFill>
              <a:latin typeface="Arial" panose="020B0604020202020204" pitchFamily="34" charset="0"/>
              <a:ea typeface="微软雅黑" panose="020B0503020204020204" pitchFamily="34" charset="-122"/>
            </a:endParaRPr>
          </a:p>
          <a:p>
            <a:pPr fontAlgn="ctr">
              <a:lnSpc>
                <a:spcPct val="100000"/>
              </a:lnSpc>
              <a:buFont typeface="Wingdings" panose="05000000000000000000" pitchFamily="2" charset="2"/>
              <a:buChar char="l"/>
            </a:pPr>
            <a:r>
              <a:rPr lang="en-US" sz="1467" dirty="0">
                <a:latin typeface="Arial" panose="020B0604020202020204" pitchFamily="34" charset="0"/>
              </a:rPr>
              <a:t>The optimistic lock mechanism is used. When the LBA locations of I/</a:t>
            </a:r>
            <a:r>
              <a:rPr lang="en-US" sz="1467" dirty="0" err="1">
                <a:latin typeface="Arial" panose="020B0604020202020204" pitchFamily="34" charset="0"/>
              </a:rPr>
              <a:t>Os</a:t>
            </a:r>
            <a:r>
              <a:rPr lang="en-US" sz="1467" dirty="0">
                <a:latin typeface="Arial" panose="020B0604020202020204" pitchFamily="34" charset="0"/>
              </a:rPr>
              <a:t> at the two sites do not conflict, the I/</a:t>
            </a:r>
            <a:r>
              <a:rPr lang="en-US" sz="1467" dirty="0" err="1">
                <a:latin typeface="Arial" panose="020B0604020202020204" pitchFamily="34" charset="0"/>
              </a:rPr>
              <a:t>Os</a:t>
            </a:r>
            <a:r>
              <a:rPr lang="en-US" sz="1467" dirty="0">
                <a:latin typeface="Arial" panose="020B0604020202020204" pitchFamily="34" charset="0"/>
              </a:rPr>
              <a:t> are written to their own locations. If the two sites write data to the same LBA address space that overlaps with each other, the data is forwarded to one of the sites for serial write operations to complete lock conflict processing, ensuring data consistency between the two sites.</a:t>
            </a:r>
            <a:endParaRPr lang="en-US" altLang="zh-CN" sz="1467" dirty="0">
              <a:solidFill>
                <a:srgbClr val="000000"/>
              </a:solidFill>
              <a:latin typeface="Arial" panose="020B0604020202020204" pitchFamily="34" charset="0"/>
              <a:ea typeface="微软雅黑" pitchFamily="34" charset="-122"/>
            </a:endParaRPr>
          </a:p>
          <a:p>
            <a:pPr fontAlgn="ctr">
              <a:lnSpc>
                <a:spcPct val="100000"/>
              </a:lnSpc>
              <a:buFont typeface="Wingdings" panose="05000000000000000000" pitchFamily="2" charset="2"/>
              <a:buChar char="l"/>
            </a:pPr>
            <a:r>
              <a:rPr lang="en-US" sz="1467" b="1" dirty="0">
                <a:latin typeface="Arial" panose="020B0604020202020204" pitchFamily="34" charset="0"/>
              </a:rPr>
              <a:t>If a site is faulty</a:t>
            </a:r>
            <a:r>
              <a:rPr lang="en-US" sz="1467" dirty="0">
                <a:latin typeface="Arial" panose="020B0604020202020204" pitchFamily="34" charset="0"/>
              </a:rPr>
              <a:t>, the other site automatically takes over services without interrupting services. After the site is recovered, </a:t>
            </a:r>
            <a:r>
              <a:rPr lang="en-US" sz="1467" b="1" dirty="0">
                <a:latin typeface="Arial" panose="020B0604020202020204" pitchFamily="34" charset="0"/>
              </a:rPr>
              <a:t>incremental data synchronization is performed.</a:t>
            </a:r>
            <a:endParaRPr lang="en-US" altLang="zh-CN" sz="1467" b="1" dirty="0">
              <a:solidFill>
                <a:srgbClr val="000000"/>
              </a:solidFill>
              <a:latin typeface="Arial" panose="020B0604020202020204" pitchFamily="34" charset="0"/>
              <a:ea typeface="微软雅黑" pitchFamily="34" charset="-122"/>
            </a:endParaRPr>
          </a:p>
          <a:p>
            <a:pPr fontAlgn="ctr">
              <a:lnSpc>
                <a:spcPct val="100000"/>
              </a:lnSpc>
              <a:buFont typeface="Wingdings" panose="05000000000000000000" pitchFamily="2" charset="2"/>
              <a:buChar char="l"/>
            </a:pPr>
            <a:r>
              <a:rPr lang="en-US" sz="1467" dirty="0">
                <a:solidFill>
                  <a:srgbClr val="000000"/>
                </a:solidFill>
                <a:latin typeface="Arial" panose="020B0604020202020204" pitchFamily="34" charset="0"/>
              </a:rPr>
              <a:t>SCSI, iSCSI, and consistency groups are supported.</a:t>
            </a:r>
            <a:endParaRPr lang="en-US" altLang="zh-CN" sz="1467" dirty="0">
              <a:solidFill>
                <a:srgbClr val="000000"/>
              </a:solidFill>
              <a:latin typeface="Arial" panose="020B0604020202020204" pitchFamily="34" charset="0"/>
              <a:ea typeface="微软雅黑" pitchFamily="34" charset="-122"/>
            </a:endParaRPr>
          </a:p>
        </p:txBody>
      </p:sp>
      <p:sp>
        <p:nvSpPr>
          <p:cNvPr id="63" name="文本框 62"/>
          <p:cNvSpPr txBox="1"/>
          <p:nvPr/>
        </p:nvSpPr>
        <p:spPr bwMode="white">
          <a:xfrm>
            <a:off x="441186" y="5170772"/>
            <a:ext cx="9857703" cy="1013950"/>
          </a:xfrm>
          <a:prstGeom prst="rect">
            <a:avLst/>
          </a:prstGeom>
          <a:noFill/>
          <a:ln w="9525">
            <a:noFill/>
            <a:miter lim="800000"/>
            <a:headEnd/>
            <a:tailEnd/>
          </a:ln>
        </p:spPr>
        <p:txBody>
          <a:bodyPr wrap="square" lIns="150449" tIns="75225" rIns="150449" bIns="75225" rtlCol="0">
            <a:noAutofit/>
          </a:bodyPr>
          <a:lstStyle/>
          <a:p>
            <a:pPr defTabSz="1128121" fontAlgn="ctr"/>
            <a:r>
              <a:rPr lang="en-US" sz="1867" b="1" dirty="0">
                <a:solidFill>
                  <a:srgbClr val="00458B"/>
                </a:solidFill>
                <a:latin typeface="Arial" panose="020B0604020202020204" pitchFamily="34" charset="0"/>
              </a:rPr>
              <a:t>Summary: With active-active mechanism, data can be consistent in real time, ensuring core service continuity.</a:t>
            </a:r>
          </a:p>
        </p:txBody>
      </p:sp>
      <p:grpSp>
        <p:nvGrpSpPr>
          <p:cNvPr id="184" name="组合 183"/>
          <p:cNvGrpSpPr/>
          <p:nvPr/>
        </p:nvGrpSpPr>
        <p:grpSpPr>
          <a:xfrm>
            <a:off x="715901" y="1481391"/>
            <a:ext cx="4565690" cy="3592789"/>
            <a:chOff x="883711" y="1518945"/>
            <a:chExt cx="5003486" cy="4256648"/>
          </a:xfrm>
        </p:grpSpPr>
        <p:sp>
          <p:nvSpPr>
            <p:cNvPr id="185" name="圆角矩形 184"/>
            <p:cNvSpPr/>
            <p:nvPr/>
          </p:nvSpPr>
          <p:spPr bwMode="auto">
            <a:xfrm>
              <a:off x="3330606" y="1834241"/>
              <a:ext cx="2010611" cy="3637803"/>
            </a:xfrm>
            <a:prstGeom prst="roundRect">
              <a:avLst/>
            </a:prstGeom>
            <a:solidFill>
              <a:sysClr val="window" lastClr="FFFFFF"/>
            </a:solidFill>
            <a:ln w="25400" cap="flat" cmpd="sng" algn="ctr">
              <a:solidFill>
                <a:srgbClr val="F79646"/>
              </a:solidFill>
              <a:prstDash val="lgDashDot"/>
            </a:ln>
            <a:effectLst/>
          </p:spPr>
          <p:txBody>
            <a:bodyPr vert="horz" wrap="square" lIns="91461" tIns="45731" rIns="91461" bIns="45731"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altLang="zh-CN" sz="1200" kern="0">
                <a:ln>
                  <a:solidFill>
                    <a:prstClr val="black"/>
                  </a:solidFill>
                  <a:prstDash val="sysDot"/>
                </a:ln>
                <a:solidFill>
                  <a:srgbClr val="000000"/>
                </a:solidFill>
                <a:latin typeface="Arial" panose="020B0604020202020204" pitchFamily="34" charset="0"/>
                <a:ea typeface="微软雅黑" panose="020B0503020204020204" pitchFamily="34" charset="-122"/>
                <a:cs typeface="Times New Roman" pitchFamily="18" charset="0"/>
              </a:endParaRPr>
            </a:p>
          </p:txBody>
        </p:sp>
        <p:sp>
          <p:nvSpPr>
            <p:cNvPr id="186" name="圆角矩形 185"/>
            <p:cNvSpPr/>
            <p:nvPr/>
          </p:nvSpPr>
          <p:spPr bwMode="auto">
            <a:xfrm>
              <a:off x="883711" y="1834241"/>
              <a:ext cx="1925194" cy="3640020"/>
            </a:xfrm>
            <a:prstGeom prst="roundRect">
              <a:avLst/>
            </a:prstGeom>
            <a:solidFill>
              <a:sysClr val="window" lastClr="FFFFFF"/>
            </a:solidFill>
            <a:ln w="25400" cap="flat" cmpd="sng" algn="ctr">
              <a:solidFill>
                <a:srgbClr val="F79646"/>
              </a:solidFill>
              <a:prstDash val="lgDashDot"/>
            </a:ln>
            <a:effectLst/>
          </p:spPr>
          <p:txBody>
            <a:bodyPr vert="horz" wrap="square" lIns="91461" tIns="45731" rIns="91461" bIns="45731"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defRPr/>
              </a:pPr>
              <a:endParaRPr lang="en-US" altLang="zh-CN" sz="1200" kern="0">
                <a:ln>
                  <a:solidFill>
                    <a:prstClr val="black"/>
                  </a:solidFill>
                  <a:prstDash val="sysDot"/>
                </a:ln>
                <a:solidFill>
                  <a:srgbClr val="000000"/>
                </a:solidFill>
                <a:latin typeface="Arial" panose="020B0604020202020204" pitchFamily="34" charset="0"/>
                <a:ea typeface="微软雅黑" panose="020B0503020204020204" pitchFamily="34" charset="-122"/>
                <a:cs typeface="Times New Roman" pitchFamily="18" charset="0"/>
              </a:endParaRPr>
            </a:p>
          </p:txBody>
        </p:sp>
        <p:sp>
          <p:nvSpPr>
            <p:cNvPr id="187" name="Freeform 30"/>
            <p:cNvSpPr>
              <a:spLocks noEditPoints="1"/>
            </p:cNvSpPr>
            <p:nvPr/>
          </p:nvSpPr>
          <p:spPr bwMode="auto">
            <a:xfrm>
              <a:off x="3721614" y="4566865"/>
              <a:ext cx="923502" cy="455502"/>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67B4"/>
            </a:solidFill>
            <a:ln w="25400" cap="flat" cmpd="sng" algn="ctr">
              <a:noFill/>
              <a:prstDash val="solid"/>
              <a:headEnd/>
              <a:tailEnd/>
            </a:ln>
            <a:effectLst/>
          </p:spPr>
          <p:txBody>
            <a:bodyPr vert="horz" wrap="square" lIns="91461" tIns="45731" rIns="91461" bIns="45731" numCol="1" anchor="t" anchorCtr="0" compatLnSpc="1">
              <a:prstTxWarp prst="textNoShape">
                <a:avLst/>
              </a:prstTxWarp>
              <a:noAutofit/>
            </a:bodyPr>
            <a:lstStyle/>
            <a:p>
              <a:pPr defTabSz="914583" fontAlgn="ctr">
                <a:spcBef>
                  <a:spcPct val="0"/>
                </a:spcBef>
                <a:spcAft>
                  <a:spcPct val="0"/>
                </a:spcAft>
                <a:defRPr/>
              </a:pPr>
              <a:endParaRPr lang="en-US" altLang="zh-CN" sz="1200" kern="0">
                <a:solidFill>
                  <a:srgbClr val="000000"/>
                </a:solidFill>
                <a:latin typeface="Arial" panose="020B0604020202020204" pitchFamily="34" charset="0"/>
                <a:ea typeface="微软雅黑" panose="020B0503020204020204" pitchFamily="34" charset="-122"/>
                <a:cs typeface="Times New Roman" pitchFamily="18" charset="0"/>
              </a:endParaRPr>
            </a:p>
          </p:txBody>
        </p:sp>
        <p:sp>
          <p:nvSpPr>
            <p:cNvPr id="188" name="Freeform 30"/>
            <p:cNvSpPr>
              <a:spLocks noEditPoints="1"/>
            </p:cNvSpPr>
            <p:nvPr/>
          </p:nvSpPr>
          <p:spPr bwMode="auto">
            <a:xfrm>
              <a:off x="1510266" y="4559446"/>
              <a:ext cx="923502" cy="455502"/>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67B4"/>
            </a:solidFill>
            <a:ln w="25400" cap="flat" cmpd="sng" algn="ctr">
              <a:noFill/>
              <a:prstDash val="solid"/>
              <a:headEnd/>
              <a:tailEnd/>
            </a:ln>
            <a:effectLst/>
          </p:spPr>
          <p:txBody>
            <a:bodyPr vert="horz" wrap="square" lIns="91461" tIns="45731" rIns="91461" bIns="45731" numCol="1" anchor="t" anchorCtr="0" compatLnSpc="1">
              <a:prstTxWarp prst="textNoShape">
                <a:avLst/>
              </a:prstTxWarp>
              <a:noAutofit/>
            </a:bodyPr>
            <a:lstStyle/>
            <a:p>
              <a:pPr defTabSz="914583" fontAlgn="ctr">
                <a:spcBef>
                  <a:spcPct val="0"/>
                </a:spcBef>
                <a:spcAft>
                  <a:spcPct val="0"/>
                </a:spcAft>
                <a:defRPr/>
              </a:pPr>
              <a:endParaRPr lang="en-US" altLang="zh-CN" sz="1200" kern="0">
                <a:solidFill>
                  <a:srgbClr val="000000"/>
                </a:solidFill>
                <a:latin typeface="Arial" panose="020B0604020202020204" pitchFamily="34" charset="0"/>
                <a:ea typeface="微软雅黑" panose="020B0503020204020204" pitchFamily="34" charset="-122"/>
                <a:cs typeface="Times New Roman" pitchFamily="18" charset="0"/>
              </a:endParaRPr>
            </a:p>
          </p:txBody>
        </p:sp>
        <p:sp>
          <p:nvSpPr>
            <p:cNvPr id="189" name="TextBox 189"/>
            <p:cNvSpPr txBox="1"/>
            <p:nvPr/>
          </p:nvSpPr>
          <p:spPr>
            <a:xfrm>
              <a:off x="1385480" y="5023519"/>
              <a:ext cx="1156209" cy="450742"/>
            </a:xfrm>
            <a:prstGeom prst="rect">
              <a:avLst/>
            </a:prstGeom>
            <a:noFill/>
          </p:spPr>
          <p:txBody>
            <a:bodyPr wrap="square" lIns="35983" tIns="35983" rIns="35983" bIns="35983" rtlCol="0">
              <a:noAutofit/>
            </a:bodyPr>
            <a:lstStyle/>
            <a:p>
              <a:pPr algn="ctr" defTabSz="914583" fontAlgn="ctr">
                <a:spcBef>
                  <a:spcPct val="0"/>
                </a:spcBef>
                <a:spcAft>
                  <a:spcPct val="0"/>
                </a:spcAft>
                <a:buClr>
                  <a:srgbClr val="990000"/>
                </a:buClr>
                <a:buSzPct val="75000"/>
                <a:defRPr/>
              </a:pPr>
              <a:r>
                <a:rPr lang="en-US" sz="1000" err="1">
                  <a:solidFill>
                    <a:srgbClr val="000000"/>
                  </a:solidFill>
                  <a:latin typeface="Arial" panose="020B0604020202020204" pitchFamily="34" charset="0"/>
                </a:rPr>
                <a:t>HyperMetro</a:t>
              </a:r>
              <a:r>
                <a:rPr lang="en-US" sz="1000">
                  <a:solidFill>
                    <a:srgbClr val="000000"/>
                  </a:solidFill>
                  <a:latin typeface="Arial" panose="020B0604020202020204" pitchFamily="34" charset="0"/>
                </a:rPr>
                <a:t> member LUN</a:t>
              </a:r>
              <a:endParaRPr lang="en-US" altLang="zh-CN" sz="1000" kern="0">
                <a:solidFill>
                  <a:srgbClr val="000000"/>
                </a:solidFill>
                <a:latin typeface="Arial" panose="020B0604020202020204" pitchFamily="34" charset="0"/>
                <a:ea typeface="微软雅黑" pitchFamily="34" charset="-122"/>
              </a:endParaRPr>
            </a:p>
          </p:txBody>
        </p:sp>
        <p:sp>
          <p:nvSpPr>
            <p:cNvPr id="190" name="TextBox 190"/>
            <p:cNvSpPr txBox="1"/>
            <p:nvPr/>
          </p:nvSpPr>
          <p:spPr>
            <a:xfrm>
              <a:off x="3597822" y="5021302"/>
              <a:ext cx="1156209" cy="450742"/>
            </a:xfrm>
            <a:prstGeom prst="rect">
              <a:avLst/>
            </a:prstGeom>
            <a:noFill/>
          </p:spPr>
          <p:txBody>
            <a:bodyPr wrap="square" lIns="35983" tIns="35983" rIns="35983" bIns="35983" rtlCol="0">
              <a:noAutofit/>
            </a:bodyPr>
            <a:lstStyle/>
            <a:p>
              <a:pPr algn="ctr" defTabSz="914583" fontAlgn="ctr">
                <a:spcBef>
                  <a:spcPct val="0"/>
                </a:spcBef>
                <a:spcAft>
                  <a:spcPct val="0"/>
                </a:spcAft>
                <a:buClr>
                  <a:srgbClr val="990000"/>
                </a:buClr>
                <a:buSzPct val="75000"/>
                <a:defRPr/>
              </a:pPr>
              <a:r>
                <a:rPr lang="en-US" sz="1000" err="1">
                  <a:solidFill>
                    <a:srgbClr val="000000"/>
                  </a:solidFill>
                  <a:latin typeface="Arial" panose="020B0604020202020204" pitchFamily="34" charset="0"/>
                </a:rPr>
                <a:t>HyperMetro</a:t>
              </a:r>
              <a:r>
                <a:rPr lang="en-US" sz="1000">
                  <a:solidFill>
                    <a:srgbClr val="000000"/>
                  </a:solidFill>
                  <a:latin typeface="Arial" panose="020B0604020202020204" pitchFamily="34" charset="0"/>
                </a:rPr>
                <a:t> member LUN</a:t>
              </a:r>
              <a:endParaRPr lang="en-US" altLang="zh-CN" sz="1000" kern="0">
                <a:solidFill>
                  <a:srgbClr val="000000"/>
                </a:solidFill>
                <a:latin typeface="Arial" panose="020B0604020202020204" pitchFamily="34" charset="0"/>
                <a:ea typeface="微软雅黑" pitchFamily="34" charset="-122"/>
              </a:endParaRPr>
            </a:p>
          </p:txBody>
        </p:sp>
        <p:sp>
          <p:nvSpPr>
            <p:cNvPr id="191" name="圆柱形 190"/>
            <p:cNvSpPr/>
            <p:nvPr/>
          </p:nvSpPr>
          <p:spPr bwMode="auto">
            <a:xfrm>
              <a:off x="1598913" y="3290326"/>
              <a:ext cx="2997304" cy="378108"/>
            </a:xfrm>
            <a:prstGeom prst="can">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noAutofit/>
            </a:bodyPr>
            <a:lstStyle/>
            <a:p>
              <a:pPr algn="ctr" defTabSz="914400" fontAlgn="ctr">
                <a:spcBef>
                  <a:spcPct val="0"/>
                </a:spcBef>
                <a:spcAft>
                  <a:spcPct val="0"/>
                </a:spcAft>
                <a:buClr>
                  <a:srgbClr val="CC9900"/>
                </a:buClr>
                <a:defRPr/>
              </a:pP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192" name="TextBox 192"/>
            <p:cNvSpPr txBox="1"/>
            <p:nvPr/>
          </p:nvSpPr>
          <p:spPr>
            <a:xfrm>
              <a:off x="1971730" y="3377121"/>
              <a:ext cx="2200246" cy="268419"/>
            </a:xfrm>
            <a:prstGeom prst="rect">
              <a:avLst/>
            </a:prstGeom>
            <a:noFill/>
          </p:spPr>
          <p:txBody>
            <a:bodyPr wrap="square" lIns="35983" tIns="35983" rIns="35983" bIns="35983" rtlCol="0">
              <a:noAutofit/>
            </a:bodyPr>
            <a:lstStyle/>
            <a:p>
              <a:pPr algn="ctr" defTabSz="914583" fontAlgn="ctr">
                <a:spcBef>
                  <a:spcPct val="0"/>
                </a:spcBef>
                <a:spcAft>
                  <a:spcPct val="0"/>
                </a:spcAft>
                <a:buClr>
                  <a:srgbClr val="990000"/>
                </a:buClr>
                <a:buSzPct val="75000"/>
                <a:defRPr/>
              </a:pPr>
              <a:r>
                <a:rPr lang="en-US" sz="1000" err="1">
                  <a:solidFill>
                    <a:srgbClr val="000000"/>
                  </a:solidFill>
                  <a:latin typeface="Arial" panose="020B0604020202020204" pitchFamily="34" charset="0"/>
                </a:rPr>
                <a:t>HyperMetro</a:t>
              </a:r>
              <a:r>
                <a:rPr lang="en-US" sz="1000">
                  <a:solidFill>
                    <a:srgbClr val="000000"/>
                  </a:solidFill>
                  <a:latin typeface="Arial" panose="020B0604020202020204" pitchFamily="34" charset="0"/>
                </a:rPr>
                <a:t> LUN</a:t>
              </a:r>
              <a:endParaRPr lang="en-US" altLang="zh-CN" sz="1000" kern="0">
                <a:solidFill>
                  <a:srgbClr val="000000"/>
                </a:solidFill>
                <a:latin typeface="Arial" panose="020B0604020202020204" pitchFamily="34" charset="0"/>
                <a:ea typeface="微软雅黑" pitchFamily="34" charset="-122"/>
                <a:cs typeface="Arial" pitchFamily="34" charset="0"/>
              </a:endParaRPr>
            </a:p>
          </p:txBody>
        </p:sp>
        <p:sp>
          <p:nvSpPr>
            <p:cNvPr id="193" name="TextBox 193"/>
            <p:cNvSpPr txBox="1"/>
            <p:nvPr/>
          </p:nvSpPr>
          <p:spPr>
            <a:xfrm>
              <a:off x="2248277" y="2873534"/>
              <a:ext cx="1734311" cy="414278"/>
            </a:xfrm>
            <a:prstGeom prst="rect">
              <a:avLst/>
            </a:prstGeom>
            <a:noFill/>
          </p:spPr>
          <p:txBody>
            <a:bodyPr wrap="square" lIns="35983" tIns="35983" rIns="35983" bIns="35983" rtlCol="0">
              <a:noAutofit/>
            </a:bodyPr>
            <a:lstStyle/>
            <a:p>
              <a:pPr algn="ctr" defTabSz="914583" fontAlgn="ctr">
                <a:spcBef>
                  <a:spcPct val="0"/>
                </a:spcBef>
                <a:spcAft>
                  <a:spcPct val="0"/>
                </a:spcAft>
                <a:buClr>
                  <a:srgbClr val="990000"/>
                </a:buClr>
                <a:buSzPct val="75000"/>
                <a:defRPr/>
              </a:pPr>
              <a:r>
                <a:rPr lang="en-US" sz="900">
                  <a:solidFill>
                    <a:srgbClr val="000000"/>
                  </a:solidFill>
                  <a:latin typeface="Arial" panose="020B0604020202020204" pitchFamily="34" charset="0"/>
                </a:rPr>
                <a:t>Cross-site active-active cluster</a:t>
              </a:r>
            </a:p>
          </p:txBody>
        </p:sp>
        <p:sp>
          <p:nvSpPr>
            <p:cNvPr id="194" name="TextBox 194"/>
            <p:cNvSpPr txBox="1"/>
            <p:nvPr/>
          </p:nvSpPr>
          <p:spPr>
            <a:xfrm>
              <a:off x="1413749" y="2353694"/>
              <a:ext cx="241596" cy="633066"/>
            </a:xfrm>
            <a:prstGeom prst="rect">
              <a:avLst/>
            </a:prstGeom>
            <a:noFill/>
          </p:spPr>
          <p:txBody>
            <a:bodyPr wrap="none" lIns="35983" tIns="35983" rIns="35983" bIns="35983" rtlCol="0">
              <a:noAutofit/>
            </a:bodyPr>
            <a:lstStyle/>
            <a:p>
              <a:pPr algn="ctr" defTabSz="914583" fontAlgn="ctr">
                <a:spcBef>
                  <a:spcPct val="0"/>
                </a:spcBef>
                <a:spcAft>
                  <a:spcPct val="0"/>
                </a:spcAft>
                <a:buClr>
                  <a:srgbClr val="990000"/>
                </a:buClr>
                <a:buSzPct val="75000"/>
                <a:defRPr/>
              </a:pPr>
              <a:r>
                <a:rPr lang="en-US" sz="1000" b="1">
                  <a:solidFill>
                    <a:srgbClr val="000000"/>
                  </a:solidFill>
                  <a:latin typeface="Arial" panose="020B0604020202020204" pitchFamily="34" charset="0"/>
                </a:rPr>
                <a:t>Host</a:t>
              </a:r>
            </a:p>
          </p:txBody>
        </p:sp>
        <p:sp>
          <p:nvSpPr>
            <p:cNvPr id="195" name="TextBox 195"/>
            <p:cNvSpPr txBox="1"/>
            <p:nvPr/>
          </p:nvSpPr>
          <p:spPr>
            <a:xfrm>
              <a:off x="4645116" y="2353312"/>
              <a:ext cx="241596" cy="633066"/>
            </a:xfrm>
            <a:prstGeom prst="rect">
              <a:avLst/>
            </a:prstGeom>
            <a:noFill/>
          </p:spPr>
          <p:txBody>
            <a:bodyPr wrap="none" lIns="35983" tIns="35983" rIns="35983" bIns="35983" rtlCol="0">
              <a:noAutofit/>
            </a:bodyPr>
            <a:lstStyle/>
            <a:p>
              <a:pPr algn="ctr" defTabSz="914583" fontAlgn="ctr">
                <a:spcBef>
                  <a:spcPct val="0"/>
                </a:spcBef>
                <a:spcAft>
                  <a:spcPct val="0"/>
                </a:spcAft>
                <a:buClr>
                  <a:srgbClr val="990000"/>
                </a:buClr>
                <a:buSzPct val="75000"/>
                <a:defRPr/>
              </a:pPr>
              <a:r>
                <a:rPr lang="en-US" sz="1000" b="1">
                  <a:solidFill>
                    <a:srgbClr val="000000"/>
                  </a:solidFill>
                  <a:latin typeface="Arial" panose="020B0604020202020204" pitchFamily="34" charset="0"/>
                </a:rPr>
                <a:t>Host</a:t>
              </a:r>
            </a:p>
          </p:txBody>
        </p:sp>
        <p:sp>
          <p:nvSpPr>
            <p:cNvPr id="196" name="TextBox 196"/>
            <p:cNvSpPr txBox="1"/>
            <p:nvPr/>
          </p:nvSpPr>
          <p:spPr>
            <a:xfrm>
              <a:off x="1240171" y="5543639"/>
              <a:ext cx="1373475" cy="231954"/>
            </a:xfrm>
            <a:prstGeom prst="rect">
              <a:avLst/>
            </a:prstGeom>
            <a:noFill/>
          </p:spPr>
          <p:txBody>
            <a:bodyPr wrap="square" lIns="35983" tIns="35983" rIns="35983" bIns="35983" rtlCol="0">
              <a:noAutofit/>
            </a:bodyPr>
            <a:lstStyle/>
            <a:p>
              <a:pPr algn="ctr" defTabSz="914583" fontAlgn="ctr">
                <a:spcBef>
                  <a:spcPct val="0"/>
                </a:spcBef>
                <a:spcAft>
                  <a:spcPct val="0"/>
                </a:spcAft>
                <a:buClr>
                  <a:srgbClr val="990000"/>
                </a:buClr>
                <a:buSzPct val="75000"/>
                <a:defRPr/>
              </a:pPr>
              <a:r>
                <a:rPr lang="en-US" sz="1000" b="1" err="1">
                  <a:solidFill>
                    <a:srgbClr val="000000"/>
                  </a:solidFill>
                  <a:latin typeface="Arial" panose="020B0604020202020204" pitchFamily="34" charset="0"/>
                </a:rPr>
                <a:t>OceanStor</a:t>
              </a:r>
              <a:r>
                <a:rPr lang="en-US" sz="1000" b="1">
                  <a:solidFill>
                    <a:srgbClr val="000000"/>
                  </a:solidFill>
                  <a:latin typeface="Arial" panose="020B0604020202020204" pitchFamily="34" charset="0"/>
                </a:rPr>
                <a:t> 100D A</a:t>
              </a:r>
              <a:endParaRPr lang="en-US" altLang="zh-CN" sz="900" b="1" kern="0">
                <a:solidFill>
                  <a:srgbClr val="000000"/>
                </a:solidFill>
                <a:latin typeface="Arial" panose="020B0604020202020204" pitchFamily="34" charset="0"/>
                <a:ea typeface="微软雅黑" pitchFamily="34" charset="-122"/>
                <a:cs typeface="Arial" pitchFamily="34" charset="0"/>
              </a:endParaRPr>
            </a:p>
          </p:txBody>
        </p:sp>
        <p:sp>
          <p:nvSpPr>
            <p:cNvPr id="197" name="TextBox 198"/>
            <p:cNvSpPr txBox="1"/>
            <p:nvPr/>
          </p:nvSpPr>
          <p:spPr>
            <a:xfrm>
              <a:off x="2614373" y="2282750"/>
              <a:ext cx="966383" cy="450742"/>
            </a:xfrm>
            <a:prstGeom prst="rect">
              <a:avLst/>
            </a:prstGeom>
            <a:noFill/>
          </p:spPr>
          <p:txBody>
            <a:bodyPr wrap="square" lIns="35983" tIns="35983" rIns="35983" bIns="35983" rtlCol="0">
              <a:noAutofit/>
            </a:bodyPr>
            <a:lstStyle/>
            <a:p>
              <a:pPr algn="ctr" defTabSz="914583" fontAlgn="ctr">
                <a:spcBef>
                  <a:spcPct val="0"/>
                </a:spcBef>
                <a:spcAft>
                  <a:spcPct val="0"/>
                </a:spcAft>
                <a:buClr>
                  <a:srgbClr val="990000"/>
                </a:buClr>
                <a:buSzPct val="75000"/>
                <a:defRPr/>
              </a:pPr>
              <a:r>
                <a:rPr lang="en-US" sz="1000">
                  <a:solidFill>
                    <a:srgbClr val="000000"/>
                  </a:solidFill>
                  <a:latin typeface="Arial" panose="020B0604020202020204" pitchFamily="34" charset="0"/>
                </a:rPr>
                <a:t>Application cluster</a:t>
              </a:r>
            </a:p>
          </p:txBody>
        </p:sp>
        <p:sp>
          <p:nvSpPr>
            <p:cNvPr id="198" name="Freeform 151"/>
            <p:cNvSpPr>
              <a:spLocks noEditPoints="1"/>
            </p:cNvSpPr>
            <p:nvPr/>
          </p:nvSpPr>
          <p:spPr bwMode="auto">
            <a:xfrm>
              <a:off x="4255605" y="2112760"/>
              <a:ext cx="300514" cy="743616"/>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vert="horz" wrap="square" lIns="91461" tIns="45731" rIns="91461" bIns="45731" numCol="1" anchor="t" anchorCtr="0" compatLnSpc="1">
              <a:prstTxWarp prst="textNoShape">
                <a:avLst/>
              </a:prstTxWarp>
              <a:noAutofit/>
            </a:bodyPr>
            <a:lstStyle/>
            <a:p>
              <a:pPr defTabSz="914583" fontAlgn="ctr">
                <a:defRPr/>
              </a:pPr>
              <a:endParaRPr lang="en-US" altLang="zh-CN" sz="1200" kern="0">
                <a:solidFill>
                  <a:srgbClr val="000000"/>
                </a:solidFill>
                <a:latin typeface="Arial" panose="020B0604020202020204" pitchFamily="34" charset="0"/>
                <a:ea typeface="微软雅黑" panose="020B0503020204020204" pitchFamily="34" charset="-122"/>
                <a:cs typeface="Times New Roman" pitchFamily="18" charset="0"/>
              </a:endParaRPr>
            </a:p>
          </p:txBody>
        </p:sp>
        <p:sp>
          <p:nvSpPr>
            <p:cNvPr id="199" name="Freeform 151"/>
            <p:cNvSpPr>
              <a:spLocks noEditPoints="1"/>
            </p:cNvSpPr>
            <p:nvPr/>
          </p:nvSpPr>
          <p:spPr bwMode="auto">
            <a:xfrm>
              <a:off x="1714908" y="2093490"/>
              <a:ext cx="300514" cy="743616"/>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a:tailEnd/>
            </a:ln>
            <a:effectLst>
              <a:outerShdw blurRad="40000" dist="23000" dir="5400000" rotWithShape="0">
                <a:srgbClr val="000000">
                  <a:alpha val="35000"/>
                </a:srgbClr>
              </a:outerShdw>
            </a:effectLst>
          </p:spPr>
          <p:txBody>
            <a:bodyPr vert="horz" wrap="square" lIns="91461" tIns="45731" rIns="91461" bIns="45731" numCol="1" anchor="t" anchorCtr="0" compatLnSpc="1">
              <a:prstTxWarp prst="textNoShape">
                <a:avLst/>
              </a:prstTxWarp>
              <a:noAutofit/>
            </a:bodyPr>
            <a:lstStyle/>
            <a:p>
              <a:pPr defTabSz="914583" fontAlgn="ctr">
                <a:defRPr/>
              </a:pPr>
              <a:endParaRPr lang="en-US" altLang="zh-CN" sz="1200" kern="0">
                <a:solidFill>
                  <a:srgbClr val="000000"/>
                </a:solidFill>
                <a:latin typeface="Arial" panose="020B0604020202020204" pitchFamily="34" charset="0"/>
                <a:ea typeface="微软雅黑" panose="020B0503020204020204" pitchFamily="34" charset="-122"/>
                <a:cs typeface="Times New Roman" pitchFamily="18" charset="0"/>
              </a:endParaRPr>
            </a:p>
          </p:txBody>
        </p:sp>
        <p:sp>
          <p:nvSpPr>
            <p:cNvPr id="200" name="椭圆 199"/>
            <p:cNvSpPr/>
            <p:nvPr/>
          </p:nvSpPr>
          <p:spPr bwMode="auto">
            <a:xfrm>
              <a:off x="1240170" y="2261386"/>
              <a:ext cx="3816268" cy="460182"/>
            </a:xfrm>
            <a:prstGeom prst="ellipse">
              <a:avLst/>
            </a:prstGeom>
            <a:noFill/>
            <a:ln w="15875" cap="flat" cmpd="sng" algn="ctr">
              <a:solidFill>
                <a:srgbClr val="0067B4"/>
              </a:solidFill>
              <a:prstDash val="dash"/>
              <a:round/>
              <a:headEnd type="none" w="med" len="med"/>
              <a:tailEnd type="none" w="med" len="med"/>
            </a:ln>
            <a:effectLst/>
          </p:spPr>
          <p:txBody>
            <a:bodyPr vert="horz" wrap="square" lIns="91446" tIns="45723" rIns="91446" bIns="45723" numCol="1" rtlCol="0" anchor="ctr" anchorCtr="0" compatLnSpc="1">
              <a:prstTxWarp prst="textNoShape">
                <a:avLst/>
              </a:prstTxWarp>
              <a:noAutofit/>
            </a:bodyPr>
            <a:lstStyle/>
            <a:p>
              <a:pPr algn="ctr" defTabSz="878064" eaLnBrk="0" fontAlgn="ctr" hangingPunct="0">
                <a:spcBef>
                  <a:spcPct val="0"/>
                </a:spcBef>
                <a:spcAft>
                  <a:spcPct val="0"/>
                </a:spcAft>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201" name="下箭头 200"/>
            <p:cNvSpPr/>
            <p:nvPr/>
          </p:nvSpPr>
          <p:spPr bwMode="auto">
            <a:xfrm>
              <a:off x="1767215" y="2855724"/>
              <a:ext cx="159692" cy="459003"/>
            </a:xfrm>
            <a:prstGeom prst="downArrow">
              <a:avLst/>
            </a:prstGeom>
            <a:solidFill>
              <a:srgbClr val="0070C0"/>
            </a:solidFill>
            <a:ln w="9525" cap="flat" cmpd="sng" algn="ctr">
              <a:solidFill>
                <a:srgbClr val="FFFFFF">
                  <a:lumMod val="75000"/>
                </a:srgbClr>
              </a:solidFill>
              <a:prstDash val="solid"/>
              <a:round/>
              <a:headEnd type="none" w="med" len="med"/>
              <a:tailEnd type="none" w="med" len="med"/>
            </a:ln>
            <a:effectLst/>
          </p:spPr>
          <p:txBody>
            <a:bodyPr vert="horz" wrap="square" lIns="91446" tIns="45723" rIns="91446" bIns="45723" numCol="1" rtlCol="0" anchor="ctr" anchorCtr="0" compatLnSpc="1">
              <a:prstTxWarp prst="textNoShape">
                <a:avLst/>
              </a:prstTxWarp>
              <a:noAutofit/>
            </a:bodyPr>
            <a:lstStyle/>
            <a:p>
              <a:pPr algn="ctr" defTabSz="878064" eaLnBrk="0" fontAlgn="ctr" hangingPunct="0">
                <a:spcBef>
                  <a:spcPct val="0"/>
                </a:spcBef>
                <a:spcAft>
                  <a:spcPct val="0"/>
                </a:spcAft>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202" name="下箭头 201"/>
            <p:cNvSpPr/>
            <p:nvPr/>
          </p:nvSpPr>
          <p:spPr bwMode="auto">
            <a:xfrm>
              <a:off x="4312371" y="2880945"/>
              <a:ext cx="149354" cy="452837"/>
            </a:xfrm>
            <a:prstGeom prst="downArrow">
              <a:avLst/>
            </a:prstGeom>
            <a:solidFill>
              <a:srgbClr val="FFC000"/>
            </a:solidFill>
            <a:ln w="9525" cap="flat" cmpd="sng" algn="ctr">
              <a:solidFill>
                <a:srgbClr val="FFFFFF">
                  <a:lumMod val="75000"/>
                </a:srgbClr>
              </a:solidFill>
              <a:prstDash val="solid"/>
              <a:round/>
              <a:headEnd type="none" w="med" len="med"/>
              <a:tailEnd type="none" w="med" len="med"/>
            </a:ln>
            <a:effectLst/>
          </p:spPr>
          <p:txBody>
            <a:bodyPr vert="horz" wrap="square" lIns="91446" tIns="45723" rIns="91446" bIns="45723" numCol="1" rtlCol="0" anchor="ctr" anchorCtr="0" compatLnSpc="1">
              <a:prstTxWarp prst="textNoShape">
                <a:avLst/>
              </a:prstTxWarp>
              <a:noAutofit/>
            </a:bodyPr>
            <a:lstStyle/>
            <a:p>
              <a:pPr algn="ctr" defTabSz="878064" eaLnBrk="0" fontAlgn="ctr" hangingPunct="0">
                <a:spcBef>
                  <a:spcPct val="0"/>
                </a:spcBef>
                <a:spcAft>
                  <a:spcPct val="0"/>
                </a:spcAft>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203" name="下箭头 202"/>
            <p:cNvSpPr/>
            <p:nvPr/>
          </p:nvSpPr>
          <p:spPr bwMode="auto">
            <a:xfrm rot="3915603">
              <a:off x="3093393" y="3265807"/>
              <a:ext cx="203849" cy="1720914"/>
            </a:xfrm>
            <a:prstGeom prst="downArrow">
              <a:avLst/>
            </a:prstGeom>
            <a:solidFill>
              <a:srgbClr val="FFC000"/>
            </a:solidFill>
            <a:ln w="9525" cap="flat" cmpd="sng" algn="ctr">
              <a:solidFill>
                <a:srgbClr val="FFFFFF">
                  <a:lumMod val="75000"/>
                </a:srgbClr>
              </a:solidFill>
              <a:prstDash val="solid"/>
              <a:round/>
              <a:headEnd type="none" w="med" len="med"/>
              <a:tailEnd type="none" w="med" len="med"/>
            </a:ln>
            <a:effectLst/>
          </p:spPr>
          <p:txBody>
            <a:bodyPr vert="horz" wrap="square" lIns="91446" tIns="45723" rIns="91446" bIns="45723" numCol="1" rtlCol="0" anchor="ctr" anchorCtr="0" compatLnSpc="1">
              <a:prstTxWarp prst="textNoShape">
                <a:avLst/>
              </a:prstTxWarp>
              <a:noAutofit/>
            </a:bodyPr>
            <a:lstStyle/>
            <a:p>
              <a:pPr algn="ctr" defTabSz="878064" eaLnBrk="0" fontAlgn="ctr" hangingPunct="0">
                <a:spcBef>
                  <a:spcPct val="0"/>
                </a:spcBef>
                <a:spcAft>
                  <a:spcPct val="0"/>
                </a:spcAft>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204" name="下箭头 203"/>
            <p:cNvSpPr/>
            <p:nvPr/>
          </p:nvSpPr>
          <p:spPr bwMode="auto">
            <a:xfrm>
              <a:off x="1869744" y="3700788"/>
              <a:ext cx="195725" cy="878283"/>
            </a:xfrm>
            <a:prstGeom prst="downArrow">
              <a:avLst/>
            </a:prstGeom>
            <a:solidFill>
              <a:srgbClr val="0070C0"/>
            </a:solidFill>
            <a:ln w="9525" cap="flat" cmpd="sng" algn="ctr">
              <a:solidFill>
                <a:srgbClr val="FFFFFF">
                  <a:lumMod val="75000"/>
                </a:srgbClr>
              </a:solidFill>
              <a:prstDash val="solid"/>
              <a:round/>
              <a:headEnd type="none" w="med" len="med"/>
              <a:tailEnd type="none" w="med" len="med"/>
            </a:ln>
            <a:effectLst/>
          </p:spPr>
          <p:txBody>
            <a:bodyPr vert="horz" wrap="square" lIns="91446" tIns="45723" rIns="91446" bIns="45723" numCol="1" rtlCol="0" anchor="ctr" anchorCtr="0" compatLnSpc="1">
              <a:prstTxWarp prst="textNoShape">
                <a:avLst/>
              </a:prstTxWarp>
              <a:noAutofit/>
            </a:bodyPr>
            <a:lstStyle/>
            <a:p>
              <a:pPr algn="ctr" defTabSz="878064" eaLnBrk="0" fontAlgn="ctr" hangingPunct="0">
                <a:spcBef>
                  <a:spcPct val="0"/>
                </a:spcBef>
                <a:spcAft>
                  <a:spcPct val="0"/>
                </a:spcAft>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205" name="下箭头 204"/>
            <p:cNvSpPr/>
            <p:nvPr/>
          </p:nvSpPr>
          <p:spPr bwMode="auto">
            <a:xfrm>
              <a:off x="4215724" y="3724397"/>
              <a:ext cx="182168" cy="878677"/>
            </a:xfrm>
            <a:prstGeom prst="downArrow">
              <a:avLst/>
            </a:prstGeom>
            <a:solidFill>
              <a:srgbClr val="FFC000"/>
            </a:solidFill>
            <a:ln w="9525" cap="flat" cmpd="sng" algn="ctr">
              <a:solidFill>
                <a:srgbClr val="FFFFFF">
                  <a:lumMod val="75000"/>
                </a:srgbClr>
              </a:solidFill>
              <a:prstDash val="solid"/>
              <a:round/>
              <a:headEnd type="none" w="med" len="med"/>
              <a:tailEnd type="none" w="med" len="med"/>
            </a:ln>
            <a:effectLst/>
          </p:spPr>
          <p:txBody>
            <a:bodyPr vert="horz" wrap="square" lIns="91446" tIns="45723" rIns="91446" bIns="45723" numCol="1" rtlCol="0" anchor="ctr" anchorCtr="0" compatLnSpc="1">
              <a:prstTxWarp prst="textNoShape">
                <a:avLst/>
              </a:prstTxWarp>
              <a:noAutofit/>
            </a:bodyPr>
            <a:lstStyle/>
            <a:p>
              <a:pPr algn="ctr" defTabSz="878064" eaLnBrk="0" fontAlgn="ctr" hangingPunct="0">
                <a:spcBef>
                  <a:spcPct val="0"/>
                </a:spcBef>
                <a:spcAft>
                  <a:spcPct val="0"/>
                </a:spcAft>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206" name="TextBox 208"/>
            <p:cNvSpPr txBox="1"/>
            <p:nvPr/>
          </p:nvSpPr>
          <p:spPr>
            <a:xfrm>
              <a:off x="1365815" y="1528075"/>
              <a:ext cx="1212403" cy="306166"/>
            </a:xfrm>
            <a:prstGeom prst="rect">
              <a:avLst/>
            </a:prstGeom>
            <a:noFill/>
          </p:spPr>
          <p:txBody>
            <a:bodyPr wrap="square" rtlCol="0">
              <a:noAutofit/>
            </a:bodyPr>
            <a:lstStyle/>
            <a:p>
              <a:pPr defTabSz="914583" fontAlgn="ctr">
                <a:spcBef>
                  <a:spcPct val="0"/>
                </a:spcBef>
                <a:spcAft>
                  <a:spcPct val="0"/>
                </a:spcAft>
                <a:defRPr/>
              </a:pPr>
              <a:r>
                <a:rPr lang="en-US" sz="1000" b="1">
                  <a:solidFill>
                    <a:srgbClr val="000000"/>
                  </a:solidFill>
                  <a:latin typeface="Arial" panose="020B0604020202020204" pitchFamily="34" charset="0"/>
                </a:rPr>
                <a:t>Data center A</a:t>
              </a:r>
              <a:endParaRPr lang="en-US" altLang="zh-CN" sz="1000" b="1" kern="0">
                <a:solidFill>
                  <a:srgbClr val="000000"/>
                </a:solidFill>
                <a:latin typeface="Arial" panose="020B0604020202020204" pitchFamily="34" charset="0"/>
                <a:ea typeface="微软雅黑" pitchFamily="34" charset="-122"/>
                <a:cs typeface="Times New Roman" pitchFamily="18" charset="0"/>
              </a:endParaRPr>
            </a:p>
          </p:txBody>
        </p:sp>
        <p:sp>
          <p:nvSpPr>
            <p:cNvPr id="207" name="TextBox 209"/>
            <p:cNvSpPr txBox="1"/>
            <p:nvPr/>
          </p:nvSpPr>
          <p:spPr>
            <a:xfrm>
              <a:off x="3857986" y="1518945"/>
              <a:ext cx="1212403" cy="306166"/>
            </a:xfrm>
            <a:prstGeom prst="rect">
              <a:avLst/>
            </a:prstGeom>
            <a:noFill/>
          </p:spPr>
          <p:txBody>
            <a:bodyPr wrap="square" rtlCol="0">
              <a:noAutofit/>
            </a:bodyPr>
            <a:lstStyle/>
            <a:p>
              <a:pPr defTabSz="914583" fontAlgn="ctr">
                <a:spcBef>
                  <a:spcPct val="0"/>
                </a:spcBef>
                <a:spcAft>
                  <a:spcPct val="0"/>
                </a:spcAft>
                <a:defRPr/>
              </a:pPr>
              <a:r>
                <a:rPr lang="en-US" sz="1000" b="1">
                  <a:solidFill>
                    <a:srgbClr val="000000"/>
                  </a:solidFill>
                  <a:latin typeface="Arial" panose="020B0604020202020204" pitchFamily="34" charset="0"/>
                </a:rPr>
                <a:t>Data center B</a:t>
              </a:r>
              <a:endParaRPr lang="en-US" altLang="zh-CN" sz="1000" b="1" kern="0">
                <a:solidFill>
                  <a:srgbClr val="000000"/>
                </a:solidFill>
                <a:latin typeface="Arial" panose="020B0604020202020204" pitchFamily="34" charset="0"/>
                <a:ea typeface="微软雅黑" pitchFamily="34" charset="-122"/>
                <a:cs typeface="Times New Roman" pitchFamily="18" charset="0"/>
              </a:endParaRPr>
            </a:p>
          </p:txBody>
        </p:sp>
        <p:grpSp>
          <p:nvGrpSpPr>
            <p:cNvPr id="208" name="组合 32"/>
            <p:cNvGrpSpPr/>
            <p:nvPr/>
          </p:nvGrpSpPr>
          <p:grpSpPr>
            <a:xfrm>
              <a:off x="2062135" y="4524682"/>
              <a:ext cx="188696" cy="257235"/>
              <a:chOff x="1927664" y="4079436"/>
              <a:chExt cx="324623" cy="417952"/>
            </a:xfrm>
            <a:solidFill>
              <a:srgbClr val="FFC000"/>
            </a:solidFill>
          </p:grpSpPr>
          <p:sp>
            <p:nvSpPr>
              <p:cNvPr id="222" name="Freeform 49"/>
              <p:cNvSpPr>
                <a:spLocks noEditPoints="1"/>
              </p:cNvSpPr>
              <p:nvPr/>
            </p:nvSpPr>
            <p:spPr bwMode="auto">
              <a:xfrm>
                <a:off x="1927664" y="4262036"/>
                <a:ext cx="324623" cy="235352"/>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grpFill/>
              <a:ln w="9525">
                <a:noFill/>
                <a:round/>
                <a:headEnd/>
                <a:tailEnd/>
              </a:ln>
            </p:spPr>
            <p:txBody>
              <a:bodyPr vert="horz" wrap="square" lIns="91461" tIns="45731" rIns="91461" bIns="45731" numCol="1" anchor="t" anchorCtr="0" compatLnSpc="1">
                <a:prstTxWarp prst="textNoShape">
                  <a:avLst/>
                </a:prstTxWarp>
                <a:noAutofit/>
              </a:bodyPr>
              <a:lstStyle/>
              <a:p>
                <a:pPr defTabSz="914583" fontAlgn="ctr">
                  <a:spcBef>
                    <a:spcPct val="0"/>
                  </a:spcBef>
                  <a:spcAft>
                    <a:spcPct val="0"/>
                  </a:spcAft>
                  <a:defRPr/>
                </a:pP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223" name="Freeform 50"/>
              <p:cNvSpPr>
                <a:spLocks/>
              </p:cNvSpPr>
              <p:nvPr/>
            </p:nvSpPr>
            <p:spPr bwMode="auto">
              <a:xfrm>
                <a:off x="1972300" y="4079436"/>
                <a:ext cx="231294" cy="166369"/>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grpFill/>
              <a:ln w="9525">
                <a:noFill/>
                <a:round/>
                <a:headEnd/>
                <a:tailEnd/>
              </a:ln>
            </p:spPr>
            <p:txBody>
              <a:bodyPr vert="horz" wrap="square" lIns="91461" tIns="45731" rIns="91461" bIns="45731" numCol="1" anchor="t" anchorCtr="0" compatLnSpc="1">
                <a:prstTxWarp prst="textNoShape">
                  <a:avLst/>
                </a:prstTxWarp>
                <a:noAutofit/>
              </a:bodyPr>
              <a:lstStyle/>
              <a:p>
                <a:pPr defTabSz="914583" fontAlgn="ctr">
                  <a:spcBef>
                    <a:spcPct val="0"/>
                  </a:spcBef>
                  <a:spcAft>
                    <a:spcPct val="0"/>
                  </a:spcAft>
                  <a:defRPr/>
                </a:pPr>
                <a:endParaRPr lang="en-US" altLang="zh-CN" sz="1200" kern="0">
                  <a:solidFill>
                    <a:srgbClr val="000000"/>
                  </a:solidFill>
                  <a:latin typeface="Arial" panose="020B0604020202020204" pitchFamily="34" charset="0"/>
                  <a:ea typeface="微软雅黑" panose="020B0503020204020204" pitchFamily="34" charset="-122"/>
                </a:endParaRPr>
              </a:p>
            </p:txBody>
          </p:sp>
        </p:grpSp>
        <p:sp>
          <p:nvSpPr>
            <p:cNvPr id="209" name="TextBox 34"/>
            <p:cNvSpPr txBox="1"/>
            <p:nvPr/>
          </p:nvSpPr>
          <p:spPr>
            <a:xfrm>
              <a:off x="3682963" y="5543638"/>
              <a:ext cx="1373475" cy="231954"/>
            </a:xfrm>
            <a:prstGeom prst="rect">
              <a:avLst/>
            </a:prstGeom>
            <a:noFill/>
          </p:spPr>
          <p:txBody>
            <a:bodyPr wrap="square" lIns="35983" tIns="35983" rIns="35983" bIns="35983" rtlCol="0">
              <a:noAutofit/>
            </a:bodyPr>
            <a:lstStyle/>
            <a:p>
              <a:pPr algn="ctr" defTabSz="914583" fontAlgn="ctr">
                <a:spcBef>
                  <a:spcPct val="0"/>
                </a:spcBef>
                <a:spcAft>
                  <a:spcPct val="0"/>
                </a:spcAft>
                <a:buClr>
                  <a:srgbClr val="990000"/>
                </a:buClr>
                <a:buSzPct val="75000"/>
                <a:defRPr/>
              </a:pPr>
              <a:r>
                <a:rPr lang="en-US" sz="1000" b="1" err="1">
                  <a:solidFill>
                    <a:srgbClr val="000000"/>
                  </a:solidFill>
                  <a:latin typeface="Arial" panose="020B0604020202020204" pitchFamily="34" charset="0"/>
                </a:rPr>
                <a:t>OceanStor</a:t>
              </a:r>
              <a:r>
                <a:rPr lang="en-US" sz="1000" b="1">
                  <a:solidFill>
                    <a:srgbClr val="000000"/>
                  </a:solidFill>
                  <a:latin typeface="Arial" panose="020B0604020202020204" pitchFamily="34" charset="0"/>
                </a:rPr>
                <a:t> 100D B</a:t>
              </a:r>
              <a:endParaRPr lang="en-US" altLang="zh-CN" sz="900" b="1" kern="0">
                <a:solidFill>
                  <a:srgbClr val="000000"/>
                </a:solidFill>
                <a:latin typeface="Arial" panose="020B0604020202020204" pitchFamily="34" charset="0"/>
                <a:ea typeface="微软雅黑" pitchFamily="34" charset="-122"/>
                <a:cs typeface="Arial" pitchFamily="34" charset="0"/>
              </a:endParaRPr>
            </a:p>
          </p:txBody>
        </p:sp>
        <p:grpSp>
          <p:nvGrpSpPr>
            <p:cNvPr id="210" name="组合 209"/>
            <p:cNvGrpSpPr/>
            <p:nvPr/>
          </p:nvGrpSpPr>
          <p:grpSpPr>
            <a:xfrm>
              <a:off x="3855539" y="4609274"/>
              <a:ext cx="188696" cy="257235"/>
              <a:chOff x="1927664" y="4079436"/>
              <a:chExt cx="324623" cy="417952"/>
            </a:xfrm>
            <a:solidFill>
              <a:srgbClr val="FFC000"/>
            </a:solidFill>
          </p:grpSpPr>
          <p:sp>
            <p:nvSpPr>
              <p:cNvPr id="220" name="Freeform 49"/>
              <p:cNvSpPr>
                <a:spLocks noEditPoints="1"/>
              </p:cNvSpPr>
              <p:nvPr/>
            </p:nvSpPr>
            <p:spPr bwMode="auto">
              <a:xfrm>
                <a:off x="1927664" y="4262036"/>
                <a:ext cx="324623" cy="235352"/>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grpFill/>
              <a:ln w="9525">
                <a:noFill/>
                <a:round/>
                <a:headEnd/>
                <a:tailEnd/>
              </a:ln>
            </p:spPr>
            <p:txBody>
              <a:bodyPr vert="horz" wrap="square" lIns="91461" tIns="45731" rIns="91461" bIns="45731" numCol="1" anchor="t" anchorCtr="0" compatLnSpc="1">
                <a:prstTxWarp prst="textNoShape">
                  <a:avLst/>
                </a:prstTxWarp>
                <a:noAutofit/>
              </a:bodyPr>
              <a:lstStyle/>
              <a:p>
                <a:pPr defTabSz="914583" fontAlgn="ctr">
                  <a:spcBef>
                    <a:spcPct val="0"/>
                  </a:spcBef>
                  <a:spcAft>
                    <a:spcPct val="0"/>
                  </a:spcAft>
                  <a:defRPr/>
                </a:pP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221" name="Freeform 50"/>
              <p:cNvSpPr>
                <a:spLocks/>
              </p:cNvSpPr>
              <p:nvPr/>
            </p:nvSpPr>
            <p:spPr bwMode="auto">
              <a:xfrm>
                <a:off x="1972300" y="4079436"/>
                <a:ext cx="231294" cy="166369"/>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grpFill/>
              <a:ln w="9525">
                <a:noFill/>
                <a:round/>
                <a:headEnd/>
                <a:tailEnd/>
              </a:ln>
            </p:spPr>
            <p:txBody>
              <a:bodyPr vert="horz" wrap="square" lIns="91461" tIns="45731" rIns="91461" bIns="45731" numCol="1" anchor="t" anchorCtr="0" compatLnSpc="1">
                <a:prstTxWarp prst="textNoShape">
                  <a:avLst/>
                </a:prstTxWarp>
                <a:noAutofit/>
              </a:bodyPr>
              <a:lstStyle/>
              <a:p>
                <a:pPr defTabSz="914583" fontAlgn="ctr">
                  <a:spcBef>
                    <a:spcPct val="0"/>
                  </a:spcBef>
                  <a:spcAft>
                    <a:spcPct val="0"/>
                  </a:spcAft>
                  <a:defRPr/>
                </a:pPr>
                <a:endParaRPr lang="en-US" altLang="zh-CN" sz="1200" kern="0">
                  <a:solidFill>
                    <a:srgbClr val="000000"/>
                  </a:solidFill>
                  <a:latin typeface="Arial" panose="020B0604020202020204" pitchFamily="34" charset="0"/>
                  <a:ea typeface="微软雅黑" panose="020B0503020204020204" pitchFamily="34" charset="-122"/>
                </a:endParaRPr>
              </a:p>
            </p:txBody>
          </p:sp>
        </p:grpSp>
        <p:sp>
          <p:nvSpPr>
            <p:cNvPr id="211" name="右箭头 210"/>
            <p:cNvSpPr/>
            <p:nvPr/>
          </p:nvSpPr>
          <p:spPr bwMode="auto">
            <a:xfrm>
              <a:off x="2106023" y="3785326"/>
              <a:ext cx="1277424" cy="202981"/>
            </a:xfrm>
            <a:prstGeom prst="rightArrow">
              <a:avLst/>
            </a:prstGeom>
            <a:solidFill>
              <a:srgbClr val="0067B4"/>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61" tIns="45731" rIns="91461" bIns="45731" numCol="1" rtlCol="0" anchor="t" anchorCtr="0" compatLnSpc="1">
              <a:prstTxWarp prst="textNoShape">
                <a:avLst/>
              </a:prstTxWarp>
              <a:noAutofit/>
            </a:bodyPr>
            <a:lstStyle/>
            <a:p>
              <a:pPr defTabSz="914583" fontAlgn="ctr">
                <a:spcBef>
                  <a:spcPct val="0"/>
                </a:spcBef>
                <a:spcAft>
                  <a:spcPct val="0"/>
                </a:spcAft>
                <a:buClr>
                  <a:srgbClr val="CC9900"/>
                </a:buClr>
                <a:buFont typeface="Wingdings" pitchFamily="2" charset="2"/>
                <a:buChar char="n"/>
                <a:defRPr/>
              </a:pP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212" name="TextBox 40"/>
            <p:cNvSpPr txBox="1"/>
            <p:nvPr/>
          </p:nvSpPr>
          <p:spPr>
            <a:xfrm>
              <a:off x="2134105" y="3664413"/>
              <a:ext cx="1223729" cy="341348"/>
            </a:xfrm>
            <a:prstGeom prst="rect">
              <a:avLst/>
            </a:prstGeom>
            <a:noFill/>
          </p:spPr>
          <p:txBody>
            <a:bodyPr wrap="square" lIns="35983" tIns="35983" rIns="35983" bIns="35983" rtlCol="0">
              <a:noAutofit/>
            </a:bodyPr>
            <a:lstStyle/>
            <a:p>
              <a:pPr algn="ctr" defTabSz="914583" fontAlgn="ctr">
                <a:spcBef>
                  <a:spcPct val="0"/>
                </a:spcBef>
                <a:spcAft>
                  <a:spcPct val="0"/>
                </a:spcAft>
                <a:buClr>
                  <a:srgbClr val="990000"/>
                </a:buClr>
                <a:buSzPct val="75000"/>
                <a:defRPr/>
              </a:pPr>
              <a:r>
                <a:rPr lang="en-US" sz="700" b="1">
                  <a:solidFill>
                    <a:prstClr val="black"/>
                  </a:solidFill>
                  <a:latin typeface="Arial" panose="020B0604020202020204" pitchFamily="34" charset="0"/>
                </a:rPr>
                <a:t>5. Forwards I/O2</a:t>
              </a:r>
              <a:endParaRPr lang="en-US" altLang="zh-CN" sz="700" b="1" kern="0">
                <a:solidFill>
                  <a:prstClr val="black"/>
                </a:solidFill>
                <a:latin typeface="Arial" panose="020B0604020202020204" pitchFamily="34" charset="0"/>
                <a:ea typeface="微软雅黑" pitchFamily="34" charset="-122"/>
                <a:cs typeface="Arial" pitchFamily="34" charset="0"/>
              </a:endParaRPr>
            </a:p>
            <a:p>
              <a:pPr algn="ctr" defTabSz="914583" fontAlgn="ctr">
                <a:spcBef>
                  <a:spcPct val="0"/>
                </a:spcBef>
                <a:spcAft>
                  <a:spcPct val="0"/>
                </a:spcAft>
                <a:buClr>
                  <a:srgbClr val="990000"/>
                </a:buClr>
                <a:buSzPct val="75000"/>
                <a:defRPr/>
              </a:pPr>
              <a:endParaRPr lang="en-US" altLang="zh-CN" sz="700" b="1" kern="0">
                <a:solidFill>
                  <a:prstClr val="black"/>
                </a:solidFill>
                <a:latin typeface="Arial" panose="020B0604020202020204" pitchFamily="34" charset="0"/>
                <a:ea typeface="微软雅黑" pitchFamily="34" charset="-122"/>
                <a:cs typeface="Arial" pitchFamily="34" charset="0"/>
              </a:endParaRPr>
            </a:p>
          </p:txBody>
        </p:sp>
        <p:sp>
          <p:nvSpPr>
            <p:cNvPr id="213" name="TextBox 43"/>
            <p:cNvSpPr txBox="1"/>
            <p:nvPr/>
          </p:nvSpPr>
          <p:spPr>
            <a:xfrm>
              <a:off x="3909774" y="3698324"/>
              <a:ext cx="1448135" cy="492272"/>
            </a:xfrm>
            <a:prstGeom prst="rect">
              <a:avLst/>
            </a:prstGeom>
            <a:noFill/>
          </p:spPr>
          <p:txBody>
            <a:bodyPr wrap="square" rtlCol="0">
              <a:noAutofit/>
            </a:bodyPr>
            <a:lstStyle/>
            <a:p>
              <a:pPr defTabSz="914583" fontAlgn="ctr">
                <a:spcBef>
                  <a:spcPct val="0"/>
                </a:spcBef>
                <a:spcAft>
                  <a:spcPct val="0"/>
                </a:spcAft>
                <a:defRPr/>
              </a:pPr>
              <a:r>
                <a:rPr lang="en-US" sz="700">
                  <a:solidFill>
                    <a:srgbClr val="000000"/>
                  </a:solidFill>
                  <a:latin typeface="Arial" panose="020B0604020202020204" pitchFamily="34" charset="0"/>
                </a:rPr>
                <a:t>2. Performs dual-write for I/O1 and adds a local lock to the I/O1 range at both ends.</a:t>
              </a:r>
            </a:p>
          </p:txBody>
        </p:sp>
        <p:sp>
          <p:nvSpPr>
            <p:cNvPr id="214" name="TextBox 44"/>
            <p:cNvSpPr txBox="1"/>
            <p:nvPr/>
          </p:nvSpPr>
          <p:spPr>
            <a:xfrm>
              <a:off x="1061852" y="2944137"/>
              <a:ext cx="1486244" cy="237020"/>
            </a:xfrm>
            <a:prstGeom prst="rect">
              <a:avLst/>
            </a:prstGeom>
            <a:noFill/>
          </p:spPr>
          <p:txBody>
            <a:bodyPr wrap="square" rtlCol="0">
              <a:noAutofit/>
            </a:bodyPr>
            <a:lstStyle/>
            <a:p>
              <a:pPr defTabSz="914583" fontAlgn="ctr">
                <a:spcBef>
                  <a:spcPct val="0"/>
                </a:spcBef>
                <a:spcAft>
                  <a:spcPct val="0"/>
                </a:spcAft>
                <a:defRPr/>
              </a:pPr>
              <a:r>
                <a:rPr lang="en-US" sz="700">
                  <a:solidFill>
                    <a:srgbClr val="000000"/>
                  </a:solidFill>
                  <a:latin typeface="Arial" panose="020B0604020202020204" pitchFamily="34" charset="0"/>
                </a:rPr>
                <a:t>3. Sends I/O2.</a:t>
              </a: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215" name="TextBox 45"/>
            <p:cNvSpPr txBox="1"/>
            <p:nvPr/>
          </p:nvSpPr>
          <p:spPr>
            <a:xfrm>
              <a:off x="1113788" y="3692214"/>
              <a:ext cx="901096" cy="492272"/>
            </a:xfrm>
            <a:prstGeom prst="rect">
              <a:avLst/>
            </a:prstGeom>
            <a:noFill/>
          </p:spPr>
          <p:txBody>
            <a:bodyPr wrap="square" rtlCol="0">
              <a:noAutofit/>
            </a:bodyPr>
            <a:lstStyle/>
            <a:p>
              <a:pPr defTabSz="914583" fontAlgn="ctr">
                <a:spcBef>
                  <a:spcPct val="0"/>
                </a:spcBef>
                <a:spcAft>
                  <a:spcPct val="0"/>
                </a:spcAft>
                <a:defRPr/>
              </a:pPr>
              <a:r>
                <a:rPr lang="en-US" sz="700">
                  <a:solidFill>
                    <a:srgbClr val="000000"/>
                  </a:solidFill>
                  <a:latin typeface="Arial" panose="020B0604020202020204" pitchFamily="34" charset="0"/>
                </a:rPr>
                <a:t>4. Performs dual-write for I/O2. A conflict is detected based on the range lock.</a:t>
              </a:r>
            </a:p>
          </p:txBody>
        </p:sp>
        <p:sp>
          <p:nvSpPr>
            <p:cNvPr id="216" name="下箭头 215"/>
            <p:cNvSpPr/>
            <p:nvPr/>
          </p:nvSpPr>
          <p:spPr bwMode="auto">
            <a:xfrm>
              <a:off x="3844164" y="4143594"/>
              <a:ext cx="200071" cy="381088"/>
            </a:xfrm>
            <a:prstGeom prst="downArrow">
              <a:avLst/>
            </a:prstGeom>
            <a:solidFill>
              <a:srgbClr val="0070C0"/>
            </a:solidFill>
            <a:ln w="9525" cap="flat" cmpd="sng" algn="ctr">
              <a:solidFill>
                <a:srgbClr val="FFFFFF">
                  <a:lumMod val="75000"/>
                </a:srgbClr>
              </a:solidFill>
              <a:prstDash val="solid"/>
              <a:round/>
              <a:headEnd type="none" w="med" len="med"/>
              <a:tailEnd type="none" w="med" len="med"/>
            </a:ln>
            <a:effectLst/>
          </p:spPr>
          <p:txBody>
            <a:bodyPr vert="horz" wrap="square" lIns="91446" tIns="45723" rIns="91446" bIns="45723" numCol="1" rtlCol="0" anchor="ctr" anchorCtr="0" compatLnSpc="1">
              <a:prstTxWarp prst="textNoShape">
                <a:avLst/>
              </a:prstTxWarp>
              <a:noAutofit/>
            </a:bodyPr>
            <a:lstStyle/>
            <a:p>
              <a:pPr algn="ctr" defTabSz="878064" eaLnBrk="0" fontAlgn="ctr" hangingPunct="0">
                <a:spcBef>
                  <a:spcPct val="0"/>
                </a:spcBef>
                <a:spcAft>
                  <a:spcPct val="0"/>
                </a:spcAft>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217" name="下箭头 216"/>
            <p:cNvSpPr/>
            <p:nvPr/>
          </p:nvSpPr>
          <p:spPr bwMode="auto">
            <a:xfrm rot="3915603">
              <a:off x="3047583" y="3923260"/>
              <a:ext cx="190287" cy="952126"/>
            </a:xfrm>
            <a:prstGeom prst="downArrow">
              <a:avLst/>
            </a:prstGeom>
            <a:solidFill>
              <a:srgbClr val="0067B4"/>
            </a:solidFill>
            <a:ln w="9525" cap="flat" cmpd="sng" algn="ctr">
              <a:solidFill>
                <a:srgbClr val="FFFFFF">
                  <a:lumMod val="75000"/>
                </a:srgbClr>
              </a:solidFill>
              <a:prstDash val="solid"/>
              <a:round/>
              <a:headEnd type="none" w="med" len="med"/>
              <a:tailEnd type="none" w="med" len="med"/>
            </a:ln>
            <a:effectLst/>
          </p:spPr>
          <p:txBody>
            <a:bodyPr vert="horz" wrap="square" lIns="91446" tIns="45723" rIns="91446" bIns="45723" numCol="1" rtlCol="0" anchor="ctr" anchorCtr="0" compatLnSpc="1">
              <a:prstTxWarp prst="textNoShape">
                <a:avLst/>
              </a:prstTxWarp>
              <a:noAutofit/>
            </a:bodyPr>
            <a:lstStyle/>
            <a:p>
              <a:pPr algn="ctr" defTabSz="878064" eaLnBrk="0" fontAlgn="ctr" hangingPunct="0">
                <a:spcBef>
                  <a:spcPct val="0"/>
                </a:spcBef>
                <a:spcAft>
                  <a:spcPct val="0"/>
                </a:spcAft>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218" name="TextBox 51"/>
            <p:cNvSpPr txBox="1"/>
            <p:nvPr/>
          </p:nvSpPr>
          <p:spPr>
            <a:xfrm>
              <a:off x="2870917" y="4498610"/>
              <a:ext cx="924823" cy="492272"/>
            </a:xfrm>
            <a:prstGeom prst="rect">
              <a:avLst/>
            </a:prstGeom>
            <a:noFill/>
          </p:spPr>
          <p:txBody>
            <a:bodyPr wrap="square" rtlCol="0">
              <a:noAutofit/>
            </a:bodyPr>
            <a:lstStyle/>
            <a:p>
              <a:pPr defTabSz="914583" fontAlgn="ctr">
                <a:spcBef>
                  <a:spcPct val="0"/>
                </a:spcBef>
                <a:spcAft>
                  <a:spcPct val="0"/>
                </a:spcAft>
                <a:defRPr/>
              </a:pPr>
              <a:r>
                <a:rPr lang="en-US" sz="700" b="1">
                  <a:solidFill>
                    <a:srgbClr val="000000"/>
                  </a:solidFill>
                  <a:latin typeface="Arial" panose="020B0604020202020204" pitchFamily="34" charset="0"/>
                </a:rPr>
                <a:t>6.</a:t>
              </a:r>
              <a:r>
                <a:rPr lang="en-US" sz="700">
                  <a:solidFill>
                    <a:srgbClr val="000000"/>
                  </a:solidFill>
                  <a:latin typeface="Arial" panose="020B0604020202020204" pitchFamily="34" charset="0"/>
                </a:rPr>
                <a:t> </a:t>
              </a:r>
              <a:r>
                <a:rPr lang="en-US" sz="700" b="1">
                  <a:solidFill>
                    <a:srgbClr val="000000"/>
                  </a:solidFill>
                  <a:latin typeface="Arial" panose="020B0604020202020204" pitchFamily="34" charset="0"/>
                </a:rPr>
                <a:t>Processes the I/O1 and then the I/O2.</a:t>
              </a:r>
              <a:endParaRPr lang="en-US" altLang="zh-CN" sz="700" b="1" kern="0">
                <a:solidFill>
                  <a:srgbClr val="000000"/>
                </a:solidFill>
                <a:latin typeface="Arial" panose="020B0604020202020204" pitchFamily="34" charset="0"/>
                <a:ea typeface="微软雅黑" panose="020B0503020204020204" pitchFamily="34" charset="-122"/>
              </a:endParaRPr>
            </a:p>
          </p:txBody>
        </p:sp>
        <p:sp>
          <p:nvSpPr>
            <p:cNvPr id="219" name="TextBox 41"/>
            <p:cNvSpPr txBox="1"/>
            <p:nvPr/>
          </p:nvSpPr>
          <p:spPr>
            <a:xfrm>
              <a:off x="4400953" y="2985109"/>
              <a:ext cx="1486244" cy="237020"/>
            </a:xfrm>
            <a:prstGeom prst="rect">
              <a:avLst/>
            </a:prstGeom>
            <a:noFill/>
          </p:spPr>
          <p:txBody>
            <a:bodyPr wrap="square" rtlCol="0">
              <a:noAutofit/>
            </a:bodyPr>
            <a:lstStyle/>
            <a:p>
              <a:pPr defTabSz="914583" fontAlgn="ctr">
                <a:spcBef>
                  <a:spcPct val="0"/>
                </a:spcBef>
                <a:spcAft>
                  <a:spcPct val="0"/>
                </a:spcAft>
                <a:defRPr/>
              </a:pPr>
              <a:r>
                <a:rPr lang="en-US" sz="700">
                  <a:solidFill>
                    <a:srgbClr val="000000"/>
                  </a:solidFill>
                  <a:latin typeface="Arial" panose="020B0604020202020204" pitchFamily="34" charset="0"/>
                </a:rPr>
                <a:t>1. Sends I/O1.</a:t>
              </a:r>
              <a:endParaRPr lang="en-US" altLang="zh-CN" sz="700" kern="0">
                <a:solidFill>
                  <a:srgbClr val="000000"/>
                </a:solidFill>
                <a:latin typeface="Arial" panose="020B0604020202020204" pitchFamily="34" charset="0"/>
                <a:ea typeface="微软雅黑" panose="020B0503020204020204" pitchFamily="34" charset="-122"/>
              </a:endParaRPr>
            </a:p>
          </p:txBody>
        </p:sp>
      </p:grpSp>
      <p:sp>
        <p:nvSpPr>
          <p:cNvPr id="45" name="标题 1"/>
          <p:cNvSpPr txBox="1">
            <a:spLocks/>
          </p:cNvSpPr>
          <p:nvPr/>
        </p:nvSpPr>
        <p:spPr>
          <a:xfrm>
            <a:off x="707063" y="135730"/>
            <a:ext cx="9808538"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Key Technologies of Active-Active Consistency Assurance Design</a:t>
            </a:r>
            <a:endParaRPr lang="en-US" altLang="zh-CN">
              <a:sym typeface="+mn-lt"/>
            </a:endParaRPr>
          </a:p>
        </p:txBody>
      </p:sp>
    </p:spTree>
    <p:extLst>
      <p:ext uri="{BB962C8B-B14F-4D97-AF65-F5344CB8AC3E}">
        <p14:creationId xmlns:p14="http://schemas.microsoft.com/office/powerpoint/2010/main" val="1159447538"/>
      </p:ext>
    </p:extLst>
  </p:cSld>
  <p:clrMapOvr>
    <a:masterClrMapping/>
  </p:clrMapOvr>
  <p:transition advClick="0" advTm="200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79"/>
          <p:cNvSpPr/>
          <p:nvPr/>
        </p:nvSpPr>
        <p:spPr>
          <a:xfrm>
            <a:off x="6380624" y="928655"/>
            <a:ext cx="5365720" cy="543500"/>
          </a:xfrm>
          <a:prstGeom prst="round2SameRect">
            <a:avLst/>
          </a:prstGeom>
          <a:solidFill>
            <a:srgbClr val="00B0F0"/>
          </a:solidFill>
          <a:ln>
            <a:noFill/>
          </a:ln>
          <a:effectLst>
            <a:outerShdw blurRad="40000" dist="23000" dir="5400000" rotWithShape="0">
              <a:srgbClr val="000000">
                <a:alpha val="35000"/>
              </a:srgbClr>
            </a:outerShdw>
          </a:effectLst>
        </p:spPr>
        <p:txBody>
          <a:bodyPr wrap="square" lIns="0" rIns="0" anchor="ctr">
            <a:noAutofit/>
          </a:bodyPr>
          <a:lstStyle/>
          <a:p>
            <a:pPr algn="ctr" defTabSz="1219170" eaLnBrk="0" fontAlgn="ctr" hangingPunct="0">
              <a:buClr>
                <a:srgbClr val="990000"/>
              </a:buClr>
              <a:buSzPct val="60000"/>
              <a:defRPr/>
            </a:pPr>
            <a:r>
              <a:rPr lang="en-US" sz="1867" b="1">
                <a:solidFill>
                  <a:srgbClr val="FFFFFF"/>
                </a:solidFill>
                <a:latin typeface="Arial" panose="020B0604020202020204" pitchFamily="34" charset="0"/>
              </a:rPr>
              <a:t>Cross-Site Bad Block Recovery</a:t>
            </a:r>
            <a:endParaRPr lang="en-US" altLang="zh-CN" sz="1867" b="1" kern="0">
              <a:solidFill>
                <a:srgbClr val="FFFFFF"/>
              </a:solidFill>
              <a:latin typeface="Arial" panose="020B0604020202020204" pitchFamily="34" charset="0"/>
              <a:ea typeface="微软雅黑" pitchFamily="34" charset="-122"/>
              <a:cs typeface="Arial" pitchFamily="34" charset="0"/>
            </a:endParaRPr>
          </a:p>
        </p:txBody>
      </p:sp>
      <p:sp>
        <p:nvSpPr>
          <p:cNvPr id="25" name="Rectangle 19"/>
          <p:cNvSpPr>
            <a:spLocks noChangeArrowheads="1"/>
          </p:cNvSpPr>
          <p:nvPr/>
        </p:nvSpPr>
        <p:spPr bwMode="auto">
          <a:xfrm>
            <a:off x="6380624" y="1474094"/>
            <a:ext cx="5365720" cy="3988563"/>
          </a:xfrm>
          <a:prstGeom prst="rect">
            <a:avLst/>
          </a:prstGeom>
          <a:solidFill>
            <a:srgbClr val="FFFFFF">
              <a:lumMod val="95000"/>
            </a:srgbClr>
          </a:solidFill>
          <a:ln>
            <a:noFill/>
          </a:ln>
          <a:effectLst/>
          <a:extLst>
            <a:ext uri="{91240B29-F687-4F45-9708-019B960494DF}">
              <a14:hiddenLine xmlns:a14="http://schemas.microsoft.com/office/drawing/2010/main" w="12700" algn="ctr">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p>
            <a:pPr marL="304792" indent="-304792" defTabSz="1219170" fontAlgn="ctr">
              <a:buFont typeface="+mj-ea"/>
              <a:buAutoNum type="circleNumDbPlain"/>
              <a:defRPr/>
            </a:pPr>
            <a:r>
              <a:rPr lang="en-US">
                <a:solidFill>
                  <a:srgbClr val="000000"/>
                </a:solidFill>
                <a:latin typeface="Arial" panose="020B0604020202020204" pitchFamily="34" charset="0"/>
              </a:rPr>
              <a:t>The production host reads data from storage array A.</a:t>
            </a:r>
            <a:endParaRPr lang="en-US" altLang="zh-CN" kern="0">
              <a:solidFill>
                <a:srgbClr val="000000"/>
              </a:solidFill>
              <a:latin typeface="Arial" panose="020B0604020202020204" pitchFamily="34" charset="0"/>
              <a:ea typeface="微软雅黑" pitchFamily="34" charset="-122"/>
            </a:endParaRPr>
          </a:p>
          <a:p>
            <a:pPr marL="304792" indent="-304792" defTabSz="1219170" fontAlgn="ctr">
              <a:buFont typeface="+mj-ea"/>
              <a:buAutoNum type="circleNumDbPlain"/>
              <a:defRPr/>
            </a:pPr>
            <a:r>
              <a:rPr lang="en-US">
                <a:solidFill>
                  <a:srgbClr val="000000"/>
                </a:solidFill>
                <a:latin typeface="Arial" panose="020B0604020202020204" pitchFamily="34" charset="0"/>
              </a:rPr>
              <a:t>Storage array A detects a bad block by verification.</a:t>
            </a:r>
            <a:endParaRPr lang="en-US" altLang="zh-CN" kern="0">
              <a:solidFill>
                <a:srgbClr val="000000"/>
              </a:solidFill>
              <a:latin typeface="Arial" panose="020B0604020202020204" pitchFamily="34" charset="0"/>
              <a:ea typeface="微软雅黑" pitchFamily="34" charset="-122"/>
            </a:endParaRPr>
          </a:p>
          <a:p>
            <a:pPr marL="304792" indent="-304792" defTabSz="1219170" fontAlgn="ctr">
              <a:buFont typeface="+mj-ea"/>
              <a:buAutoNum type="circleNumDbPlain"/>
              <a:defRPr/>
            </a:pPr>
            <a:r>
              <a:rPr lang="en-US">
                <a:solidFill>
                  <a:srgbClr val="000000"/>
                </a:solidFill>
                <a:latin typeface="Arial" panose="020B0604020202020204" pitchFamily="34" charset="0"/>
              </a:rPr>
              <a:t>The bad block fails to be recovered by reconstruction. (</a:t>
            </a:r>
            <a:r>
              <a:rPr lang="en-US" i="1">
                <a:solidFill>
                  <a:srgbClr val="000000"/>
                </a:solidFill>
                <a:latin typeface="Arial" panose="020B0604020202020204" pitchFamily="34" charset="0"/>
              </a:rPr>
              <a:t>If the bad block is recovered, the following steps will not be executed.</a:t>
            </a:r>
            <a:r>
              <a:rPr lang="en-US">
                <a:solidFill>
                  <a:srgbClr val="000000"/>
                </a:solidFill>
                <a:latin typeface="Arial" panose="020B0604020202020204" pitchFamily="34" charset="0"/>
              </a:rPr>
              <a:t>)</a:t>
            </a:r>
            <a:endParaRPr lang="en-US" altLang="zh-CN" kern="0">
              <a:solidFill>
                <a:srgbClr val="000000"/>
              </a:solidFill>
              <a:latin typeface="Arial" panose="020B0604020202020204" pitchFamily="34" charset="0"/>
              <a:ea typeface="微软雅黑" pitchFamily="34" charset="-122"/>
            </a:endParaRPr>
          </a:p>
          <a:p>
            <a:pPr marL="304792" indent="-304792" defTabSz="1219170" fontAlgn="ctr">
              <a:buFont typeface="+mj-ea"/>
              <a:buAutoNum type="circleNumDbPlain"/>
              <a:defRPr/>
            </a:pPr>
            <a:r>
              <a:rPr lang="en-US">
                <a:solidFill>
                  <a:srgbClr val="000000"/>
                </a:solidFill>
                <a:latin typeface="Arial" panose="020B0604020202020204" pitchFamily="34" charset="0"/>
              </a:rPr>
              <a:t>Storage array A detects that the </a:t>
            </a:r>
            <a:r>
              <a:rPr lang="en-US" err="1">
                <a:solidFill>
                  <a:srgbClr val="000000"/>
                </a:solidFill>
                <a:latin typeface="Arial" panose="020B0604020202020204" pitchFamily="34" charset="0"/>
              </a:rPr>
              <a:t>HyperMetro</a:t>
            </a:r>
            <a:r>
              <a:rPr lang="en-US">
                <a:solidFill>
                  <a:srgbClr val="000000"/>
                </a:solidFill>
                <a:latin typeface="Arial" panose="020B0604020202020204" pitchFamily="34" charset="0"/>
              </a:rPr>
              <a:t> pair is in the normal state and initiates a request to read data from storage array B.</a:t>
            </a:r>
            <a:endParaRPr lang="en-US" altLang="zh-CN" kern="0">
              <a:solidFill>
                <a:srgbClr val="000000"/>
              </a:solidFill>
              <a:latin typeface="Arial" panose="020B0604020202020204" pitchFamily="34" charset="0"/>
              <a:ea typeface="微软雅黑" pitchFamily="34" charset="-122"/>
            </a:endParaRPr>
          </a:p>
          <a:p>
            <a:pPr marL="304792" indent="-304792" defTabSz="1219170" fontAlgn="ctr">
              <a:buFont typeface="+mj-ea"/>
              <a:buAutoNum type="circleNumDbPlain"/>
              <a:defRPr/>
            </a:pPr>
            <a:r>
              <a:rPr lang="en-US">
                <a:solidFill>
                  <a:srgbClr val="000000"/>
                </a:solidFill>
                <a:latin typeface="Arial" panose="020B0604020202020204" pitchFamily="34" charset="0"/>
              </a:rPr>
              <a:t>Data is read successfully and returned to the production host.</a:t>
            </a:r>
            <a:endParaRPr lang="en-US" altLang="zh-CN" kern="0">
              <a:solidFill>
                <a:srgbClr val="000000"/>
              </a:solidFill>
              <a:latin typeface="Arial" panose="020B0604020202020204" pitchFamily="34" charset="0"/>
              <a:ea typeface="微软雅黑" pitchFamily="34" charset="-122"/>
            </a:endParaRPr>
          </a:p>
          <a:p>
            <a:pPr marL="304792" indent="-304792" defTabSz="1219170" fontAlgn="ctr">
              <a:buFont typeface="+mj-ea"/>
              <a:buAutoNum type="circleNumDbPlain"/>
              <a:defRPr/>
            </a:pPr>
            <a:r>
              <a:rPr lang="en-US">
                <a:solidFill>
                  <a:srgbClr val="000000"/>
                </a:solidFill>
                <a:latin typeface="Arial" panose="020B0604020202020204" pitchFamily="34" charset="0"/>
              </a:rPr>
              <a:t>The data of storage array B is used to recover the bad block's data.</a:t>
            </a:r>
            <a:endParaRPr lang="en-US" altLang="zh-CN" kern="0">
              <a:solidFill>
                <a:srgbClr val="000000"/>
              </a:solidFill>
              <a:latin typeface="Arial" panose="020B0604020202020204" pitchFamily="34" charset="0"/>
              <a:ea typeface="微软雅黑" pitchFamily="34" charset="-122"/>
            </a:endParaRPr>
          </a:p>
        </p:txBody>
      </p:sp>
      <p:grpSp>
        <p:nvGrpSpPr>
          <p:cNvPr id="42" name="组合 41"/>
          <p:cNvGrpSpPr/>
          <p:nvPr/>
        </p:nvGrpSpPr>
        <p:grpSpPr>
          <a:xfrm>
            <a:off x="487520" y="928657"/>
            <a:ext cx="5596492" cy="4406244"/>
            <a:chOff x="516254" y="1338897"/>
            <a:chExt cx="4197369" cy="3027751"/>
          </a:xfrm>
        </p:grpSpPr>
        <p:pic>
          <p:nvPicPr>
            <p:cNvPr id="3" name="Picture 709" descr="disc lt blue"/>
            <p:cNvPicPr>
              <a:picLocks noChangeAspect="1" noChangeArrowheads="1"/>
            </p:cNvPicPr>
            <p:nvPr/>
          </p:nvPicPr>
          <p:blipFill>
            <a:blip r:embed="rId3" cstate="print"/>
            <a:srcRect/>
            <a:stretch>
              <a:fillRect/>
            </a:stretch>
          </p:blipFill>
          <p:spPr bwMode="gray">
            <a:xfrm>
              <a:off x="1119425" y="3505470"/>
              <a:ext cx="998025" cy="468603"/>
            </a:xfrm>
            <a:prstGeom prst="rect">
              <a:avLst/>
            </a:prstGeom>
            <a:noFill/>
            <a:ln w="9525">
              <a:noFill/>
              <a:miter lim="800000"/>
              <a:headEnd/>
              <a:tailEnd/>
            </a:ln>
          </p:spPr>
        </p:pic>
        <p:sp>
          <p:nvSpPr>
            <p:cNvPr id="4" name="矩形 3"/>
            <p:cNvSpPr/>
            <p:nvPr/>
          </p:nvSpPr>
          <p:spPr bwMode="auto">
            <a:xfrm>
              <a:off x="639749" y="2604049"/>
              <a:ext cx="1555474" cy="1467615"/>
            </a:xfrm>
            <a:prstGeom prst="rect">
              <a:avLst/>
            </a:prstGeom>
            <a:noFill/>
            <a:ln>
              <a:solidFill>
                <a:srgbClr val="0070C0"/>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defTabSz="1219170" fontAlgn="ctr">
                <a:buClr>
                  <a:srgbClr val="CC9900"/>
                </a:buClr>
                <a:defRPr/>
              </a:pPr>
              <a:endParaRPr lang="en-US" altLang="zh-CN" sz="1600" kern="0">
                <a:solidFill>
                  <a:srgbClr val="000000"/>
                </a:solidFill>
                <a:latin typeface="Arial" panose="020B0604020202020204" pitchFamily="34" charset="0"/>
                <a:ea typeface="微软雅黑" panose="020B0503020204020204" pitchFamily="34" charset="-122"/>
              </a:endParaRPr>
            </a:p>
          </p:txBody>
        </p:sp>
        <p:pic>
          <p:nvPicPr>
            <p:cNvPr id="5" name="Picture 709" descr="disc lt blue"/>
            <p:cNvPicPr>
              <a:picLocks noChangeAspect="1" noChangeArrowheads="1"/>
            </p:cNvPicPr>
            <p:nvPr/>
          </p:nvPicPr>
          <p:blipFill>
            <a:blip r:embed="rId3" cstate="print"/>
            <a:srcRect/>
            <a:stretch>
              <a:fillRect/>
            </a:stretch>
          </p:blipFill>
          <p:spPr bwMode="gray">
            <a:xfrm>
              <a:off x="3128507" y="3500925"/>
              <a:ext cx="998025" cy="468603"/>
            </a:xfrm>
            <a:prstGeom prst="rect">
              <a:avLst/>
            </a:prstGeom>
            <a:noFill/>
            <a:ln w="9525">
              <a:noFill/>
              <a:miter lim="800000"/>
              <a:headEnd/>
              <a:tailEnd/>
            </a:ln>
          </p:spPr>
        </p:pic>
        <p:sp>
          <p:nvSpPr>
            <p:cNvPr id="6" name="矩形 5"/>
            <p:cNvSpPr/>
            <p:nvPr/>
          </p:nvSpPr>
          <p:spPr bwMode="auto">
            <a:xfrm>
              <a:off x="3050734" y="2604049"/>
              <a:ext cx="1555474" cy="1467615"/>
            </a:xfrm>
            <a:prstGeom prst="rect">
              <a:avLst/>
            </a:prstGeom>
            <a:noFill/>
            <a:ln>
              <a:solidFill>
                <a:srgbClr val="0070C0"/>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algn="r" defTabSz="1219170" fontAlgn="ctr">
                <a:buClr>
                  <a:srgbClr val="CC9900"/>
                </a:buClr>
                <a:defRPr/>
              </a:pPr>
              <a:endParaRPr lang="en-US" altLang="zh-CN" sz="1600" kern="0">
                <a:solidFill>
                  <a:srgbClr val="000000"/>
                </a:solidFill>
                <a:latin typeface="Arial" panose="020B0604020202020204" pitchFamily="34" charset="0"/>
                <a:ea typeface="微软雅黑" panose="020B0503020204020204" pitchFamily="34" charset="-122"/>
              </a:endParaRPr>
            </a:p>
          </p:txBody>
        </p:sp>
        <p:sp>
          <p:nvSpPr>
            <p:cNvPr id="7" name="流程图: 磁盘 6"/>
            <p:cNvSpPr/>
            <p:nvPr/>
          </p:nvSpPr>
          <p:spPr bwMode="auto">
            <a:xfrm>
              <a:off x="1495260" y="2685583"/>
              <a:ext cx="2333211" cy="407671"/>
            </a:xfrm>
            <a:prstGeom prst="flowChartMagneticDisk">
              <a:avLst/>
            </a:prstGeom>
            <a:noFill/>
            <a:ln>
              <a:solidFill>
                <a:srgbClr val="000000"/>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algn="ctr" defTabSz="1219170" fontAlgn="ctr">
                <a:buClr>
                  <a:srgbClr val="CC9900"/>
                </a:buClr>
                <a:defRPr/>
              </a:pPr>
              <a:r>
                <a:rPr lang="en-US" sz="1600" err="1">
                  <a:solidFill>
                    <a:srgbClr val="000000"/>
                  </a:solidFill>
                  <a:latin typeface="Arial" panose="020B0604020202020204" pitchFamily="34" charset="0"/>
                </a:rPr>
                <a:t>HyperMetro</a:t>
              </a:r>
              <a:r>
                <a:rPr lang="en-US" sz="1600">
                  <a:solidFill>
                    <a:srgbClr val="000000"/>
                  </a:solidFill>
                  <a:latin typeface="Arial" panose="020B0604020202020204" pitchFamily="34" charset="0"/>
                </a:rPr>
                <a:t> LUN</a:t>
              </a:r>
              <a:endParaRPr lang="en-US" altLang="zh-CN" sz="1600" kern="0">
                <a:solidFill>
                  <a:srgbClr val="000000"/>
                </a:solidFill>
                <a:latin typeface="Arial" panose="020B0604020202020204" pitchFamily="34" charset="0"/>
                <a:ea typeface="微软雅黑" pitchFamily="34" charset="-122"/>
              </a:endParaRPr>
            </a:p>
          </p:txBody>
        </p:sp>
        <p:sp>
          <p:nvSpPr>
            <p:cNvPr id="8" name="TextBox 49"/>
            <p:cNvSpPr txBox="1"/>
            <p:nvPr/>
          </p:nvSpPr>
          <p:spPr>
            <a:xfrm>
              <a:off x="2092759" y="1450927"/>
              <a:ext cx="622190" cy="232637"/>
            </a:xfrm>
            <a:prstGeom prst="rect">
              <a:avLst/>
            </a:prstGeom>
            <a:noFill/>
          </p:spPr>
          <p:txBody>
            <a:bodyPr wrap="square" rtlCol="0">
              <a:noAutofit/>
            </a:bodyPr>
            <a:lstStyle/>
            <a:p>
              <a:pPr defTabSz="1219170" fontAlgn="ctr">
                <a:defRPr/>
              </a:pPr>
              <a:r>
                <a:rPr lang="en-US" sz="1600" b="1">
                  <a:solidFill>
                    <a:srgbClr val="000000"/>
                  </a:solidFill>
                  <a:latin typeface="Arial" panose="020B0604020202020204" pitchFamily="34" charset="0"/>
                </a:rPr>
                <a:t>Host</a:t>
              </a:r>
            </a:p>
          </p:txBody>
        </p:sp>
        <p:cxnSp>
          <p:nvCxnSpPr>
            <p:cNvPr id="9" name="直接箭头连接符 8"/>
            <p:cNvCxnSpPr/>
            <p:nvPr/>
          </p:nvCxnSpPr>
          <p:spPr bwMode="auto">
            <a:xfrm flipH="1">
              <a:off x="1366455" y="3084626"/>
              <a:ext cx="388868" cy="407671"/>
            </a:xfrm>
            <a:prstGeom prst="straightConnector1">
              <a:avLst/>
            </a:prstGeom>
            <a:noFill/>
            <a:ln w="28575">
              <a:solidFill>
                <a:srgbClr val="0070C0"/>
              </a:solidFill>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bwMode="auto">
            <a:xfrm>
              <a:off x="516254" y="2196378"/>
              <a:ext cx="4197369" cy="1956819"/>
            </a:xfrm>
            <a:prstGeom prst="rect">
              <a:avLst/>
            </a:prstGeom>
            <a:noFill/>
            <a:ln>
              <a:solidFill>
                <a:srgbClr val="0070C0"/>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algn="r" defTabSz="1219170" fontAlgn="ctr">
                <a:buClr>
                  <a:srgbClr val="CC9900"/>
                </a:buClr>
                <a:defRPr/>
              </a:pPr>
              <a:r>
                <a:rPr lang="en-US" sz="1600" err="1">
                  <a:solidFill>
                    <a:srgbClr val="000000"/>
                  </a:solidFill>
                  <a:latin typeface="Arial" panose="020B0604020202020204" pitchFamily="34" charset="0"/>
                </a:rPr>
                <a:t>HyperMetro</a:t>
              </a:r>
              <a:endParaRPr lang="en-US" altLang="zh-CN" sz="1600" kern="0">
                <a:solidFill>
                  <a:srgbClr val="000000"/>
                </a:solidFill>
                <a:latin typeface="Arial" panose="020B0604020202020204" pitchFamily="34" charset="0"/>
                <a:ea typeface="微软雅黑" pitchFamily="34" charset="-122"/>
              </a:endParaRPr>
            </a:p>
          </p:txBody>
        </p:sp>
        <p:sp>
          <p:nvSpPr>
            <p:cNvPr id="11" name="TextBox 218"/>
            <p:cNvSpPr txBox="1">
              <a:spLocks noChangeArrowheads="1"/>
            </p:cNvSpPr>
            <p:nvPr/>
          </p:nvSpPr>
          <p:spPr bwMode="gray">
            <a:xfrm>
              <a:off x="1106391" y="3670231"/>
              <a:ext cx="1011058" cy="281897"/>
            </a:xfrm>
            <a:prstGeom prst="rect">
              <a:avLst/>
            </a:prstGeom>
            <a:noFill/>
            <a:ln w="9525">
              <a:noFill/>
              <a:miter lim="800000"/>
              <a:headEnd/>
              <a:tailEnd/>
            </a:ln>
          </p:spPr>
          <p:txBody>
            <a:bodyPr wrap="square" lIns="0" tIns="0" rIns="0" bIns="0">
              <a:noAutofit/>
            </a:bodyPr>
            <a:lstStyle/>
            <a:p>
              <a:pPr algn="ctr" defTabSz="1219170" fontAlgn="ctr">
                <a:defRPr/>
              </a:pPr>
              <a:r>
                <a:rPr lang="en-US" sz="1333" err="1">
                  <a:solidFill>
                    <a:srgbClr val="000000"/>
                  </a:solidFill>
                  <a:effectLst>
                    <a:glow rad="101600">
                      <a:srgbClr val="FFFFFF">
                        <a:alpha val="60000"/>
                      </a:srgbClr>
                    </a:glow>
                  </a:effectLst>
                  <a:latin typeface="Arial" panose="020B0604020202020204" pitchFamily="34" charset="0"/>
                </a:rPr>
                <a:t>HyperMetro</a:t>
              </a:r>
              <a:r>
                <a:rPr lang="en-US" sz="1333">
                  <a:solidFill>
                    <a:srgbClr val="000000"/>
                  </a:solidFill>
                  <a:effectLst>
                    <a:glow rad="101600">
                      <a:srgbClr val="FFFFFF">
                        <a:alpha val="60000"/>
                      </a:srgbClr>
                    </a:glow>
                  </a:effectLst>
                  <a:latin typeface="Arial" panose="020B0604020202020204" pitchFamily="34" charset="0"/>
                </a:rPr>
                <a:t> member LUN</a:t>
              </a:r>
              <a:endParaRPr lang="en-US" sz="1333" kern="0">
                <a:solidFill>
                  <a:srgbClr val="000000"/>
                </a:solidFill>
                <a:effectLst>
                  <a:glow rad="101600">
                    <a:srgbClr val="FFFFFF">
                      <a:alpha val="60000"/>
                    </a:srgbClr>
                  </a:glow>
                </a:effectLst>
                <a:latin typeface="Arial" panose="020B0604020202020204" pitchFamily="34" charset="0"/>
                <a:ea typeface="微软雅黑" pitchFamily="34" charset="-122"/>
              </a:endParaRPr>
            </a:p>
          </p:txBody>
        </p:sp>
        <p:sp>
          <p:nvSpPr>
            <p:cNvPr id="12" name="TextBox 218"/>
            <p:cNvSpPr txBox="1">
              <a:spLocks noChangeArrowheads="1"/>
            </p:cNvSpPr>
            <p:nvPr/>
          </p:nvSpPr>
          <p:spPr bwMode="gray">
            <a:xfrm>
              <a:off x="3121990" y="3656752"/>
              <a:ext cx="1011058" cy="281897"/>
            </a:xfrm>
            <a:prstGeom prst="rect">
              <a:avLst/>
            </a:prstGeom>
            <a:noFill/>
            <a:ln w="9525">
              <a:noFill/>
              <a:miter lim="800000"/>
              <a:headEnd/>
              <a:tailEnd/>
            </a:ln>
          </p:spPr>
          <p:txBody>
            <a:bodyPr wrap="square" lIns="0" tIns="0" rIns="0" bIns="0">
              <a:noAutofit/>
            </a:bodyPr>
            <a:lstStyle/>
            <a:p>
              <a:pPr algn="ctr" defTabSz="1219170" fontAlgn="ctr">
                <a:defRPr/>
              </a:pPr>
              <a:r>
                <a:rPr lang="en-US" sz="1333" err="1">
                  <a:solidFill>
                    <a:srgbClr val="000000"/>
                  </a:solidFill>
                  <a:effectLst>
                    <a:glow rad="101600">
                      <a:srgbClr val="FFFFFF">
                        <a:alpha val="60000"/>
                      </a:srgbClr>
                    </a:glow>
                  </a:effectLst>
                  <a:latin typeface="Arial" panose="020B0604020202020204" pitchFamily="34" charset="0"/>
                </a:rPr>
                <a:t>HyperMetro</a:t>
              </a:r>
              <a:r>
                <a:rPr lang="en-US" sz="1333">
                  <a:solidFill>
                    <a:srgbClr val="000000"/>
                  </a:solidFill>
                  <a:effectLst>
                    <a:glow rad="101600">
                      <a:srgbClr val="FFFFFF">
                        <a:alpha val="60000"/>
                      </a:srgbClr>
                    </a:glow>
                  </a:effectLst>
                  <a:latin typeface="Arial" panose="020B0604020202020204" pitchFamily="34" charset="0"/>
                </a:rPr>
                <a:t> member LUN</a:t>
              </a:r>
              <a:endParaRPr lang="en-US" sz="1333" kern="0">
                <a:solidFill>
                  <a:srgbClr val="000000"/>
                </a:solidFill>
                <a:effectLst>
                  <a:glow rad="101600">
                    <a:srgbClr val="FFFFFF">
                      <a:alpha val="60000"/>
                    </a:srgbClr>
                  </a:glow>
                </a:effectLst>
                <a:latin typeface="Arial" panose="020B0604020202020204" pitchFamily="34" charset="0"/>
                <a:ea typeface="微软雅黑" pitchFamily="34" charset="-122"/>
              </a:endParaRPr>
            </a:p>
          </p:txBody>
        </p:sp>
        <p:sp>
          <p:nvSpPr>
            <p:cNvPr id="13" name="TextBox 59"/>
            <p:cNvSpPr txBox="1"/>
            <p:nvPr/>
          </p:nvSpPr>
          <p:spPr>
            <a:xfrm>
              <a:off x="1495260" y="2208871"/>
              <a:ext cx="311095" cy="232637"/>
            </a:xfrm>
            <a:prstGeom prst="rect">
              <a:avLst/>
            </a:prstGeom>
            <a:noFill/>
          </p:spPr>
          <p:txBody>
            <a:bodyPr wrap="square" rtlCol="0">
              <a:noAutofit/>
            </a:bodyPr>
            <a:lstStyle/>
            <a:p>
              <a:pPr algn="ctr" defTabSz="1219170" fontAlgn="ctr">
                <a:defRPr/>
              </a:pPr>
              <a:r>
                <a:rPr lang="en-US" sz="1600">
                  <a:solidFill>
                    <a:srgbClr val="000000"/>
                  </a:solidFill>
                  <a:latin typeface="Arial" panose="020B0604020202020204" pitchFamily="34" charset="0"/>
                </a:rPr>
                <a:t>1</a:t>
              </a:r>
              <a:endParaRPr lang="en-US" altLang="zh-CN" sz="1600" kern="0">
                <a:solidFill>
                  <a:srgbClr val="000000"/>
                </a:solidFill>
                <a:latin typeface="Arial" panose="020B0604020202020204" pitchFamily="34" charset="0"/>
                <a:ea typeface="微软雅黑" pitchFamily="34" charset="-122"/>
              </a:endParaRPr>
            </a:p>
          </p:txBody>
        </p:sp>
        <p:sp>
          <p:nvSpPr>
            <p:cNvPr id="14" name="TextBox 61"/>
            <p:cNvSpPr txBox="1"/>
            <p:nvPr/>
          </p:nvSpPr>
          <p:spPr>
            <a:xfrm>
              <a:off x="2680378" y="3028111"/>
              <a:ext cx="311095" cy="232637"/>
            </a:xfrm>
            <a:prstGeom prst="rect">
              <a:avLst/>
            </a:prstGeom>
            <a:noFill/>
          </p:spPr>
          <p:txBody>
            <a:bodyPr wrap="square" rtlCol="0">
              <a:noAutofit/>
            </a:bodyPr>
            <a:lstStyle/>
            <a:p>
              <a:pPr algn="ctr" defTabSz="1219170" fontAlgn="ctr">
                <a:defRPr/>
              </a:pPr>
              <a:r>
                <a:rPr lang="en-US" sz="1600">
                  <a:solidFill>
                    <a:srgbClr val="000000"/>
                  </a:solidFill>
                  <a:latin typeface="Arial" panose="020B0604020202020204" pitchFamily="34" charset="0"/>
                </a:rPr>
                <a:t>4</a:t>
              </a:r>
              <a:endParaRPr lang="en-US" altLang="zh-CN" sz="1600" kern="0">
                <a:solidFill>
                  <a:srgbClr val="000000"/>
                </a:solidFill>
                <a:latin typeface="Arial" panose="020B0604020202020204" pitchFamily="34" charset="0"/>
                <a:ea typeface="微软雅黑" pitchFamily="34" charset="-122"/>
              </a:endParaRPr>
            </a:p>
          </p:txBody>
        </p:sp>
        <p:sp>
          <p:nvSpPr>
            <p:cNvPr id="15" name="TextBox 65"/>
            <p:cNvSpPr txBox="1"/>
            <p:nvPr/>
          </p:nvSpPr>
          <p:spPr>
            <a:xfrm>
              <a:off x="1866821" y="2260212"/>
              <a:ext cx="311095" cy="232637"/>
            </a:xfrm>
            <a:prstGeom prst="rect">
              <a:avLst/>
            </a:prstGeom>
            <a:noFill/>
          </p:spPr>
          <p:txBody>
            <a:bodyPr wrap="square" rtlCol="0">
              <a:noAutofit/>
            </a:bodyPr>
            <a:lstStyle/>
            <a:p>
              <a:pPr algn="ctr" defTabSz="1219170" fontAlgn="ctr">
                <a:defRPr/>
              </a:pPr>
              <a:r>
                <a:rPr lang="en-US" sz="1600">
                  <a:solidFill>
                    <a:srgbClr val="000000"/>
                  </a:solidFill>
                  <a:latin typeface="Arial" panose="020B0604020202020204" pitchFamily="34" charset="0"/>
                </a:rPr>
                <a:t>5</a:t>
              </a:r>
              <a:endParaRPr lang="en-US" altLang="zh-CN" sz="1600" kern="0">
                <a:solidFill>
                  <a:srgbClr val="000000"/>
                </a:solidFill>
                <a:latin typeface="Arial" panose="020B0604020202020204" pitchFamily="34" charset="0"/>
                <a:ea typeface="微软雅黑" pitchFamily="34" charset="-122"/>
              </a:endParaRPr>
            </a:p>
          </p:txBody>
        </p:sp>
        <p:sp>
          <p:nvSpPr>
            <p:cNvPr id="16" name="TextBox 66"/>
            <p:cNvSpPr txBox="1"/>
            <p:nvPr/>
          </p:nvSpPr>
          <p:spPr>
            <a:xfrm>
              <a:off x="1318725" y="3088507"/>
              <a:ext cx="311095" cy="232637"/>
            </a:xfrm>
            <a:prstGeom prst="rect">
              <a:avLst/>
            </a:prstGeom>
            <a:noFill/>
          </p:spPr>
          <p:txBody>
            <a:bodyPr wrap="square" rtlCol="0">
              <a:noAutofit/>
            </a:bodyPr>
            <a:lstStyle/>
            <a:p>
              <a:pPr algn="ctr" defTabSz="1219170" fontAlgn="ctr">
                <a:defRPr/>
              </a:pPr>
              <a:r>
                <a:rPr lang="en-US" sz="1600">
                  <a:solidFill>
                    <a:srgbClr val="000000"/>
                  </a:solidFill>
                  <a:latin typeface="Arial" panose="020B0604020202020204" pitchFamily="34" charset="0"/>
                </a:rPr>
                <a:t>2</a:t>
              </a:r>
              <a:endParaRPr lang="en-US" altLang="zh-CN" sz="1600" kern="0">
                <a:solidFill>
                  <a:srgbClr val="000000"/>
                </a:solidFill>
                <a:latin typeface="Arial" panose="020B0604020202020204" pitchFamily="34" charset="0"/>
                <a:ea typeface="微软雅黑" pitchFamily="34" charset="-122"/>
              </a:endParaRPr>
            </a:p>
          </p:txBody>
        </p:sp>
        <p:cxnSp>
          <p:nvCxnSpPr>
            <p:cNvPr id="17" name="直接箭头连接符 16"/>
            <p:cNvCxnSpPr/>
            <p:nvPr/>
          </p:nvCxnSpPr>
          <p:spPr bwMode="auto">
            <a:xfrm flipH="1">
              <a:off x="1791555" y="1951857"/>
              <a:ext cx="14799" cy="733726"/>
            </a:xfrm>
            <a:prstGeom prst="straightConnector1">
              <a:avLst/>
            </a:prstGeom>
            <a:noFill/>
            <a:ln w="28575">
              <a:solidFill>
                <a:srgbClr val="0070C0"/>
              </a:solidFill>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Freeform 151"/>
            <p:cNvSpPr>
              <a:spLocks noEditPoints="1"/>
            </p:cNvSpPr>
            <p:nvPr/>
          </p:nvSpPr>
          <p:spPr bwMode="auto">
            <a:xfrm>
              <a:off x="1581523" y="1338897"/>
              <a:ext cx="324501" cy="631347"/>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70C0"/>
            </a:solidFill>
            <a:ln w="25400" cap="flat" cmpd="sng" algn="ctr">
              <a:solidFill>
                <a:srgbClr val="0070C0"/>
              </a:solidFill>
              <a:prstDash val="solid"/>
              <a:headEnd/>
              <a:tailEnd/>
            </a:ln>
            <a:effectLst/>
          </p:spPr>
          <p:txBody>
            <a:bodyPr vert="horz" wrap="square" lIns="121920" tIns="60960" rIns="121920" bIns="60960" numCol="1" anchor="t" anchorCtr="0" compatLnSpc="1">
              <a:prstTxWarp prst="textNoShape">
                <a:avLst/>
              </a:prstTxWarp>
              <a:noAutofit/>
            </a:bodyPr>
            <a:lstStyle/>
            <a:p>
              <a:pPr defTabSz="1219170" fontAlgn="ctr">
                <a:defRPr/>
              </a:pPr>
              <a:endParaRPr lang="en-US" altLang="zh-CN" sz="2400" b="1" kern="0">
                <a:solidFill>
                  <a:srgbClr val="0070C0"/>
                </a:solidFill>
                <a:latin typeface="Arial" panose="020B0604020202020204" pitchFamily="34" charset="0"/>
                <a:ea typeface="微软雅黑" panose="020B0503020204020204" pitchFamily="34" charset="-122"/>
                <a:cs typeface="Times New Roman" pitchFamily="18" charset="0"/>
              </a:endParaRPr>
            </a:p>
          </p:txBody>
        </p:sp>
        <p:sp>
          <p:nvSpPr>
            <p:cNvPr id="19" name="任意多边形 18"/>
            <p:cNvSpPr/>
            <p:nvPr/>
          </p:nvSpPr>
          <p:spPr bwMode="auto">
            <a:xfrm>
              <a:off x="2170511" y="3026381"/>
              <a:ext cx="1325052" cy="500428"/>
            </a:xfrm>
            <a:custGeom>
              <a:avLst/>
              <a:gdLst>
                <a:gd name="connsiteX0" fmla="*/ 0 w 1211580"/>
                <a:gd name="connsiteY0" fmla="*/ 81280 h 386080"/>
                <a:gd name="connsiteX1" fmla="*/ 952500 w 1211580"/>
                <a:gd name="connsiteY1" fmla="*/ 50800 h 386080"/>
                <a:gd name="connsiteX2" fmla="*/ 1211580 w 1211580"/>
                <a:gd name="connsiteY2" fmla="*/ 386080 h 386080"/>
              </a:gdLst>
              <a:ahLst/>
              <a:cxnLst>
                <a:cxn ang="0">
                  <a:pos x="connsiteX0" y="connsiteY0"/>
                </a:cxn>
                <a:cxn ang="0">
                  <a:pos x="connsiteX1" y="connsiteY1"/>
                </a:cxn>
                <a:cxn ang="0">
                  <a:pos x="connsiteX2" y="connsiteY2"/>
                </a:cxn>
              </a:cxnLst>
              <a:rect l="l" t="t" r="r" b="b"/>
              <a:pathLst>
                <a:path w="1211580" h="386080">
                  <a:moveTo>
                    <a:pt x="0" y="81280"/>
                  </a:moveTo>
                  <a:cubicBezTo>
                    <a:pt x="375285" y="40640"/>
                    <a:pt x="750570" y="0"/>
                    <a:pt x="952500" y="50800"/>
                  </a:cubicBezTo>
                  <a:cubicBezTo>
                    <a:pt x="1154430" y="101600"/>
                    <a:pt x="1211580" y="386080"/>
                    <a:pt x="1211580" y="386080"/>
                  </a:cubicBezTo>
                </a:path>
              </a:pathLst>
            </a:custGeom>
            <a:noFill/>
            <a:ln w="25400">
              <a:solidFill>
                <a:srgbClr val="0070C0"/>
              </a:solidFill>
              <a:prstDash val="solid"/>
              <a:tailEnd type="stealth"/>
            </a:ln>
            <a:effectLst/>
          </p:spPr>
          <p:txBody>
            <a:bodyPr vert="horz" wrap="square" lIns="121920" tIns="60960" rIns="121920" bIns="60960" numCol="1" rtlCol="0" anchor="t" anchorCtr="0" compatLnSpc="1">
              <a:prstTxWarp prst="textNoShape">
                <a:avLst/>
              </a:prstTxWarp>
              <a:noAutofit/>
            </a:bodyPr>
            <a:lstStyle/>
            <a:p>
              <a:pPr algn="ctr" defTabSz="1219170" fontAlgn="ctr">
                <a:defRPr/>
              </a:pPr>
              <a:endParaRPr kumimoji="1" lang="en-US" altLang="zh-CN" sz="1600" kern="0">
                <a:solidFill>
                  <a:srgbClr val="000000"/>
                </a:solidFill>
                <a:latin typeface="Arial" panose="020B0604020202020204" pitchFamily="34" charset="0"/>
                <a:ea typeface="微软雅黑" panose="020B0503020204020204" pitchFamily="34" charset="-122"/>
              </a:endParaRPr>
            </a:p>
          </p:txBody>
        </p:sp>
        <p:sp>
          <p:nvSpPr>
            <p:cNvPr id="20" name="TextBox 73"/>
            <p:cNvSpPr txBox="1"/>
            <p:nvPr/>
          </p:nvSpPr>
          <p:spPr>
            <a:xfrm>
              <a:off x="935632" y="1934508"/>
              <a:ext cx="777737" cy="176285"/>
            </a:xfrm>
            <a:prstGeom prst="rect">
              <a:avLst/>
            </a:prstGeom>
            <a:noFill/>
          </p:spPr>
          <p:txBody>
            <a:bodyPr wrap="square" rtlCol="0">
              <a:noAutofit/>
            </a:bodyPr>
            <a:lstStyle/>
            <a:p>
              <a:pPr defTabSz="1219170" fontAlgn="ctr">
                <a:defRPr/>
              </a:pPr>
              <a:r>
                <a:rPr lang="en-US" sz="1067" b="1">
                  <a:solidFill>
                    <a:srgbClr val="000000"/>
                  </a:solidFill>
                  <a:latin typeface="Arial" panose="020B0604020202020204" pitchFamily="34" charset="0"/>
                </a:rPr>
                <a:t>Read I/O</a:t>
              </a:r>
              <a:endParaRPr lang="en-US" altLang="zh-CN" sz="1067" b="1" kern="0">
                <a:solidFill>
                  <a:srgbClr val="000000"/>
                </a:solidFill>
                <a:latin typeface="Arial" panose="020B0604020202020204" pitchFamily="34" charset="0"/>
                <a:ea typeface="微软雅黑" pitchFamily="34" charset="-122"/>
              </a:endParaRPr>
            </a:p>
          </p:txBody>
        </p:sp>
        <p:sp>
          <p:nvSpPr>
            <p:cNvPr id="21" name="爆炸形 1 20"/>
            <p:cNvSpPr/>
            <p:nvPr/>
          </p:nvSpPr>
          <p:spPr bwMode="auto">
            <a:xfrm>
              <a:off x="985372" y="3423272"/>
              <a:ext cx="510268" cy="310599"/>
            </a:xfrm>
            <a:prstGeom prst="irregularSeal1">
              <a:avLst/>
            </a:prstGeom>
            <a:solidFill>
              <a:srgbClr val="FF0000"/>
            </a:solidFill>
            <a:ln w="25400" cap="flat" cmpd="sng" algn="ctr">
              <a:noFill/>
              <a:prstDash val="soli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defTabSz="1219170" fontAlgn="ctr">
                <a:buClr>
                  <a:srgbClr val="CC9900"/>
                </a:buClr>
                <a:defRPr/>
              </a:pPr>
              <a:r>
                <a:rPr lang="en-US">
                  <a:solidFill>
                    <a:srgbClr val="FFFFFF"/>
                  </a:solidFill>
                  <a:latin typeface="Arial" panose="020B0604020202020204" pitchFamily="34" charset="0"/>
                  <a:ea typeface="微软雅黑" panose="020B0503020204020204" pitchFamily="34" charset="-122"/>
                </a:rPr>
                <a:t>  </a:t>
              </a:r>
            </a:p>
          </p:txBody>
        </p:sp>
        <p:cxnSp>
          <p:nvCxnSpPr>
            <p:cNvPr id="22" name="直接箭头连接符 21"/>
            <p:cNvCxnSpPr/>
            <p:nvPr/>
          </p:nvCxnSpPr>
          <p:spPr bwMode="auto">
            <a:xfrm flipH="1">
              <a:off x="1865996" y="3052265"/>
              <a:ext cx="74071" cy="526312"/>
            </a:xfrm>
            <a:prstGeom prst="straightConnector1">
              <a:avLst/>
            </a:prstGeom>
            <a:noFill/>
            <a:ln w="28575">
              <a:solidFill>
                <a:srgbClr val="0070C0"/>
              </a:solidFill>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77"/>
            <p:cNvSpPr txBox="1"/>
            <p:nvPr/>
          </p:nvSpPr>
          <p:spPr>
            <a:xfrm>
              <a:off x="1838450" y="3149331"/>
              <a:ext cx="311095" cy="232637"/>
            </a:xfrm>
            <a:prstGeom prst="rect">
              <a:avLst/>
            </a:prstGeom>
            <a:noFill/>
          </p:spPr>
          <p:txBody>
            <a:bodyPr wrap="square" rtlCol="0">
              <a:noAutofit/>
            </a:bodyPr>
            <a:lstStyle/>
            <a:p>
              <a:pPr algn="ctr" defTabSz="1219170" fontAlgn="ctr">
                <a:defRPr/>
              </a:pPr>
              <a:r>
                <a:rPr lang="en-US" sz="1600">
                  <a:solidFill>
                    <a:srgbClr val="000000"/>
                  </a:solidFill>
                  <a:latin typeface="Arial" panose="020B0604020202020204" pitchFamily="34" charset="0"/>
                </a:rPr>
                <a:t>6</a:t>
              </a:r>
              <a:endParaRPr lang="en-US" altLang="zh-CN" sz="1600" kern="0">
                <a:solidFill>
                  <a:srgbClr val="000000"/>
                </a:solidFill>
                <a:latin typeface="Arial" panose="020B0604020202020204" pitchFamily="34" charset="0"/>
                <a:ea typeface="微软雅黑" pitchFamily="34" charset="-122"/>
              </a:endParaRPr>
            </a:p>
          </p:txBody>
        </p:sp>
        <p:sp>
          <p:nvSpPr>
            <p:cNvPr id="26" name="任意多边形 25"/>
            <p:cNvSpPr/>
            <p:nvPr/>
          </p:nvSpPr>
          <p:spPr bwMode="auto">
            <a:xfrm>
              <a:off x="1852279" y="1973756"/>
              <a:ext cx="1732443" cy="1509913"/>
            </a:xfrm>
            <a:custGeom>
              <a:avLst/>
              <a:gdLst>
                <a:gd name="connsiteX0" fmla="*/ 1574800 w 1604010"/>
                <a:gd name="connsiteY0" fmla="*/ 1333500 h 1333500"/>
                <a:gd name="connsiteX1" fmla="*/ 1376680 w 1604010"/>
                <a:gd name="connsiteY1" fmla="*/ 899160 h 1333500"/>
                <a:gd name="connsiteX2" fmla="*/ 210820 w 1604010"/>
                <a:gd name="connsiteY2" fmla="*/ 891540 h 1333500"/>
                <a:gd name="connsiteX3" fmla="*/ 111760 w 1604010"/>
                <a:gd name="connsiteY3" fmla="*/ 0 h 1333500"/>
              </a:gdLst>
              <a:ahLst/>
              <a:cxnLst>
                <a:cxn ang="0">
                  <a:pos x="connsiteX0" y="connsiteY0"/>
                </a:cxn>
                <a:cxn ang="0">
                  <a:pos x="connsiteX1" y="connsiteY1"/>
                </a:cxn>
                <a:cxn ang="0">
                  <a:pos x="connsiteX2" y="connsiteY2"/>
                </a:cxn>
                <a:cxn ang="0">
                  <a:pos x="connsiteX3" y="connsiteY3"/>
                </a:cxn>
              </a:cxnLst>
              <a:rect l="l" t="t" r="r" b="b"/>
              <a:pathLst>
                <a:path w="1604010" h="1333500">
                  <a:moveTo>
                    <a:pt x="1574800" y="1333500"/>
                  </a:moveTo>
                  <a:cubicBezTo>
                    <a:pt x="1589405" y="1153160"/>
                    <a:pt x="1604010" y="972820"/>
                    <a:pt x="1376680" y="899160"/>
                  </a:cubicBezTo>
                  <a:cubicBezTo>
                    <a:pt x="1149350" y="825500"/>
                    <a:pt x="421640" y="1041400"/>
                    <a:pt x="210820" y="891540"/>
                  </a:cubicBezTo>
                  <a:cubicBezTo>
                    <a:pt x="0" y="741680"/>
                    <a:pt x="111760" y="0"/>
                    <a:pt x="111760" y="0"/>
                  </a:cubicBezTo>
                </a:path>
              </a:pathLst>
            </a:custGeom>
            <a:noFill/>
            <a:ln w="19050" cap="flat" cmpd="sng" algn="ctr">
              <a:solidFill>
                <a:srgbClr val="0070C0"/>
              </a:solidFill>
              <a:prstDash val="solid"/>
              <a:round/>
              <a:headEnd type="none" w="med" len="med"/>
              <a:tailEnd type="arrow" w="med" len="med"/>
            </a:ln>
            <a:effectLst/>
          </p:spPr>
          <p:txBody>
            <a:bodyPr vert="horz" wrap="square" lIns="121920" tIns="60960" rIns="121920" bIns="60960" numCol="1" rtlCol="0" anchor="t" anchorCtr="0" compatLnSpc="1">
              <a:prstTxWarp prst="textNoShape">
                <a:avLst/>
              </a:prstTxWarp>
              <a:noAutofit/>
            </a:bodyPr>
            <a:lstStyle/>
            <a:p>
              <a:pPr algn="ctr" defTabSz="1219170" fontAlgn="ctr">
                <a:defRPr/>
              </a:pPr>
              <a:endParaRPr kumimoji="1" lang="en-US" altLang="zh-CN" sz="1600" kern="0">
                <a:solidFill>
                  <a:srgbClr val="000000"/>
                </a:solidFill>
                <a:latin typeface="Arial" panose="020B0604020202020204" pitchFamily="34" charset="0"/>
                <a:ea typeface="微软雅黑" panose="020B0503020204020204" pitchFamily="34" charset="-122"/>
              </a:endParaRPr>
            </a:p>
          </p:txBody>
        </p:sp>
        <p:grpSp>
          <p:nvGrpSpPr>
            <p:cNvPr id="27" name="组合 26"/>
            <p:cNvGrpSpPr/>
            <p:nvPr/>
          </p:nvGrpSpPr>
          <p:grpSpPr>
            <a:xfrm>
              <a:off x="1495639" y="3380132"/>
              <a:ext cx="272178" cy="326100"/>
              <a:chOff x="6401163" y="5085426"/>
              <a:chExt cx="665477" cy="649246"/>
            </a:xfrm>
            <a:solidFill>
              <a:srgbClr val="C00000"/>
            </a:solidFill>
          </p:grpSpPr>
          <p:sp>
            <p:nvSpPr>
              <p:cNvPr id="31" name="Freeform 111"/>
              <p:cNvSpPr>
                <a:spLocks/>
              </p:cNvSpPr>
              <p:nvPr/>
            </p:nvSpPr>
            <p:spPr bwMode="auto">
              <a:xfrm>
                <a:off x="6462030" y="5466858"/>
                <a:ext cx="263756" cy="263756"/>
              </a:xfrm>
              <a:custGeom>
                <a:avLst/>
                <a:gdLst/>
                <a:ahLst/>
                <a:cxnLst>
                  <a:cxn ang="0">
                    <a:pos x="68" y="42"/>
                  </a:cxn>
                  <a:cxn ang="0">
                    <a:pos x="44" y="48"/>
                  </a:cxn>
                  <a:cxn ang="0">
                    <a:pos x="0" y="114"/>
                  </a:cxn>
                  <a:cxn ang="0">
                    <a:pos x="18" y="130"/>
                  </a:cxn>
                  <a:cxn ang="0">
                    <a:pos x="84" y="86"/>
                  </a:cxn>
                  <a:cxn ang="0">
                    <a:pos x="88" y="62"/>
                  </a:cxn>
                  <a:cxn ang="0">
                    <a:pos x="130" y="20"/>
                  </a:cxn>
                  <a:cxn ang="0">
                    <a:pos x="110" y="0"/>
                  </a:cxn>
                  <a:cxn ang="0">
                    <a:pos x="68" y="42"/>
                  </a:cxn>
                </a:cxnLst>
                <a:rect l="0" t="0" r="r" b="b"/>
                <a:pathLst>
                  <a:path w="130" h="130">
                    <a:moveTo>
                      <a:pt x="68" y="42"/>
                    </a:moveTo>
                    <a:lnTo>
                      <a:pt x="44" y="48"/>
                    </a:lnTo>
                    <a:lnTo>
                      <a:pt x="0" y="114"/>
                    </a:lnTo>
                    <a:lnTo>
                      <a:pt x="18" y="130"/>
                    </a:lnTo>
                    <a:lnTo>
                      <a:pt x="84" y="86"/>
                    </a:lnTo>
                    <a:lnTo>
                      <a:pt x="88" y="62"/>
                    </a:lnTo>
                    <a:lnTo>
                      <a:pt x="130" y="20"/>
                    </a:lnTo>
                    <a:lnTo>
                      <a:pt x="110" y="0"/>
                    </a:lnTo>
                    <a:lnTo>
                      <a:pt x="68" y="42"/>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219170" fontAlgn="ctr">
                  <a:defRPr/>
                </a:pPr>
                <a:endParaRPr lang="en-US" altLang="zh-CN" sz="2400" kern="0">
                  <a:solidFill>
                    <a:srgbClr val="000000"/>
                  </a:solidFill>
                  <a:latin typeface="Arial" panose="020B0604020202020204" pitchFamily="34" charset="0"/>
                  <a:ea typeface="微软雅黑" panose="020B0503020204020204" pitchFamily="34" charset="-122"/>
                </a:endParaRPr>
              </a:p>
            </p:txBody>
          </p:sp>
          <p:sp>
            <p:nvSpPr>
              <p:cNvPr id="32" name="Freeform 112"/>
              <p:cNvSpPr>
                <a:spLocks noEditPoints="1"/>
              </p:cNvSpPr>
              <p:nvPr/>
            </p:nvSpPr>
            <p:spPr bwMode="auto">
              <a:xfrm>
                <a:off x="6668977" y="5134120"/>
                <a:ext cx="397663" cy="397663"/>
              </a:xfrm>
              <a:custGeom>
                <a:avLst/>
                <a:gdLst/>
                <a:ahLst/>
                <a:cxnLst>
                  <a:cxn ang="0">
                    <a:pos x="184" y="14"/>
                  </a:cxn>
                  <a:cxn ang="0">
                    <a:pos x="168" y="4"/>
                  </a:cxn>
                  <a:cxn ang="0">
                    <a:pos x="152" y="0"/>
                  </a:cxn>
                  <a:cxn ang="0">
                    <a:pos x="136" y="4"/>
                  </a:cxn>
                  <a:cxn ang="0">
                    <a:pos x="122" y="14"/>
                  </a:cxn>
                  <a:cxn ang="0">
                    <a:pos x="60" y="196"/>
                  </a:cxn>
                  <a:cxn ang="0">
                    <a:pos x="184" y="74"/>
                  </a:cxn>
                  <a:cxn ang="0">
                    <a:pos x="192" y="60"/>
                  </a:cxn>
                  <a:cxn ang="0">
                    <a:pos x="196" y="44"/>
                  </a:cxn>
                  <a:cxn ang="0">
                    <a:pos x="192" y="28"/>
                  </a:cxn>
                  <a:cxn ang="0">
                    <a:pos x="184" y="14"/>
                  </a:cxn>
                  <a:cxn ang="0">
                    <a:pos x="52" y="132"/>
                  </a:cxn>
                  <a:cxn ang="0">
                    <a:pos x="50" y="132"/>
                  </a:cxn>
                  <a:cxn ang="0">
                    <a:pos x="44" y="132"/>
                  </a:cxn>
                  <a:cxn ang="0">
                    <a:pos x="42" y="132"/>
                  </a:cxn>
                  <a:cxn ang="0">
                    <a:pos x="40" y="126"/>
                  </a:cxn>
                  <a:cxn ang="0">
                    <a:pos x="42" y="120"/>
                  </a:cxn>
                  <a:cxn ang="0">
                    <a:pos x="136" y="24"/>
                  </a:cxn>
                  <a:cxn ang="0">
                    <a:pos x="142" y="22"/>
                  </a:cxn>
                  <a:cxn ang="0">
                    <a:pos x="148" y="24"/>
                  </a:cxn>
                  <a:cxn ang="0">
                    <a:pos x="150" y="28"/>
                  </a:cxn>
                  <a:cxn ang="0">
                    <a:pos x="150" y="34"/>
                  </a:cxn>
                  <a:cxn ang="0">
                    <a:pos x="52" y="132"/>
                  </a:cxn>
                  <a:cxn ang="0">
                    <a:pos x="76" y="154"/>
                  </a:cxn>
                  <a:cxn ang="0">
                    <a:pos x="74" y="156"/>
                  </a:cxn>
                  <a:cxn ang="0">
                    <a:pos x="68" y="156"/>
                  </a:cxn>
                  <a:cxn ang="0">
                    <a:pos x="64" y="154"/>
                  </a:cxn>
                  <a:cxn ang="0">
                    <a:pos x="62" y="148"/>
                  </a:cxn>
                  <a:cxn ang="0">
                    <a:pos x="64" y="144"/>
                  </a:cxn>
                  <a:cxn ang="0">
                    <a:pos x="160" y="48"/>
                  </a:cxn>
                  <a:cxn ang="0">
                    <a:pos x="166" y="46"/>
                  </a:cxn>
                  <a:cxn ang="0">
                    <a:pos x="172" y="48"/>
                  </a:cxn>
                  <a:cxn ang="0">
                    <a:pos x="174" y="50"/>
                  </a:cxn>
                  <a:cxn ang="0">
                    <a:pos x="174" y="56"/>
                  </a:cxn>
                  <a:cxn ang="0">
                    <a:pos x="172" y="58"/>
                  </a:cxn>
                </a:cxnLst>
                <a:rect l="0" t="0" r="r" b="b"/>
                <a:pathLst>
                  <a:path w="196" h="196">
                    <a:moveTo>
                      <a:pt x="184" y="14"/>
                    </a:moveTo>
                    <a:lnTo>
                      <a:pt x="184" y="14"/>
                    </a:lnTo>
                    <a:lnTo>
                      <a:pt x="176" y="8"/>
                    </a:lnTo>
                    <a:lnTo>
                      <a:pt x="168" y="4"/>
                    </a:lnTo>
                    <a:lnTo>
                      <a:pt x="160" y="2"/>
                    </a:lnTo>
                    <a:lnTo>
                      <a:pt x="152" y="0"/>
                    </a:lnTo>
                    <a:lnTo>
                      <a:pt x="144" y="2"/>
                    </a:lnTo>
                    <a:lnTo>
                      <a:pt x="136" y="4"/>
                    </a:lnTo>
                    <a:lnTo>
                      <a:pt x="128" y="8"/>
                    </a:lnTo>
                    <a:lnTo>
                      <a:pt x="122" y="14"/>
                    </a:lnTo>
                    <a:lnTo>
                      <a:pt x="0" y="136"/>
                    </a:lnTo>
                    <a:lnTo>
                      <a:pt x="60" y="196"/>
                    </a:lnTo>
                    <a:lnTo>
                      <a:pt x="184" y="74"/>
                    </a:lnTo>
                    <a:lnTo>
                      <a:pt x="184" y="74"/>
                    </a:lnTo>
                    <a:lnTo>
                      <a:pt x="188" y="68"/>
                    </a:lnTo>
                    <a:lnTo>
                      <a:pt x="192" y="60"/>
                    </a:lnTo>
                    <a:lnTo>
                      <a:pt x="196" y="52"/>
                    </a:lnTo>
                    <a:lnTo>
                      <a:pt x="196" y="44"/>
                    </a:lnTo>
                    <a:lnTo>
                      <a:pt x="196" y="36"/>
                    </a:lnTo>
                    <a:lnTo>
                      <a:pt x="192" y="28"/>
                    </a:lnTo>
                    <a:lnTo>
                      <a:pt x="188" y="20"/>
                    </a:lnTo>
                    <a:lnTo>
                      <a:pt x="184" y="14"/>
                    </a:lnTo>
                    <a:lnTo>
                      <a:pt x="184" y="14"/>
                    </a:lnTo>
                    <a:close/>
                    <a:moveTo>
                      <a:pt x="52" y="132"/>
                    </a:moveTo>
                    <a:lnTo>
                      <a:pt x="52" y="132"/>
                    </a:lnTo>
                    <a:lnTo>
                      <a:pt x="50" y="132"/>
                    </a:lnTo>
                    <a:lnTo>
                      <a:pt x="48" y="134"/>
                    </a:lnTo>
                    <a:lnTo>
                      <a:pt x="44" y="132"/>
                    </a:lnTo>
                    <a:lnTo>
                      <a:pt x="42" y="132"/>
                    </a:lnTo>
                    <a:lnTo>
                      <a:pt x="42" y="132"/>
                    </a:lnTo>
                    <a:lnTo>
                      <a:pt x="40" y="128"/>
                    </a:lnTo>
                    <a:lnTo>
                      <a:pt x="40" y="126"/>
                    </a:lnTo>
                    <a:lnTo>
                      <a:pt x="40" y="122"/>
                    </a:lnTo>
                    <a:lnTo>
                      <a:pt x="42" y="120"/>
                    </a:lnTo>
                    <a:lnTo>
                      <a:pt x="136" y="24"/>
                    </a:lnTo>
                    <a:lnTo>
                      <a:pt x="136" y="24"/>
                    </a:lnTo>
                    <a:lnTo>
                      <a:pt x="140" y="22"/>
                    </a:lnTo>
                    <a:lnTo>
                      <a:pt x="142" y="22"/>
                    </a:lnTo>
                    <a:lnTo>
                      <a:pt x="146" y="22"/>
                    </a:lnTo>
                    <a:lnTo>
                      <a:pt x="148" y="24"/>
                    </a:lnTo>
                    <a:lnTo>
                      <a:pt x="148" y="24"/>
                    </a:lnTo>
                    <a:lnTo>
                      <a:pt x="150" y="28"/>
                    </a:lnTo>
                    <a:lnTo>
                      <a:pt x="150" y="30"/>
                    </a:lnTo>
                    <a:lnTo>
                      <a:pt x="150" y="34"/>
                    </a:lnTo>
                    <a:lnTo>
                      <a:pt x="148" y="36"/>
                    </a:lnTo>
                    <a:lnTo>
                      <a:pt x="52" y="132"/>
                    </a:lnTo>
                    <a:close/>
                    <a:moveTo>
                      <a:pt x="172" y="58"/>
                    </a:moveTo>
                    <a:lnTo>
                      <a:pt x="76" y="154"/>
                    </a:lnTo>
                    <a:lnTo>
                      <a:pt x="76" y="154"/>
                    </a:lnTo>
                    <a:lnTo>
                      <a:pt x="74" y="156"/>
                    </a:lnTo>
                    <a:lnTo>
                      <a:pt x="70" y="156"/>
                    </a:lnTo>
                    <a:lnTo>
                      <a:pt x="68" y="156"/>
                    </a:lnTo>
                    <a:lnTo>
                      <a:pt x="64" y="154"/>
                    </a:lnTo>
                    <a:lnTo>
                      <a:pt x="64" y="154"/>
                    </a:lnTo>
                    <a:lnTo>
                      <a:pt x="62" y="152"/>
                    </a:lnTo>
                    <a:lnTo>
                      <a:pt x="62" y="148"/>
                    </a:lnTo>
                    <a:lnTo>
                      <a:pt x="62" y="146"/>
                    </a:lnTo>
                    <a:lnTo>
                      <a:pt x="64" y="144"/>
                    </a:lnTo>
                    <a:lnTo>
                      <a:pt x="160" y="48"/>
                    </a:lnTo>
                    <a:lnTo>
                      <a:pt x="160" y="48"/>
                    </a:lnTo>
                    <a:lnTo>
                      <a:pt x="162" y="46"/>
                    </a:lnTo>
                    <a:lnTo>
                      <a:pt x="166" y="46"/>
                    </a:lnTo>
                    <a:lnTo>
                      <a:pt x="168" y="46"/>
                    </a:lnTo>
                    <a:lnTo>
                      <a:pt x="172" y="48"/>
                    </a:lnTo>
                    <a:lnTo>
                      <a:pt x="172" y="48"/>
                    </a:lnTo>
                    <a:lnTo>
                      <a:pt x="174" y="50"/>
                    </a:lnTo>
                    <a:lnTo>
                      <a:pt x="174" y="54"/>
                    </a:lnTo>
                    <a:lnTo>
                      <a:pt x="174" y="56"/>
                    </a:lnTo>
                    <a:lnTo>
                      <a:pt x="172" y="58"/>
                    </a:lnTo>
                    <a:lnTo>
                      <a:pt x="172" y="58"/>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219170" fontAlgn="ctr">
                  <a:defRPr/>
                </a:pPr>
                <a:endParaRPr lang="en-US" altLang="zh-CN" sz="2400" kern="0">
                  <a:solidFill>
                    <a:srgbClr val="000000"/>
                  </a:solidFill>
                  <a:latin typeface="Arial" panose="020B0604020202020204" pitchFamily="34" charset="0"/>
                  <a:ea typeface="微软雅黑" panose="020B0503020204020204" pitchFamily="34" charset="-122"/>
                </a:endParaRPr>
              </a:p>
            </p:txBody>
          </p:sp>
          <p:sp>
            <p:nvSpPr>
              <p:cNvPr id="33" name="Freeform 113"/>
              <p:cNvSpPr>
                <a:spLocks noEditPoints="1"/>
              </p:cNvSpPr>
              <p:nvPr/>
            </p:nvSpPr>
            <p:spPr bwMode="auto">
              <a:xfrm>
                <a:off x="6782595" y="5466858"/>
                <a:ext cx="267814" cy="267814"/>
              </a:xfrm>
              <a:custGeom>
                <a:avLst/>
                <a:gdLst/>
                <a:ahLst/>
                <a:cxnLst>
                  <a:cxn ang="0">
                    <a:pos x="120" y="60"/>
                  </a:cxn>
                  <a:cxn ang="0">
                    <a:pos x="120" y="60"/>
                  </a:cxn>
                  <a:cxn ang="0">
                    <a:pos x="58" y="0"/>
                  </a:cxn>
                  <a:cxn ang="0">
                    <a:pos x="0" y="58"/>
                  </a:cxn>
                  <a:cxn ang="0">
                    <a:pos x="0" y="58"/>
                  </a:cxn>
                  <a:cxn ang="0">
                    <a:pos x="60" y="120"/>
                  </a:cxn>
                  <a:cxn ang="0">
                    <a:pos x="60" y="120"/>
                  </a:cxn>
                  <a:cxn ang="0">
                    <a:pos x="60" y="120"/>
                  </a:cxn>
                  <a:cxn ang="0">
                    <a:pos x="66" y="126"/>
                  </a:cxn>
                  <a:cxn ang="0">
                    <a:pos x="74" y="130"/>
                  </a:cxn>
                  <a:cxn ang="0">
                    <a:pos x="82" y="132"/>
                  </a:cxn>
                  <a:cxn ang="0">
                    <a:pos x="90" y="132"/>
                  </a:cxn>
                  <a:cxn ang="0">
                    <a:pos x="98" y="132"/>
                  </a:cxn>
                  <a:cxn ang="0">
                    <a:pos x="106" y="130"/>
                  </a:cxn>
                  <a:cxn ang="0">
                    <a:pos x="114" y="126"/>
                  </a:cxn>
                  <a:cxn ang="0">
                    <a:pos x="120" y="120"/>
                  </a:cxn>
                  <a:cxn ang="0">
                    <a:pos x="120" y="120"/>
                  </a:cxn>
                  <a:cxn ang="0">
                    <a:pos x="126" y="114"/>
                  </a:cxn>
                  <a:cxn ang="0">
                    <a:pos x="130" y="106"/>
                  </a:cxn>
                  <a:cxn ang="0">
                    <a:pos x="132" y="98"/>
                  </a:cxn>
                  <a:cxn ang="0">
                    <a:pos x="132" y="90"/>
                  </a:cxn>
                  <a:cxn ang="0">
                    <a:pos x="132" y="82"/>
                  </a:cxn>
                  <a:cxn ang="0">
                    <a:pos x="130" y="74"/>
                  </a:cxn>
                  <a:cxn ang="0">
                    <a:pos x="126" y="66"/>
                  </a:cxn>
                  <a:cxn ang="0">
                    <a:pos x="120" y="60"/>
                  </a:cxn>
                  <a:cxn ang="0">
                    <a:pos x="120" y="60"/>
                  </a:cxn>
                  <a:cxn ang="0">
                    <a:pos x="102" y="102"/>
                  </a:cxn>
                  <a:cxn ang="0">
                    <a:pos x="102" y="102"/>
                  </a:cxn>
                  <a:cxn ang="0">
                    <a:pos x="96" y="106"/>
                  </a:cxn>
                  <a:cxn ang="0">
                    <a:pos x="90" y="108"/>
                  </a:cxn>
                  <a:cxn ang="0">
                    <a:pos x="84" y="106"/>
                  </a:cxn>
                  <a:cxn ang="0">
                    <a:pos x="78" y="102"/>
                  </a:cxn>
                  <a:cxn ang="0">
                    <a:pos x="78" y="102"/>
                  </a:cxn>
                  <a:cxn ang="0">
                    <a:pos x="74" y="96"/>
                  </a:cxn>
                  <a:cxn ang="0">
                    <a:pos x="72" y="90"/>
                  </a:cxn>
                  <a:cxn ang="0">
                    <a:pos x="74" y="84"/>
                  </a:cxn>
                  <a:cxn ang="0">
                    <a:pos x="78" y="78"/>
                  </a:cxn>
                  <a:cxn ang="0">
                    <a:pos x="78" y="78"/>
                  </a:cxn>
                  <a:cxn ang="0">
                    <a:pos x="84" y="74"/>
                  </a:cxn>
                  <a:cxn ang="0">
                    <a:pos x="90" y="72"/>
                  </a:cxn>
                  <a:cxn ang="0">
                    <a:pos x="96" y="74"/>
                  </a:cxn>
                  <a:cxn ang="0">
                    <a:pos x="102" y="78"/>
                  </a:cxn>
                  <a:cxn ang="0">
                    <a:pos x="102" y="78"/>
                  </a:cxn>
                  <a:cxn ang="0">
                    <a:pos x="106" y="84"/>
                  </a:cxn>
                  <a:cxn ang="0">
                    <a:pos x="108" y="90"/>
                  </a:cxn>
                  <a:cxn ang="0">
                    <a:pos x="106" y="96"/>
                  </a:cxn>
                  <a:cxn ang="0">
                    <a:pos x="102" y="102"/>
                  </a:cxn>
                  <a:cxn ang="0">
                    <a:pos x="102" y="102"/>
                  </a:cxn>
                </a:cxnLst>
                <a:rect l="0" t="0" r="r" b="b"/>
                <a:pathLst>
                  <a:path w="132" h="132">
                    <a:moveTo>
                      <a:pt x="120" y="60"/>
                    </a:moveTo>
                    <a:lnTo>
                      <a:pt x="120" y="60"/>
                    </a:lnTo>
                    <a:lnTo>
                      <a:pt x="58" y="0"/>
                    </a:lnTo>
                    <a:lnTo>
                      <a:pt x="0" y="58"/>
                    </a:lnTo>
                    <a:lnTo>
                      <a:pt x="0" y="58"/>
                    </a:lnTo>
                    <a:lnTo>
                      <a:pt x="60" y="120"/>
                    </a:lnTo>
                    <a:lnTo>
                      <a:pt x="60" y="120"/>
                    </a:lnTo>
                    <a:lnTo>
                      <a:pt x="60" y="120"/>
                    </a:lnTo>
                    <a:lnTo>
                      <a:pt x="66" y="126"/>
                    </a:lnTo>
                    <a:lnTo>
                      <a:pt x="74" y="130"/>
                    </a:lnTo>
                    <a:lnTo>
                      <a:pt x="82" y="132"/>
                    </a:lnTo>
                    <a:lnTo>
                      <a:pt x="90" y="132"/>
                    </a:lnTo>
                    <a:lnTo>
                      <a:pt x="98" y="132"/>
                    </a:lnTo>
                    <a:lnTo>
                      <a:pt x="106" y="130"/>
                    </a:lnTo>
                    <a:lnTo>
                      <a:pt x="114" y="126"/>
                    </a:lnTo>
                    <a:lnTo>
                      <a:pt x="120" y="120"/>
                    </a:lnTo>
                    <a:lnTo>
                      <a:pt x="120" y="120"/>
                    </a:lnTo>
                    <a:lnTo>
                      <a:pt x="126" y="114"/>
                    </a:lnTo>
                    <a:lnTo>
                      <a:pt x="130" y="106"/>
                    </a:lnTo>
                    <a:lnTo>
                      <a:pt x="132" y="98"/>
                    </a:lnTo>
                    <a:lnTo>
                      <a:pt x="132" y="90"/>
                    </a:lnTo>
                    <a:lnTo>
                      <a:pt x="132" y="82"/>
                    </a:lnTo>
                    <a:lnTo>
                      <a:pt x="130" y="74"/>
                    </a:lnTo>
                    <a:lnTo>
                      <a:pt x="126" y="66"/>
                    </a:lnTo>
                    <a:lnTo>
                      <a:pt x="120" y="60"/>
                    </a:lnTo>
                    <a:lnTo>
                      <a:pt x="120" y="60"/>
                    </a:lnTo>
                    <a:close/>
                    <a:moveTo>
                      <a:pt x="102" y="102"/>
                    </a:moveTo>
                    <a:lnTo>
                      <a:pt x="102" y="102"/>
                    </a:lnTo>
                    <a:lnTo>
                      <a:pt x="96" y="106"/>
                    </a:lnTo>
                    <a:lnTo>
                      <a:pt x="90" y="108"/>
                    </a:lnTo>
                    <a:lnTo>
                      <a:pt x="84" y="106"/>
                    </a:lnTo>
                    <a:lnTo>
                      <a:pt x="78" y="102"/>
                    </a:lnTo>
                    <a:lnTo>
                      <a:pt x="78" y="102"/>
                    </a:lnTo>
                    <a:lnTo>
                      <a:pt x="74" y="96"/>
                    </a:lnTo>
                    <a:lnTo>
                      <a:pt x="72" y="90"/>
                    </a:lnTo>
                    <a:lnTo>
                      <a:pt x="74" y="84"/>
                    </a:lnTo>
                    <a:lnTo>
                      <a:pt x="78" y="78"/>
                    </a:lnTo>
                    <a:lnTo>
                      <a:pt x="78" y="78"/>
                    </a:lnTo>
                    <a:lnTo>
                      <a:pt x="84" y="74"/>
                    </a:lnTo>
                    <a:lnTo>
                      <a:pt x="90" y="72"/>
                    </a:lnTo>
                    <a:lnTo>
                      <a:pt x="96" y="74"/>
                    </a:lnTo>
                    <a:lnTo>
                      <a:pt x="102" y="78"/>
                    </a:lnTo>
                    <a:lnTo>
                      <a:pt x="102" y="78"/>
                    </a:lnTo>
                    <a:lnTo>
                      <a:pt x="106" y="84"/>
                    </a:lnTo>
                    <a:lnTo>
                      <a:pt x="108" y="90"/>
                    </a:lnTo>
                    <a:lnTo>
                      <a:pt x="106" y="96"/>
                    </a:lnTo>
                    <a:lnTo>
                      <a:pt x="102" y="102"/>
                    </a:lnTo>
                    <a:lnTo>
                      <a:pt x="102" y="102"/>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219170" fontAlgn="ctr">
                  <a:defRPr/>
                </a:pPr>
                <a:endParaRPr lang="en-US" altLang="zh-CN" sz="2400" kern="0">
                  <a:solidFill>
                    <a:srgbClr val="000000"/>
                  </a:solidFill>
                  <a:latin typeface="Arial" panose="020B0604020202020204" pitchFamily="34" charset="0"/>
                  <a:ea typeface="微软雅黑" panose="020B0503020204020204" pitchFamily="34" charset="-122"/>
                </a:endParaRPr>
              </a:p>
            </p:txBody>
          </p:sp>
          <p:sp>
            <p:nvSpPr>
              <p:cNvPr id="34" name="Freeform 114"/>
              <p:cNvSpPr>
                <a:spLocks/>
              </p:cNvSpPr>
              <p:nvPr/>
            </p:nvSpPr>
            <p:spPr bwMode="auto">
              <a:xfrm>
                <a:off x="6401163" y="5085426"/>
                <a:ext cx="324623" cy="324623"/>
              </a:xfrm>
              <a:custGeom>
                <a:avLst/>
                <a:gdLst/>
                <a:ahLst/>
                <a:cxnLst>
                  <a:cxn ang="0">
                    <a:pos x="80" y="0"/>
                  </a:cxn>
                  <a:cxn ang="0">
                    <a:pos x="80" y="0"/>
                  </a:cxn>
                  <a:cxn ang="0">
                    <a:pos x="64" y="2"/>
                  </a:cxn>
                  <a:cxn ang="0">
                    <a:pos x="50" y="6"/>
                  </a:cxn>
                  <a:cxn ang="0">
                    <a:pos x="92" y="48"/>
                  </a:cxn>
                  <a:cxn ang="0">
                    <a:pos x="92" y="48"/>
                  </a:cxn>
                  <a:cxn ang="0">
                    <a:pos x="96" y="56"/>
                  </a:cxn>
                  <a:cxn ang="0">
                    <a:pos x="98" y="62"/>
                  </a:cxn>
                  <a:cxn ang="0">
                    <a:pos x="96" y="70"/>
                  </a:cxn>
                  <a:cxn ang="0">
                    <a:pos x="92" y="76"/>
                  </a:cxn>
                  <a:cxn ang="0">
                    <a:pos x="76" y="94"/>
                  </a:cxn>
                  <a:cxn ang="0">
                    <a:pos x="76" y="94"/>
                  </a:cxn>
                  <a:cxn ang="0">
                    <a:pos x="70" y="98"/>
                  </a:cxn>
                  <a:cxn ang="0">
                    <a:pos x="62" y="98"/>
                  </a:cxn>
                  <a:cxn ang="0">
                    <a:pos x="54" y="98"/>
                  </a:cxn>
                  <a:cxn ang="0">
                    <a:pos x="48" y="94"/>
                  </a:cxn>
                  <a:cxn ang="0">
                    <a:pos x="6" y="50"/>
                  </a:cxn>
                  <a:cxn ang="0">
                    <a:pos x="6" y="50"/>
                  </a:cxn>
                  <a:cxn ang="0">
                    <a:pos x="2" y="64"/>
                  </a:cxn>
                  <a:cxn ang="0">
                    <a:pos x="0" y="80"/>
                  </a:cxn>
                  <a:cxn ang="0">
                    <a:pos x="0" y="80"/>
                  </a:cxn>
                  <a:cxn ang="0">
                    <a:pos x="2" y="96"/>
                  </a:cxn>
                  <a:cxn ang="0">
                    <a:pos x="6" y="110"/>
                  </a:cxn>
                  <a:cxn ang="0">
                    <a:pos x="14" y="124"/>
                  </a:cxn>
                  <a:cxn ang="0">
                    <a:pos x="24" y="136"/>
                  </a:cxn>
                  <a:cxn ang="0">
                    <a:pos x="36" y="146"/>
                  </a:cxn>
                  <a:cxn ang="0">
                    <a:pos x="50" y="154"/>
                  </a:cxn>
                  <a:cxn ang="0">
                    <a:pos x="64" y="158"/>
                  </a:cxn>
                  <a:cxn ang="0">
                    <a:pos x="80" y="160"/>
                  </a:cxn>
                  <a:cxn ang="0">
                    <a:pos x="80" y="160"/>
                  </a:cxn>
                  <a:cxn ang="0">
                    <a:pos x="96" y="158"/>
                  </a:cxn>
                  <a:cxn ang="0">
                    <a:pos x="112" y="154"/>
                  </a:cxn>
                  <a:cxn ang="0">
                    <a:pos x="124" y="146"/>
                  </a:cxn>
                  <a:cxn ang="0">
                    <a:pos x="136" y="136"/>
                  </a:cxn>
                  <a:cxn ang="0">
                    <a:pos x="146" y="124"/>
                  </a:cxn>
                  <a:cxn ang="0">
                    <a:pos x="154" y="110"/>
                  </a:cxn>
                  <a:cxn ang="0">
                    <a:pos x="158" y="96"/>
                  </a:cxn>
                  <a:cxn ang="0">
                    <a:pos x="160" y="80"/>
                  </a:cxn>
                  <a:cxn ang="0">
                    <a:pos x="160" y="80"/>
                  </a:cxn>
                  <a:cxn ang="0">
                    <a:pos x="158" y="64"/>
                  </a:cxn>
                  <a:cxn ang="0">
                    <a:pos x="154" y="48"/>
                  </a:cxn>
                  <a:cxn ang="0">
                    <a:pos x="146" y="36"/>
                  </a:cxn>
                  <a:cxn ang="0">
                    <a:pos x="136" y="24"/>
                  </a:cxn>
                  <a:cxn ang="0">
                    <a:pos x="124" y="14"/>
                  </a:cxn>
                  <a:cxn ang="0">
                    <a:pos x="112" y="6"/>
                  </a:cxn>
                  <a:cxn ang="0">
                    <a:pos x="96" y="2"/>
                  </a:cxn>
                  <a:cxn ang="0">
                    <a:pos x="80" y="0"/>
                  </a:cxn>
                  <a:cxn ang="0">
                    <a:pos x="80" y="0"/>
                  </a:cxn>
                </a:cxnLst>
                <a:rect l="0" t="0" r="r" b="b"/>
                <a:pathLst>
                  <a:path w="160" h="160">
                    <a:moveTo>
                      <a:pt x="80" y="0"/>
                    </a:moveTo>
                    <a:lnTo>
                      <a:pt x="80" y="0"/>
                    </a:lnTo>
                    <a:lnTo>
                      <a:pt x="64" y="2"/>
                    </a:lnTo>
                    <a:lnTo>
                      <a:pt x="50" y="6"/>
                    </a:lnTo>
                    <a:lnTo>
                      <a:pt x="92" y="48"/>
                    </a:lnTo>
                    <a:lnTo>
                      <a:pt x="92" y="48"/>
                    </a:lnTo>
                    <a:lnTo>
                      <a:pt x="96" y="56"/>
                    </a:lnTo>
                    <a:lnTo>
                      <a:pt x="98" y="62"/>
                    </a:lnTo>
                    <a:lnTo>
                      <a:pt x="96" y="70"/>
                    </a:lnTo>
                    <a:lnTo>
                      <a:pt x="92" y="76"/>
                    </a:lnTo>
                    <a:lnTo>
                      <a:pt x="76" y="94"/>
                    </a:lnTo>
                    <a:lnTo>
                      <a:pt x="76" y="94"/>
                    </a:lnTo>
                    <a:lnTo>
                      <a:pt x="70" y="98"/>
                    </a:lnTo>
                    <a:lnTo>
                      <a:pt x="62" y="98"/>
                    </a:lnTo>
                    <a:lnTo>
                      <a:pt x="54" y="98"/>
                    </a:lnTo>
                    <a:lnTo>
                      <a:pt x="48" y="94"/>
                    </a:lnTo>
                    <a:lnTo>
                      <a:pt x="6" y="50"/>
                    </a:lnTo>
                    <a:lnTo>
                      <a:pt x="6" y="50"/>
                    </a:lnTo>
                    <a:lnTo>
                      <a:pt x="2" y="64"/>
                    </a:lnTo>
                    <a:lnTo>
                      <a:pt x="0" y="80"/>
                    </a:lnTo>
                    <a:lnTo>
                      <a:pt x="0" y="80"/>
                    </a:lnTo>
                    <a:lnTo>
                      <a:pt x="2" y="96"/>
                    </a:lnTo>
                    <a:lnTo>
                      <a:pt x="6" y="110"/>
                    </a:lnTo>
                    <a:lnTo>
                      <a:pt x="14" y="124"/>
                    </a:lnTo>
                    <a:lnTo>
                      <a:pt x="24" y="136"/>
                    </a:lnTo>
                    <a:lnTo>
                      <a:pt x="36" y="146"/>
                    </a:lnTo>
                    <a:lnTo>
                      <a:pt x="50" y="154"/>
                    </a:lnTo>
                    <a:lnTo>
                      <a:pt x="64" y="158"/>
                    </a:lnTo>
                    <a:lnTo>
                      <a:pt x="80" y="160"/>
                    </a:lnTo>
                    <a:lnTo>
                      <a:pt x="80" y="160"/>
                    </a:lnTo>
                    <a:lnTo>
                      <a:pt x="96" y="158"/>
                    </a:lnTo>
                    <a:lnTo>
                      <a:pt x="112" y="154"/>
                    </a:lnTo>
                    <a:lnTo>
                      <a:pt x="124" y="146"/>
                    </a:lnTo>
                    <a:lnTo>
                      <a:pt x="136" y="136"/>
                    </a:lnTo>
                    <a:lnTo>
                      <a:pt x="146" y="124"/>
                    </a:lnTo>
                    <a:lnTo>
                      <a:pt x="154" y="110"/>
                    </a:lnTo>
                    <a:lnTo>
                      <a:pt x="158" y="96"/>
                    </a:lnTo>
                    <a:lnTo>
                      <a:pt x="160" y="80"/>
                    </a:lnTo>
                    <a:lnTo>
                      <a:pt x="160" y="80"/>
                    </a:lnTo>
                    <a:lnTo>
                      <a:pt x="158" y="64"/>
                    </a:lnTo>
                    <a:lnTo>
                      <a:pt x="154" y="48"/>
                    </a:lnTo>
                    <a:lnTo>
                      <a:pt x="146" y="36"/>
                    </a:lnTo>
                    <a:lnTo>
                      <a:pt x="136" y="24"/>
                    </a:lnTo>
                    <a:lnTo>
                      <a:pt x="124" y="14"/>
                    </a:lnTo>
                    <a:lnTo>
                      <a:pt x="112" y="6"/>
                    </a:lnTo>
                    <a:lnTo>
                      <a:pt x="96" y="2"/>
                    </a:lnTo>
                    <a:lnTo>
                      <a:pt x="80" y="0"/>
                    </a:lnTo>
                    <a:lnTo>
                      <a:pt x="80"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219170" fontAlgn="ctr">
                  <a:defRPr/>
                </a:pPr>
                <a:endParaRPr lang="en-US" altLang="zh-CN" sz="2400" kern="0">
                  <a:solidFill>
                    <a:srgbClr val="000000"/>
                  </a:solidFill>
                  <a:latin typeface="Arial" panose="020B0604020202020204" pitchFamily="34" charset="0"/>
                  <a:ea typeface="微软雅黑" panose="020B0503020204020204" pitchFamily="34" charset="-122"/>
                </a:endParaRPr>
              </a:p>
            </p:txBody>
          </p:sp>
        </p:grpSp>
        <p:sp>
          <p:nvSpPr>
            <p:cNvPr id="28" name="TextBox 32"/>
            <p:cNvSpPr txBox="1"/>
            <p:nvPr/>
          </p:nvSpPr>
          <p:spPr>
            <a:xfrm>
              <a:off x="1507583" y="3200672"/>
              <a:ext cx="311095" cy="232637"/>
            </a:xfrm>
            <a:prstGeom prst="rect">
              <a:avLst/>
            </a:prstGeom>
            <a:noFill/>
          </p:spPr>
          <p:txBody>
            <a:bodyPr wrap="square" rtlCol="0">
              <a:noAutofit/>
            </a:bodyPr>
            <a:lstStyle/>
            <a:p>
              <a:pPr algn="ctr" defTabSz="1219170" fontAlgn="ctr">
                <a:defRPr/>
              </a:pPr>
              <a:r>
                <a:rPr lang="en-US" sz="1600">
                  <a:solidFill>
                    <a:srgbClr val="000000"/>
                  </a:solidFill>
                  <a:latin typeface="Arial" panose="020B0604020202020204" pitchFamily="34" charset="0"/>
                </a:rPr>
                <a:t>3</a:t>
              </a:r>
              <a:endParaRPr lang="en-US" altLang="zh-CN" sz="1600" kern="0">
                <a:solidFill>
                  <a:srgbClr val="000000"/>
                </a:solidFill>
                <a:latin typeface="Arial" panose="020B0604020202020204" pitchFamily="34" charset="0"/>
                <a:ea typeface="微软雅黑" pitchFamily="34" charset="-122"/>
              </a:endParaRPr>
            </a:p>
          </p:txBody>
        </p:sp>
        <p:sp>
          <p:nvSpPr>
            <p:cNvPr id="29" name="Freeform 64"/>
            <p:cNvSpPr>
              <a:spLocks noEditPoints="1"/>
            </p:cNvSpPr>
            <p:nvPr/>
          </p:nvSpPr>
          <p:spPr bwMode="auto">
            <a:xfrm>
              <a:off x="1138518" y="3218069"/>
              <a:ext cx="243958" cy="269914"/>
            </a:xfrm>
            <a:custGeom>
              <a:avLst/>
              <a:gdLst/>
              <a:ahLst/>
              <a:cxnLst>
                <a:cxn ang="0">
                  <a:pos x="146" y="186"/>
                </a:cxn>
                <a:cxn ang="0">
                  <a:pos x="162" y="180"/>
                </a:cxn>
                <a:cxn ang="0">
                  <a:pos x="170" y="172"/>
                </a:cxn>
                <a:cxn ang="0">
                  <a:pos x="172" y="162"/>
                </a:cxn>
                <a:cxn ang="0">
                  <a:pos x="166" y="144"/>
                </a:cxn>
                <a:cxn ang="0">
                  <a:pos x="138" y="112"/>
                </a:cxn>
                <a:cxn ang="0">
                  <a:pos x="148" y="80"/>
                </a:cxn>
                <a:cxn ang="0">
                  <a:pos x="148" y="66"/>
                </a:cxn>
                <a:cxn ang="0">
                  <a:pos x="140" y="38"/>
                </a:cxn>
                <a:cxn ang="0">
                  <a:pos x="130" y="26"/>
                </a:cxn>
                <a:cxn ang="0">
                  <a:pos x="108" y="8"/>
                </a:cxn>
                <a:cxn ang="0">
                  <a:pos x="80" y="0"/>
                </a:cxn>
                <a:cxn ang="0">
                  <a:pos x="74" y="0"/>
                </a:cxn>
                <a:cxn ang="0">
                  <a:pos x="60" y="2"/>
                </a:cxn>
                <a:cxn ang="0">
                  <a:pos x="34" y="12"/>
                </a:cxn>
                <a:cxn ang="0">
                  <a:pos x="14" y="30"/>
                </a:cxn>
                <a:cxn ang="0">
                  <a:pos x="2" y="54"/>
                </a:cxn>
                <a:cxn ang="0">
                  <a:pos x="0" y="68"/>
                </a:cxn>
                <a:cxn ang="0">
                  <a:pos x="2" y="96"/>
                </a:cxn>
                <a:cxn ang="0">
                  <a:pos x="16" y="122"/>
                </a:cxn>
                <a:cxn ang="0">
                  <a:pos x="28" y="132"/>
                </a:cxn>
                <a:cxn ang="0">
                  <a:pos x="54" y="146"/>
                </a:cxn>
                <a:cxn ang="0">
                  <a:pos x="68" y="148"/>
                </a:cxn>
                <a:cxn ang="0">
                  <a:pos x="74" y="148"/>
                </a:cxn>
                <a:cxn ang="0">
                  <a:pos x="98" y="144"/>
                </a:cxn>
                <a:cxn ang="0">
                  <a:pos x="128" y="176"/>
                </a:cxn>
                <a:cxn ang="0">
                  <a:pos x="144" y="186"/>
                </a:cxn>
                <a:cxn ang="0">
                  <a:pos x="146" y="186"/>
                </a:cxn>
                <a:cxn ang="0">
                  <a:pos x="74" y="24"/>
                </a:cxn>
                <a:cxn ang="0">
                  <a:pos x="78" y="24"/>
                </a:cxn>
                <a:cxn ang="0">
                  <a:pos x="88" y="26"/>
                </a:cxn>
                <a:cxn ang="0">
                  <a:pos x="106" y="36"/>
                </a:cxn>
                <a:cxn ang="0">
                  <a:pos x="118" y="50"/>
                </a:cxn>
                <a:cxn ang="0">
                  <a:pos x="124" y="68"/>
                </a:cxn>
                <a:cxn ang="0">
                  <a:pos x="124" y="78"/>
                </a:cxn>
                <a:cxn ang="0">
                  <a:pos x="120" y="96"/>
                </a:cxn>
                <a:cxn ang="0">
                  <a:pos x="108" y="112"/>
                </a:cxn>
                <a:cxn ang="0">
                  <a:pos x="92" y="120"/>
                </a:cxn>
                <a:cxn ang="0">
                  <a:pos x="74" y="124"/>
                </a:cxn>
                <a:cxn ang="0">
                  <a:pos x="70" y="124"/>
                </a:cxn>
                <a:cxn ang="0">
                  <a:pos x="60" y="122"/>
                </a:cxn>
                <a:cxn ang="0">
                  <a:pos x="42" y="114"/>
                </a:cxn>
                <a:cxn ang="0">
                  <a:pos x="30" y="98"/>
                </a:cxn>
                <a:cxn ang="0">
                  <a:pos x="24" y="80"/>
                </a:cxn>
                <a:cxn ang="0">
                  <a:pos x="24" y="70"/>
                </a:cxn>
                <a:cxn ang="0">
                  <a:pos x="30" y="52"/>
                </a:cxn>
                <a:cxn ang="0">
                  <a:pos x="40" y="38"/>
                </a:cxn>
                <a:cxn ang="0">
                  <a:pos x="56" y="28"/>
                </a:cxn>
                <a:cxn ang="0">
                  <a:pos x="74" y="24"/>
                </a:cxn>
              </a:cxnLst>
              <a:rect l="0" t="0" r="r" b="b"/>
              <a:pathLst>
                <a:path w="172" h="186">
                  <a:moveTo>
                    <a:pt x="146" y="186"/>
                  </a:moveTo>
                  <a:lnTo>
                    <a:pt x="146" y="186"/>
                  </a:lnTo>
                  <a:lnTo>
                    <a:pt x="156" y="184"/>
                  </a:lnTo>
                  <a:lnTo>
                    <a:pt x="162" y="180"/>
                  </a:lnTo>
                  <a:lnTo>
                    <a:pt x="162" y="180"/>
                  </a:lnTo>
                  <a:lnTo>
                    <a:pt x="170" y="172"/>
                  </a:lnTo>
                  <a:lnTo>
                    <a:pt x="172" y="162"/>
                  </a:lnTo>
                  <a:lnTo>
                    <a:pt x="172" y="162"/>
                  </a:lnTo>
                  <a:lnTo>
                    <a:pt x="170" y="154"/>
                  </a:lnTo>
                  <a:lnTo>
                    <a:pt x="166" y="144"/>
                  </a:lnTo>
                  <a:lnTo>
                    <a:pt x="138" y="112"/>
                  </a:lnTo>
                  <a:lnTo>
                    <a:pt x="138" y="112"/>
                  </a:lnTo>
                  <a:lnTo>
                    <a:pt x="144" y="98"/>
                  </a:lnTo>
                  <a:lnTo>
                    <a:pt x="148" y="80"/>
                  </a:lnTo>
                  <a:lnTo>
                    <a:pt x="148" y="80"/>
                  </a:lnTo>
                  <a:lnTo>
                    <a:pt x="148" y="66"/>
                  </a:lnTo>
                  <a:lnTo>
                    <a:pt x="144" y="52"/>
                  </a:lnTo>
                  <a:lnTo>
                    <a:pt x="140" y="38"/>
                  </a:lnTo>
                  <a:lnTo>
                    <a:pt x="130" y="26"/>
                  </a:lnTo>
                  <a:lnTo>
                    <a:pt x="130" y="26"/>
                  </a:lnTo>
                  <a:lnTo>
                    <a:pt x="120" y="16"/>
                  </a:lnTo>
                  <a:lnTo>
                    <a:pt x="108" y="8"/>
                  </a:lnTo>
                  <a:lnTo>
                    <a:pt x="94" y="2"/>
                  </a:lnTo>
                  <a:lnTo>
                    <a:pt x="80" y="0"/>
                  </a:lnTo>
                  <a:lnTo>
                    <a:pt x="80" y="0"/>
                  </a:lnTo>
                  <a:lnTo>
                    <a:pt x="74" y="0"/>
                  </a:lnTo>
                  <a:lnTo>
                    <a:pt x="74" y="0"/>
                  </a:lnTo>
                  <a:lnTo>
                    <a:pt x="60" y="2"/>
                  </a:lnTo>
                  <a:lnTo>
                    <a:pt x="46" y="6"/>
                  </a:lnTo>
                  <a:lnTo>
                    <a:pt x="34" y="12"/>
                  </a:lnTo>
                  <a:lnTo>
                    <a:pt x="24" y="20"/>
                  </a:lnTo>
                  <a:lnTo>
                    <a:pt x="14" y="30"/>
                  </a:lnTo>
                  <a:lnTo>
                    <a:pt x="8" y="42"/>
                  </a:lnTo>
                  <a:lnTo>
                    <a:pt x="2" y="54"/>
                  </a:lnTo>
                  <a:lnTo>
                    <a:pt x="0" y="68"/>
                  </a:lnTo>
                  <a:lnTo>
                    <a:pt x="0" y="68"/>
                  </a:lnTo>
                  <a:lnTo>
                    <a:pt x="0" y="82"/>
                  </a:lnTo>
                  <a:lnTo>
                    <a:pt x="2" y="96"/>
                  </a:lnTo>
                  <a:lnTo>
                    <a:pt x="8" y="110"/>
                  </a:lnTo>
                  <a:lnTo>
                    <a:pt x="16" y="122"/>
                  </a:lnTo>
                  <a:lnTo>
                    <a:pt x="16" y="122"/>
                  </a:lnTo>
                  <a:lnTo>
                    <a:pt x="28" y="132"/>
                  </a:lnTo>
                  <a:lnTo>
                    <a:pt x="40" y="140"/>
                  </a:lnTo>
                  <a:lnTo>
                    <a:pt x="54" y="146"/>
                  </a:lnTo>
                  <a:lnTo>
                    <a:pt x="68" y="148"/>
                  </a:lnTo>
                  <a:lnTo>
                    <a:pt x="68" y="148"/>
                  </a:lnTo>
                  <a:lnTo>
                    <a:pt x="74" y="148"/>
                  </a:lnTo>
                  <a:lnTo>
                    <a:pt x="74" y="148"/>
                  </a:lnTo>
                  <a:lnTo>
                    <a:pt x="86" y="148"/>
                  </a:lnTo>
                  <a:lnTo>
                    <a:pt x="98" y="144"/>
                  </a:lnTo>
                  <a:lnTo>
                    <a:pt x="128" y="176"/>
                  </a:lnTo>
                  <a:lnTo>
                    <a:pt x="128" y="176"/>
                  </a:lnTo>
                  <a:lnTo>
                    <a:pt x="136" y="184"/>
                  </a:lnTo>
                  <a:lnTo>
                    <a:pt x="144" y="186"/>
                  </a:lnTo>
                  <a:lnTo>
                    <a:pt x="144" y="186"/>
                  </a:lnTo>
                  <a:lnTo>
                    <a:pt x="146" y="186"/>
                  </a:lnTo>
                  <a:lnTo>
                    <a:pt x="146" y="186"/>
                  </a:lnTo>
                  <a:close/>
                  <a:moveTo>
                    <a:pt x="74" y="24"/>
                  </a:moveTo>
                  <a:lnTo>
                    <a:pt x="74" y="24"/>
                  </a:lnTo>
                  <a:lnTo>
                    <a:pt x="78" y="24"/>
                  </a:lnTo>
                  <a:lnTo>
                    <a:pt x="78" y="24"/>
                  </a:lnTo>
                  <a:lnTo>
                    <a:pt x="88" y="26"/>
                  </a:lnTo>
                  <a:lnTo>
                    <a:pt x="98" y="30"/>
                  </a:lnTo>
                  <a:lnTo>
                    <a:pt x="106" y="36"/>
                  </a:lnTo>
                  <a:lnTo>
                    <a:pt x="112" y="42"/>
                  </a:lnTo>
                  <a:lnTo>
                    <a:pt x="118" y="50"/>
                  </a:lnTo>
                  <a:lnTo>
                    <a:pt x="122" y="58"/>
                  </a:lnTo>
                  <a:lnTo>
                    <a:pt x="124" y="68"/>
                  </a:lnTo>
                  <a:lnTo>
                    <a:pt x="124" y="78"/>
                  </a:lnTo>
                  <a:lnTo>
                    <a:pt x="124" y="78"/>
                  </a:lnTo>
                  <a:lnTo>
                    <a:pt x="122" y="88"/>
                  </a:lnTo>
                  <a:lnTo>
                    <a:pt x="120" y="96"/>
                  </a:lnTo>
                  <a:lnTo>
                    <a:pt x="114" y="104"/>
                  </a:lnTo>
                  <a:lnTo>
                    <a:pt x="108" y="112"/>
                  </a:lnTo>
                  <a:lnTo>
                    <a:pt x="100" y="116"/>
                  </a:lnTo>
                  <a:lnTo>
                    <a:pt x="92" y="120"/>
                  </a:lnTo>
                  <a:lnTo>
                    <a:pt x="84" y="124"/>
                  </a:lnTo>
                  <a:lnTo>
                    <a:pt x="74" y="124"/>
                  </a:lnTo>
                  <a:lnTo>
                    <a:pt x="74" y="124"/>
                  </a:lnTo>
                  <a:lnTo>
                    <a:pt x="70" y="124"/>
                  </a:lnTo>
                  <a:lnTo>
                    <a:pt x="70" y="124"/>
                  </a:lnTo>
                  <a:lnTo>
                    <a:pt x="60" y="122"/>
                  </a:lnTo>
                  <a:lnTo>
                    <a:pt x="50" y="118"/>
                  </a:lnTo>
                  <a:lnTo>
                    <a:pt x="42" y="114"/>
                  </a:lnTo>
                  <a:lnTo>
                    <a:pt x="36" y="106"/>
                  </a:lnTo>
                  <a:lnTo>
                    <a:pt x="30" y="98"/>
                  </a:lnTo>
                  <a:lnTo>
                    <a:pt x="26" y="90"/>
                  </a:lnTo>
                  <a:lnTo>
                    <a:pt x="24" y="80"/>
                  </a:lnTo>
                  <a:lnTo>
                    <a:pt x="24" y="70"/>
                  </a:lnTo>
                  <a:lnTo>
                    <a:pt x="24" y="70"/>
                  </a:lnTo>
                  <a:lnTo>
                    <a:pt x="26" y="60"/>
                  </a:lnTo>
                  <a:lnTo>
                    <a:pt x="30" y="52"/>
                  </a:lnTo>
                  <a:lnTo>
                    <a:pt x="34" y="44"/>
                  </a:lnTo>
                  <a:lnTo>
                    <a:pt x="40" y="38"/>
                  </a:lnTo>
                  <a:lnTo>
                    <a:pt x="48" y="32"/>
                  </a:lnTo>
                  <a:lnTo>
                    <a:pt x="56" y="28"/>
                  </a:lnTo>
                  <a:lnTo>
                    <a:pt x="64" y="24"/>
                  </a:lnTo>
                  <a:lnTo>
                    <a:pt x="74" y="24"/>
                  </a:lnTo>
                  <a:lnTo>
                    <a:pt x="74" y="24"/>
                  </a:lnTo>
                  <a:close/>
                </a:path>
              </a:pathLst>
            </a:custGeom>
            <a:solidFill>
              <a:srgbClr val="0070C0"/>
            </a:solidFill>
            <a:ln w="9525">
              <a:noFill/>
              <a:round/>
              <a:headEnd/>
              <a:tailEnd/>
            </a:ln>
          </p:spPr>
          <p:txBody>
            <a:bodyPr vert="horz" wrap="square" lIns="121920" tIns="60960" rIns="121920" bIns="60960" numCol="1" anchor="t" anchorCtr="0" compatLnSpc="1">
              <a:prstTxWarp prst="textNoShape">
                <a:avLst/>
              </a:prstTxWarp>
              <a:noAutofit/>
            </a:bodyPr>
            <a:lstStyle/>
            <a:p>
              <a:pPr defTabSz="1219170" fontAlgn="ctr">
                <a:defRPr/>
              </a:pPr>
              <a:endParaRPr lang="en-US" altLang="zh-CN" sz="2400" kern="0">
                <a:solidFill>
                  <a:srgbClr val="000000"/>
                </a:solidFill>
                <a:latin typeface="Arial" panose="020B0604020202020204" pitchFamily="34" charset="0"/>
                <a:ea typeface="微软雅黑" panose="020B0503020204020204" pitchFamily="34" charset="-122"/>
              </a:endParaRPr>
            </a:p>
          </p:txBody>
        </p:sp>
        <p:sp>
          <p:nvSpPr>
            <p:cNvPr id="30" name="TextBox 75"/>
            <p:cNvSpPr txBox="1"/>
            <p:nvPr/>
          </p:nvSpPr>
          <p:spPr>
            <a:xfrm>
              <a:off x="989572" y="3493422"/>
              <a:ext cx="643445" cy="190340"/>
            </a:xfrm>
            <a:prstGeom prst="rect">
              <a:avLst/>
            </a:prstGeom>
            <a:noFill/>
          </p:spPr>
          <p:txBody>
            <a:bodyPr wrap="square" rtlCol="0">
              <a:noAutofit/>
            </a:bodyPr>
            <a:lstStyle/>
            <a:p>
              <a:pPr defTabSz="1219170" fontAlgn="ctr">
                <a:defRPr/>
              </a:pPr>
              <a:r>
                <a:rPr lang="en-US" sz="800">
                  <a:solidFill>
                    <a:srgbClr val="FFFFFF"/>
                  </a:solidFill>
                  <a:latin typeface="Arial" panose="020B0604020202020204" pitchFamily="34" charset="0"/>
                </a:rPr>
                <a:t>Bad block</a:t>
              </a:r>
            </a:p>
          </p:txBody>
        </p:sp>
        <p:sp>
          <p:nvSpPr>
            <p:cNvPr id="35" name="矩形 34"/>
            <p:cNvSpPr/>
            <p:nvPr/>
          </p:nvSpPr>
          <p:spPr>
            <a:xfrm>
              <a:off x="934786" y="4155159"/>
              <a:ext cx="1122423" cy="211489"/>
            </a:xfrm>
            <a:prstGeom prst="rect">
              <a:avLst/>
            </a:prstGeom>
          </p:spPr>
          <p:txBody>
            <a:bodyPr wrap="square">
              <a:noAutofit/>
            </a:bodyPr>
            <a:lstStyle/>
            <a:p>
              <a:pPr defTabSz="1278553" fontAlgn="ctr">
                <a:spcBef>
                  <a:spcPct val="50000"/>
                </a:spcBef>
              </a:pPr>
              <a:r>
                <a:rPr lang="en-US" sz="1400" b="1" err="1">
                  <a:solidFill>
                    <a:prstClr val="black">
                      <a:lumMod val="75000"/>
                      <a:lumOff val="25000"/>
                    </a:prstClr>
                  </a:solidFill>
                  <a:latin typeface="Arial" panose="020B0604020202020204" pitchFamily="34" charset="0"/>
                </a:rPr>
                <a:t>OceanStor</a:t>
              </a:r>
              <a:r>
                <a:rPr lang="en-US" sz="1400" b="1">
                  <a:solidFill>
                    <a:prstClr val="black">
                      <a:lumMod val="75000"/>
                      <a:lumOff val="25000"/>
                    </a:prstClr>
                  </a:solidFill>
                  <a:latin typeface="Arial" panose="020B0604020202020204" pitchFamily="34" charset="0"/>
                </a:rPr>
                <a:t> 100D A</a:t>
              </a:r>
              <a:endParaRPr lang="en-US" altLang="zh-CN" sz="1333" b="1">
                <a:solidFill>
                  <a:prstClr val="black">
                    <a:lumMod val="75000"/>
                    <a:lumOff val="25000"/>
                  </a:prstClr>
                </a:solidFill>
                <a:latin typeface="Arial" panose="020B0604020202020204" pitchFamily="34" charset="0"/>
                <a:ea typeface="微软雅黑" panose="020B0503020204020204" pitchFamily="34" charset="-122"/>
                <a:cs typeface="Arial" pitchFamily="34" charset="0"/>
              </a:endParaRPr>
            </a:p>
          </p:txBody>
        </p:sp>
        <p:sp>
          <p:nvSpPr>
            <p:cNvPr id="36" name="矩形 35"/>
            <p:cNvSpPr/>
            <p:nvPr/>
          </p:nvSpPr>
          <p:spPr>
            <a:xfrm>
              <a:off x="3271467" y="4153197"/>
              <a:ext cx="1114007" cy="211489"/>
            </a:xfrm>
            <a:prstGeom prst="rect">
              <a:avLst/>
            </a:prstGeom>
          </p:spPr>
          <p:txBody>
            <a:bodyPr wrap="square">
              <a:noAutofit/>
            </a:bodyPr>
            <a:lstStyle/>
            <a:p>
              <a:pPr defTabSz="1278553" fontAlgn="ctr">
                <a:spcBef>
                  <a:spcPct val="50000"/>
                </a:spcBef>
              </a:pPr>
              <a:r>
                <a:rPr lang="en-US" sz="1400" b="1" err="1">
                  <a:solidFill>
                    <a:prstClr val="black">
                      <a:lumMod val="75000"/>
                      <a:lumOff val="25000"/>
                    </a:prstClr>
                  </a:solidFill>
                  <a:latin typeface="Arial" panose="020B0604020202020204" pitchFamily="34" charset="0"/>
                </a:rPr>
                <a:t>OceanStor</a:t>
              </a:r>
              <a:r>
                <a:rPr lang="en-US" sz="1400" b="1">
                  <a:solidFill>
                    <a:prstClr val="black">
                      <a:lumMod val="75000"/>
                      <a:lumOff val="25000"/>
                    </a:prstClr>
                  </a:solidFill>
                  <a:latin typeface="Arial" panose="020B0604020202020204" pitchFamily="34" charset="0"/>
                </a:rPr>
                <a:t> 100D B</a:t>
              </a:r>
              <a:endParaRPr lang="en-US" altLang="zh-CN" sz="1333" b="1">
                <a:solidFill>
                  <a:prstClr val="black">
                    <a:lumMod val="75000"/>
                    <a:lumOff val="25000"/>
                  </a:prstClr>
                </a:solidFill>
                <a:latin typeface="Arial" panose="020B0604020202020204" pitchFamily="34" charset="0"/>
                <a:ea typeface="微软雅黑" panose="020B0503020204020204" pitchFamily="34" charset="-122"/>
                <a:cs typeface="Arial" pitchFamily="34" charset="0"/>
              </a:endParaRPr>
            </a:p>
          </p:txBody>
        </p:sp>
      </p:grpSp>
      <p:sp>
        <p:nvSpPr>
          <p:cNvPr id="38" name="矩形 37"/>
          <p:cNvSpPr/>
          <p:nvPr/>
        </p:nvSpPr>
        <p:spPr>
          <a:xfrm>
            <a:off x="448675" y="5551051"/>
            <a:ext cx="9766985" cy="511498"/>
          </a:xfrm>
          <a:prstGeom prst="rect">
            <a:avLst/>
          </a:prstGeom>
        </p:spPr>
        <p:txBody>
          <a:bodyPr wrap="square">
            <a:noAutofit/>
          </a:bodyPr>
          <a:lstStyle/>
          <a:p>
            <a:pPr marL="0" lvl="1" fontAlgn="ctr">
              <a:defRPr/>
            </a:pPr>
            <a:r>
              <a:rPr lang="en-US" sz="1867" b="1">
                <a:solidFill>
                  <a:srgbClr val="0070C0"/>
                </a:solidFill>
                <a:latin typeface="Arial" panose="020B0604020202020204" pitchFamily="34" charset="0"/>
              </a:rPr>
              <a:t>The cross-site bad block recovery technology is Huawei's proprietary technology. It can be automatically executed.</a:t>
            </a:r>
            <a:endParaRPr lang="en-US" altLang="zh-CN" sz="1867" b="1" kern="0">
              <a:solidFill>
                <a:srgbClr val="0070C0"/>
              </a:solidFill>
              <a:latin typeface="Arial" panose="020B0604020202020204" pitchFamily="34" charset="0"/>
              <a:ea typeface="微软雅黑" pitchFamily="34" charset="-122"/>
            </a:endParaRPr>
          </a:p>
        </p:txBody>
      </p:sp>
      <p:sp>
        <p:nvSpPr>
          <p:cNvPr id="39" name="标题 1"/>
          <p:cNvSpPr txBox="1">
            <a:spLocks/>
          </p:cNvSpPr>
          <p:nvPr/>
        </p:nvSpPr>
        <p:spPr>
          <a:xfrm>
            <a:off x="707062" y="130208"/>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Cross-Site Bad Block Recovery</a:t>
            </a:r>
            <a:endParaRPr lang="en-US" altLang="zh-CN"/>
          </a:p>
        </p:txBody>
      </p:sp>
    </p:spTree>
    <p:extLst>
      <p:ext uri="{BB962C8B-B14F-4D97-AF65-F5344CB8AC3E}">
        <p14:creationId xmlns:p14="http://schemas.microsoft.com/office/powerpoint/2010/main" val="3237826269"/>
      </p:ext>
    </p:extLst>
  </p:cSld>
  <p:clrMapOvr>
    <a:masterClrMapping/>
  </p:clrMapOvr>
  <p:transition advClick="0" advTm="200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529091" y="1686028"/>
            <a:ext cx="5671797" cy="3706209"/>
            <a:chOff x="329525" y="1292871"/>
            <a:chExt cx="4253848" cy="2779657"/>
          </a:xfrm>
        </p:grpSpPr>
        <p:grpSp>
          <p:nvGrpSpPr>
            <p:cNvPr id="3" name="组合 73"/>
            <p:cNvGrpSpPr/>
            <p:nvPr/>
          </p:nvGrpSpPr>
          <p:grpSpPr>
            <a:xfrm>
              <a:off x="3166549" y="1292871"/>
              <a:ext cx="1416824" cy="2775985"/>
              <a:chOff x="3274695" y="1791018"/>
              <a:chExt cx="1478280" cy="2138997"/>
            </a:xfrm>
          </p:grpSpPr>
          <p:grpSp>
            <p:nvGrpSpPr>
              <p:cNvPr id="34" name="组合 33"/>
              <p:cNvGrpSpPr/>
              <p:nvPr/>
            </p:nvGrpSpPr>
            <p:grpSpPr>
              <a:xfrm>
                <a:off x="3274695" y="1791018"/>
                <a:ext cx="1478280" cy="2138997"/>
                <a:chOff x="807720" y="1762443"/>
                <a:chExt cx="1478280" cy="2138997"/>
              </a:xfrm>
            </p:grpSpPr>
            <p:grpSp>
              <p:nvGrpSpPr>
                <p:cNvPr id="36" name="组合 60"/>
                <p:cNvGrpSpPr/>
                <p:nvPr/>
              </p:nvGrpSpPr>
              <p:grpSpPr>
                <a:xfrm>
                  <a:off x="1136333" y="2354187"/>
                  <a:ext cx="242887" cy="465213"/>
                  <a:chOff x="-909638" y="971550"/>
                  <a:chExt cx="909638" cy="2039938"/>
                </a:xfrm>
                <a:solidFill>
                  <a:sysClr val="windowText" lastClr="000000">
                    <a:lumMod val="50000"/>
                    <a:lumOff val="50000"/>
                  </a:sysClr>
                </a:solidFill>
              </p:grpSpPr>
              <p:sp>
                <p:nvSpPr>
                  <p:cNvPr id="54" name="Freeform 147"/>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5" name="Freeform 148"/>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6" name="Freeform 149"/>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7" name="Freeform 150"/>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8"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grpSp>
              <p:nvGrpSpPr>
                <p:cNvPr id="37" name="组合 73"/>
                <p:cNvGrpSpPr/>
                <p:nvPr/>
              </p:nvGrpSpPr>
              <p:grpSpPr>
                <a:xfrm>
                  <a:off x="1601153" y="2361807"/>
                  <a:ext cx="242887" cy="465213"/>
                  <a:chOff x="-909638" y="971550"/>
                  <a:chExt cx="909638" cy="2039938"/>
                </a:xfrm>
                <a:solidFill>
                  <a:sysClr val="windowText" lastClr="000000">
                    <a:lumMod val="50000"/>
                    <a:lumOff val="50000"/>
                  </a:sysClr>
                </a:solidFill>
              </p:grpSpPr>
              <p:sp>
                <p:nvSpPr>
                  <p:cNvPr id="49" name="Freeform 147"/>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0" name="Freeform 148"/>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1" name="Freeform 149"/>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2" name="Freeform 150"/>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53"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cxnSp>
              <p:nvCxnSpPr>
                <p:cNvPr id="38" name="直接连接符 37"/>
                <p:cNvCxnSpPr/>
                <p:nvPr/>
              </p:nvCxnSpPr>
              <p:spPr bwMode="auto">
                <a:xfrm>
                  <a:off x="975360" y="2202180"/>
                  <a:ext cx="1028700" cy="7620"/>
                </a:xfrm>
                <a:prstGeom prst="line">
                  <a:avLst/>
                </a:prstGeom>
                <a:noFill/>
                <a:ln w="22225">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a:off x="1264920" y="2209800"/>
                  <a:ext cx="0" cy="14478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1729740" y="2217420"/>
                  <a:ext cx="0" cy="14478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圆角矩形 40"/>
                <p:cNvSpPr/>
                <p:nvPr/>
              </p:nvSpPr>
              <p:spPr bwMode="auto">
                <a:xfrm>
                  <a:off x="807720" y="1973580"/>
                  <a:ext cx="1478280" cy="1927860"/>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fontAlgn="ctr">
                    <a:buClr>
                      <a:srgbClr val="CC9900"/>
                    </a:buClr>
                    <a:buFont typeface="Wingdings" pitchFamily="2" charset="2"/>
                    <a:buChar char="n"/>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2" name="圆角矩形 41"/>
                <p:cNvSpPr/>
                <p:nvPr/>
              </p:nvSpPr>
              <p:spPr bwMode="auto">
                <a:xfrm>
                  <a:off x="1121365" y="1762443"/>
                  <a:ext cx="832614" cy="309633"/>
                </a:xfrm>
                <a:prstGeom prst="roundRect">
                  <a:avLst/>
                </a:prstGeom>
                <a:solidFill>
                  <a:sysClr val="window" lastClr="FFFFFF"/>
                </a:solidFill>
                <a:ln w="12700">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fontAlgn="ctr">
                    <a:buClr>
                      <a:srgbClr val="CC9900"/>
                    </a:buCl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43" name="Freeform 8"/>
                <p:cNvSpPr>
                  <a:spLocks/>
                </p:cNvSpPr>
                <p:nvPr/>
              </p:nvSpPr>
              <p:spPr bwMode="auto">
                <a:xfrm>
                  <a:off x="1345412" y="3014505"/>
                  <a:ext cx="323368" cy="246856"/>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rgbClr val="00B0F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44" name="直接连接符 43"/>
                <p:cNvCxnSpPr>
                  <a:endCxn id="45" idx="0"/>
                </p:cNvCxnSpPr>
                <p:nvPr/>
              </p:nvCxnSpPr>
              <p:spPr bwMode="auto">
                <a:xfrm>
                  <a:off x="1188720" y="2827021"/>
                  <a:ext cx="308609" cy="220980"/>
                </a:xfrm>
                <a:prstGeom prst="line">
                  <a:avLst/>
                </a:prstGeom>
                <a:noFill/>
                <a:ln w="15875">
                  <a:solidFill>
                    <a:srgbClr val="C0504D">
                      <a:lumMod val="75000"/>
                    </a:srgbClr>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304"/>
                <p:cNvSpPr txBox="1"/>
                <p:nvPr/>
              </p:nvSpPr>
              <p:spPr>
                <a:xfrm>
                  <a:off x="1249680" y="3048001"/>
                  <a:ext cx="495299" cy="213438"/>
                </a:xfrm>
                <a:prstGeom prst="rect">
                  <a:avLst/>
                </a:prstGeom>
                <a:noFill/>
              </p:spPr>
              <p:txBody>
                <a:bodyPr wrap="square" rtlCol="0">
                  <a:noAutofit/>
                </a:bodyPr>
                <a:lstStyle/>
                <a:p>
                  <a:pPr defTabSz="1625885" fontAlgn="ctr">
                    <a:defRPr/>
                  </a:pPr>
                  <a:r>
                    <a:rPr lang="en-US">
                      <a:solidFill>
                        <a:prstClr val="white"/>
                      </a:solidFill>
                      <a:latin typeface="Arial" panose="020B0604020202020204" pitchFamily="34" charset="0"/>
                      <a:ea typeface="微软雅黑" panose="020B0503020204020204" pitchFamily="34" charset="-122"/>
                      <a:cs typeface="Arial" pitchFamily="34" charset="0"/>
                    </a:rPr>
                    <a:t> </a:t>
                  </a: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cxnSp>
              <p:nvCxnSpPr>
                <p:cNvPr id="46" name="直接连接符 45"/>
                <p:cNvCxnSpPr>
                  <a:stCxn id="45" idx="0"/>
                </p:cNvCxnSpPr>
                <p:nvPr/>
              </p:nvCxnSpPr>
              <p:spPr bwMode="auto">
                <a:xfrm flipV="1">
                  <a:off x="1497329" y="2834643"/>
                  <a:ext cx="156211" cy="213358"/>
                </a:xfrm>
                <a:prstGeom prst="line">
                  <a:avLst/>
                </a:prstGeom>
                <a:noFill/>
                <a:ln w="15875">
                  <a:solidFill>
                    <a:srgbClr val="C0504D">
                      <a:lumMod val="75000"/>
                    </a:srgbClr>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flipV="1">
                  <a:off x="1509378" y="3239560"/>
                  <a:ext cx="44460" cy="206839"/>
                </a:xfrm>
                <a:prstGeom prst="line">
                  <a:avLst/>
                </a:prstGeom>
                <a:noFill/>
                <a:ln w="15875">
                  <a:solidFill>
                    <a:srgbClr val="C0504D">
                      <a:lumMod val="75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Freeform 30"/>
                <p:cNvSpPr>
                  <a:spLocks noEditPoints="1"/>
                </p:cNvSpPr>
                <p:nvPr/>
              </p:nvSpPr>
              <p:spPr bwMode="auto">
                <a:xfrm>
                  <a:off x="1324701" y="3392351"/>
                  <a:ext cx="321219" cy="45575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sp>
            <p:nvSpPr>
              <p:cNvPr id="35" name="TextBox 293"/>
              <p:cNvSpPr txBox="1"/>
              <p:nvPr/>
            </p:nvSpPr>
            <p:spPr>
              <a:xfrm>
                <a:off x="3477603" y="1816152"/>
                <a:ext cx="1054647" cy="266797"/>
              </a:xfrm>
              <a:prstGeom prst="rect">
                <a:avLst/>
              </a:prstGeom>
              <a:noFill/>
            </p:spPr>
            <p:txBody>
              <a:bodyPr wrap="square" rtlCol="0" anchor="ctr">
                <a:noAutofit/>
              </a:bodyPr>
              <a:lstStyle/>
              <a:p>
                <a:pPr algn="ctr" defTabSz="1625885" fontAlgn="ctr">
                  <a:defRPr/>
                </a:pPr>
                <a:r>
                  <a:rPr lang="en-US" sz="1200" b="1">
                    <a:solidFill>
                      <a:prstClr val="black"/>
                    </a:solidFill>
                    <a:latin typeface="Arial" panose="020B0604020202020204" pitchFamily="34" charset="0"/>
                  </a:rPr>
                  <a:t>Remote DR center</a:t>
                </a:r>
                <a:endParaRPr lang="en-US" altLang="zh-CN" sz="1200" b="1" kern="0">
                  <a:solidFill>
                    <a:prstClr val="black"/>
                  </a:solidFill>
                  <a:latin typeface="Arial" panose="020B0604020202020204" pitchFamily="34" charset="0"/>
                  <a:ea typeface="微软雅黑" panose="020B0503020204020204" pitchFamily="34" charset="-122"/>
                  <a:cs typeface="Arial" pitchFamily="34" charset="0"/>
                </a:endParaRPr>
              </a:p>
            </p:txBody>
          </p:sp>
        </p:grpSp>
        <p:cxnSp>
          <p:nvCxnSpPr>
            <p:cNvPr id="5" name="形状 232"/>
            <p:cNvCxnSpPr/>
            <p:nvPr/>
          </p:nvCxnSpPr>
          <p:spPr bwMode="auto">
            <a:xfrm>
              <a:off x="1751854" y="2040420"/>
              <a:ext cx="1403685" cy="12700"/>
            </a:xfrm>
            <a:prstGeom prst="curvedConnector3">
              <a:avLst>
                <a:gd name="adj1" fmla="val 50000"/>
              </a:avLst>
            </a:prstGeom>
            <a:noFill/>
            <a:ln w="15875">
              <a:solidFill>
                <a:srgbClr val="002060"/>
              </a:solidFill>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 name="组合 33"/>
            <p:cNvGrpSpPr/>
            <p:nvPr/>
          </p:nvGrpSpPr>
          <p:grpSpPr>
            <a:xfrm>
              <a:off x="1944408" y="1588565"/>
              <a:ext cx="775802" cy="673387"/>
              <a:chOff x="2429931" y="2907824"/>
              <a:chExt cx="753646" cy="406875"/>
            </a:xfrm>
          </p:grpSpPr>
          <p:sp>
            <p:nvSpPr>
              <p:cNvPr id="8" name="Freeform 8"/>
              <p:cNvSpPr>
                <a:spLocks/>
              </p:cNvSpPr>
              <p:nvPr/>
            </p:nvSpPr>
            <p:spPr bwMode="auto">
              <a:xfrm>
                <a:off x="2536388" y="2907824"/>
                <a:ext cx="647189" cy="406875"/>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rgbClr val="00B0F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 name="TextBox 240"/>
              <p:cNvSpPr txBox="1"/>
              <p:nvPr/>
            </p:nvSpPr>
            <p:spPr>
              <a:xfrm>
                <a:off x="2429931" y="3104918"/>
                <a:ext cx="742951" cy="125527"/>
              </a:xfrm>
              <a:prstGeom prst="rect">
                <a:avLst/>
              </a:prstGeom>
              <a:noFill/>
            </p:spPr>
            <p:txBody>
              <a:bodyPr wrap="square" rtlCol="0" anchor="ctr">
                <a:noAutofit/>
              </a:bodyPr>
              <a:lstStyle/>
              <a:p>
                <a:pPr algn="ctr" defTabSz="1625885" fontAlgn="ctr">
                  <a:defRPr/>
                </a:pPr>
                <a:r>
                  <a:rPr lang="en-US" sz="1200">
                    <a:solidFill>
                      <a:prstClr val="white"/>
                    </a:solidFill>
                    <a:latin typeface="Arial" panose="020B0604020202020204" pitchFamily="34" charset="0"/>
                  </a:rPr>
                  <a:t>     WAN</a:t>
                </a: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grpSp>
        <p:sp>
          <p:nvSpPr>
            <p:cNvPr id="7" name="TextBox 236"/>
            <p:cNvSpPr txBox="1"/>
            <p:nvPr/>
          </p:nvSpPr>
          <p:spPr>
            <a:xfrm>
              <a:off x="1941587" y="2332790"/>
              <a:ext cx="917090" cy="484748"/>
            </a:xfrm>
            <a:prstGeom prst="rect">
              <a:avLst/>
            </a:prstGeom>
            <a:noFill/>
          </p:spPr>
          <p:txBody>
            <a:bodyPr wrap="square" rtlCol="0">
              <a:noAutofit/>
            </a:bodyPr>
            <a:lstStyle/>
            <a:p>
              <a:pPr algn="ctr" defTabSz="1625885" fontAlgn="ctr">
                <a:defRPr/>
              </a:pPr>
              <a:r>
                <a:rPr lang="en-US" sz="1200">
                  <a:solidFill>
                    <a:prstClr val="black"/>
                  </a:solidFill>
                  <a:latin typeface="Arial" panose="020B0604020202020204" pitchFamily="34" charset="0"/>
                </a:rPr>
                <a:t>Asynchronous replication</a:t>
              </a: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nvGrpSpPr>
            <p:cNvPr id="70" name="组合 73"/>
            <p:cNvGrpSpPr/>
            <p:nvPr/>
          </p:nvGrpSpPr>
          <p:grpSpPr>
            <a:xfrm>
              <a:off x="329525" y="1296543"/>
              <a:ext cx="1416824" cy="2775985"/>
              <a:chOff x="3274695" y="1791018"/>
              <a:chExt cx="1478280" cy="2138997"/>
            </a:xfrm>
          </p:grpSpPr>
          <p:grpSp>
            <p:nvGrpSpPr>
              <p:cNvPr id="71" name="组合 70"/>
              <p:cNvGrpSpPr/>
              <p:nvPr/>
            </p:nvGrpSpPr>
            <p:grpSpPr>
              <a:xfrm>
                <a:off x="3274695" y="1791018"/>
                <a:ext cx="1478280" cy="2138997"/>
                <a:chOff x="807720" y="1762443"/>
                <a:chExt cx="1478280" cy="2138997"/>
              </a:xfrm>
            </p:grpSpPr>
            <p:grpSp>
              <p:nvGrpSpPr>
                <p:cNvPr id="73" name="组合 60"/>
                <p:cNvGrpSpPr/>
                <p:nvPr/>
              </p:nvGrpSpPr>
              <p:grpSpPr>
                <a:xfrm>
                  <a:off x="1136333" y="2354187"/>
                  <a:ext cx="242887" cy="465213"/>
                  <a:chOff x="-909638" y="971550"/>
                  <a:chExt cx="909638" cy="2039938"/>
                </a:xfrm>
                <a:solidFill>
                  <a:sysClr val="windowText" lastClr="000000">
                    <a:lumMod val="50000"/>
                    <a:lumOff val="50000"/>
                  </a:sysClr>
                </a:solidFill>
              </p:grpSpPr>
              <p:sp>
                <p:nvSpPr>
                  <p:cNvPr id="91" name="Freeform 147"/>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2" name="Freeform 148"/>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3" name="Freeform 149"/>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4" name="Freeform 150"/>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5"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grpSp>
              <p:nvGrpSpPr>
                <p:cNvPr id="74" name="组合 73"/>
                <p:cNvGrpSpPr/>
                <p:nvPr/>
              </p:nvGrpSpPr>
              <p:grpSpPr>
                <a:xfrm>
                  <a:off x="1601153" y="2361807"/>
                  <a:ext cx="242887" cy="465213"/>
                  <a:chOff x="-909638" y="971550"/>
                  <a:chExt cx="909638" cy="2039938"/>
                </a:xfrm>
                <a:solidFill>
                  <a:sysClr val="windowText" lastClr="000000">
                    <a:lumMod val="50000"/>
                    <a:lumOff val="50000"/>
                  </a:sysClr>
                </a:solidFill>
              </p:grpSpPr>
              <p:sp>
                <p:nvSpPr>
                  <p:cNvPr id="86" name="Freeform 147"/>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87" name="Freeform 148"/>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88" name="Freeform 149"/>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89" name="Freeform 150"/>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90" name="Freeform 151"/>
                  <p:cNvSpPr>
                    <a:spLocks noEditPoints="1"/>
                  </p:cNvSpPr>
                  <p:nvPr/>
                </p:nvSpPr>
                <p:spPr bwMode="auto">
                  <a:xfrm>
                    <a:off x="-909638"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cxnSp>
              <p:nvCxnSpPr>
                <p:cNvPr id="75" name="直接连接符 74"/>
                <p:cNvCxnSpPr/>
                <p:nvPr/>
              </p:nvCxnSpPr>
              <p:spPr bwMode="auto">
                <a:xfrm>
                  <a:off x="975360" y="2202180"/>
                  <a:ext cx="1028700" cy="7620"/>
                </a:xfrm>
                <a:prstGeom prst="line">
                  <a:avLst/>
                </a:prstGeom>
                <a:noFill/>
                <a:ln w="22225">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75"/>
                <p:cNvCxnSpPr/>
                <p:nvPr/>
              </p:nvCxnSpPr>
              <p:spPr bwMode="auto">
                <a:xfrm>
                  <a:off x="1264920" y="2209800"/>
                  <a:ext cx="0" cy="14478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p:nvPr/>
              </p:nvCxnSpPr>
              <p:spPr bwMode="auto">
                <a:xfrm>
                  <a:off x="1729740" y="2217420"/>
                  <a:ext cx="0" cy="14478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圆角矩形 77"/>
                <p:cNvSpPr/>
                <p:nvPr/>
              </p:nvSpPr>
              <p:spPr bwMode="auto">
                <a:xfrm>
                  <a:off x="807720" y="1973580"/>
                  <a:ext cx="1478280" cy="1927860"/>
                </a:xfrm>
                <a:prstGeom prst="roundRect">
                  <a:avLst/>
                </a:prstGeom>
                <a:noFill/>
                <a:ln>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fontAlgn="ctr">
                    <a:buClr>
                      <a:srgbClr val="CC9900"/>
                    </a:buClr>
                    <a:buFont typeface="Wingdings" pitchFamily="2" charset="2"/>
                    <a:buChar char="n"/>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79" name="圆角矩形 78"/>
                <p:cNvSpPr/>
                <p:nvPr/>
              </p:nvSpPr>
              <p:spPr bwMode="auto">
                <a:xfrm>
                  <a:off x="1121365" y="1762443"/>
                  <a:ext cx="832614" cy="309633"/>
                </a:xfrm>
                <a:prstGeom prst="roundRect">
                  <a:avLst/>
                </a:prstGeom>
                <a:solidFill>
                  <a:sysClr val="window" lastClr="FFFFFF"/>
                </a:solidFill>
                <a:ln w="12700">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noAutofit/>
                </a:bodyPr>
                <a:lstStyle/>
                <a:p>
                  <a:pPr fontAlgn="ctr">
                    <a:buClr>
                      <a:srgbClr val="CC9900"/>
                    </a:buCl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sp>
              <p:nvSpPr>
                <p:cNvPr id="80" name="Freeform 8"/>
                <p:cNvSpPr>
                  <a:spLocks/>
                </p:cNvSpPr>
                <p:nvPr/>
              </p:nvSpPr>
              <p:spPr bwMode="auto">
                <a:xfrm>
                  <a:off x="1345412" y="3014505"/>
                  <a:ext cx="323368" cy="246856"/>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rgbClr val="00B0F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81" name="直接连接符 80"/>
                <p:cNvCxnSpPr>
                  <a:endCxn id="82" idx="0"/>
                </p:cNvCxnSpPr>
                <p:nvPr/>
              </p:nvCxnSpPr>
              <p:spPr bwMode="auto">
                <a:xfrm>
                  <a:off x="1188720" y="2827021"/>
                  <a:ext cx="308609" cy="220980"/>
                </a:xfrm>
                <a:prstGeom prst="line">
                  <a:avLst/>
                </a:prstGeom>
                <a:noFill/>
                <a:ln w="15875">
                  <a:solidFill>
                    <a:srgbClr val="C0504D">
                      <a:lumMod val="75000"/>
                    </a:srgbClr>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extBox 304"/>
                <p:cNvSpPr txBox="1"/>
                <p:nvPr/>
              </p:nvSpPr>
              <p:spPr>
                <a:xfrm>
                  <a:off x="1249680" y="3048001"/>
                  <a:ext cx="495299" cy="213438"/>
                </a:xfrm>
                <a:prstGeom prst="rect">
                  <a:avLst/>
                </a:prstGeom>
                <a:noFill/>
              </p:spPr>
              <p:txBody>
                <a:bodyPr wrap="square" rtlCol="0">
                  <a:noAutofit/>
                </a:bodyPr>
                <a:lstStyle/>
                <a:p>
                  <a:pPr defTabSz="1625885" fontAlgn="ctr">
                    <a:defRPr/>
                  </a:pPr>
                  <a:r>
                    <a:rPr lang="en-US">
                      <a:solidFill>
                        <a:prstClr val="white"/>
                      </a:solidFill>
                      <a:latin typeface="Arial" panose="020B0604020202020204" pitchFamily="34" charset="0"/>
                      <a:ea typeface="微软雅黑" panose="020B0503020204020204" pitchFamily="34" charset="-122"/>
                      <a:cs typeface="Arial" pitchFamily="34" charset="0"/>
                    </a:rPr>
                    <a:t> </a:t>
                  </a:r>
                  <a:endParaRPr lang="en-US" altLang="zh-CN" sz="1200" kern="0">
                    <a:solidFill>
                      <a:prstClr val="white"/>
                    </a:solidFill>
                    <a:latin typeface="Arial" panose="020B0604020202020204" pitchFamily="34" charset="0"/>
                    <a:ea typeface="微软雅黑" panose="020B0503020204020204" pitchFamily="34" charset="-122"/>
                    <a:cs typeface="Arial" pitchFamily="34" charset="0"/>
                  </a:endParaRPr>
                </a:p>
              </p:txBody>
            </p:sp>
            <p:cxnSp>
              <p:nvCxnSpPr>
                <p:cNvPr id="83" name="直接连接符 82"/>
                <p:cNvCxnSpPr>
                  <a:stCxn id="82" idx="0"/>
                </p:cNvCxnSpPr>
                <p:nvPr/>
              </p:nvCxnSpPr>
              <p:spPr bwMode="auto">
                <a:xfrm flipV="1">
                  <a:off x="1497329" y="2834643"/>
                  <a:ext cx="156211" cy="213358"/>
                </a:xfrm>
                <a:prstGeom prst="line">
                  <a:avLst/>
                </a:prstGeom>
                <a:noFill/>
                <a:ln w="15875">
                  <a:solidFill>
                    <a:srgbClr val="C0504D">
                      <a:lumMod val="75000"/>
                    </a:srgbClr>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p:cNvCxnSpPr/>
                <p:nvPr/>
              </p:nvCxnSpPr>
              <p:spPr bwMode="auto">
                <a:xfrm flipV="1">
                  <a:off x="1509378" y="3239560"/>
                  <a:ext cx="44460" cy="206839"/>
                </a:xfrm>
                <a:prstGeom prst="line">
                  <a:avLst/>
                </a:prstGeom>
                <a:noFill/>
                <a:ln w="15875">
                  <a:solidFill>
                    <a:srgbClr val="C0504D">
                      <a:lumMod val="75000"/>
                    </a:srgb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Freeform 30"/>
                <p:cNvSpPr>
                  <a:spLocks noEditPoints="1"/>
                </p:cNvSpPr>
                <p:nvPr/>
              </p:nvSpPr>
              <p:spPr bwMode="auto">
                <a:xfrm>
                  <a:off x="1324701" y="3392351"/>
                  <a:ext cx="321219" cy="45575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noAutofit/>
                </a:bodyPr>
                <a:lstStyle/>
                <a:p>
                  <a:pPr defTabSz="1625885" fontAlgn="ctr">
                    <a:defRPr/>
                  </a:pPr>
                  <a:endParaRPr lang="en-US" altLang="zh-CN" sz="1200" kern="0">
                    <a:solidFill>
                      <a:prstClr val="black"/>
                    </a:solidFill>
                    <a:latin typeface="Arial" panose="020B0604020202020204" pitchFamily="34" charset="0"/>
                    <a:ea typeface="微软雅黑" panose="020B0503020204020204" pitchFamily="34" charset="-122"/>
                    <a:cs typeface="Arial" pitchFamily="34" charset="0"/>
                  </a:endParaRPr>
                </a:p>
              </p:txBody>
            </p:sp>
          </p:grpSp>
          <p:sp>
            <p:nvSpPr>
              <p:cNvPr id="72" name="TextBox 293"/>
              <p:cNvSpPr txBox="1"/>
              <p:nvPr/>
            </p:nvSpPr>
            <p:spPr>
              <a:xfrm>
                <a:off x="3477603" y="1816150"/>
                <a:ext cx="1054647" cy="266797"/>
              </a:xfrm>
              <a:prstGeom prst="rect">
                <a:avLst/>
              </a:prstGeom>
              <a:noFill/>
            </p:spPr>
            <p:txBody>
              <a:bodyPr wrap="square" rtlCol="0" anchor="ctr">
                <a:noAutofit/>
              </a:bodyPr>
              <a:lstStyle/>
              <a:p>
                <a:pPr algn="ctr" defTabSz="1625885" fontAlgn="ctr">
                  <a:defRPr/>
                </a:pPr>
                <a:r>
                  <a:rPr lang="en-US" sz="1200" b="1">
                    <a:solidFill>
                      <a:prstClr val="black"/>
                    </a:solidFill>
                    <a:latin typeface="Arial" panose="020B0604020202020204" pitchFamily="34" charset="0"/>
                  </a:rPr>
                  <a:t>Production center</a:t>
                </a:r>
              </a:p>
            </p:txBody>
          </p:sp>
        </p:grpSp>
      </p:grpSp>
      <p:sp>
        <p:nvSpPr>
          <p:cNvPr id="2" name="矩形 1"/>
          <p:cNvSpPr/>
          <p:nvPr/>
        </p:nvSpPr>
        <p:spPr>
          <a:xfrm>
            <a:off x="6601696" y="1153693"/>
            <a:ext cx="5186113" cy="5883051"/>
          </a:xfrm>
          <a:prstGeom prst="rect">
            <a:avLst/>
          </a:prstGeom>
        </p:spPr>
        <p:txBody>
          <a:bodyPr wrap="square" anchor="t">
            <a:noAutofit/>
          </a:bodyPr>
          <a:lstStyle/>
          <a:p>
            <a:pPr fontAlgn="ctr">
              <a:defRPr/>
            </a:pPr>
            <a:r>
              <a:rPr lang="en-US" sz="2000" b="1" dirty="0">
                <a:solidFill>
                  <a:srgbClr val="1D1D1A"/>
                </a:solidFill>
                <a:latin typeface="Arial" panose="020B0604020202020204" pitchFamily="34" charset="0"/>
              </a:rPr>
              <a:t>Asynchronous replication provides 99.999% solution-level reliability.</a:t>
            </a:r>
            <a:endParaRPr lang="en-US" altLang="zh-CN" sz="2000" b="1" dirty="0">
              <a:solidFill>
                <a:srgbClr val="1D1D1A"/>
              </a:solidFill>
              <a:latin typeface="Arial" panose="020B0604020202020204" pitchFamily="34" charset="0"/>
              <a:ea typeface="微软雅黑" pitchFamily="34" charset="-122"/>
              <a:cs typeface="Arial" pitchFamily="34" charset="0"/>
            </a:endParaRPr>
          </a:p>
          <a:p>
            <a:pPr marL="285750" indent="-285750" fontAlgn="ctr">
              <a:buFont typeface="Wingdings" panose="05000000000000000000" pitchFamily="2" charset="2"/>
              <a:buChar char=""/>
              <a:defRPr/>
            </a:pPr>
            <a:r>
              <a:rPr lang="en-US" sz="1400" dirty="0">
                <a:solidFill>
                  <a:srgbClr val="1D1D1A"/>
                </a:solidFill>
                <a:latin typeface="Arial" panose="020B0604020202020204" pitchFamily="34" charset="0"/>
              </a:rPr>
              <a:t>An asynchronous remote replication relationship is established between a primary LUN in the production center and a secondary LUN in the DR center. Then, initial synchronization is performed to copy all data from the primary LUN to the secondary LUN.</a:t>
            </a:r>
          </a:p>
          <a:p>
            <a:pPr marL="285750" indent="-285750" fontAlgn="ctr">
              <a:buFont typeface="Wingdings" panose="05000000000000000000" pitchFamily="2" charset="2"/>
              <a:buChar char=""/>
              <a:defRPr/>
            </a:pPr>
            <a:r>
              <a:rPr lang="en-US" sz="1400" dirty="0">
                <a:solidFill>
                  <a:srgbClr val="1D1D1A"/>
                </a:solidFill>
                <a:latin typeface="Arial" panose="020B0604020202020204" pitchFamily="34" charset="0"/>
              </a:rPr>
              <a:t>After the initial synchronization is complete, the asynchronous remote replication enters the periodic incremental synchronization phase. Based on the customized interval, the system periodically starts the synchronization task and synchronizes the incremental data written by the production host to the primary LUN from the end of the previous period to the current time to the secondary LUN.</a:t>
            </a:r>
          </a:p>
          <a:p>
            <a:pPr marL="285750" indent="-285750" fontAlgn="ctr">
              <a:buFont typeface="Wingdings" panose="05000000000000000000" pitchFamily="2" charset="2"/>
              <a:buChar char=""/>
              <a:defRPr/>
            </a:pPr>
            <a:r>
              <a:rPr lang="en-US" sz="1400" dirty="0">
                <a:solidFill>
                  <a:schemeClr val="bg1"/>
                </a:solidFill>
                <a:cs typeface="Arial"/>
              </a:rPr>
              <a:t>Support for an RPO in seconds and a minimum synchronization period of 10 seconds</a:t>
            </a:r>
          </a:p>
          <a:p>
            <a:pPr marL="285750" indent="-285750" fontAlgn="ctr">
              <a:buFont typeface="Wingdings" panose="05000000000000000000" pitchFamily="2" charset="2"/>
              <a:buChar char=""/>
              <a:defRPr/>
            </a:pPr>
            <a:r>
              <a:rPr lang="en-US" sz="1400" dirty="0">
                <a:solidFill>
                  <a:srgbClr val="1D1D1A"/>
                </a:solidFill>
                <a:latin typeface="Arial" panose="020B0604020202020204" pitchFamily="34" charset="0"/>
              </a:rPr>
              <a:t>Support for the consistency group</a:t>
            </a:r>
            <a:endParaRPr lang="en-US" altLang="zh-CN" sz="1400" dirty="0">
              <a:solidFill>
                <a:srgbClr val="1D1D1A"/>
              </a:solidFill>
              <a:latin typeface="Arial" panose="020B0604020202020204" pitchFamily="34" charset="0"/>
              <a:ea typeface="微软雅黑" pitchFamily="34" charset="-122"/>
              <a:cs typeface="Arial" pitchFamily="34" charset="0"/>
            </a:endParaRPr>
          </a:p>
          <a:p>
            <a:pPr marL="285750" indent="-285750" fontAlgn="ctr">
              <a:buFont typeface="Wingdings" panose="05000000000000000000" pitchFamily="2" charset="2"/>
              <a:buChar char=""/>
              <a:defRPr/>
            </a:pPr>
            <a:r>
              <a:rPr lang="en-US" sz="1400" dirty="0">
                <a:solidFill>
                  <a:srgbClr val="1D1D1A"/>
                </a:solidFill>
                <a:cs typeface="Arial"/>
              </a:rPr>
              <a:t>Support for</a:t>
            </a:r>
            <a:r>
              <a:rPr lang="en-US" sz="1400" dirty="0">
                <a:solidFill>
                  <a:srgbClr val="FF0000"/>
                </a:solidFill>
                <a:cs typeface="Arial"/>
              </a:rPr>
              <a:t> </a:t>
            </a:r>
            <a:r>
              <a:rPr lang="en-US" sz="1400" dirty="0">
                <a:solidFill>
                  <a:schemeClr val="bg1"/>
                </a:solidFill>
                <a:cs typeface="Arial"/>
              </a:rPr>
              <a:t>one-to-one and one-to-many (32)</a:t>
            </a:r>
            <a:endParaRPr lang="en-US" altLang="zh-CN" sz="1400" dirty="0">
              <a:solidFill>
                <a:schemeClr val="bg1"/>
              </a:solidFill>
              <a:ea typeface="微软雅黑" pitchFamily="34" charset="-122"/>
              <a:cs typeface="Arial"/>
            </a:endParaRPr>
          </a:p>
          <a:p>
            <a:pPr marL="285750" indent="-285750" fontAlgn="ctr">
              <a:buFont typeface="Wingdings" panose="05000000000000000000" pitchFamily="2" charset="2"/>
              <a:buChar char=""/>
              <a:defRPr/>
            </a:pPr>
            <a:r>
              <a:rPr lang="en-US" sz="1400" dirty="0">
                <a:solidFill>
                  <a:srgbClr val="1D1D1A"/>
                </a:solidFill>
                <a:latin typeface="Arial" panose="020B0604020202020204" pitchFamily="34" charset="0"/>
              </a:rPr>
              <a:t>Simple management and one-click DR drill and recovery</a:t>
            </a:r>
            <a:endParaRPr lang="en-US" altLang="zh-CN" sz="1400" dirty="0">
              <a:solidFill>
                <a:srgbClr val="1D1D1A"/>
              </a:solidFill>
              <a:latin typeface="Arial" panose="020B0604020202020204" pitchFamily="34" charset="0"/>
              <a:ea typeface="微软雅黑" pitchFamily="34" charset="-122"/>
              <a:cs typeface="Arial" pitchFamily="34" charset="0"/>
            </a:endParaRPr>
          </a:p>
          <a:p>
            <a:pPr marL="285750" indent="-285750" fontAlgn="ctr">
              <a:buFont typeface="Wingdings" panose="05000000000000000000" pitchFamily="2" charset="2"/>
              <a:buChar char=""/>
              <a:defRPr/>
            </a:pPr>
            <a:r>
              <a:rPr lang="en-US" sz="1400" dirty="0">
                <a:solidFill>
                  <a:srgbClr val="1D1D1A"/>
                </a:solidFill>
                <a:latin typeface="Arial" panose="020B0604020202020204" pitchFamily="34" charset="0"/>
              </a:rPr>
              <a:t>A single cluster supports 64,000 pairs, meeting large-scale cloud application requirements.</a:t>
            </a:r>
            <a:endParaRPr lang="en-US" altLang="zh-CN" sz="1400" dirty="0">
              <a:solidFill>
                <a:srgbClr val="1D1D1A"/>
              </a:solidFill>
              <a:latin typeface="Arial" panose="020B0604020202020204" pitchFamily="34" charset="0"/>
              <a:ea typeface="微软雅黑" pitchFamily="34" charset="-122"/>
              <a:cs typeface="Arial" pitchFamily="34" charset="0"/>
            </a:endParaRPr>
          </a:p>
        </p:txBody>
      </p:sp>
      <p:sp>
        <p:nvSpPr>
          <p:cNvPr id="62"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Solution-Level Reliability: Remote Disaster Recovery for Core Services, Second-Level RPO (Block)</a:t>
            </a:r>
            <a:endParaRPr lang="en-US" altLang="zh-CN"/>
          </a:p>
        </p:txBody>
      </p:sp>
    </p:spTree>
    <p:extLst>
      <p:ext uri="{BB962C8B-B14F-4D97-AF65-F5344CB8AC3E}">
        <p14:creationId xmlns:p14="http://schemas.microsoft.com/office/powerpoint/2010/main" val="2142913283"/>
      </p:ext>
    </p:extLst>
  </p:cSld>
  <p:clrMapOvr>
    <a:masterClrMapping/>
  </p:clrMapOvr>
  <p:transition advClick="0" advTm="200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6516908" y="1265962"/>
            <a:ext cx="5228244" cy="4072804"/>
          </a:xfrm>
          <a:prstGeom prst="rect">
            <a:avLst/>
          </a:prstGeom>
        </p:spPr>
        <p:txBody>
          <a:bodyPr vert="horz" wrap="square" lIns="121920" tIns="60960" rIns="121920" bIns="6096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700" kern="1200">
                <a:solidFill>
                  <a:schemeClr val="tx1"/>
                </a:solidFill>
                <a:latin typeface="Arial"/>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a:lstStyle>
          <a:p>
            <a:pPr fontAlgn="ctr">
              <a:lnSpc>
                <a:spcPct val="100000"/>
              </a:lnSpc>
              <a:buFont typeface="Wingdings" panose="05000000000000000000" pitchFamily="2" charset="2"/>
              <a:buChar char=""/>
              <a:defRPr/>
            </a:pPr>
            <a:r>
              <a:rPr lang="en-US" sz="1400" b="1" dirty="0">
                <a:solidFill>
                  <a:prstClr val="black"/>
                </a:solidFill>
                <a:latin typeface="Arial" panose="020B0604020202020204" pitchFamily="34" charset="0"/>
              </a:rPr>
              <a:t>Load balancing in replication</a:t>
            </a:r>
            <a:r>
              <a:rPr lang="en-US" sz="1400" dirty="0">
                <a:solidFill>
                  <a:prstClr val="black"/>
                </a:solidFill>
                <a:latin typeface="Arial" panose="020B0604020202020204" pitchFamily="34" charset="0"/>
              </a:rPr>
              <a:t>: Based on the preset synchronization period, the primary replication cluster periodically initiates a synchronization task and breaks it down to each working node based on the balancing policy. Each working node obtains the differential data generated at specified points in time and synchronizes the differential data to the secondary end.</a:t>
            </a:r>
            <a:endParaRPr lang="en-US" altLang="zh-CN" sz="1400" dirty="0">
              <a:solidFill>
                <a:prstClr val="black"/>
              </a:solidFill>
              <a:latin typeface="Arial" panose="020B0604020202020204" pitchFamily="34" charset="0"/>
              <a:ea typeface="微软雅黑" panose="020B0503020204020204" pitchFamily="34" charset="-122"/>
            </a:endParaRPr>
          </a:p>
          <a:p>
            <a:pPr fontAlgn="ctr">
              <a:lnSpc>
                <a:spcPct val="100000"/>
              </a:lnSpc>
              <a:buFont typeface="Wingdings" panose="05000000000000000000" pitchFamily="2" charset="2"/>
              <a:buChar char="l"/>
              <a:defRPr/>
            </a:pPr>
            <a:r>
              <a:rPr lang="en-US" sz="1400" dirty="0">
                <a:solidFill>
                  <a:prstClr val="black"/>
                </a:solidFill>
                <a:latin typeface="Arial" panose="020B0604020202020204" pitchFamily="34" charset="0"/>
              </a:rPr>
              <a:t>When the network between the replication node at the production site and the node at the remote site is abnormal, data can be forwarded to other nodes at the production site and then to the remote site.</a:t>
            </a:r>
            <a:endParaRPr lang="en-US" altLang="zh-CN" sz="1400" dirty="0">
              <a:solidFill>
                <a:prstClr val="black"/>
              </a:solidFill>
              <a:latin typeface="Arial" panose="020B0604020202020204" pitchFamily="34" charset="0"/>
              <a:ea typeface="微软雅黑" panose="020B0503020204020204" pitchFamily="34" charset="-122"/>
            </a:endParaRPr>
          </a:p>
          <a:p>
            <a:pPr marL="304792" indent="-304792" defTabSz="1219170" fontAlgn="ctr">
              <a:lnSpc>
                <a:spcPct val="100000"/>
              </a:lnSpc>
              <a:spcBef>
                <a:spcPts val="1333"/>
              </a:spcBef>
              <a:buFont typeface="Wingdings" panose="05000000000000000000" pitchFamily="2" charset="2"/>
              <a:buChar char="l"/>
              <a:defRPr/>
            </a:pPr>
            <a:r>
              <a:rPr lang="en-US" sz="1400" dirty="0">
                <a:solidFill>
                  <a:prstClr val="black"/>
                </a:solidFill>
                <a:latin typeface="Arial" panose="020B0604020202020204" pitchFamily="34" charset="0"/>
              </a:rPr>
              <a:t>Asynchronous replication has little impact on system performance because no differential log is required. The LSM log (ROW) mechanism supports differences at multiple time points, saving memory space and reducing the impact on host services.</a:t>
            </a:r>
            <a:endParaRPr lang="en-US" altLang="zh-CN" sz="1400" dirty="0">
              <a:solidFill>
                <a:prstClr val="black"/>
              </a:solidFill>
              <a:latin typeface="Arial" panose="020B0604020202020204" pitchFamily="34" charset="0"/>
              <a:ea typeface="微软雅黑" panose="020B0503020204020204" pitchFamily="34" charset="-122"/>
            </a:endParaRPr>
          </a:p>
        </p:txBody>
      </p:sp>
      <p:grpSp>
        <p:nvGrpSpPr>
          <p:cNvPr id="5" name="组合 4"/>
          <p:cNvGrpSpPr/>
          <p:nvPr/>
        </p:nvGrpSpPr>
        <p:grpSpPr>
          <a:xfrm>
            <a:off x="247081" y="1123645"/>
            <a:ext cx="6269827" cy="3895817"/>
            <a:chOff x="285854" y="1553131"/>
            <a:chExt cx="5869076" cy="3790909"/>
          </a:xfrm>
        </p:grpSpPr>
        <p:sp>
          <p:nvSpPr>
            <p:cNvPr id="7" name="椭圆 6"/>
            <p:cNvSpPr/>
            <p:nvPr/>
          </p:nvSpPr>
          <p:spPr>
            <a:xfrm>
              <a:off x="3861116" y="2002321"/>
              <a:ext cx="1677969" cy="3341719"/>
            </a:xfrm>
            <a:prstGeom prst="ellipse">
              <a:avLst/>
            </a:prstGeom>
            <a:solidFill>
              <a:sysClr val="window" lastClr="FFFFFF"/>
            </a:solidFill>
            <a:ln w="12700" cap="flat" cmpd="sng" algn="ctr">
              <a:solidFill>
                <a:srgbClr val="297FD5"/>
              </a:solidFill>
              <a:prstDash val="lgDashDot"/>
              <a:miter lim="800000"/>
            </a:ln>
            <a:effectLst/>
          </p:spPr>
          <p:txBody>
            <a:bodyPr wrap="square" rtlCol="0" anchor="ctr">
              <a:noAutofit/>
            </a:bodyPr>
            <a:lstStyle/>
            <a:p>
              <a:pPr algn="ctr" defTabSz="1219170" fontAlgn="ctr">
                <a:defRPr/>
              </a:pPr>
              <a:endParaRPr lang="en-US" sz="1600" kern="0">
                <a:ln w="28575">
                  <a:solidFill>
                    <a:prstClr val="black"/>
                  </a:solidFill>
                  <a:prstDash val="sysDot"/>
                </a:ln>
                <a:solidFill>
                  <a:prstClr val="black"/>
                </a:solidFill>
                <a:latin typeface="Arial" panose="020B0604020202020204" pitchFamily="34" charset="0"/>
                <a:ea typeface="微软雅黑" panose="020B0503020204020204" pitchFamily="34" charset="-122"/>
              </a:endParaRPr>
            </a:p>
          </p:txBody>
        </p:sp>
        <p:sp>
          <p:nvSpPr>
            <p:cNvPr id="8" name="椭圆 7"/>
            <p:cNvSpPr/>
            <p:nvPr/>
          </p:nvSpPr>
          <p:spPr>
            <a:xfrm>
              <a:off x="812297" y="1926098"/>
              <a:ext cx="1677969" cy="3341719"/>
            </a:xfrm>
            <a:prstGeom prst="ellipse">
              <a:avLst/>
            </a:prstGeom>
            <a:solidFill>
              <a:sysClr val="window" lastClr="FFFFFF"/>
            </a:solidFill>
            <a:ln w="12700" cap="flat" cmpd="sng" algn="ctr">
              <a:solidFill>
                <a:srgbClr val="297FD5"/>
              </a:solidFill>
              <a:prstDash val="lgDashDot"/>
              <a:miter lim="800000"/>
            </a:ln>
            <a:effectLst/>
          </p:spPr>
          <p:txBody>
            <a:bodyPr wrap="square" rtlCol="0" anchor="ctr">
              <a:noAutofit/>
            </a:bodyPr>
            <a:lstStyle/>
            <a:p>
              <a:pPr algn="ctr" defTabSz="1219170" fontAlgn="ctr">
                <a:defRPr/>
              </a:pPr>
              <a:endParaRPr lang="en-US" sz="1600" kern="0">
                <a:ln w="28575">
                  <a:solidFill>
                    <a:prstClr val="black"/>
                  </a:solidFill>
                  <a:prstDash val="sysDot"/>
                </a:ln>
                <a:solidFill>
                  <a:prstClr val="black"/>
                </a:solidFill>
                <a:latin typeface="Arial" panose="020B0604020202020204" pitchFamily="34" charset="0"/>
                <a:ea typeface="微软雅黑" panose="020B0503020204020204" pitchFamily="34" charset="-122"/>
              </a:endParaRPr>
            </a:p>
          </p:txBody>
        </p:sp>
        <p:sp>
          <p:nvSpPr>
            <p:cNvPr id="9" name="圆角矩形 8"/>
            <p:cNvSpPr/>
            <p:nvPr/>
          </p:nvSpPr>
          <p:spPr>
            <a:xfrm>
              <a:off x="1275792" y="2253823"/>
              <a:ext cx="848413" cy="593889"/>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1219170" fontAlgn="ctr">
                <a:defRPr/>
              </a:pPr>
              <a:endParaRPr lang="en-US" sz="1600" kern="0">
                <a:solidFill>
                  <a:prstClr val="white"/>
                </a:solidFill>
                <a:latin typeface="Arial" panose="020B0604020202020204" pitchFamily="34" charset="0"/>
                <a:ea typeface="微软雅黑" panose="020B0503020204020204" pitchFamily="34" charset="-122"/>
              </a:endParaRPr>
            </a:p>
          </p:txBody>
        </p:sp>
        <p:sp>
          <p:nvSpPr>
            <p:cNvPr id="10" name="圆角矩形 9"/>
            <p:cNvSpPr/>
            <p:nvPr/>
          </p:nvSpPr>
          <p:spPr>
            <a:xfrm>
              <a:off x="1275791" y="4402811"/>
              <a:ext cx="848413" cy="593889"/>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1219170" fontAlgn="ctr">
                <a:defRPr/>
              </a:pPr>
              <a:endParaRPr lang="en-US" sz="1600" kern="0">
                <a:solidFill>
                  <a:prstClr val="white"/>
                </a:solidFill>
                <a:latin typeface="Arial" panose="020B0604020202020204" pitchFamily="34" charset="0"/>
                <a:ea typeface="微软雅黑" panose="020B0503020204020204" pitchFamily="34" charset="-122"/>
              </a:endParaRPr>
            </a:p>
          </p:txBody>
        </p:sp>
        <p:sp>
          <p:nvSpPr>
            <p:cNvPr id="11" name="圆角矩形 10"/>
            <p:cNvSpPr/>
            <p:nvPr/>
          </p:nvSpPr>
          <p:spPr>
            <a:xfrm>
              <a:off x="1275792" y="2943551"/>
              <a:ext cx="848413" cy="593889"/>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1219170" fontAlgn="ctr">
                <a:defRPr/>
              </a:pPr>
              <a:endParaRPr lang="en-US" sz="1600" kern="0">
                <a:solidFill>
                  <a:prstClr val="white"/>
                </a:solidFill>
                <a:latin typeface="Arial" panose="020B0604020202020204" pitchFamily="34" charset="0"/>
                <a:ea typeface="微软雅黑" panose="020B0503020204020204" pitchFamily="34" charset="-122"/>
              </a:endParaRPr>
            </a:p>
          </p:txBody>
        </p:sp>
        <p:sp>
          <p:nvSpPr>
            <p:cNvPr id="12" name="圆角矩形 11"/>
            <p:cNvSpPr/>
            <p:nvPr/>
          </p:nvSpPr>
          <p:spPr>
            <a:xfrm>
              <a:off x="1275788" y="3682331"/>
              <a:ext cx="848413" cy="593889"/>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1219170" fontAlgn="ctr">
                <a:defRPr/>
              </a:pPr>
              <a:endParaRPr lang="en-US" sz="1600" kern="0">
                <a:solidFill>
                  <a:prstClr val="white"/>
                </a:solidFill>
                <a:latin typeface="Arial" panose="020B0604020202020204" pitchFamily="34" charset="0"/>
                <a:ea typeface="微软雅黑" panose="020B0503020204020204" pitchFamily="34" charset="-122"/>
              </a:endParaRPr>
            </a:p>
          </p:txBody>
        </p:sp>
        <p:sp>
          <p:nvSpPr>
            <p:cNvPr id="13" name="圆角矩形 12"/>
            <p:cNvSpPr/>
            <p:nvPr/>
          </p:nvSpPr>
          <p:spPr>
            <a:xfrm>
              <a:off x="4267672" y="2253823"/>
              <a:ext cx="848413" cy="593889"/>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1219170" fontAlgn="ctr">
                <a:defRPr/>
              </a:pPr>
              <a:endParaRPr lang="en-US" sz="1600" kern="0">
                <a:solidFill>
                  <a:prstClr val="white"/>
                </a:solidFill>
                <a:latin typeface="Arial" panose="020B0604020202020204" pitchFamily="34" charset="0"/>
                <a:ea typeface="微软雅黑" panose="020B0503020204020204" pitchFamily="34" charset="-122"/>
              </a:endParaRPr>
            </a:p>
          </p:txBody>
        </p:sp>
        <p:sp>
          <p:nvSpPr>
            <p:cNvPr id="14" name="圆角矩形 13"/>
            <p:cNvSpPr/>
            <p:nvPr/>
          </p:nvSpPr>
          <p:spPr>
            <a:xfrm>
              <a:off x="4287082" y="4452264"/>
              <a:ext cx="848413" cy="593889"/>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1219170" fontAlgn="ctr">
                <a:defRPr/>
              </a:pPr>
              <a:endParaRPr lang="en-US" sz="1600" kern="0">
                <a:solidFill>
                  <a:prstClr val="white"/>
                </a:solidFill>
                <a:latin typeface="Arial" panose="020B0604020202020204" pitchFamily="34" charset="0"/>
                <a:ea typeface="微软雅黑" panose="020B0503020204020204" pitchFamily="34" charset="-122"/>
              </a:endParaRPr>
            </a:p>
          </p:txBody>
        </p:sp>
        <p:sp>
          <p:nvSpPr>
            <p:cNvPr id="15" name="圆角矩形 14"/>
            <p:cNvSpPr/>
            <p:nvPr/>
          </p:nvSpPr>
          <p:spPr>
            <a:xfrm>
              <a:off x="4272806" y="3002769"/>
              <a:ext cx="848413" cy="593888"/>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1219170" fontAlgn="ctr">
                <a:defRPr/>
              </a:pPr>
              <a:endParaRPr lang="en-US" sz="1600" kern="0">
                <a:solidFill>
                  <a:prstClr val="white"/>
                </a:solidFill>
                <a:latin typeface="Arial" panose="020B0604020202020204" pitchFamily="34" charset="0"/>
                <a:ea typeface="微软雅黑" panose="020B0503020204020204" pitchFamily="34" charset="-122"/>
              </a:endParaRPr>
            </a:p>
          </p:txBody>
        </p:sp>
        <p:sp>
          <p:nvSpPr>
            <p:cNvPr id="16" name="圆角矩形 15"/>
            <p:cNvSpPr/>
            <p:nvPr/>
          </p:nvSpPr>
          <p:spPr>
            <a:xfrm>
              <a:off x="4272255" y="3713383"/>
              <a:ext cx="848413" cy="593889"/>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1219170" fontAlgn="ctr">
                <a:defRPr/>
              </a:pPr>
              <a:endParaRPr lang="en-US" sz="1600" kern="0">
                <a:solidFill>
                  <a:prstClr val="white"/>
                </a:solidFill>
                <a:latin typeface="Arial" panose="020B0604020202020204" pitchFamily="34" charset="0"/>
                <a:ea typeface="微软雅黑" panose="020B0503020204020204" pitchFamily="34" charset="-122"/>
              </a:endParaRPr>
            </a:p>
          </p:txBody>
        </p:sp>
        <p:sp>
          <p:nvSpPr>
            <p:cNvPr id="17" name="椭圆 16"/>
            <p:cNvSpPr/>
            <p:nvPr/>
          </p:nvSpPr>
          <p:spPr>
            <a:xfrm>
              <a:off x="1195363" y="3133461"/>
              <a:ext cx="1013478" cy="192337"/>
            </a:xfrm>
            <a:prstGeom prst="ellipse">
              <a:avLst/>
            </a:prstGeom>
            <a:gradFill rotWithShape="1">
              <a:gsLst>
                <a:gs pos="0">
                  <a:srgbClr val="5AA2AE">
                    <a:satMod val="103000"/>
                    <a:lumMod val="102000"/>
                    <a:tint val="94000"/>
                  </a:srgbClr>
                </a:gs>
                <a:gs pos="50000">
                  <a:srgbClr val="5AA2AE">
                    <a:satMod val="110000"/>
                    <a:lumMod val="100000"/>
                    <a:shade val="100000"/>
                  </a:srgbClr>
                </a:gs>
                <a:gs pos="100000">
                  <a:srgbClr val="5AA2AE">
                    <a:lumMod val="99000"/>
                    <a:satMod val="120000"/>
                    <a:shade val="78000"/>
                  </a:srgbClr>
                </a:gs>
              </a:gsLst>
              <a:lin ang="5400000" scaled="0"/>
            </a:gradFill>
            <a:ln w="6350" cap="flat" cmpd="sng" algn="ctr">
              <a:solidFill>
                <a:srgbClr val="5AA2AE"/>
              </a:solidFill>
              <a:prstDash val="solid"/>
              <a:miter lim="800000"/>
            </a:ln>
            <a:effectLst/>
          </p:spPr>
          <p:txBody>
            <a:bodyPr wrap="square" rtlCol="0" anchor="ctr">
              <a:noAutofit/>
            </a:bodyPr>
            <a:lstStyle/>
            <a:p>
              <a:pPr algn="ctr" defTabSz="1219170" fontAlgn="ctr">
                <a:defRPr/>
              </a:pPr>
              <a:r>
                <a:rPr lang="en-US" sz="933" err="1">
                  <a:solidFill>
                    <a:prstClr val="white"/>
                  </a:solidFill>
                  <a:latin typeface="Arial" panose="020B0604020202020204" pitchFamily="34" charset="0"/>
                </a:rPr>
                <a:t>Getdelta</a:t>
              </a:r>
              <a:endParaRPr lang="en-US" sz="933">
                <a:solidFill>
                  <a:prstClr val="white"/>
                </a:solidFill>
                <a:latin typeface="Arial" panose="020B0604020202020204" pitchFamily="34" charset="0"/>
              </a:endParaRPr>
            </a:p>
          </p:txBody>
        </p:sp>
        <p:sp>
          <p:nvSpPr>
            <p:cNvPr id="18" name="椭圆 17"/>
            <p:cNvSpPr/>
            <p:nvPr/>
          </p:nvSpPr>
          <p:spPr>
            <a:xfrm>
              <a:off x="1212451" y="2464173"/>
              <a:ext cx="994527" cy="211618"/>
            </a:xfrm>
            <a:prstGeom prst="ellipse">
              <a:avLst/>
            </a:prstGeom>
            <a:gradFill rotWithShape="1">
              <a:gsLst>
                <a:gs pos="0">
                  <a:srgbClr val="5AA2AE">
                    <a:satMod val="103000"/>
                    <a:lumMod val="102000"/>
                    <a:tint val="94000"/>
                  </a:srgbClr>
                </a:gs>
                <a:gs pos="50000">
                  <a:srgbClr val="5AA2AE">
                    <a:satMod val="110000"/>
                    <a:lumMod val="100000"/>
                    <a:shade val="100000"/>
                  </a:srgbClr>
                </a:gs>
                <a:gs pos="100000">
                  <a:srgbClr val="5AA2AE">
                    <a:lumMod val="99000"/>
                    <a:satMod val="120000"/>
                    <a:shade val="78000"/>
                  </a:srgbClr>
                </a:gs>
              </a:gsLst>
              <a:lin ang="5400000" scaled="0"/>
            </a:gradFill>
            <a:ln w="6350" cap="flat" cmpd="sng" algn="ctr">
              <a:solidFill>
                <a:srgbClr val="5AA2AE"/>
              </a:solidFill>
              <a:prstDash val="solid"/>
              <a:miter lim="800000"/>
            </a:ln>
            <a:effectLst/>
          </p:spPr>
          <p:txBody>
            <a:bodyPr wrap="square" rtlCol="0" anchor="ctr">
              <a:noAutofit/>
            </a:bodyPr>
            <a:lstStyle/>
            <a:p>
              <a:pPr algn="ctr" defTabSz="1219170" fontAlgn="ctr">
                <a:defRPr/>
              </a:pPr>
              <a:r>
                <a:rPr lang="en-US" sz="933" err="1">
                  <a:solidFill>
                    <a:prstClr val="white"/>
                  </a:solidFill>
                  <a:latin typeface="Arial" panose="020B0604020202020204" pitchFamily="34" charset="0"/>
                </a:rPr>
                <a:t>Getdelta</a:t>
              </a:r>
              <a:endParaRPr lang="en-US" sz="933">
                <a:solidFill>
                  <a:prstClr val="white"/>
                </a:solidFill>
                <a:latin typeface="Arial" panose="020B0604020202020204" pitchFamily="34" charset="0"/>
              </a:endParaRPr>
            </a:p>
          </p:txBody>
        </p:sp>
        <p:sp>
          <p:nvSpPr>
            <p:cNvPr id="19" name="椭圆 18"/>
            <p:cNvSpPr/>
            <p:nvPr/>
          </p:nvSpPr>
          <p:spPr>
            <a:xfrm>
              <a:off x="1207684" y="3871134"/>
              <a:ext cx="994527" cy="211618"/>
            </a:xfrm>
            <a:prstGeom prst="ellipse">
              <a:avLst/>
            </a:prstGeom>
            <a:gradFill rotWithShape="1">
              <a:gsLst>
                <a:gs pos="0">
                  <a:srgbClr val="5AA2AE">
                    <a:satMod val="103000"/>
                    <a:lumMod val="102000"/>
                    <a:tint val="94000"/>
                  </a:srgbClr>
                </a:gs>
                <a:gs pos="50000">
                  <a:srgbClr val="5AA2AE">
                    <a:satMod val="110000"/>
                    <a:lumMod val="100000"/>
                    <a:shade val="100000"/>
                  </a:srgbClr>
                </a:gs>
                <a:gs pos="100000">
                  <a:srgbClr val="5AA2AE">
                    <a:lumMod val="99000"/>
                    <a:satMod val="120000"/>
                    <a:shade val="78000"/>
                  </a:srgbClr>
                </a:gs>
              </a:gsLst>
              <a:lin ang="5400000" scaled="0"/>
            </a:gradFill>
            <a:ln w="6350" cap="flat" cmpd="sng" algn="ctr">
              <a:solidFill>
                <a:srgbClr val="5AA2AE"/>
              </a:solidFill>
              <a:prstDash val="solid"/>
              <a:miter lim="800000"/>
            </a:ln>
            <a:effectLst/>
          </p:spPr>
          <p:txBody>
            <a:bodyPr wrap="square" rtlCol="0" anchor="ctr">
              <a:noAutofit/>
            </a:bodyPr>
            <a:lstStyle/>
            <a:p>
              <a:pPr algn="ctr" defTabSz="1219170" fontAlgn="ctr">
                <a:defRPr/>
              </a:pPr>
              <a:r>
                <a:rPr lang="en-US" sz="933" err="1">
                  <a:solidFill>
                    <a:prstClr val="white"/>
                  </a:solidFill>
                  <a:latin typeface="Arial" panose="020B0604020202020204" pitchFamily="34" charset="0"/>
                </a:rPr>
                <a:t>Getdelta</a:t>
              </a:r>
              <a:endParaRPr lang="en-US" sz="933">
                <a:solidFill>
                  <a:prstClr val="white"/>
                </a:solidFill>
                <a:latin typeface="Arial" panose="020B0604020202020204" pitchFamily="34" charset="0"/>
              </a:endParaRPr>
            </a:p>
          </p:txBody>
        </p:sp>
        <p:sp>
          <p:nvSpPr>
            <p:cNvPr id="20" name="椭圆 19"/>
            <p:cNvSpPr/>
            <p:nvPr/>
          </p:nvSpPr>
          <p:spPr>
            <a:xfrm>
              <a:off x="1153144" y="4598836"/>
              <a:ext cx="994527" cy="211618"/>
            </a:xfrm>
            <a:prstGeom prst="ellipse">
              <a:avLst/>
            </a:prstGeom>
            <a:gradFill rotWithShape="1">
              <a:gsLst>
                <a:gs pos="0">
                  <a:srgbClr val="5AA2AE">
                    <a:satMod val="103000"/>
                    <a:lumMod val="102000"/>
                    <a:tint val="94000"/>
                  </a:srgbClr>
                </a:gs>
                <a:gs pos="50000">
                  <a:srgbClr val="5AA2AE">
                    <a:satMod val="110000"/>
                    <a:lumMod val="100000"/>
                    <a:shade val="100000"/>
                  </a:srgbClr>
                </a:gs>
                <a:gs pos="100000">
                  <a:srgbClr val="5AA2AE">
                    <a:lumMod val="99000"/>
                    <a:satMod val="120000"/>
                    <a:shade val="78000"/>
                  </a:srgbClr>
                </a:gs>
              </a:gsLst>
              <a:lin ang="5400000" scaled="0"/>
            </a:gradFill>
            <a:ln w="6350" cap="flat" cmpd="sng" algn="ctr">
              <a:solidFill>
                <a:srgbClr val="5AA2AE"/>
              </a:solidFill>
              <a:prstDash val="solid"/>
              <a:miter lim="800000"/>
            </a:ln>
            <a:effectLst/>
          </p:spPr>
          <p:txBody>
            <a:bodyPr wrap="square" rtlCol="0" anchor="ctr">
              <a:noAutofit/>
            </a:bodyPr>
            <a:lstStyle/>
            <a:p>
              <a:pPr algn="ctr" defTabSz="1219170" fontAlgn="ctr">
                <a:defRPr/>
              </a:pPr>
              <a:r>
                <a:rPr lang="en-US" sz="933" err="1">
                  <a:solidFill>
                    <a:prstClr val="white"/>
                  </a:solidFill>
                  <a:latin typeface="Arial" panose="020B0604020202020204" pitchFamily="34" charset="0"/>
                </a:rPr>
                <a:t>Getdelta</a:t>
              </a:r>
              <a:endParaRPr lang="en-US" sz="933">
                <a:solidFill>
                  <a:prstClr val="white"/>
                </a:solidFill>
                <a:latin typeface="Arial" panose="020B0604020202020204" pitchFamily="34" charset="0"/>
              </a:endParaRPr>
            </a:p>
          </p:txBody>
        </p:sp>
        <p:grpSp>
          <p:nvGrpSpPr>
            <p:cNvPr id="21" name="组合 20"/>
            <p:cNvGrpSpPr/>
            <p:nvPr/>
          </p:nvGrpSpPr>
          <p:grpSpPr>
            <a:xfrm>
              <a:off x="285854" y="2446247"/>
              <a:ext cx="859669" cy="2416169"/>
              <a:chOff x="-24422" y="1613628"/>
              <a:chExt cx="859669" cy="2416169"/>
            </a:xfrm>
          </p:grpSpPr>
          <p:sp>
            <p:nvSpPr>
              <p:cNvPr id="46" name="文本框 45"/>
              <p:cNvSpPr txBox="1"/>
              <p:nvPr/>
            </p:nvSpPr>
            <p:spPr bwMode="white">
              <a:xfrm>
                <a:off x="-14997" y="1613628"/>
                <a:ext cx="840802"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Node 1</a:t>
                </a:r>
              </a:p>
            </p:txBody>
          </p:sp>
          <p:sp>
            <p:nvSpPr>
              <p:cNvPr id="47" name="文本框 46"/>
              <p:cNvSpPr txBox="1"/>
              <p:nvPr/>
            </p:nvSpPr>
            <p:spPr bwMode="white">
              <a:xfrm>
                <a:off x="-24422" y="2250105"/>
                <a:ext cx="859669"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Node 2</a:t>
                </a:r>
              </a:p>
            </p:txBody>
          </p:sp>
          <p:sp>
            <p:nvSpPr>
              <p:cNvPr id="48" name="文本框 47"/>
              <p:cNvSpPr txBox="1"/>
              <p:nvPr/>
            </p:nvSpPr>
            <p:spPr bwMode="white">
              <a:xfrm>
                <a:off x="-5545" y="2975906"/>
                <a:ext cx="840792"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Node 3</a:t>
                </a:r>
              </a:p>
            </p:txBody>
          </p:sp>
          <p:sp>
            <p:nvSpPr>
              <p:cNvPr id="49" name="文本框 48"/>
              <p:cNvSpPr txBox="1"/>
              <p:nvPr/>
            </p:nvSpPr>
            <p:spPr bwMode="white">
              <a:xfrm>
                <a:off x="-5545" y="3714255"/>
                <a:ext cx="831367"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Node 4</a:t>
                </a:r>
              </a:p>
            </p:txBody>
          </p:sp>
        </p:grpSp>
        <p:grpSp>
          <p:nvGrpSpPr>
            <p:cNvPr id="22" name="组合 21"/>
            <p:cNvGrpSpPr/>
            <p:nvPr/>
          </p:nvGrpSpPr>
          <p:grpSpPr>
            <a:xfrm>
              <a:off x="5306503" y="2373826"/>
              <a:ext cx="848427" cy="2540552"/>
              <a:chOff x="76222" y="1405401"/>
              <a:chExt cx="848427" cy="2540552"/>
            </a:xfrm>
          </p:grpSpPr>
          <p:sp>
            <p:nvSpPr>
              <p:cNvPr id="42" name="文本框 41"/>
              <p:cNvSpPr txBox="1"/>
              <p:nvPr/>
            </p:nvSpPr>
            <p:spPr bwMode="white">
              <a:xfrm>
                <a:off x="76222" y="1405401"/>
                <a:ext cx="848427"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Node 1</a:t>
                </a:r>
              </a:p>
            </p:txBody>
          </p:sp>
          <p:sp>
            <p:nvSpPr>
              <p:cNvPr id="43" name="文本框 42"/>
              <p:cNvSpPr txBox="1"/>
              <p:nvPr/>
            </p:nvSpPr>
            <p:spPr bwMode="white">
              <a:xfrm>
                <a:off x="85663" y="2173518"/>
                <a:ext cx="838986"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Node 2</a:t>
                </a:r>
              </a:p>
            </p:txBody>
          </p:sp>
          <p:sp>
            <p:nvSpPr>
              <p:cNvPr id="44" name="文本框 43"/>
              <p:cNvSpPr txBox="1"/>
              <p:nvPr/>
            </p:nvSpPr>
            <p:spPr bwMode="white">
              <a:xfrm>
                <a:off x="85663" y="2876749"/>
                <a:ext cx="838986"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Node 3</a:t>
                </a:r>
              </a:p>
            </p:txBody>
          </p:sp>
          <p:sp>
            <p:nvSpPr>
              <p:cNvPr id="45" name="文本框 44"/>
              <p:cNvSpPr txBox="1"/>
              <p:nvPr/>
            </p:nvSpPr>
            <p:spPr bwMode="white">
              <a:xfrm>
                <a:off x="76236" y="3630411"/>
                <a:ext cx="848413"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Node 4</a:t>
                </a:r>
              </a:p>
            </p:txBody>
          </p:sp>
        </p:grpSp>
        <p:sp>
          <p:nvSpPr>
            <p:cNvPr id="23" name="文本框 22"/>
            <p:cNvSpPr txBox="1"/>
            <p:nvPr/>
          </p:nvSpPr>
          <p:spPr bwMode="white">
            <a:xfrm>
              <a:off x="3846550" y="1600556"/>
              <a:ext cx="1813470"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Replication cluster B</a:t>
              </a:r>
            </a:p>
          </p:txBody>
        </p:sp>
        <p:sp>
          <p:nvSpPr>
            <p:cNvPr id="24" name="文本框 23"/>
            <p:cNvSpPr txBox="1"/>
            <p:nvPr/>
          </p:nvSpPr>
          <p:spPr bwMode="white">
            <a:xfrm>
              <a:off x="828792" y="1553131"/>
              <a:ext cx="1804227"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a:solidFill>
                    <a:srgbClr val="00458B"/>
                  </a:solidFill>
                  <a:latin typeface="Arial" panose="020B0604020202020204" pitchFamily="34" charset="0"/>
                </a:rPr>
                <a:t>Replication cluster A</a:t>
              </a:r>
            </a:p>
          </p:txBody>
        </p:sp>
        <p:sp>
          <p:nvSpPr>
            <p:cNvPr id="25" name="文本框 24"/>
            <p:cNvSpPr txBox="1"/>
            <p:nvPr/>
          </p:nvSpPr>
          <p:spPr bwMode="white">
            <a:xfrm>
              <a:off x="2280203" y="2222442"/>
              <a:ext cx="1618400" cy="315542"/>
            </a:xfrm>
            <a:prstGeom prst="rect">
              <a:avLst/>
            </a:prstGeom>
            <a:noFill/>
            <a:ln w="9525">
              <a:noFill/>
              <a:miter lim="800000"/>
              <a:headEnd/>
              <a:tailEnd/>
            </a:ln>
          </p:spPr>
          <p:txBody>
            <a:bodyPr wrap="square" lIns="150449" tIns="75225" rIns="150449" bIns="75225" rtlCol="0">
              <a:noAutofit/>
            </a:bodyPr>
            <a:lstStyle/>
            <a:p>
              <a:pPr defTabSz="1128121" fontAlgn="ctr">
                <a:lnSpc>
                  <a:spcPct val="80000"/>
                </a:lnSpc>
                <a:defRPr/>
              </a:pPr>
              <a:r>
                <a:rPr lang="en-US" sz="1400" err="1">
                  <a:solidFill>
                    <a:srgbClr val="00458B"/>
                  </a:solidFill>
                  <a:latin typeface="Arial" panose="020B0604020202020204" pitchFamily="34" charset="0"/>
                </a:rPr>
                <a:t>Async</a:t>
              </a:r>
              <a:r>
                <a:rPr lang="en-US" sz="1400">
                  <a:solidFill>
                    <a:srgbClr val="00458B"/>
                  </a:solidFill>
                  <a:latin typeface="Arial" panose="020B0604020202020204" pitchFamily="34" charset="0"/>
                </a:rPr>
                <a:t> Replication</a:t>
              </a:r>
            </a:p>
          </p:txBody>
        </p:sp>
        <p:cxnSp>
          <p:nvCxnSpPr>
            <p:cNvPr id="26" name="直接箭头连接符 25"/>
            <p:cNvCxnSpPr>
              <a:stCxn id="9" idx="3"/>
              <a:endCxn id="13" idx="1"/>
            </p:cNvCxnSpPr>
            <p:nvPr/>
          </p:nvCxnSpPr>
          <p:spPr>
            <a:xfrm>
              <a:off x="2124205" y="2550768"/>
              <a:ext cx="2143467" cy="0"/>
            </a:xfrm>
            <a:prstGeom prst="straightConnector1">
              <a:avLst/>
            </a:prstGeom>
            <a:noFill/>
            <a:ln w="6350" cap="flat" cmpd="sng" algn="ctr">
              <a:solidFill>
                <a:srgbClr val="4A66AC"/>
              </a:solidFill>
              <a:prstDash val="solid"/>
              <a:miter lim="800000"/>
              <a:tailEnd type="triangle"/>
            </a:ln>
            <a:effectLst/>
          </p:spPr>
        </p:cxnSp>
        <p:cxnSp>
          <p:nvCxnSpPr>
            <p:cNvPr id="27" name="直接箭头连接符 26"/>
            <p:cNvCxnSpPr/>
            <p:nvPr/>
          </p:nvCxnSpPr>
          <p:spPr>
            <a:xfrm>
              <a:off x="2124201" y="2550767"/>
              <a:ext cx="2174061" cy="764740"/>
            </a:xfrm>
            <a:prstGeom prst="straightConnector1">
              <a:avLst/>
            </a:prstGeom>
            <a:noFill/>
            <a:ln w="6350" cap="flat" cmpd="sng" algn="ctr">
              <a:solidFill>
                <a:srgbClr val="4A66AC"/>
              </a:solidFill>
              <a:prstDash val="solid"/>
              <a:miter lim="800000"/>
              <a:tailEnd type="triangle"/>
            </a:ln>
            <a:effectLst/>
          </p:spPr>
        </p:cxnSp>
        <p:cxnSp>
          <p:nvCxnSpPr>
            <p:cNvPr id="28" name="直接箭头连接符 27"/>
            <p:cNvCxnSpPr>
              <a:stCxn id="9" idx="3"/>
              <a:endCxn id="16" idx="1"/>
            </p:cNvCxnSpPr>
            <p:nvPr/>
          </p:nvCxnSpPr>
          <p:spPr>
            <a:xfrm>
              <a:off x="2124205" y="2550768"/>
              <a:ext cx="2148050" cy="1459560"/>
            </a:xfrm>
            <a:prstGeom prst="straightConnector1">
              <a:avLst/>
            </a:prstGeom>
            <a:noFill/>
            <a:ln w="6350" cap="flat" cmpd="sng" algn="ctr">
              <a:solidFill>
                <a:srgbClr val="4A66AC"/>
              </a:solidFill>
              <a:prstDash val="solid"/>
              <a:miter lim="800000"/>
              <a:tailEnd type="triangle"/>
            </a:ln>
            <a:effectLst/>
          </p:spPr>
        </p:cxnSp>
        <p:cxnSp>
          <p:nvCxnSpPr>
            <p:cNvPr id="29" name="直接箭头连接符 28"/>
            <p:cNvCxnSpPr>
              <a:stCxn id="9" idx="3"/>
              <a:endCxn id="14" idx="1"/>
            </p:cNvCxnSpPr>
            <p:nvPr/>
          </p:nvCxnSpPr>
          <p:spPr>
            <a:xfrm>
              <a:off x="2124205" y="2550768"/>
              <a:ext cx="2162877" cy="2198441"/>
            </a:xfrm>
            <a:prstGeom prst="straightConnector1">
              <a:avLst/>
            </a:prstGeom>
            <a:noFill/>
            <a:ln w="6350" cap="flat" cmpd="sng" algn="ctr">
              <a:solidFill>
                <a:srgbClr val="4A66AC"/>
              </a:solidFill>
              <a:prstDash val="solid"/>
              <a:miter lim="800000"/>
              <a:tailEnd type="triangle"/>
            </a:ln>
            <a:effectLst/>
          </p:spPr>
        </p:cxnSp>
        <p:cxnSp>
          <p:nvCxnSpPr>
            <p:cNvPr id="30" name="直接箭头连接符 29"/>
            <p:cNvCxnSpPr>
              <a:endCxn id="13" idx="1"/>
            </p:cNvCxnSpPr>
            <p:nvPr/>
          </p:nvCxnSpPr>
          <p:spPr>
            <a:xfrm flipV="1">
              <a:off x="2124201" y="2550768"/>
              <a:ext cx="2143471" cy="654680"/>
            </a:xfrm>
            <a:prstGeom prst="straightConnector1">
              <a:avLst/>
            </a:prstGeom>
            <a:noFill/>
            <a:ln w="6350" cap="flat" cmpd="sng" algn="ctr">
              <a:solidFill>
                <a:srgbClr val="4A66AC"/>
              </a:solidFill>
              <a:prstDash val="solid"/>
              <a:miter lim="800000"/>
              <a:tailEnd type="triangle"/>
            </a:ln>
            <a:effectLst/>
          </p:spPr>
        </p:cxnSp>
        <p:cxnSp>
          <p:nvCxnSpPr>
            <p:cNvPr id="31" name="直接箭头连接符 30"/>
            <p:cNvCxnSpPr>
              <a:stCxn id="11" idx="3"/>
              <a:endCxn id="15" idx="1"/>
            </p:cNvCxnSpPr>
            <p:nvPr/>
          </p:nvCxnSpPr>
          <p:spPr>
            <a:xfrm>
              <a:off x="2124205" y="3240496"/>
              <a:ext cx="2148602" cy="59218"/>
            </a:xfrm>
            <a:prstGeom prst="straightConnector1">
              <a:avLst/>
            </a:prstGeom>
            <a:noFill/>
            <a:ln w="6350" cap="flat" cmpd="sng" algn="ctr">
              <a:solidFill>
                <a:srgbClr val="4A66AC"/>
              </a:solidFill>
              <a:prstDash val="solid"/>
              <a:miter lim="800000"/>
              <a:tailEnd type="triangle"/>
            </a:ln>
            <a:effectLst/>
          </p:spPr>
        </p:cxnSp>
        <p:cxnSp>
          <p:nvCxnSpPr>
            <p:cNvPr id="32" name="直接箭头连接符 31"/>
            <p:cNvCxnSpPr>
              <a:stCxn id="11" idx="3"/>
            </p:cNvCxnSpPr>
            <p:nvPr/>
          </p:nvCxnSpPr>
          <p:spPr>
            <a:xfrm>
              <a:off x="2124205" y="3240496"/>
              <a:ext cx="2174057" cy="759540"/>
            </a:xfrm>
            <a:prstGeom prst="straightConnector1">
              <a:avLst/>
            </a:prstGeom>
            <a:noFill/>
            <a:ln w="6350" cap="flat" cmpd="sng" algn="ctr">
              <a:solidFill>
                <a:srgbClr val="4A66AC"/>
              </a:solidFill>
              <a:prstDash val="solid"/>
              <a:miter lim="800000"/>
              <a:tailEnd type="triangle"/>
            </a:ln>
            <a:effectLst/>
          </p:spPr>
        </p:cxnSp>
        <p:cxnSp>
          <p:nvCxnSpPr>
            <p:cNvPr id="33" name="直接箭头连接符 32"/>
            <p:cNvCxnSpPr>
              <a:stCxn id="11" idx="3"/>
              <a:endCxn id="14" idx="1"/>
            </p:cNvCxnSpPr>
            <p:nvPr/>
          </p:nvCxnSpPr>
          <p:spPr>
            <a:xfrm>
              <a:off x="2124205" y="3240496"/>
              <a:ext cx="2162877" cy="1508713"/>
            </a:xfrm>
            <a:prstGeom prst="straightConnector1">
              <a:avLst/>
            </a:prstGeom>
            <a:noFill/>
            <a:ln w="6350" cap="flat" cmpd="sng" algn="ctr">
              <a:solidFill>
                <a:srgbClr val="4A66AC"/>
              </a:solidFill>
              <a:prstDash val="solid"/>
              <a:miter lim="800000"/>
              <a:tailEnd type="triangle"/>
            </a:ln>
            <a:effectLst/>
          </p:spPr>
        </p:cxnSp>
        <p:cxnSp>
          <p:nvCxnSpPr>
            <p:cNvPr id="34" name="直接箭头连接符 33"/>
            <p:cNvCxnSpPr>
              <a:stCxn id="12" idx="3"/>
            </p:cNvCxnSpPr>
            <p:nvPr/>
          </p:nvCxnSpPr>
          <p:spPr>
            <a:xfrm flipV="1">
              <a:off x="2124201" y="2569982"/>
              <a:ext cx="2143468" cy="1409294"/>
            </a:xfrm>
            <a:prstGeom prst="straightConnector1">
              <a:avLst/>
            </a:prstGeom>
            <a:noFill/>
            <a:ln w="6350" cap="flat" cmpd="sng" algn="ctr">
              <a:solidFill>
                <a:srgbClr val="4A66AC"/>
              </a:solidFill>
              <a:prstDash val="solid"/>
              <a:miter lim="800000"/>
              <a:tailEnd type="triangle"/>
            </a:ln>
            <a:effectLst/>
          </p:spPr>
        </p:cxnSp>
        <p:cxnSp>
          <p:nvCxnSpPr>
            <p:cNvPr id="35" name="直接箭头连接符 34"/>
            <p:cNvCxnSpPr>
              <a:stCxn id="12" idx="3"/>
              <a:endCxn id="15" idx="1"/>
            </p:cNvCxnSpPr>
            <p:nvPr/>
          </p:nvCxnSpPr>
          <p:spPr>
            <a:xfrm flipV="1">
              <a:off x="2124201" y="3299714"/>
              <a:ext cx="2148606" cy="679562"/>
            </a:xfrm>
            <a:prstGeom prst="straightConnector1">
              <a:avLst/>
            </a:prstGeom>
            <a:noFill/>
            <a:ln w="6350" cap="flat" cmpd="sng" algn="ctr">
              <a:solidFill>
                <a:srgbClr val="4A66AC"/>
              </a:solidFill>
              <a:prstDash val="solid"/>
              <a:miter lim="800000"/>
              <a:tailEnd type="triangle"/>
            </a:ln>
            <a:effectLst/>
          </p:spPr>
        </p:cxnSp>
        <p:cxnSp>
          <p:nvCxnSpPr>
            <p:cNvPr id="36" name="直接箭头连接符 35"/>
            <p:cNvCxnSpPr/>
            <p:nvPr/>
          </p:nvCxnSpPr>
          <p:spPr>
            <a:xfrm>
              <a:off x="2128787" y="3983946"/>
              <a:ext cx="2138885" cy="21228"/>
            </a:xfrm>
            <a:prstGeom prst="straightConnector1">
              <a:avLst/>
            </a:prstGeom>
            <a:noFill/>
            <a:ln w="6350" cap="flat" cmpd="sng" algn="ctr">
              <a:solidFill>
                <a:srgbClr val="4A66AC"/>
              </a:solidFill>
              <a:prstDash val="solid"/>
              <a:miter lim="800000"/>
              <a:tailEnd type="triangle"/>
            </a:ln>
            <a:effectLst/>
          </p:spPr>
        </p:cxnSp>
        <p:cxnSp>
          <p:nvCxnSpPr>
            <p:cNvPr id="37" name="直接箭头连接符 36"/>
            <p:cNvCxnSpPr>
              <a:stCxn id="12" idx="3"/>
              <a:endCxn id="14" idx="1"/>
            </p:cNvCxnSpPr>
            <p:nvPr/>
          </p:nvCxnSpPr>
          <p:spPr>
            <a:xfrm>
              <a:off x="2124201" y="3979276"/>
              <a:ext cx="2162881" cy="769933"/>
            </a:xfrm>
            <a:prstGeom prst="straightConnector1">
              <a:avLst/>
            </a:prstGeom>
            <a:noFill/>
            <a:ln w="6350" cap="flat" cmpd="sng" algn="ctr">
              <a:solidFill>
                <a:srgbClr val="4A66AC"/>
              </a:solidFill>
              <a:prstDash val="solid"/>
              <a:miter lim="800000"/>
              <a:tailEnd type="triangle"/>
            </a:ln>
            <a:effectLst/>
          </p:spPr>
        </p:cxnSp>
        <p:cxnSp>
          <p:nvCxnSpPr>
            <p:cNvPr id="38" name="直接箭头连接符 37"/>
            <p:cNvCxnSpPr>
              <a:stCxn id="10" idx="3"/>
            </p:cNvCxnSpPr>
            <p:nvPr/>
          </p:nvCxnSpPr>
          <p:spPr>
            <a:xfrm flipV="1">
              <a:off x="2124204" y="2573385"/>
              <a:ext cx="2143468" cy="2126371"/>
            </a:xfrm>
            <a:prstGeom prst="straightConnector1">
              <a:avLst/>
            </a:prstGeom>
            <a:noFill/>
            <a:ln w="6350" cap="flat" cmpd="sng" algn="ctr">
              <a:solidFill>
                <a:srgbClr val="4A66AC"/>
              </a:solidFill>
              <a:prstDash val="solid"/>
              <a:miter lim="800000"/>
              <a:tailEnd type="triangle"/>
            </a:ln>
            <a:effectLst/>
          </p:spPr>
        </p:cxnSp>
        <p:cxnSp>
          <p:nvCxnSpPr>
            <p:cNvPr id="39" name="直接箭头连接符 38"/>
            <p:cNvCxnSpPr>
              <a:stCxn id="10" idx="3"/>
            </p:cNvCxnSpPr>
            <p:nvPr/>
          </p:nvCxnSpPr>
          <p:spPr>
            <a:xfrm flipV="1">
              <a:off x="2124204" y="3306133"/>
              <a:ext cx="2141352" cy="1393623"/>
            </a:xfrm>
            <a:prstGeom prst="straightConnector1">
              <a:avLst/>
            </a:prstGeom>
            <a:noFill/>
            <a:ln w="6350" cap="flat" cmpd="sng" algn="ctr">
              <a:solidFill>
                <a:srgbClr val="4A66AC"/>
              </a:solidFill>
              <a:prstDash val="solid"/>
              <a:miter lim="800000"/>
              <a:tailEnd type="triangle"/>
            </a:ln>
            <a:effectLst/>
          </p:spPr>
        </p:cxnSp>
        <p:cxnSp>
          <p:nvCxnSpPr>
            <p:cNvPr id="40" name="直接箭头连接符 39"/>
            <p:cNvCxnSpPr>
              <a:stCxn id="10" idx="3"/>
              <a:endCxn id="16" idx="1"/>
            </p:cNvCxnSpPr>
            <p:nvPr/>
          </p:nvCxnSpPr>
          <p:spPr>
            <a:xfrm flipV="1">
              <a:off x="2124204" y="4010328"/>
              <a:ext cx="2148051" cy="689428"/>
            </a:xfrm>
            <a:prstGeom prst="straightConnector1">
              <a:avLst/>
            </a:prstGeom>
            <a:noFill/>
            <a:ln w="6350" cap="flat" cmpd="sng" algn="ctr">
              <a:solidFill>
                <a:srgbClr val="4A66AC"/>
              </a:solidFill>
              <a:prstDash val="solid"/>
              <a:miter lim="800000"/>
              <a:tailEnd type="triangle"/>
            </a:ln>
            <a:effectLst/>
          </p:spPr>
        </p:cxnSp>
        <p:cxnSp>
          <p:nvCxnSpPr>
            <p:cNvPr id="41" name="直接箭头连接符 40"/>
            <p:cNvCxnSpPr>
              <a:endCxn id="14" idx="1"/>
            </p:cNvCxnSpPr>
            <p:nvPr/>
          </p:nvCxnSpPr>
          <p:spPr>
            <a:xfrm>
              <a:off x="2124201" y="4704645"/>
              <a:ext cx="2162881" cy="44564"/>
            </a:xfrm>
            <a:prstGeom prst="straightConnector1">
              <a:avLst/>
            </a:prstGeom>
            <a:noFill/>
            <a:ln w="6350" cap="flat" cmpd="sng" algn="ctr">
              <a:solidFill>
                <a:srgbClr val="4A66AC"/>
              </a:solidFill>
              <a:prstDash val="solid"/>
              <a:miter lim="800000"/>
              <a:tailEnd type="triangle"/>
            </a:ln>
            <a:effectLst/>
          </p:spPr>
        </p:cxnSp>
      </p:grpSp>
      <p:sp>
        <p:nvSpPr>
          <p:cNvPr id="6" name="文本框 5"/>
          <p:cNvSpPr txBox="1"/>
          <p:nvPr/>
        </p:nvSpPr>
        <p:spPr bwMode="white">
          <a:xfrm>
            <a:off x="467465" y="5230270"/>
            <a:ext cx="10783091" cy="638864"/>
          </a:xfrm>
          <a:prstGeom prst="rect">
            <a:avLst/>
          </a:prstGeom>
          <a:noFill/>
          <a:ln w="9525">
            <a:noFill/>
            <a:miter lim="800000"/>
            <a:headEnd/>
            <a:tailEnd/>
          </a:ln>
        </p:spPr>
        <p:txBody>
          <a:bodyPr wrap="square" lIns="150449" tIns="75225" rIns="150449" bIns="75225" rtlCol="0">
            <a:noAutofit/>
          </a:bodyPr>
          <a:lstStyle/>
          <a:p>
            <a:pPr defTabSz="1128121" fontAlgn="ctr">
              <a:defRPr/>
            </a:pPr>
            <a:r>
              <a:rPr lang="en-US" sz="1600">
                <a:solidFill>
                  <a:srgbClr val="00458B"/>
                </a:solidFill>
                <a:latin typeface="Arial" panose="020B0604020202020204" pitchFamily="34" charset="0"/>
              </a:rPr>
              <a:t>Summary: Second-level RPO and asynchronous replication without differential logs (ROW mechanism) are supported, helping customers recover services more quickly and efficiently.</a:t>
            </a:r>
          </a:p>
        </p:txBody>
      </p:sp>
      <p:sp>
        <p:nvSpPr>
          <p:cNvPr id="51"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Data Synchronization and Difference Recording Mechanisms</a:t>
            </a:r>
            <a:endParaRPr lang="en-US" altLang="zh-CN" dirty="0">
              <a:sym typeface="+mn-lt"/>
            </a:endParaRPr>
          </a:p>
        </p:txBody>
      </p:sp>
    </p:spTree>
    <p:extLst>
      <p:ext uri="{BB962C8B-B14F-4D97-AF65-F5344CB8AC3E}">
        <p14:creationId xmlns:p14="http://schemas.microsoft.com/office/powerpoint/2010/main" val="2071996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30840" y="3428999"/>
            <a:ext cx="8665923"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868078" y="-4258990"/>
            <a:ext cx="15406146" cy="15406146"/>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7" name="Oval 4"/>
          <p:cNvSpPr>
            <a:spLocks noChangeArrowheads="1"/>
          </p:cNvSpPr>
          <p:nvPr/>
        </p:nvSpPr>
        <p:spPr bwMode="gray">
          <a:xfrm>
            <a:off x="-3532257" y="-2139800"/>
            <a:ext cx="11086666" cy="11086666"/>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8" name="Oval 4"/>
          <p:cNvSpPr>
            <a:spLocks noChangeArrowheads="1"/>
          </p:cNvSpPr>
          <p:nvPr/>
        </p:nvSpPr>
        <p:spPr bwMode="gray">
          <a:xfrm>
            <a:off x="-1407936" y="-72190"/>
            <a:ext cx="7002379" cy="7002379"/>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9" name="Oval 4"/>
          <p:cNvSpPr>
            <a:spLocks noChangeArrowheads="1"/>
          </p:cNvSpPr>
          <p:nvPr/>
        </p:nvSpPr>
        <p:spPr bwMode="gray">
          <a:xfrm>
            <a:off x="-112092" y="1223655"/>
            <a:ext cx="4410691" cy="4410691"/>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0" name="Oval 4"/>
          <p:cNvSpPr>
            <a:spLocks noChangeArrowheads="1"/>
          </p:cNvSpPr>
          <p:nvPr/>
        </p:nvSpPr>
        <p:spPr bwMode="gray">
          <a:xfrm>
            <a:off x="653427" y="1989174"/>
            <a:ext cx="2879653" cy="2879653"/>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6" name="Oval 14"/>
          <p:cNvSpPr>
            <a:spLocks noChangeArrowheads="1"/>
          </p:cNvSpPr>
          <p:nvPr/>
        </p:nvSpPr>
        <p:spPr bwMode="auto">
          <a:xfrm>
            <a:off x="4414012" y="3369065"/>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8" name="Oval 14"/>
          <p:cNvSpPr>
            <a:spLocks noChangeArrowheads="1"/>
          </p:cNvSpPr>
          <p:nvPr/>
        </p:nvSpPr>
        <p:spPr bwMode="auto">
          <a:xfrm>
            <a:off x="9169323" y="3381097"/>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0" name="Oval 15"/>
          <p:cNvSpPr>
            <a:spLocks noChangeArrowheads="1"/>
          </p:cNvSpPr>
          <p:nvPr/>
        </p:nvSpPr>
        <p:spPr bwMode="auto">
          <a:xfrm>
            <a:off x="8144124" y="3342338"/>
            <a:ext cx="179958" cy="179958"/>
          </a:xfrm>
          <a:prstGeom prst="ellipse">
            <a:avLst/>
          </a:prstGeom>
          <a:solidFill>
            <a:srgbClr val="0070C0"/>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1" name="Oval 14"/>
          <p:cNvSpPr>
            <a:spLocks noChangeArrowheads="1"/>
          </p:cNvSpPr>
          <p:nvPr/>
        </p:nvSpPr>
        <p:spPr bwMode="auto">
          <a:xfrm>
            <a:off x="5315828" y="336601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grpSp>
        <p:nvGrpSpPr>
          <p:cNvPr id="6" name="组合 5"/>
          <p:cNvGrpSpPr/>
          <p:nvPr/>
        </p:nvGrpSpPr>
        <p:grpSpPr>
          <a:xfrm>
            <a:off x="847222" y="2548401"/>
            <a:ext cx="2421503" cy="1114707"/>
            <a:chOff x="796311" y="2562916"/>
            <a:chExt cx="2421503" cy="1114707"/>
          </a:xfrm>
        </p:grpSpPr>
        <p:sp>
          <p:nvSpPr>
            <p:cNvPr id="4" name="加号 3"/>
            <p:cNvSpPr/>
            <p:nvPr/>
          </p:nvSpPr>
          <p:spPr>
            <a:xfrm>
              <a:off x="1800253" y="3255977"/>
              <a:ext cx="421646" cy="421646"/>
            </a:xfrm>
            <a:prstGeom prst="mathPlu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7" name="矩形 26"/>
            <p:cNvSpPr/>
            <p:nvPr/>
          </p:nvSpPr>
          <p:spPr>
            <a:xfrm>
              <a:off x="796311" y="2562916"/>
              <a:ext cx="2421503" cy="584775"/>
            </a:xfrm>
            <a:prstGeom prst="rect">
              <a:avLst/>
            </a:prstGeom>
          </p:spPr>
          <p:txBody>
            <a:bodyPr wrap="square">
              <a:noAutofit/>
            </a:bodyPr>
            <a:lstStyle/>
            <a:p>
              <a:pPr algn="ctr" fontAlgn="ctr">
                <a:spcBef>
                  <a:spcPct val="0"/>
                </a:spcBef>
              </a:pPr>
              <a:r>
                <a:rPr lang="en-US" sz="2000" err="1">
                  <a:solidFill>
                    <a:schemeClr val="bg2"/>
                  </a:solidFill>
                  <a:latin typeface="Arial" panose="020B0604020202020204" pitchFamily="34" charset="0"/>
                </a:rPr>
                <a:t>OceanStor</a:t>
              </a:r>
              <a:r>
                <a:rPr lang="en-US" sz="2000">
                  <a:solidFill>
                    <a:schemeClr val="bg2"/>
                  </a:solidFill>
                  <a:latin typeface="Arial" panose="020B0604020202020204" pitchFamily="34" charset="0"/>
                </a:rPr>
                <a:t> 100D</a:t>
              </a:r>
            </a:p>
            <a:p>
              <a:pPr algn="ctr" fontAlgn="ctr">
                <a:spcBef>
                  <a:spcPct val="0"/>
                </a:spcBef>
              </a:pPr>
              <a:r>
                <a:rPr lang="en-US" sz="1200" err="1">
                  <a:solidFill>
                    <a:schemeClr val="bg2"/>
                  </a:solidFill>
                  <a:latin typeface="Arial" panose="020B0604020202020204" pitchFamily="34" charset="0"/>
                </a:rPr>
                <a:t>Block+File+Object+HDFS</a:t>
              </a:r>
              <a:endParaRPr lang="en-US" altLang="zh-CN" sz="1200">
                <a:solidFill>
                  <a:schemeClr val="bg2"/>
                </a:solidFill>
                <a:latin typeface="Arial" panose="020B0604020202020204" pitchFamily="34" charset="0"/>
                <a:ea typeface="微软雅黑" pitchFamily="34" charset="-122"/>
                <a:cs typeface="Arial" pitchFamily="34" charset="0"/>
              </a:endParaRPr>
            </a:p>
          </p:txBody>
        </p:sp>
      </p:grpSp>
      <p:sp>
        <p:nvSpPr>
          <p:cNvPr id="32" name="Oval 14"/>
          <p:cNvSpPr>
            <a:spLocks noChangeArrowheads="1"/>
          </p:cNvSpPr>
          <p:nvPr/>
        </p:nvSpPr>
        <p:spPr bwMode="auto">
          <a:xfrm>
            <a:off x="7222687" y="3373561"/>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4" name="Oval 14"/>
          <p:cNvSpPr>
            <a:spLocks noChangeArrowheads="1"/>
          </p:cNvSpPr>
          <p:nvPr/>
        </p:nvSpPr>
        <p:spPr bwMode="auto">
          <a:xfrm>
            <a:off x="6294538" y="336756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5" name="矩形 34"/>
          <p:cNvSpPr/>
          <p:nvPr/>
        </p:nvSpPr>
        <p:spPr>
          <a:xfrm>
            <a:off x="848180" y="3787236"/>
            <a:ext cx="2421503" cy="400110"/>
          </a:xfrm>
          <a:prstGeom prst="rect">
            <a:avLst/>
          </a:prstGeom>
        </p:spPr>
        <p:txBody>
          <a:bodyPr wrap="square">
            <a:noAutofit/>
          </a:bodyPr>
          <a:lstStyle/>
          <a:p>
            <a:pPr algn="ctr" fontAlgn="ctr">
              <a:spcBef>
                <a:spcPct val="0"/>
              </a:spcBef>
            </a:pPr>
            <a:r>
              <a:rPr lang="en-US" sz="2000">
                <a:solidFill>
                  <a:schemeClr val="bg2"/>
                </a:solidFill>
                <a:latin typeface="Arial" panose="020B0604020202020204" pitchFamily="34" charset="0"/>
              </a:rPr>
              <a:t>Ecosystem</a:t>
            </a:r>
          </a:p>
        </p:txBody>
      </p:sp>
      <p:sp>
        <p:nvSpPr>
          <p:cNvPr id="36" name="Oval 14"/>
          <p:cNvSpPr>
            <a:spLocks noChangeArrowheads="1"/>
          </p:cNvSpPr>
          <p:nvPr/>
        </p:nvSpPr>
        <p:spPr bwMode="auto">
          <a:xfrm>
            <a:off x="10343437" y="3379596"/>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9" name="矩形 28"/>
          <p:cNvSpPr/>
          <p:nvPr/>
        </p:nvSpPr>
        <p:spPr>
          <a:xfrm>
            <a:off x="4439929" y="3572008"/>
            <a:ext cx="2135511"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Efficiency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8" name="矩形 37"/>
          <p:cNvSpPr/>
          <p:nvPr/>
        </p:nvSpPr>
        <p:spPr>
          <a:xfrm>
            <a:off x="5214531" y="2606308"/>
            <a:ext cx="2374325"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Performance</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9" name="矩形 38"/>
          <p:cNvSpPr/>
          <p:nvPr/>
        </p:nvSpPr>
        <p:spPr>
          <a:xfrm>
            <a:off x="3367920" y="2757956"/>
            <a:ext cx="2332432" cy="477054"/>
          </a:xfrm>
          <a:prstGeom prst="rect">
            <a:avLst/>
          </a:prstGeom>
        </p:spPr>
        <p:txBody>
          <a:bodyPr wrap="square">
            <a:noAutofit/>
          </a:bodyPr>
          <a:lstStyle/>
          <a:p>
            <a:pPr algn="ctr" fontAlgn="ctr">
              <a:lnSpc>
                <a:spcPts val="2999"/>
              </a:lnSpc>
              <a:spcBef>
                <a:spcPct val="0"/>
              </a:spcBef>
            </a:pPr>
            <a:r>
              <a:rPr lang="en-US" sz="2000">
                <a:solidFill>
                  <a:srgbClr val="717165"/>
                </a:solidFill>
                <a:latin typeface="Arial" panose="020B0604020202020204" pitchFamily="34" charset="0"/>
              </a:rPr>
              <a:t>Overview</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40" name="矩形 39"/>
          <p:cNvSpPr/>
          <p:nvPr/>
        </p:nvSpPr>
        <p:spPr>
          <a:xfrm>
            <a:off x="7918697" y="3572008"/>
            <a:ext cx="2879542" cy="400110"/>
          </a:xfrm>
          <a:prstGeom prst="rect">
            <a:avLst/>
          </a:prstGeom>
        </p:spPr>
        <p:txBody>
          <a:bodyPr wrap="square">
            <a:noAutofit/>
          </a:bodyPr>
          <a:lstStyle/>
          <a:p>
            <a:pPr algn="ctr" fontAlgn="ctr">
              <a:spcBef>
                <a:spcPct val="0"/>
              </a:spcBef>
            </a:pPr>
            <a:r>
              <a:rPr lang="en-US" sz="2000">
                <a:solidFill>
                  <a:srgbClr val="1D1D1A">
                    <a:lumMod val="65000"/>
                    <a:lumOff val="35000"/>
                  </a:srgbClr>
                </a:solidFill>
                <a:latin typeface="Arial" panose="020B0604020202020204" pitchFamily="34" charset="0"/>
              </a:rPr>
              <a:t>Hardware</a:t>
            </a:r>
            <a:endParaRPr lang="en-US" altLang="zh-CN" sz="2000">
              <a:solidFill>
                <a:srgbClr val="1D1D1A">
                  <a:lumMod val="65000"/>
                  <a:lumOff val="35000"/>
                </a:srgbClr>
              </a:solidFill>
              <a:latin typeface="Arial" panose="020B0604020202020204" pitchFamily="34" charset="0"/>
              <a:ea typeface="微软雅黑" pitchFamily="34" charset="-122"/>
              <a:cs typeface="Arial" pitchFamily="34" charset="0"/>
            </a:endParaRPr>
          </a:p>
        </p:txBody>
      </p:sp>
      <p:sp>
        <p:nvSpPr>
          <p:cNvPr id="41" name="矩形 40"/>
          <p:cNvSpPr/>
          <p:nvPr/>
        </p:nvSpPr>
        <p:spPr>
          <a:xfrm>
            <a:off x="7280673" y="2622796"/>
            <a:ext cx="1819420" cy="400017"/>
          </a:xfrm>
          <a:prstGeom prst="rect">
            <a:avLst/>
          </a:prstGeom>
        </p:spPr>
        <p:txBody>
          <a:bodyPr wrap="square">
            <a:noAutofit/>
          </a:bodyPr>
          <a:lstStyle/>
          <a:p>
            <a:pPr algn="ctr" fontAlgn="ctr">
              <a:spcBef>
                <a:spcPct val="0"/>
              </a:spcBef>
            </a:pPr>
            <a:r>
              <a:rPr lang="en-US" sz="2000" b="1">
                <a:solidFill>
                  <a:srgbClr val="0070C0"/>
                </a:solidFill>
                <a:latin typeface="Arial" panose="020B0604020202020204" pitchFamily="34" charset="0"/>
              </a:rPr>
              <a:t>Ultimate Usability</a:t>
            </a:r>
            <a:endParaRPr lang="en-US" altLang="zh-CN" sz="2000" b="1">
              <a:solidFill>
                <a:srgbClr val="0070C0"/>
              </a:solidFill>
              <a:latin typeface="Arial" panose="020B0604020202020204" pitchFamily="34" charset="0"/>
              <a:ea typeface="微软雅黑" pitchFamily="34" charset="-122"/>
              <a:cs typeface="Arial" pitchFamily="34" charset="0"/>
            </a:endParaRPr>
          </a:p>
        </p:txBody>
      </p:sp>
      <p:sp>
        <p:nvSpPr>
          <p:cNvPr id="42" name="矩形 41"/>
          <p:cNvSpPr/>
          <p:nvPr/>
        </p:nvSpPr>
        <p:spPr>
          <a:xfrm>
            <a:off x="6237357" y="3578986"/>
            <a:ext cx="2160167"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Reliability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43" name="矩形 42"/>
          <p:cNvSpPr/>
          <p:nvPr/>
        </p:nvSpPr>
        <p:spPr>
          <a:xfrm>
            <a:off x="8940016" y="2606308"/>
            <a:ext cx="2879542" cy="707886"/>
          </a:xfrm>
          <a:prstGeom prst="rect">
            <a:avLst/>
          </a:prstGeom>
        </p:spPr>
        <p:txBody>
          <a:bodyPr wrap="square">
            <a:noAutofit/>
          </a:bodyPr>
          <a:lstStyle/>
          <a:p>
            <a:pPr algn="ctr" fontAlgn="ctr">
              <a:spcBef>
                <a:spcPct val="0"/>
              </a:spcBef>
            </a:pPr>
            <a:r>
              <a:rPr lang="en-US" sz="2000">
                <a:solidFill>
                  <a:srgbClr val="1D1D1A">
                    <a:lumMod val="65000"/>
                    <a:lumOff val="35000"/>
                  </a:srgbClr>
                </a:solidFill>
                <a:latin typeface="Arial" panose="020B0604020202020204" pitchFamily="34" charset="0"/>
              </a:rPr>
              <a:t>Scenario and Ecosystem</a:t>
            </a:r>
            <a:endParaRPr lang="en-US" altLang="zh-CN" sz="2000">
              <a:solidFill>
                <a:srgbClr val="1D1D1A">
                  <a:lumMod val="65000"/>
                  <a:lumOff val="35000"/>
                </a:srgbClr>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368016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739913" y="4640885"/>
            <a:ext cx="5359263" cy="1504226"/>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400">
              <a:solidFill>
                <a:srgbClr val="1D1D1A"/>
              </a:solidFill>
              <a:latin typeface="Arial" panose="020B0604020202020204" pitchFamily="34" charset="0"/>
              <a:ea typeface="微软雅黑" panose="020B0503020204020204" pitchFamily="34" charset="-122"/>
            </a:endParaRPr>
          </a:p>
        </p:txBody>
      </p:sp>
      <p:sp>
        <p:nvSpPr>
          <p:cNvPr id="27" name="矩形 26"/>
          <p:cNvSpPr/>
          <p:nvPr/>
        </p:nvSpPr>
        <p:spPr>
          <a:xfrm>
            <a:off x="739914" y="3309464"/>
            <a:ext cx="5359262" cy="127675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400">
              <a:solidFill>
                <a:srgbClr val="1D1D1A"/>
              </a:solidFill>
              <a:latin typeface="Arial" panose="020B0604020202020204" pitchFamily="34" charset="0"/>
              <a:ea typeface="微软雅黑" panose="020B0503020204020204" pitchFamily="34" charset="-122"/>
            </a:endParaRPr>
          </a:p>
        </p:txBody>
      </p:sp>
      <p:sp>
        <p:nvSpPr>
          <p:cNvPr id="48" name="矩形 47"/>
          <p:cNvSpPr/>
          <p:nvPr/>
        </p:nvSpPr>
        <p:spPr>
          <a:xfrm>
            <a:off x="739914" y="765651"/>
            <a:ext cx="5359261" cy="250063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400">
              <a:solidFill>
                <a:srgbClr val="1D1D1A"/>
              </a:solidFill>
              <a:latin typeface="Arial" panose="020B0604020202020204" pitchFamily="34" charset="0"/>
              <a:ea typeface="微软雅黑" panose="020B0503020204020204" pitchFamily="34" charset="-122"/>
            </a:endParaRPr>
          </a:p>
        </p:txBody>
      </p:sp>
      <p:sp>
        <p:nvSpPr>
          <p:cNvPr id="4" name="矩形 3"/>
          <p:cNvSpPr/>
          <p:nvPr/>
        </p:nvSpPr>
        <p:spPr>
          <a:xfrm>
            <a:off x="2054741" y="909235"/>
            <a:ext cx="2564101" cy="418529"/>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FFFFFF"/>
                </a:solidFill>
                <a:latin typeface="Arial" panose="020B0604020202020204" pitchFamily="34" charset="0"/>
              </a:rPr>
              <a:t>Install the hardware.</a:t>
            </a:r>
            <a:endParaRPr lang="en-US" altLang="zh-CN" sz="1400">
              <a:solidFill>
                <a:srgbClr val="FFFFFF"/>
              </a:solidFill>
              <a:latin typeface="Arial" panose="020B0604020202020204" pitchFamily="34" charset="0"/>
              <a:ea typeface="微软雅黑" panose="020B0503020204020204" pitchFamily="34" charset="-122"/>
            </a:endParaRPr>
          </a:p>
        </p:txBody>
      </p:sp>
      <p:sp>
        <p:nvSpPr>
          <p:cNvPr id="6" name="矩形 5"/>
          <p:cNvSpPr/>
          <p:nvPr/>
        </p:nvSpPr>
        <p:spPr>
          <a:xfrm>
            <a:off x="2054741" y="1458220"/>
            <a:ext cx="2564100" cy="418529"/>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FFFFFF"/>
                </a:solidFill>
                <a:latin typeface="Arial" panose="020B0604020202020204" pitchFamily="34" charset="0"/>
              </a:rPr>
              <a:t>Install the software.</a:t>
            </a:r>
            <a:endParaRPr lang="en-US" altLang="zh-CN" sz="1400">
              <a:solidFill>
                <a:srgbClr val="FFFFFF"/>
              </a:solidFill>
              <a:latin typeface="Arial" panose="020B0604020202020204" pitchFamily="34" charset="0"/>
              <a:ea typeface="微软雅黑" panose="020B0503020204020204" pitchFamily="34" charset="-122"/>
            </a:endParaRPr>
          </a:p>
        </p:txBody>
      </p:sp>
      <p:sp>
        <p:nvSpPr>
          <p:cNvPr id="8" name="矩形 7"/>
          <p:cNvSpPr/>
          <p:nvPr/>
        </p:nvSpPr>
        <p:spPr>
          <a:xfrm>
            <a:off x="2064248" y="2010279"/>
            <a:ext cx="2554593" cy="418529"/>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400">
                <a:solidFill>
                  <a:srgbClr val="FFFFFF"/>
                </a:solidFill>
                <a:latin typeface="Arial" panose="020B0604020202020204" pitchFamily="34" charset="0"/>
              </a:rPr>
              <a:t>Configure the temporary network.</a:t>
            </a:r>
            <a:endParaRPr lang="en-US" altLang="zh-CN" sz="1400">
              <a:solidFill>
                <a:srgbClr val="FFFFFF"/>
              </a:solidFill>
              <a:latin typeface="Arial" panose="020B0604020202020204" pitchFamily="34" charset="0"/>
              <a:ea typeface="微软雅黑" panose="020B0503020204020204" pitchFamily="34" charset="-122"/>
            </a:endParaRPr>
          </a:p>
        </p:txBody>
      </p:sp>
      <p:sp>
        <p:nvSpPr>
          <p:cNvPr id="9" name="文本框 8"/>
          <p:cNvSpPr txBox="1"/>
          <p:nvPr/>
        </p:nvSpPr>
        <p:spPr>
          <a:xfrm>
            <a:off x="2054740" y="2582648"/>
            <a:ext cx="2564101" cy="434992"/>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latin typeface="Arial"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ctr"/>
            <a:r>
              <a:rPr lang="en-US" sz="1400">
                <a:solidFill>
                  <a:srgbClr val="FFFFFF"/>
                </a:solidFill>
                <a:latin typeface="Arial" panose="020B0604020202020204" pitchFamily="34" charset="0"/>
              </a:rPr>
              <a:t>Install </a:t>
            </a:r>
            <a:r>
              <a:rPr lang="en-US" sz="1400" err="1">
                <a:solidFill>
                  <a:srgbClr val="FFFFFF"/>
                </a:solidFill>
                <a:latin typeface="Arial" panose="020B0604020202020204" pitchFamily="34" charset="0"/>
              </a:rPr>
              <a:t>OceanStor</a:t>
            </a:r>
            <a:r>
              <a:rPr lang="en-US" sz="1400">
                <a:solidFill>
                  <a:srgbClr val="FFFFFF"/>
                </a:solidFill>
                <a:latin typeface="Arial" panose="020B0604020202020204" pitchFamily="34" charset="0"/>
              </a:rPr>
              <a:t> 100D.</a:t>
            </a:r>
            <a:endParaRPr lang="en-US" altLang="zh-CN" sz="1400">
              <a:solidFill>
                <a:srgbClr val="FFFFFF"/>
              </a:solidFill>
              <a:latin typeface="Arial" panose="020B0604020202020204" pitchFamily="34" charset="0"/>
            </a:endParaRPr>
          </a:p>
        </p:txBody>
      </p:sp>
      <p:sp>
        <p:nvSpPr>
          <p:cNvPr id="10" name="文本框 9"/>
          <p:cNvSpPr txBox="1"/>
          <p:nvPr/>
        </p:nvSpPr>
        <p:spPr>
          <a:xfrm>
            <a:off x="2054741" y="3370613"/>
            <a:ext cx="2564101" cy="510014"/>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latin typeface="Arial"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ctr"/>
            <a:r>
              <a:rPr lang="en-US" sz="1400">
                <a:solidFill>
                  <a:srgbClr val="FFFFFF"/>
                </a:solidFill>
                <a:latin typeface="Arial" panose="020B0604020202020204" pitchFamily="34" charset="0"/>
              </a:rPr>
              <a:t>Scan nodes and configure the network.</a:t>
            </a:r>
            <a:endParaRPr lang="en-US" altLang="zh-CN" sz="1400">
              <a:solidFill>
                <a:srgbClr val="FFFFFF"/>
              </a:solidFill>
              <a:latin typeface="Arial" panose="020B0604020202020204" pitchFamily="34" charset="0"/>
            </a:endParaRPr>
          </a:p>
        </p:txBody>
      </p:sp>
      <p:sp>
        <p:nvSpPr>
          <p:cNvPr id="11" name="文本框 10"/>
          <p:cNvSpPr txBox="1"/>
          <p:nvPr/>
        </p:nvSpPr>
        <p:spPr>
          <a:xfrm>
            <a:off x="2054741" y="4033027"/>
            <a:ext cx="2564101" cy="510014"/>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latin typeface="Arial"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ctr"/>
            <a:r>
              <a:rPr lang="en-US" sz="1400">
                <a:solidFill>
                  <a:srgbClr val="FFFFFF"/>
                </a:solidFill>
                <a:latin typeface="Arial" panose="020B0604020202020204" pitchFamily="34" charset="0"/>
              </a:rPr>
              <a:t>Create a storage pool.</a:t>
            </a:r>
            <a:endParaRPr lang="en-US" altLang="zh-CN" sz="1400">
              <a:solidFill>
                <a:srgbClr val="FFFFFF"/>
              </a:solidFill>
              <a:latin typeface="Arial" panose="020B0604020202020204" pitchFamily="34" charset="0"/>
            </a:endParaRPr>
          </a:p>
        </p:txBody>
      </p:sp>
      <p:cxnSp>
        <p:nvCxnSpPr>
          <p:cNvPr id="15" name="肘形连接符 14"/>
          <p:cNvCxnSpPr>
            <a:stCxn id="11" idx="2"/>
            <a:endCxn id="16" idx="0"/>
          </p:cNvCxnSpPr>
          <p:nvPr/>
        </p:nvCxnSpPr>
        <p:spPr>
          <a:xfrm rot="5400000">
            <a:off x="2230692" y="4376597"/>
            <a:ext cx="939656" cy="127254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81339" y="5482697"/>
            <a:ext cx="2365817" cy="510014"/>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latin typeface="Arial"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ctr"/>
            <a:r>
              <a:rPr lang="en-US" sz="1400">
                <a:solidFill>
                  <a:srgbClr val="FFFFFF"/>
                </a:solidFill>
                <a:latin typeface="Arial" panose="020B0604020202020204" pitchFamily="34" charset="0"/>
              </a:rPr>
              <a:t>Install compute nodes in batches.</a:t>
            </a:r>
            <a:endParaRPr lang="en-US" altLang="zh-CN" sz="1400">
              <a:solidFill>
                <a:srgbClr val="FFFFFF"/>
              </a:solidFill>
              <a:latin typeface="Arial" panose="020B0604020202020204" pitchFamily="34" charset="0"/>
            </a:endParaRPr>
          </a:p>
        </p:txBody>
      </p:sp>
      <p:sp>
        <p:nvSpPr>
          <p:cNvPr id="18" name="文本框 17"/>
          <p:cNvSpPr txBox="1"/>
          <p:nvPr/>
        </p:nvSpPr>
        <p:spPr>
          <a:xfrm>
            <a:off x="3572085" y="5482697"/>
            <a:ext cx="2437455" cy="511567"/>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latin typeface="Arial"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ctr"/>
            <a:r>
              <a:rPr lang="en-US" sz="1400">
                <a:solidFill>
                  <a:srgbClr val="FFFFFF"/>
                </a:solidFill>
                <a:latin typeface="Arial" panose="020B0604020202020204" pitchFamily="34" charset="0"/>
              </a:rPr>
              <a:t>Manually install compute nodes.</a:t>
            </a:r>
            <a:endParaRPr lang="en-US" altLang="zh-CN" sz="1400">
              <a:solidFill>
                <a:srgbClr val="FFFFFF"/>
              </a:solidFill>
              <a:latin typeface="Arial" panose="020B0604020202020204" pitchFamily="34" charset="0"/>
            </a:endParaRPr>
          </a:p>
        </p:txBody>
      </p:sp>
      <p:cxnSp>
        <p:nvCxnSpPr>
          <p:cNvPr id="24" name="肘形连接符 23"/>
          <p:cNvCxnSpPr>
            <a:stCxn id="11" idx="2"/>
            <a:endCxn id="18" idx="0"/>
          </p:cNvCxnSpPr>
          <p:nvPr/>
        </p:nvCxnSpPr>
        <p:spPr>
          <a:xfrm rot="16200000" flipH="1">
            <a:off x="3593974" y="4285858"/>
            <a:ext cx="939656" cy="145402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4" idx="2"/>
            <a:endCxn id="6" idx="0"/>
          </p:cNvCxnSpPr>
          <p:nvPr/>
        </p:nvCxnSpPr>
        <p:spPr>
          <a:xfrm flipH="1">
            <a:off x="3336791" y="1327764"/>
            <a:ext cx="1" cy="1304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 idx="2"/>
            <a:endCxn id="8" idx="0"/>
          </p:cNvCxnSpPr>
          <p:nvPr/>
        </p:nvCxnSpPr>
        <p:spPr>
          <a:xfrm>
            <a:off x="3336791" y="1876749"/>
            <a:ext cx="4754" cy="13353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8" idx="2"/>
            <a:endCxn id="9" idx="0"/>
          </p:cNvCxnSpPr>
          <p:nvPr/>
        </p:nvCxnSpPr>
        <p:spPr>
          <a:xfrm flipH="1">
            <a:off x="3336791" y="2428808"/>
            <a:ext cx="4754" cy="153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9" idx="2"/>
            <a:endCxn id="10" idx="0"/>
          </p:cNvCxnSpPr>
          <p:nvPr/>
        </p:nvCxnSpPr>
        <p:spPr>
          <a:xfrm>
            <a:off x="3336791" y="3017640"/>
            <a:ext cx="1" cy="3529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0" idx="2"/>
            <a:endCxn id="11" idx="0"/>
          </p:cNvCxnSpPr>
          <p:nvPr/>
        </p:nvCxnSpPr>
        <p:spPr>
          <a:xfrm>
            <a:off x="3336792" y="3880627"/>
            <a:ext cx="0" cy="1524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7034657" y="3101618"/>
            <a:ext cx="3950500" cy="1384995"/>
          </a:xfrm>
          <a:prstGeom prst="rect">
            <a:avLst/>
          </a:prstGeom>
          <a:noFill/>
        </p:spPr>
        <p:txBody>
          <a:bodyPr wrap="square" lIns="0" tIns="0" rIns="0" bIns="0" rtlCol="0">
            <a:noAutofit/>
          </a:bodyPr>
          <a:lstStyle/>
          <a:p>
            <a:pPr marL="285750" indent="-285750" fontAlgn="ctr">
              <a:buFont typeface="Wingdings" panose="05000000000000000000" pitchFamily="2" charset="2"/>
              <a:buChar char="l"/>
            </a:pPr>
            <a:r>
              <a:rPr lang="en-US" dirty="0">
                <a:latin typeface="Arial" panose="020B0604020202020204" pitchFamily="34" charset="0"/>
              </a:rPr>
              <a:t>Automatic node detection, one-click network configuration, and intelligent storage pool creation are supported, making services available within 2 minutes</a:t>
            </a:r>
          </a:p>
        </p:txBody>
      </p:sp>
      <p:sp>
        <p:nvSpPr>
          <p:cNvPr id="64" name="文本框 63"/>
          <p:cNvSpPr txBox="1"/>
          <p:nvPr/>
        </p:nvSpPr>
        <p:spPr>
          <a:xfrm>
            <a:off x="7034656" y="4886268"/>
            <a:ext cx="4212989" cy="1107996"/>
          </a:xfrm>
          <a:prstGeom prst="rect">
            <a:avLst/>
          </a:prstGeom>
          <a:noFill/>
        </p:spPr>
        <p:txBody>
          <a:bodyPr wrap="square" lIns="0" tIns="0" rIns="0" bIns="0" rtlCol="0">
            <a:noAutofit/>
          </a:bodyPr>
          <a:lstStyle/>
          <a:p>
            <a:pPr marL="285750" indent="-285750" fontAlgn="ctr">
              <a:buFont typeface="Wingdings" panose="05000000000000000000" pitchFamily="2" charset="2"/>
              <a:buChar char="l"/>
            </a:pPr>
            <a:r>
              <a:rPr lang="en-US" dirty="0">
                <a:latin typeface="Arial" panose="020B0604020202020204" pitchFamily="34" charset="0"/>
              </a:rPr>
              <a:t>You can install a large number of nodes in one-click mode or install them manually or by compiling scripts.</a:t>
            </a:r>
          </a:p>
        </p:txBody>
      </p:sp>
      <p:sp>
        <p:nvSpPr>
          <p:cNvPr id="66" name="文本框 65"/>
          <p:cNvSpPr txBox="1"/>
          <p:nvPr/>
        </p:nvSpPr>
        <p:spPr>
          <a:xfrm>
            <a:off x="7034657" y="1665545"/>
            <a:ext cx="3950500" cy="553998"/>
          </a:xfrm>
          <a:prstGeom prst="rect">
            <a:avLst/>
          </a:prstGeom>
          <a:noFill/>
        </p:spPr>
        <p:txBody>
          <a:bodyPr wrap="square" lIns="0" tIns="0" rIns="0" bIns="0" rtlCol="0">
            <a:noAutofit/>
          </a:bodyPr>
          <a:lstStyle/>
          <a:p>
            <a:pPr marL="285750" indent="-285750" fontAlgn="ctr">
              <a:buFont typeface="Wingdings" panose="05000000000000000000" pitchFamily="2" charset="2"/>
              <a:buChar char="l"/>
            </a:pPr>
            <a:r>
              <a:rPr lang="en-US" dirty="0">
                <a:latin typeface="Arial" panose="020B0604020202020204" pitchFamily="34" charset="0"/>
              </a:rPr>
              <a:t>In-depth preinstallation is complete before delivery.</a:t>
            </a:r>
          </a:p>
        </p:txBody>
      </p:sp>
      <p:sp>
        <p:nvSpPr>
          <p:cNvPr id="26"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Out-of-the-Box Operation</a:t>
            </a:r>
            <a:endParaRPr lang="en-US" altLang="zh-CN"/>
          </a:p>
        </p:txBody>
      </p:sp>
      <p:sp>
        <p:nvSpPr>
          <p:cNvPr id="47" name="等腰三角形 204"/>
          <p:cNvSpPr/>
          <p:nvPr/>
        </p:nvSpPr>
        <p:spPr>
          <a:xfrm rot="5400000">
            <a:off x="5491582" y="1707696"/>
            <a:ext cx="2313319" cy="358138"/>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square" lIns="56459" tIns="28241" rIns="56459" bIns="28241" anchor="ctr">
            <a:noAutofit/>
          </a:bodyPr>
          <a:lstStyle>
            <a:defPPr>
              <a:defRPr lang="zh-CN"/>
            </a:defPPr>
            <a:lvl1pPr marL="0" algn="l" defTabSz="1215991" rtl="0" eaLnBrk="1" latinLnBrk="0" hangingPunct="1">
              <a:defRPr sz="2400" kern="1200">
                <a:solidFill>
                  <a:schemeClr val="tx1"/>
                </a:solidFill>
                <a:latin typeface="Arial"/>
                <a:ea typeface="+mn-ea"/>
                <a:cs typeface="+mn-cs"/>
              </a:defRPr>
            </a:lvl1pPr>
            <a:lvl2pPr marL="607999" algn="l" defTabSz="1215991" rtl="0" eaLnBrk="1" latinLnBrk="0" hangingPunct="1">
              <a:defRPr sz="2400" kern="1200">
                <a:solidFill>
                  <a:schemeClr val="tx1"/>
                </a:solidFill>
                <a:latin typeface="Arial"/>
                <a:ea typeface="+mn-ea"/>
                <a:cs typeface="+mn-cs"/>
              </a:defRPr>
            </a:lvl2pPr>
            <a:lvl3pPr marL="1215991" algn="l" defTabSz="1215991" rtl="0" eaLnBrk="1" latinLnBrk="0" hangingPunct="1">
              <a:defRPr sz="2400" kern="1200">
                <a:solidFill>
                  <a:schemeClr val="tx1"/>
                </a:solidFill>
                <a:latin typeface="Arial"/>
                <a:ea typeface="+mn-ea"/>
                <a:cs typeface="+mn-cs"/>
              </a:defRPr>
            </a:lvl3pPr>
            <a:lvl4pPr marL="1823987" algn="l" defTabSz="1215991" rtl="0" eaLnBrk="1" latinLnBrk="0" hangingPunct="1">
              <a:defRPr sz="2400" kern="1200">
                <a:solidFill>
                  <a:schemeClr val="tx1"/>
                </a:solidFill>
                <a:latin typeface="Arial"/>
                <a:ea typeface="+mn-ea"/>
                <a:cs typeface="+mn-cs"/>
              </a:defRPr>
            </a:lvl4pPr>
            <a:lvl5pPr marL="2431982" algn="l" defTabSz="1215991" rtl="0" eaLnBrk="1" latinLnBrk="0" hangingPunct="1">
              <a:defRPr sz="2400" kern="1200">
                <a:solidFill>
                  <a:schemeClr val="tx1"/>
                </a:solidFill>
                <a:latin typeface="Arial"/>
                <a:ea typeface="+mn-ea"/>
                <a:cs typeface="+mn-cs"/>
              </a:defRPr>
            </a:lvl5pPr>
            <a:lvl6pPr marL="3039980" algn="l" defTabSz="1215991" rtl="0" eaLnBrk="1" latinLnBrk="0" hangingPunct="1">
              <a:defRPr sz="2400" kern="1200">
                <a:solidFill>
                  <a:schemeClr val="tx1"/>
                </a:solidFill>
                <a:latin typeface="Arial"/>
                <a:ea typeface="+mn-ea"/>
                <a:cs typeface="+mn-cs"/>
              </a:defRPr>
            </a:lvl6pPr>
            <a:lvl7pPr marL="3647974" algn="l" defTabSz="1215991" rtl="0" eaLnBrk="1" latinLnBrk="0" hangingPunct="1">
              <a:defRPr sz="2400" kern="1200">
                <a:solidFill>
                  <a:schemeClr val="tx1"/>
                </a:solidFill>
                <a:latin typeface="Arial"/>
                <a:ea typeface="+mn-ea"/>
                <a:cs typeface="+mn-cs"/>
              </a:defRPr>
            </a:lvl7pPr>
            <a:lvl8pPr marL="4255970" algn="l" defTabSz="1215991" rtl="0" eaLnBrk="1" latinLnBrk="0" hangingPunct="1">
              <a:defRPr sz="2400" kern="1200">
                <a:solidFill>
                  <a:schemeClr val="tx1"/>
                </a:solidFill>
                <a:latin typeface="Arial"/>
                <a:ea typeface="+mn-ea"/>
                <a:cs typeface="+mn-cs"/>
              </a:defRPr>
            </a:lvl8pPr>
            <a:lvl9pPr marL="4863967" algn="l" defTabSz="1215991" rtl="0" eaLnBrk="1" latinLnBrk="0" hangingPunct="1">
              <a:defRPr sz="2400" kern="1200">
                <a:solidFill>
                  <a:schemeClr val="tx1"/>
                </a:solidFill>
                <a:latin typeface="Arial"/>
                <a:ea typeface="+mn-ea"/>
                <a:cs typeface="+mn-cs"/>
              </a:defRPr>
            </a:lvl9pPr>
          </a:lstStyle>
          <a:p>
            <a:pPr algn="ctr" defTabSz="564661" eaLnBrk="0" fontAlgn="ctr" hangingPunct="0">
              <a:buSzPct val="60000"/>
            </a:pPr>
            <a:endParaRPr lang="en-US" altLang="zh-CN" sz="500" kern="0">
              <a:solidFill>
                <a:prstClr val="black"/>
              </a:solidFill>
              <a:latin typeface="Arial" panose="020B0604020202020204" pitchFamily="34" charset="0"/>
              <a:ea typeface="微软雅黑" pitchFamily="34" charset="-122"/>
              <a:cs typeface="Times New Roman" pitchFamily="18" charset="0"/>
            </a:endParaRPr>
          </a:p>
        </p:txBody>
      </p:sp>
      <p:sp>
        <p:nvSpPr>
          <p:cNvPr id="49" name="等腰三角形 204"/>
          <p:cNvSpPr/>
          <p:nvPr/>
        </p:nvSpPr>
        <p:spPr>
          <a:xfrm rot="5400000">
            <a:off x="5639444" y="3756664"/>
            <a:ext cx="2017595" cy="358138"/>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square" lIns="56459" tIns="28241" rIns="56459" bIns="28241" anchor="ctr">
            <a:noAutofit/>
          </a:bodyPr>
          <a:lstStyle>
            <a:defPPr>
              <a:defRPr lang="zh-CN"/>
            </a:defPPr>
            <a:lvl1pPr marL="0" algn="l" defTabSz="1215991" rtl="0" eaLnBrk="1" latinLnBrk="0" hangingPunct="1">
              <a:defRPr sz="2400" kern="1200">
                <a:solidFill>
                  <a:schemeClr val="tx1"/>
                </a:solidFill>
                <a:latin typeface="Arial"/>
                <a:ea typeface="+mn-ea"/>
                <a:cs typeface="+mn-cs"/>
              </a:defRPr>
            </a:lvl1pPr>
            <a:lvl2pPr marL="607999" algn="l" defTabSz="1215991" rtl="0" eaLnBrk="1" latinLnBrk="0" hangingPunct="1">
              <a:defRPr sz="2400" kern="1200">
                <a:solidFill>
                  <a:schemeClr val="tx1"/>
                </a:solidFill>
                <a:latin typeface="Arial"/>
                <a:ea typeface="+mn-ea"/>
                <a:cs typeface="+mn-cs"/>
              </a:defRPr>
            </a:lvl2pPr>
            <a:lvl3pPr marL="1215991" algn="l" defTabSz="1215991" rtl="0" eaLnBrk="1" latinLnBrk="0" hangingPunct="1">
              <a:defRPr sz="2400" kern="1200">
                <a:solidFill>
                  <a:schemeClr val="tx1"/>
                </a:solidFill>
                <a:latin typeface="Arial"/>
                <a:ea typeface="+mn-ea"/>
                <a:cs typeface="+mn-cs"/>
              </a:defRPr>
            </a:lvl3pPr>
            <a:lvl4pPr marL="1823987" algn="l" defTabSz="1215991" rtl="0" eaLnBrk="1" latinLnBrk="0" hangingPunct="1">
              <a:defRPr sz="2400" kern="1200">
                <a:solidFill>
                  <a:schemeClr val="tx1"/>
                </a:solidFill>
                <a:latin typeface="Arial"/>
                <a:ea typeface="+mn-ea"/>
                <a:cs typeface="+mn-cs"/>
              </a:defRPr>
            </a:lvl4pPr>
            <a:lvl5pPr marL="2431982" algn="l" defTabSz="1215991" rtl="0" eaLnBrk="1" latinLnBrk="0" hangingPunct="1">
              <a:defRPr sz="2400" kern="1200">
                <a:solidFill>
                  <a:schemeClr val="tx1"/>
                </a:solidFill>
                <a:latin typeface="Arial"/>
                <a:ea typeface="+mn-ea"/>
                <a:cs typeface="+mn-cs"/>
              </a:defRPr>
            </a:lvl5pPr>
            <a:lvl6pPr marL="3039980" algn="l" defTabSz="1215991" rtl="0" eaLnBrk="1" latinLnBrk="0" hangingPunct="1">
              <a:defRPr sz="2400" kern="1200">
                <a:solidFill>
                  <a:schemeClr val="tx1"/>
                </a:solidFill>
                <a:latin typeface="Arial"/>
                <a:ea typeface="+mn-ea"/>
                <a:cs typeface="+mn-cs"/>
              </a:defRPr>
            </a:lvl6pPr>
            <a:lvl7pPr marL="3647974" algn="l" defTabSz="1215991" rtl="0" eaLnBrk="1" latinLnBrk="0" hangingPunct="1">
              <a:defRPr sz="2400" kern="1200">
                <a:solidFill>
                  <a:schemeClr val="tx1"/>
                </a:solidFill>
                <a:latin typeface="Arial"/>
                <a:ea typeface="+mn-ea"/>
                <a:cs typeface="+mn-cs"/>
              </a:defRPr>
            </a:lvl7pPr>
            <a:lvl8pPr marL="4255970" algn="l" defTabSz="1215991" rtl="0" eaLnBrk="1" latinLnBrk="0" hangingPunct="1">
              <a:defRPr sz="2400" kern="1200">
                <a:solidFill>
                  <a:schemeClr val="tx1"/>
                </a:solidFill>
                <a:latin typeface="Arial"/>
                <a:ea typeface="+mn-ea"/>
                <a:cs typeface="+mn-cs"/>
              </a:defRPr>
            </a:lvl8pPr>
            <a:lvl9pPr marL="4863967" algn="l" defTabSz="1215991" rtl="0" eaLnBrk="1" latinLnBrk="0" hangingPunct="1">
              <a:defRPr sz="2400" kern="1200">
                <a:solidFill>
                  <a:schemeClr val="tx1"/>
                </a:solidFill>
                <a:latin typeface="Arial"/>
                <a:ea typeface="+mn-ea"/>
                <a:cs typeface="+mn-cs"/>
              </a:defRPr>
            </a:lvl9pPr>
          </a:lstStyle>
          <a:p>
            <a:pPr algn="ctr" defTabSz="564661" eaLnBrk="0" fontAlgn="ctr" hangingPunct="0">
              <a:buSzPct val="60000"/>
            </a:pPr>
            <a:endParaRPr lang="en-US" altLang="zh-CN" sz="500" kern="0">
              <a:solidFill>
                <a:prstClr val="black"/>
              </a:solidFill>
              <a:latin typeface="Arial" panose="020B0604020202020204" pitchFamily="34" charset="0"/>
              <a:ea typeface="微软雅黑" pitchFamily="34" charset="-122"/>
              <a:cs typeface="Times New Roman" pitchFamily="18" charset="0"/>
            </a:endParaRPr>
          </a:p>
        </p:txBody>
      </p:sp>
      <p:sp>
        <p:nvSpPr>
          <p:cNvPr id="50" name="等腰三角形 204"/>
          <p:cNvSpPr/>
          <p:nvPr/>
        </p:nvSpPr>
        <p:spPr>
          <a:xfrm rot="5400000">
            <a:off x="5491581" y="5121186"/>
            <a:ext cx="2313319" cy="358138"/>
          </a:xfrm>
          <a:prstGeom prst="triangle">
            <a:avLst/>
          </a:prstGeom>
          <a:gradFill flip="none" rotWithShape="1">
            <a:gsLst>
              <a:gs pos="100000">
                <a:srgbClr val="1AFBDC">
                  <a:alpha val="0"/>
                </a:srgbClr>
              </a:gs>
              <a:gs pos="33000">
                <a:srgbClr val="1AFBDC">
                  <a:alpha val="35000"/>
                </a:srgbClr>
              </a:gs>
              <a:gs pos="0">
                <a:srgbClr val="1AFBDC">
                  <a:alpha val="90000"/>
                </a:srgbClr>
              </a:gs>
            </a:gsLst>
            <a:lin ang="5400000" scaled="0"/>
            <a:tileRect/>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wrap="square" lIns="56459" tIns="28241" rIns="56459" bIns="28241" anchor="ctr">
            <a:noAutofit/>
          </a:bodyPr>
          <a:lstStyle>
            <a:defPPr>
              <a:defRPr lang="zh-CN"/>
            </a:defPPr>
            <a:lvl1pPr marL="0" algn="l" defTabSz="1215991" rtl="0" eaLnBrk="1" latinLnBrk="0" hangingPunct="1">
              <a:defRPr sz="2400" kern="1200">
                <a:solidFill>
                  <a:schemeClr val="tx1"/>
                </a:solidFill>
                <a:latin typeface="Arial"/>
                <a:ea typeface="+mn-ea"/>
                <a:cs typeface="+mn-cs"/>
              </a:defRPr>
            </a:lvl1pPr>
            <a:lvl2pPr marL="607999" algn="l" defTabSz="1215991" rtl="0" eaLnBrk="1" latinLnBrk="0" hangingPunct="1">
              <a:defRPr sz="2400" kern="1200">
                <a:solidFill>
                  <a:schemeClr val="tx1"/>
                </a:solidFill>
                <a:latin typeface="Arial"/>
                <a:ea typeface="+mn-ea"/>
                <a:cs typeface="+mn-cs"/>
              </a:defRPr>
            </a:lvl2pPr>
            <a:lvl3pPr marL="1215991" algn="l" defTabSz="1215991" rtl="0" eaLnBrk="1" latinLnBrk="0" hangingPunct="1">
              <a:defRPr sz="2400" kern="1200">
                <a:solidFill>
                  <a:schemeClr val="tx1"/>
                </a:solidFill>
                <a:latin typeface="Arial"/>
                <a:ea typeface="+mn-ea"/>
                <a:cs typeface="+mn-cs"/>
              </a:defRPr>
            </a:lvl3pPr>
            <a:lvl4pPr marL="1823987" algn="l" defTabSz="1215991" rtl="0" eaLnBrk="1" latinLnBrk="0" hangingPunct="1">
              <a:defRPr sz="2400" kern="1200">
                <a:solidFill>
                  <a:schemeClr val="tx1"/>
                </a:solidFill>
                <a:latin typeface="Arial"/>
                <a:ea typeface="+mn-ea"/>
                <a:cs typeface="+mn-cs"/>
              </a:defRPr>
            </a:lvl4pPr>
            <a:lvl5pPr marL="2431982" algn="l" defTabSz="1215991" rtl="0" eaLnBrk="1" latinLnBrk="0" hangingPunct="1">
              <a:defRPr sz="2400" kern="1200">
                <a:solidFill>
                  <a:schemeClr val="tx1"/>
                </a:solidFill>
                <a:latin typeface="Arial"/>
                <a:ea typeface="+mn-ea"/>
                <a:cs typeface="+mn-cs"/>
              </a:defRPr>
            </a:lvl5pPr>
            <a:lvl6pPr marL="3039980" algn="l" defTabSz="1215991" rtl="0" eaLnBrk="1" latinLnBrk="0" hangingPunct="1">
              <a:defRPr sz="2400" kern="1200">
                <a:solidFill>
                  <a:schemeClr val="tx1"/>
                </a:solidFill>
                <a:latin typeface="Arial"/>
                <a:ea typeface="+mn-ea"/>
                <a:cs typeface="+mn-cs"/>
              </a:defRPr>
            </a:lvl6pPr>
            <a:lvl7pPr marL="3647974" algn="l" defTabSz="1215991" rtl="0" eaLnBrk="1" latinLnBrk="0" hangingPunct="1">
              <a:defRPr sz="2400" kern="1200">
                <a:solidFill>
                  <a:schemeClr val="tx1"/>
                </a:solidFill>
                <a:latin typeface="Arial"/>
                <a:ea typeface="+mn-ea"/>
                <a:cs typeface="+mn-cs"/>
              </a:defRPr>
            </a:lvl7pPr>
            <a:lvl8pPr marL="4255970" algn="l" defTabSz="1215991" rtl="0" eaLnBrk="1" latinLnBrk="0" hangingPunct="1">
              <a:defRPr sz="2400" kern="1200">
                <a:solidFill>
                  <a:schemeClr val="tx1"/>
                </a:solidFill>
                <a:latin typeface="Arial"/>
                <a:ea typeface="+mn-ea"/>
                <a:cs typeface="+mn-cs"/>
              </a:defRPr>
            </a:lvl8pPr>
            <a:lvl9pPr marL="4863967" algn="l" defTabSz="1215991" rtl="0" eaLnBrk="1" latinLnBrk="0" hangingPunct="1">
              <a:defRPr sz="2400" kern="1200">
                <a:solidFill>
                  <a:schemeClr val="tx1"/>
                </a:solidFill>
                <a:latin typeface="Arial"/>
                <a:ea typeface="+mn-ea"/>
                <a:cs typeface="+mn-cs"/>
              </a:defRPr>
            </a:lvl9pPr>
          </a:lstStyle>
          <a:p>
            <a:pPr algn="ctr" defTabSz="564661" eaLnBrk="0" fontAlgn="ctr" hangingPunct="0">
              <a:buSzPct val="60000"/>
            </a:pPr>
            <a:endParaRPr lang="en-US" altLang="zh-CN" sz="500" kern="0">
              <a:solidFill>
                <a:prstClr val="black"/>
              </a:solidFill>
              <a:latin typeface="Arial" panose="020B0604020202020204" pitchFamily="34" charset="0"/>
              <a:ea typeface="微软雅黑" pitchFamily="34" charset="-122"/>
              <a:cs typeface="Times New Roman" pitchFamily="18" charset="0"/>
            </a:endParaRPr>
          </a:p>
        </p:txBody>
      </p:sp>
    </p:spTree>
    <p:extLst>
      <p:ext uri="{BB962C8B-B14F-4D97-AF65-F5344CB8AC3E}">
        <p14:creationId xmlns:p14="http://schemas.microsoft.com/office/powerpoint/2010/main" val="3595822439"/>
      </p:ext>
    </p:extLst>
  </p:cSld>
  <p:clrMapOvr>
    <a:masterClrMapping/>
  </p:clrMapOvr>
  <p:transition advClick="0" advTm="800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AI-based Forecast</a:t>
            </a:r>
            <a:endParaRPr lang="en-US" altLang="zh-CN"/>
          </a:p>
        </p:txBody>
      </p:sp>
      <p:sp>
        <p:nvSpPr>
          <p:cNvPr id="14" name="Freeform 185"/>
          <p:cNvSpPr>
            <a:spLocks noEditPoints="1"/>
          </p:cNvSpPr>
          <p:nvPr/>
        </p:nvSpPr>
        <p:spPr bwMode="auto">
          <a:xfrm>
            <a:off x="523510" y="1159385"/>
            <a:ext cx="1771894" cy="579825"/>
          </a:xfrm>
          <a:custGeom>
            <a:avLst/>
            <a:gdLst>
              <a:gd name="T0" fmla="*/ 60 w 681"/>
              <a:gd name="T1" fmla="*/ 180 h 321"/>
              <a:gd name="T2" fmla="*/ 60 w 681"/>
              <a:gd name="T3" fmla="*/ 180 h 321"/>
              <a:gd name="T4" fmla="*/ 70 w 681"/>
              <a:gd name="T5" fmla="*/ 171 h 321"/>
              <a:gd name="T6" fmla="*/ 166 w 681"/>
              <a:gd name="T7" fmla="*/ 96 h 321"/>
              <a:gd name="T8" fmla="*/ 239 w 681"/>
              <a:gd name="T9" fmla="*/ 128 h 321"/>
              <a:gd name="T10" fmla="*/ 178 w 681"/>
              <a:gd name="T11" fmla="*/ 215 h 321"/>
              <a:gd name="T12" fmla="*/ 192 w 681"/>
              <a:gd name="T13" fmla="*/ 263 h 321"/>
              <a:gd name="T14" fmla="*/ 66 w 681"/>
              <a:gd name="T15" fmla="*/ 263 h 321"/>
              <a:gd name="T16" fmla="*/ 24 w 681"/>
              <a:gd name="T17" fmla="*/ 221 h 321"/>
              <a:gd name="T18" fmla="*/ 60 w 681"/>
              <a:gd name="T19" fmla="*/ 180 h 321"/>
              <a:gd name="T20" fmla="*/ 66 w 681"/>
              <a:gd name="T21" fmla="*/ 288 h 321"/>
              <a:gd name="T22" fmla="*/ 66 w 681"/>
              <a:gd name="T23" fmla="*/ 288 h 321"/>
              <a:gd name="T24" fmla="*/ 214 w 681"/>
              <a:gd name="T25" fmla="*/ 288 h 321"/>
              <a:gd name="T26" fmla="*/ 271 w 681"/>
              <a:gd name="T27" fmla="*/ 307 h 321"/>
              <a:gd name="T28" fmla="*/ 450 w 681"/>
              <a:gd name="T29" fmla="*/ 307 h 321"/>
              <a:gd name="T30" fmla="*/ 472 w 681"/>
              <a:gd name="T31" fmla="*/ 321 h 321"/>
              <a:gd name="T32" fmla="*/ 498 w 681"/>
              <a:gd name="T33" fmla="*/ 295 h 321"/>
              <a:gd name="T34" fmla="*/ 472 w 681"/>
              <a:gd name="T35" fmla="*/ 269 h 321"/>
              <a:gd name="T36" fmla="*/ 450 w 681"/>
              <a:gd name="T37" fmla="*/ 283 h 321"/>
              <a:gd name="T38" fmla="*/ 271 w 681"/>
              <a:gd name="T39" fmla="*/ 283 h 321"/>
              <a:gd name="T40" fmla="*/ 203 w 681"/>
              <a:gd name="T41" fmla="*/ 215 h 321"/>
              <a:gd name="T42" fmla="*/ 261 w 681"/>
              <a:gd name="T43" fmla="*/ 148 h 321"/>
              <a:gd name="T44" fmla="*/ 271 w 681"/>
              <a:gd name="T45" fmla="*/ 139 h 321"/>
              <a:gd name="T46" fmla="*/ 418 w 681"/>
              <a:gd name="T47" fmla="*/ 24 h 321"/>
              <a:gd name="T48" fmla="*/ 552 w 681"/>
              <a:gd name="T49" fmla="*/ 103 h 321"/>
              <a:gd name="T50" fmla="*/ 563 w 681"/>
              <a:gd name="T51" fmla="*/ 109 h 321"/>
              <a:gd name="T52" fmla="*/ 656 w 681"/>
              <a:gd name="T53" fmla="*/ 204 h 321"/>
              <a:gd name="T54" fmla="*/ 620 w 681"/>
              <a:gd name="T55" fmla="*/ 278 h 321"/>
              <a:gd name="T56" fmla="*/ 604 w 681"/>
              <a:gd name="T57" fmla="*/ 283 h 321"/>
              <a:gd name="T58" fmla="*/ 583 w 681"/>
              <a:gd name="T59" fmla="*/ 283 h 321"/>
              <a:gd name="T60" fmla="*/ 561 w 681"/>
              <a:gd name="T61" fmla="*/ 269 h 321"/>
              <a:gd name="T62" fmla="*/ 535 w 681"/>
              <a:gd name="T63" fmla="*/ 295 h 321"/>
              <a:gd name="T64" fmla="*/ 561 w 681"/>
              <a:gd name="T65" fmla="*/ 321 h 321"/>
              <a:gd name="T66" fmla="*/ 583 w 681"/>
              <a:gd name="T67" fmla="*/ 307 h 321"/>
              <a:gd name="T68" fmla="*/ 604 w 681"/>
              <a:gd name="T69" fmla="*/ 307 h 321"/>
              <a:gd name="T70" fmla="*/ 635 w 681"/>
              <a:gd name="T71" fmla="*/ 298 h 321"/>
              <a:gd name="T72" fmla="*/ 681 w 681"/>
              <a:gd name="T73" fmla="*/ 204 h 321"/>
              <a:gd name="T74" fmla="*/ 570 w 681"/>
              <a:gd name="T75" fmla="*/ 85 h 321"/>
              <a:gd name="T76" fmla="*/ 418 w 681"/>
              <a:gd name="T77" fmla="*/ 0 h 321"/>
              <a:gd name="T78" fmla="*/ 255 w 681"/>
              <a:gd name="T79" fmla="*/ 109 h 321"/>
              <a:gd name="T80" fmla="*/ 166 w 681"/>
              <a:gd name="T81" fmla="*/ 71 h 321"/>
              <a:gd name="T82" fmla="*/ 48 w 681"/>
              <a:gd name="T83" fmla="*/ 157 h 321"/>
              <a:gd name="T84" fmla="*/ 0 w 681"/>
              <a:gd name="T85" fmla="*/ 221 h 321"/>
              <a:gd name="T86" fmla="*/ 66 w 681"/>
              <a:gd name="T87" fmla="*/ 28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1" h="321">
                <a:moveTo>
                  <a:pt x="60" y="180"/>
                </a:moveTo>
                <a:lnTo>
                  <a:pt x="60" y="180"/>
                </a:lnTo>
                <a:cubicBezTo>
                  <a:pt x="65" y="179"/>
                  <a:pt x="69" y="175"/>
                  <a:pt x="70" y="171"/>
                </a:cubicBezTo>
                <a:cubicBezTo>
                  <a:pt x="82" y="127"/>
                  <a:pt x="121" y="96"/>
                  <a:pt x="166" y="96"/>
                </a:cubicBezTo>
                <a:cubicBezTo>
                  <a:pt x="194" y="96"/>
                  <a:pt x="221" y="108"/>
                  <a:pt x="239" y="128"/>
                </a:cubicBezTo>
                <a:cubicBezTo>
                  <a:pt x="203" y="141"/>
                  <a:pt x="178" y="176"/>
                  <a:pt x="178" y="215"/>
                </a:cubicBezTo>
                <a:cubicBezTo>
                  <a:pt x="178" y="233"/>
                  <a:pt x="183" y="249"/>
                  <a:pt x="192" y="263"/>
                </a:cubicBezTo>
                <a:lnTo>
                  <a:pt x="66" y="263"/>
                </a:lnTo>
                <a:cubicBezTo>
                  <a:pt x="43" y="263"/>
                  <a:pt x="24" y="244"/>
                  <a:pt x="24" y="221"/>
                </a:cubicBezTo>
                <a:cubicBezTo>
                  <a:pt x="24" y="201"/>
                  <a:pt x="40" y="183"/>
                  <a:pt x="60" y="180"/>
                </a:cubicBezTo>
                <a:close/>
                <a:moveTo>
                  <a:pt x="66" y="288"/>
                </a:moveTo>
                <a:lnTo>
                  <a:pt x="66" y="288"/>
                </a:lnTo>
                <a:lnTo>
                  <a:pt x="214" y="288"/>
                </a:lnTo>
                <a:cubicBezTo>
                  <a:pt x="230" y="300"/>
                  <a:pt x="249" y="307"/>
                  <a:pt x="271" y="307"/>
                </a:cubicBezTo>
                <a:lnTo>
                  <a:pt x="450" y="307"/>
                </a:lnTo>
                <a:cubicBezTo>
                  <a:pt x="454" y="315"/>
                  <a:pt x="463" y="321"/>
                  <a:pt x="472" y="321"/>
                </a:cubicBezTo>
                <a:cubicBezTo>
                  <a:pt x="487" y="321"/>
                  <a:pt x="498" y="309"/>
                  <a:pt x="498" y="295"/>
                </a:cubicBezTo>
                <a:cubicBezTo>
                  <a:pt x="498" y="281"/>
                  <a:pt x="487" y="269"/>
                  <a:pt x="472" y="269"/>
                </a:cubicBezTo>
                <a:cubicBezTo>
                  <a:pt x="463" y="269"/>
                  <a:pt x="454" y="275"/>
                  <a:pt x="450" y="283"/>
                </a:cubicBezTo>
                <a:lnTo>
                  <a:pt x="271" y="283"/>
                </a:lnTo>
                <a:cubicBezTo>
                  <a:pt x="233" y="283"/>
                  <a:pt x="203" y="252"/>
                  <a:pt x="203" y="215"/>
                </a:cubicBezTo>
                <a:cubicBezTo>
                  <a:pt x="203" y="182"/>
                  <a:pt x="228" y="153"/>
                  <a:pt x="261" y="148"/>
                </a:cubicBezTo>
                <a:cubicBezTo>
                  <a:pt x="266" y="147"/>
                  <a:pt x="270" y="143"/>
                  <a:pt x="271" y="139"/>
                </a:cubicBezTo>
                <a:cubicBezTo>
                  <a:pt x="288" y="71"/>
                  <a:pt x="349" y="24"/>
                  <a:pt x="418" y="24"/>
                </a:cubicBezTo>
                <a:cubicBezTo>
                  <a:pt x="474" y="24"/>
                  <a:pt x="525" y="54"/>
                  <a:pt x="552" y="103"/>
                </a:cubicBezTo>
                <a:cubicBezTo>
                  <a:pt x="554" y="107"/>
                  <a:pt x="558" y="109"/>
                  <a:pt x="563" y="109"/>
                </a:cubicBezTo>
                <a:cubicBezTo>
                  <a:pt x="614" y="110"/>
                  <a:pt x="656" y="152"/>
                  <a:pt x="656" y="204"/>
                </a:cubicBezTo>
                <a:cubicBezTo>
                  <a:pt x="656" y="232"/>
                  <a:pt x="643" y="259"/>
                  <a:pt x="620" y="278"/>
                </a:cubicBezTo>
                <a:cubicBezTo>
                  <a:pt x="616" y="281"/>
                  <a:pt x="611" y="283"/>
                  <a:pt x="604" y="283"/>
                </a:cubicBezTo>
                <a:lnTo>
                  <a:pt x="583" y="283"/>
                </a:lnTo>
                <a:cubicBezTo>
                  <a:pt x="579" y="275"/>
                  <a:pt x="570" y="269"/>
                  <a:pt x="561" y="269"/>
                </a:cubicBezTo>
                <a:cubicBezTo>
                  <a:pt x="546" y="269"/>
                  <a:pt x="535" y="281"/>
                  <a:pt x="535" y="295"/>
                </a:cubicBezTo>
                <a:cubicBezTo>
                  <a:pt x="535" y="309"/>
                  <a:pt x="546" y="321"/>
                  <a:pt x="561" y="321"/>
                </a:cubicBezTo>
                <a:cubicBezTo>
                  <a:pt x="570" y="321"/>
                  <a:pt x="579" y="315"/>
                  <a:pt x="583" y="307"/>
                </a:cubicBezTo>
                <a:lnTo>
                  <a:pt x="604" y="307"/>
                </a:lnTo>
                <a:cubicBezTo>
                  <a:pt x="616" y="307"/>
                  <a:pt x="627" y="304"/>
                  <a:pt x="635" y="298"/>
                </a:cubicBezTo>
                <a:cubicBezTo>
                  <a:pt x="664" y="274"/>
                  <a:pt x="681" y="240"/>
                  <a:pt x="681" y="204"/>
                </a:cubicBezTo>
                <a:cubicBezTo>
                  <a:pt x="681" y="141"/>
                  <a:pt x="632" y="89"/>
                  <a:pt x="570" y="85"/>
                </a:cubicBezTo>
                <a:cubicBezTo>
                  <a:pt x="538" y="32"/>
                  <a:pt x="480" y="0"/>
                  <a:pt x="418" y="0"/>
                </a:cubicBezTo>
                <a:cubicBezTo>
                  <a:pt x="346" y="0"/>
                  <a:pt x="282" y="44"/>
                  <a:pt x="255" y="109"/>
                </a:cubicBezTo>
                <a:cubicBezTo>
                  <a:pt x="232" y="85"/>
                  <a:pt x="200" y="71"/>
                  <a:pt x="166" y="71"/>
                </a:cubicBezTo>
                <a:cubicBezTo>
                  <a:pt x="112" y="71"/>
                  <a:pt x="65" y="106"/>
                  <a:pt x="48" y="157"/>
                </a:cubicBezTo>
                <a:cubicBezTo>
                  <a:pt x="20" y="165"/>
                  <a:pt x="0" y="191"/>
                  <a:pt x="0" y="221"/>
                </a:cubicBezTo>
                <a:cubicBezTo>
                  <a:pt x="0" y="258"/>
                  <a:pt x="29" y="288"/>
                  <a:pt x="66" y="288"/>
                </a:cubicBezTo>
                <a:close/>
              </a:path>
            </a:pathLst>
          </a:custGeom>
          <a:solidFill>
            <a:srgbClr val="15B0E8"/>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400" fontAlgn="ctr">
              <a:defRPr/>
            </a:pPr>
            <a:endParaRPr lang="en-US" altLang="zh-CN" kern="0">
              <a:solidFill>
                <a:srgbClr val="1D1D1A"/>
              </a:solidFill>
              <a:latin typeface="Arial" panose="020B0604020202020204" pitchFamily="34" charset="0"/>
              <a:ea typeface="微软雅黑" panose="020B0503020204020204" pitchFamily="34" charset="-122"/>
            </a:endParaRPr>
          </a:p>
        </p:txBody>
      </p:sp>
      <p:sp>
        <p:nvSpPr>
          <p:cNvPr id="15" name="文本框 14"/>
          <p:cNvSpPr txBox="1"/>
          <p:nvPr/>
        </p:nvSpPr>
        <p:spPr>
          <a:xfrm>
            <a:off x="1321507" y="1317549"/>
            <a:ext cx="859971" cy="246221"/>
          </a:xfrm>
          <a:prstGeom prst="rect">
            <a:avLst/>
          </a:prstGeom>
          <a:noFill/>
        </p:spPr>
        <p:txBody>
          <a:bodyPr wrap="square" lIns="0" tIns="0" rIns="0" bIns="0" rtlCol="0">
            <a:noAutofit/>
          </a:bodyPr>
          <a:lstStyle/>
          <a:p>
            <a:pPr fontAlgn="ctr"/>
            <a:r>
              <a:rPr lang="en-US" sz="1600">
                <a:solidFill>
                  <a:srgbClr val="1D1D1A"/>
                </a:solidFill>
                <a:latin typeface="Arial" panose="020B0604020202020204" pitchFamily="34" charset="0"/>
              </a:rPr>
              <a:t>eService</a:t>
            </a:r>
            <a:endParaRPr lang="en-US" altLang="zh-CN" sz="1600">
              <a:solidFill>
                <a:srgbClr val="1D1D1A"/>
              </a:solidFill>
              <a:latin typeface="Arial" panose="020B0604020202020204" pitchFamily="34" charset="0"/>
              <a:ea typeface="微软雅黑" panose="020B0503020204020204" pitchFamily="34" charset="-122"/>
            </a:endParaRPr>
          </a:p>
        </p:txBody>
      </p:sp>
      <p:sp>
        <p:nvSpPr>
          <p:cNvPr id="19" name="文本框 18"/>
          <p:cNvSpPr txBox="1"/>
          <p:nvPr/>
        </p:nvSpPr>
        <p:spPr>
          <a:xfrm>
            <a:off x="318801" y="619720"/>
            <a:ext cx="11417104" cy="509848"/>
          </a:xfrm>
          <a:prstGeom prst="rect">
            <a:avLst/>
          </a:prstGeom>
          <a:solidFill>
            <a:srgbClr val="00B0F0"/>
          </a:solidFill>
        </p:spPr>
        <p:txBody>
          <a:bodyPr wrap="square" lIns="0" tIns="0" rIns="0" bIns="0" rtlCol="0" anchor="ctr">
            <a:noAutofit/>
          </a:bodyPr>
          <a:lstStyle/>
          <a:p>
            <a:pPr marL="88900" fontAlgn="ctr"/>
            <a:r>
              <a:rPr lang="en-US" sz="1400" dirty="0">
                <a:solidFill>
                  <a:srgbClr val="FFFFFF"/>
                </a:solidFill>
                <a:latin typeface="Arial" panose="020B0604020202020204" pitchFamily="34" charset="0"/>
              </a:rPr>
              <a:t>1. eService uses massive data to train AI algorithms online, and mature algorithms are adapted to devices.</a:t>
            </a:r>
            <a:endParaRPr lang="en-US" altLang="zh-CN" sz="1400" dirty="0">
              <a:solidFill>
                <a:srgbClr val="FFFFFF"/>
              </a:solidFill>
              <a:latin typeface="Arial" panose="020B0604020202020204" pitchFamily="34" charset="0"/>
              <a:ea typeface="微软雅黑" panose="020B0503020204020204" pitchFamily="34" charset="-122"/>
            </a:endParaRPr>
          </a:p>
          <a:p>
            <a:pPr marL="88900" fontAlgn="ctr"/>
            <a:r>
              <a:rPr lang="en-US" sz="1400" dirty="0">
                <a:solidFill>
                  <a:srgbClr val="FFFFFF"/>
                </a:solidFill>
                <a:latin typeface="Arial" panose="020B0604020202020204" pitchFamily="34" charset="0"/>
              </a:rPr>
              <a:t>2. AI algorithms that do not require large-data-volume training are self-learned in the device.</a:t>
            </a:r>
            <a:endParaRPr lang="en-US" altLang="zh-CN" sz="1400" dirty="0">
              <a:solidFill>
                <a:srgbClr val="FFFFFF"/>
              </a:solidFill>
              <a:latin typeface="Arial" panose="020B0604020202020204" pitchFamily="34" charset="0"/>
              <a:ea typeface="微软雅黑" panose="020B0503020204020204" pitchFamily="34" charset="-122"/>
            </a:endParaRPr>
          </a:p>
        </p:txBody>
      </p:sp>
      <p:sp>
        <p:nvSpPr>
          <p:cNvPr id="20" name="矩形 19"/>
          <p:cNvSpPr/>
          <p:nvPr/>
        </p:nvSpPr>
        <p:spPr>
          <a:xfrm>
            <a:off x="437209" y="1897373"/>
            <a:ext cx="1982392" cy="4367003"/>
          </a:xfrm>
          <a:prstGeom prst="rect">
            <a:avLst/>
          </a:prstGeom>
          <a:noFill/>
          <a:ln w="12700" cap="flat" cmpd="sng" algn="ctr">
            <a:solidFill>
              <a:srgbClr val="151515"/>
            </a:solidFill>
            <a:prstDash val="solid"/>
            <a:miter lim="800000"/>
          </a:ln>
          <a:effectLst/>
        </p:spPr>
        <p:txBody>
          <a:bodyPr wrap="square" rtlCol="0" anchor="ctr">
            <a:noAutofit/>
          </a:bodyPr>
          <a:lstStyle/>
          <a:p>
            <a:pPr algn="ctr" defTabSz="914400" fontAlgn="ctr">
              <a:defRPr/>
            </a:pPr>
            <a:endParaRPr lang="en-US" altLang="zh-CN" kern="0">
              <a:solidFill>
                <a:srgbClr val="1D1D1A"/>
              </a:solidFill>
              <a:latin typeface="Arial" panose="020B0604020202020204" pitchFamily="34" charset="0"/>
              <a:ea typeface="微软雅黑" panose="020B0503020204020204" pitchFamily="34" charset="-122"/>
            </a:endParaRPr>
          </a:p>
        </p:txBody>
      </p:sp>
      <p:sp>
        <p:nvSpPr>
          <p:cNvPr id="21" name="文本框 20"/>
          <p:cNvSpPr txBox="1"/>
          <p:nvPr/>
        </p:nvSpPr>
        <p:spPr>
          <a:xfrm>
            <a:off x="523510" y="4868972"/>
            <a:ext cx="968828" cy="554781"/>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defPPr>
              <a:defRPr lang="en-US"/>
            </a:defPPr>
            <a:lvl1pPr algn="ctr" defTabSz="914400" fontAlgn="base">
              <a:spcBef>
                <a:spcPct val="0"/>
              </a:spcBef>
              <a:spcAft>
                <a:spcPct val="0"/>
              </a:spcAft>
              <a:buClr>
                <a:srgbClr val="CC9900"/>
              </a:buClr>
              <a:buFont typeface="Wingdings" pitchFamily="2" charset="2"/>
              <a:buNone/>
              <a:defRPr sz="1400" kern="0">
                <a:solidFill>
                  <a:srgbClr val="FFFFFF"/>
                </a:solidFill>
                <a:latin typeface="Arial" panose="020B0503020204020204" pitchFamily="34" charset="-122"/>
                <a:ea typeface="微软雅黑" panose="020B0503020204020204" pitchFamily="34" charset="-122"/>
              </a:defRPr>
            </a:lvl1pPr>
          </a:lstStyle>
          <a:p>
            <a:pPr fontAlgn="ctr">
              <a:defRPr/>
            </a:pPr>
            <a:r>
              <a:rPr lang="en-US" sz="1100">
                <a:latin typeface="Arial" panose="020B0604020202020204" pitchFamily="34" charset="0"/>
              </a:rPr>
              <a:t>Disk information collection</a:t>
            </a:r>
          </a:p>
        </p:txBody>
      </p:sp>
      <p:sp>
        <p:nvSpPr>
          <p:cNvPr id="22" name="圆柱形 21"/>
          <p:cNvSpPr/>
          <p:nvPr/>
        </p:nvSpPr>
        <p:spPr bwMode="auto">
          <a:xfrm>
            <a:off x="641784" y="5703455"/>
            <a:ext cx="732280" cy="308320"/>
          </a:xfrm>
          <a:prstGeom prst="can">
            <a:avLst/>
          </a:prstGeom>
          <a:solidFill>
            <a:srgbClr val="00B0F0"/>
          </a:solidFill>
          <a:ln w="9525" cap="flat" cmpd="sng" algn="ctr">
            <a:solidFill>
              <a:srgbClr val="1D1D1A"/>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ctr">
              <a:spcBef>
                <a:spcPct val="0"/>
              </a:spcBef>
              <a:spcAft>
                <a:spcPct val="0"/>
              </a:spcAft>
              <a:buClr>
                <a:srgbClr val="CC9900"/>
              </a:buClr>
              <a:defRPr/>
            </a:pPr>
            <a:r>
              <a:rPr lang="en-US" sz="1050">
                <a:solidFill>
                  <a:prstClr val="black"/>
                </a:solidFill>
                <a:latin typeface="Arial" panose="020B0604020202020204" pitchFamily="34" charset="0"/>
              </a:rPr>
              <a:t>DISK</a:t>
            </a:r>
            <a:endParaRPr lang="en-US" altLang="zh-CN" sz="1050" kern="0">
              <a:solidFill>
                <a:prstClr val="black"/>
              </a:solidFill>
              <a:latin typeface="Arial" panose="020B0604020202020204" pitchFamily="34" charset="0"/>
              <a:ea typeface="微软雅黑" panose="020B0503020204020204" pitchFamily="34" charset="-122"/>
            </a:endParaRPr>
          </a:p>
        </p:txBody>
      </p:sp>
      <p:sp>
        <p:nvSpPr>
          <p:cNvPr id="23" name="文本框 22"/>
          <p:cNvSpPr txBox="1"/>
          <p:nvPr/>
        </p:nvSpPr>
        <p:spPr>
          <a:xfrm>
            <a:off x="1141239" y="4302458"/>
            <a:ext cx="947056" cy="322731"/>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defPPr>
              <a:defRPr lang="en-US"/>
            </a:defPPr>
            <a:lvl1pPr algn="ctr" defTabSz="914400" fontAlgn="base">
              <a:spcBef>
                <a:spcPct val="0"/>
              </a:spcBef>
              <a:spcAft>
                <a:spcPct val="0"/>
              </a:spcAft>
              <a:buClr>
                <a:srgbClr val="CC9900"/>
              </a:buClr>
              <a:buFont typeface="Wingdings" pitchFamily="2" charset="2"/>
              <a:buNone/>
              <a:defRPr sz="1400" kern="0">
                <a:solidFill>
                  <a:srgbClr val="FFFFFF"/>
                </a:solidFill>
                <a:latin typeface="Arial" panose="020B0503020204020204" pitchFamily="34" charset="-122"/>
                <a:ea typeface="微软雅黑" panose="020B0503020204020204" pitchFamily="34" charset="-122"/>
              </a:defRPr>
            </a:lvl1pPr>
          </a:lstStyle>
          <a:p>
            <a:pPr fontAlgn="ctr">
              <a:defRPr/>
            </a:pPr>
            <a:r>
              <a:rPr lang="en-US" sz="1100">
                <a:latin typeface="Arial" panose="020B0604020202020204" pitchFamily="34" charset="0"/>
              </a:rPr>
              <a:t>Data input</a:t>
            </a:r>
            <a:endParaRPr lang="en-US" altLang="zh-CN" sz="1100">
              <a:latin typeface="Arial" panose="020B0604020202020204" pitchFamily="34" charset="0"/>
            </a:endParaRPr>
          </a:p>
        </p:txBody>
      </p:sp>
      <p:cxnSp>
        <p:nvCxnSpPr>
          <p:cNvPr id="24" name="直接箭头连接符 23"/>
          <p:cNvCxnSpPr>
            <a:stCxn id="21" idx="2"/>
            <a:endCxn id="22" idx="1"/>
          </p:cNvCxnSpPr>
          <p:nvPr/>
        </p:nvCxnSpPr>
        <p:spPr>
          <a:xfrm>
            <a:off x="1007924" y="5423753"/>
            <a:ext cx="0" cy="279702"/>
          </a:xfrm>
          <a:prstGeom prst="straightConnector1">
            <a:avLst/>
          </a:prstGeom>
          <a:noFill/>
          <a:ln w="6350" cap="flat" cmpd="sng" algn="ctr">
            <a:solidFill>
              <a:srgbClr val="151515"/>
            </a:solidFill>
            <a:prstDash val="solid"/>
            <a:miter lim="800000"/>
            <a:tailEnd type="triangle"/>
          </a:ln>
          <a:effectLst/>
        </p:spPr>
      </p:cxnSp>
      <p:sp>
        <p:nvSpPr>
          <p:cNvPr id="25" name="文本框 24"/>
          <p:cNvSpPr txBox="1"/>
          <p:nvPr/>
        </p:nvSpPr>
        <p:spPr>
          <a:xfrm>
            <a:off x="1118756" y="3377111"/>
            <a:ext cx="968828" cy="430887"/>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defPPr>
              <a:defRPr lang="en-US"/>
            </a:defPPr>
            <a:lvl1pPr algn="ctr" defTabSz="914400" fontAlgn="base">
              <a:spcBef>
                <a:spcPct val="0"/>
              </a:spcBef>
              <a:spcAft>
                <a:spcPct val="0"/>
              </a:spcAft>
              <a:buClr>
                <a:srgbClr val="CC9900"/>
              </a:buClr>
              <a:buFont typeface="Wingdings" pitchFamily="2" charset="2"/>
              <a:buNone/>
              <a:defRPr sz="1400" kern="0">
                <a:solidFill>
                  <a:srgbClr val="FFFFFF"/>
                </a:solidFill>
                <a:latin typeface="Arial" panose="020B0503020204020204" pitchFamily="34" charset="-122"/>
                <a:ea typeface="微软雅黑" panose="020B0503020204020204" pitchFamily="34" charset="-122"/>
              </a:defRPr>
            </a:lvl1pPr>
          </a:lstStyle>
          <a:p>
            <a:pPr fontAlgn="ctr">
              <a:defRPr/>
            </a:pPr>
            <a:r>
              <a:rPr lang="en-US" sz="1100">
                <a:latin typeface="Arial" panose="020B0604020202020204" pitchFamily="34" charset="0"/>
              </a:rPr>
              <a:t>AI Algorithms</a:t>
            </a:r>
            <a:endParaRPr lang="en-US" altLang="zh-CN" sz="1100">
              <a:latin typeface="Arial" panose="020B0604020202020204" pitchFamily="34" charset="0"/>
            </a:endParaRPr>
          </a:p>
        </p:txBody>
      </p:sp>
      <p:cxnSp>
        <p:nvCxnSpPr>
          <p:cNvPr id="26" name="直接箭头连接符 25"/>
          <p:cNvCxnSpPr/>
          <p:nvPr/>
        </p:nvCxnSpPr>
        <p:spPr>
          <a:xfrm rot="16200000" flipH="1">
            <a:off x="63386" y="2453785"/>
            <a:ext cx="1872395" cy="255440"/>
          </a:xfrm>
          <a:prstGeom prst="bentConnector2">
            <a:avLst/>
          </a:prstGeom>
          <a:noFill/>
          <a:ln w="6350" cap="flat" cmpd="sng" algn="ctr">
            <a:solidFill>
              <a:srgbClr val="FF0000"/>
            </a:solidFill>
            <a:prstDash val="dash"/>
            <a:miter lim="800000"/>
            <a:tailEnd type="triangle"/>
          </a:ln>
          <a:effectLst/>
        </p:spPr>
      </p:cxnSp>
      <p:sp>
        <p:nvSpPr>
          <p:cNvPr id="27" name="文本框 26"/>
          <p:cNvSpPr txBox="1"/>
          <p:nvPr/>
        </p:nvSpPr>
        <p:spPr>
          <a:xfrm>
            <a:off x="1644737" y="4863729"/>
            <a:ext cx="710837" cy="554781"/>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defPPr>
              <a:defRPr lang="en-US"/>
            </a:defPPr>
            <a:lvl1pPr algn="ctr" defTabSz="914400" fontAlgn="base">
              <a:spcBef>
                <a:spcPct val="0"/>
              </a:spcBef>
              <a:spcAft>
                <a:spcPct val="0"/>
              </a:spcAft>
              <a:buClr>
                <a:srgbClr val="CC9900"/>
              </a:buClr>
              <a:buFont typeface="Wingdings" pitchFamily="2" charset="2"/>
              <a:buNone/>
              <a:defRPr sz="1400" kern="0">
                <a:solidFill>
                  <a:srgbClr val="FFFFFF"/>
                </a:solidFill>
                <a:latin typeface="Arial" panose="020B0503020204020204" pitchFamily="34" charset="-122"/>
                <a:ea typeface="微软雅黑" panose="020B0503020204020204" pitchFamily="34" charset="-122"/>
              </a:defRPr>
            </a:lvl1pPr>
          </a:lstStyle>
          <a:p>
            <a:pPr fontAlgn="ctr">
              <a:defRPr/>
            </a:pPr>
            <a:r>
              <a:rPr lang="en-US" sz="1100">
                <a:latin typeface="Arial" panose="020B0604020202020204" pitchFamily="34" charset="0"/>
              </a:rPr>
              <a:t>Capacity collection</a:t>
            </a:r>
            <a:endParaRPr lang="en-US" altLang="zh-CN" sz="1100">
              <a:latin typeface="Arial" panose="020B0604020202020204" pitchFamily="34" charset="0"/>
            </a:endParaRPr>
          </a:p>
        </p:txBody>
      </p:sp>
      <p:cxnSp>
        <p:nvCxnSpPr>
          <p:cNvPr id="28" name="直接箭头连接符 27"/>
          <p:cNvCxnSpPr>
            <a:stCxn id="23" idx="2"/>
            <a:endCxn id="21" idx="0"/>
          </p:cNvCxnSpPr>
          <p:nvPr/>
        </p:nvCxnSpPr>
        <p:spPr>
          <a:xfrm flipH="1">
            <a:off x="1007924" y="4625189"/>
            <a:ext cx="606843" cy="243783"/>
          </a:xfrm>
          <a:prstGeom prst="straightConnector1">
            <a:avLst/>
          </a:prstGeom>
          <a:noFill/>
          <a:ln w="6350" cap="flat" cmpd="sng" algn="ctr">
            <a:solidFill>
              <a:srgbClr val="151515"/>
            </a:solidFill>
            <a:prstDash val="solid"/>
            <a:miter lim="800000"/>
            <a:tailEnd type="triangle"/>
          </a:ln>
          <a:effectLst/>
        </p:spPr>
      </p:cxnSp>
      <p:cxnSp>
        <p:nvCxnSpPr>
          <p:cNvPr id="29" name="直接箭头连接符 28"/>
          <p:cNvCxnSpPr>
            <a:stCxn id="23" idx="2"/>
            <a:endCxn id="27" idx="0"/>
          </p:cNvCxnSpPr>
          <p:nvPr/>
        </p:nvCxnSpPr>
        <p:spPr>
          <a:xfrm>
            <a:off x="1614767" y="4625189"/>
            <a:ext cx="385389" cy="238540"/>
          </a:xfrm>
          <a:prstGeom prst="straightConnector1">
            <a:avLst/>
          </a:prstGeom>
          <a:noFill/>
          <a:ln w="6350" cap="flat" cmpd="sng" algn="ctr">
            <a:solidFill>
              <a:srgbClr val="151515"/>
            </a:solidFill>
            <a:prstDash val="solid"/>
            <a:miter lim="800000"/>
            <a:tailEnd type="triangle"/>
          </a:ln>
          <a:effectLst/>
        </p:spPr>
      </p:cxnSp>
      <p:sp>
        <p:nvSpPr>
          <p:cNvPr id="30" name="右箭头 29"/>
          <p:cNvSpPr/>
          <p:nvPr/>
        </p:nvSpPr>
        <p:spPr>
          <a:xfrm rot="16200000">
            <a:off x="1416042" y="3894822"/>
            <a:ext cx="356671" cy="314229"/>
          </a:xfrm>
          <a:prstGeom prst="rightArrow">
            <a:avLst/>
          </a:prstGeom>
          <a:noFill/>
          <a:ln w="12700" cap="flat" cmpd="sng" algn="ctr">
            <a:solidFill>
              <a:srgbClr val="151515"/>
            </a:solidFill>
            <a:prstDash val="solid"/>
            <a:miter lim="800000"/>
          </a:ln>
          <a:effectLst/>
        </p:spPr>
        <p:txBody>
          <a:bodyPr wrap="square" rtlCol="0" anchor="ctr">
            <a:noAutofit/>
          </a:bodyPr>
          <a:lstStyle/>
          <a:p>
            <a:pPr algn="ctr" defTabSz="914400" fontAlgn="ctr">
              <a:defRPr/>
            </a:pPr>
            <a:endParaRPr lang="en-US" altLang="zh-CN" kern="0">
              <a:solidFill>
                <a:srgbClr val="1D1D1A"/>
              </a:solidFill>
              <a:latin typeface="Arial" panose="020B0604020202020204" pitchFamily="34" charset="0"/>
              <a:ea typeface="微软雅黑" panose="020B0503020204020204" pitchFamily="34" charset="-122"/>
            </a:endParaRPr>
          </a:p>
        </p:txBody>
      </p:sp>
      <p:sp>
        <p:nvSpPr>
          <p:cNvPr id="31" name="文本框 30"/>
          <p:cNvSpPr txBox="1"/>
          <p:nvPr/>
        </p:nvSpPr>
        <p:spPr>
          <a:xfrm>
            <a:off x="1140528" y="2534567"/>
            <a:ext cx="968828" cy="430887"/>
          </a:xfrm>
          <a:prstGeom prst="rect">
            <a:avLst/>
          </a:prstGeom>
          <a:solidFill>
            <a:srgbClr val="00B0F0"/>
          </a:solidFill>
          <a:ln w="9525" cap="flat" cmpd="sng" algn="ctr">
            <a:solidFill>
              <a:sysClr val="windowText" lastClr="000000"/>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noAutofit/>
          </a:bodyPr>
          <a:lstStyle>
            <a:defPPr>
              <a:defRPr lang="en-US"/>
            </a:defPPr>
            <a:lvl1pPr algn="ctr" defTabSz="914400" fontAlgn="base">
              <a:spcBef>
                <a:spcPct val="0"/>
              </a:spcBef>
              <a:spcAft>
                <a:spcPct val="0"/>
              </a:spcAft>
              <a:buClr>
                <a:srgbClr val="CC9900"/>
              </a:buClr>
              <a:buFont typeface="Wingdings" pitchFamily="2" charset="2"/>
              <a:buNone/>
              <a:defRPr sz="1400" kern="0">
                <a:solidFill>
                  <a:srgbClr val="FFFFFF"/>
                </a:solidFill>
                <a:latin typeface="Arial" panose="020B0503020204020204" pitchFamily="34" charset="-122"/>
                <a:ea typeface="微软雅黑" panose="020B0503020204020204" pitchFamily="34" charset="-122"/>
              </a:defRPr>
            </a:lvl1pPr>
          </a:lstStyle>
          <a:p>
            <a:pPr fontAlgn="ctr">
              <a:defRPr/>
            </a:pPr>
            <a:r>
              <a:rPr lang="en-US" sz="1100">
                <a:latin typeface="Arial" panose="020B0604020202020204" pitchFamily="34" charset="0"/>
              </a:rPr>
              <a:t>Result output</a:t>
            </a:r>
            <a:endParaRPr lang="en-US" altLang="zh-CN" sz="1100">
              <a:latin typeface="Arial" panose="020B0604020202020204" pitchFamily="34" charset="0"/>
            </a:endParaRPr>
          </a:p>
        </p:txBody>
      </p:sp>
      <p:sp>
        <p:nvSpPr>
          <p:cNvPr id="32" name="右箭头 31"/>
          <p:cNvSpPr/>
          <p:nvPr/>
        </p:nvSpPr>
        <p:spPr>
          <a:xfrm rot="16200000">
            <a:off x="1417129" y="3013985"/>
            <a:ext cx="354495" cy="314229"/>
          </a:xfrm>
          <a:prstGeom prst="rightArrow">
            <a:avLst/>
          </a:prstGeom>
          <a:noFill/>
          <a:ln w="12700" cap="flat" cmpd="sng" algn="ctr">
            <a:solidFill>
              <a:srgbClr val="151515"/>
            </a:solidFill>
            <a:prstDash val="solid"/>
            <a:miter lim="800000"/>
          </a:ln>
          <a:effectLst/>
        </p:spPr>
        <p:txBody>
          <a:bodyPr wrap="square" rtlCol="0" anchor="ctr">
            <a:noAutofit/>
          </a:bodyPr>
          <a:lstStyle/>
          <a:p>
            <a:pPr algn="ctr" defTabSz="914400" fontAlgn="ctr">
              <a:defRPr/>
            </a:pPr>
            <a:endParaRPr lang="en-US" altLang="zh-CN" kern="0">
              <a:solidFill>
                <a:srgbClr val="1D1D1A"/>
              </a:solidFill>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C47C2DEE-DEF8-DB4F-B9F6-8EAC52A34F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0064" y="1709634"/>
            <a:ext cx="9466294" cy="2157232"/>
          </a:xfrm>
          <a:prstGeom prst="rect">
            <a:avLst/>
          </a:prstGeom>
        </p:spPr>
      </p:pic>
      <p:sp>
        <p:nvSpPr>
          <p:cNvPr id="34" name="圆角矩形 33">
            <a:extLst>
              <a:ext uri="{FF2B5EF4-FFF2-40B4-BE49-F238E27FC236}">
                <a16:creationId xmlns:a16="http://schemas.microsoft.com/office/drawing/2014/main" id="{D43613C6-4790-6142-9D6F-6061F52B8F74}"/>
              </a:ext>
            </a:extLst>
          </p:cNvPr>
          <p:cNvSpPr/>
          <p:nvPr/>
        </p:nvSpPr>
        <p:spPr>
          <a:xfrm>
            <a:off x="2574411" y="1255931"/>
            <a:ext cx="1302327" cy="496850"/>
          </a:xfrm>
          <a:prstGeom prst="roundRect">
            <a:avLst/>
          </a:prstGeom>
          <a:solidFill>
            <a:srgbClr val="00B0F0"/>
          </a:solidFill>
          <a:ln w="12700" cap="flat" cmpd="sng" algn="ctr">
            <a:noFill/>
            <a:prstDash val="solid"/>
            <a:miter lim="800000"/>
          </a:ln>
          <a:effectLst/>
        </p:spPr>
        <p:txBody>
          <a:bodyPr wrap="square" rtlCol="0" anchor="ctr">
            <a:noAutofit/>
          </a:bodyPr>
          <a:lstStyle/>
          <a:p>
            <a:pPr algn="ctr" defTabSz="914400" fontAlgn="ctr">
              <a:defRPr/>
            </a:pPr>
            <a:r>
              <a:rPr lang="en-US" sz="1600">
                <a:solidFill>
                  <a:srgbClr val="FFFFFF"/>
                </a:solidFill>
                <a:latin typeface="Arial" panose="020B0604020202020204" pitchFamily="34" charset="0"/>
              </a:rPr>
              <a:t>Capacity forecast</a:t>
            </a:r>
            <a:endParaRPr kumimoji="1" lang="en-US" altLang="zh-CN" sz="1200" kern="0">
              <a:solidFill>
                <a:srgbClr val="FFFFFF"/>
              </a:solidFill>
              <a:latin typeface="Arial" panose="020B0604020202020204" pitchFamily="34" charset="0"/>
              <a:ea typeface="微软雅黑" panose="020B0503020204020204" pitchFamily="34" charset="-122"/>
            </a:endParaRPr>
          </a:p>
        </p:txBody>
      </p:sp>
      <p:sp>
        <p:nvSpPr>
          <p:cNvPr id="35" name="文本框 1">
            <a:extLst>
              <a:ext uri="{FF2B5EF4-FFF2-40B4-BE49-F238E27FC236}">
                <a16:creationId xmlns:a16="http://schemas.microsoft.com/office/drawing/2014/main" id="{8F845A23-77CE-C24C-88A8-86DECEB24439}"/>
              </a:ext>
            </a:extLst>
          </p:cNvPr>
          <p:cNvSpPr txBox="1"/>
          <p:nvPr/>
        </p:nvSpPr>
        <p:spPr>
          <a:xfrm>
            <a:off x="4063128" y="1403899"/>
            <a:ext cx="6212525" cy="217426"/>
          </a:xfrm>
          <a:prstGeom prst="rect">
            <a:avLst/>
          </a:prstGeom>
          <a:ln w="12700">
            <a:miter lim="400000"/>
          </a:ln>
          <a:extLst>
            <a:ext uri="{C572A759-6A51-4108-AA02-DFA0A04FC94B}">
              <ma14:wrappingTextBoxFlag xmlns="" xmlns:a14="http://schemas.microsoft.com/office/drawing/2010/main" xmlns:m="http://schemas.openxmlformats.org/officeDocument/2006/math" xmlns:ma14="http://schemas.microsoft.com/office/mac/drawingml/2011/main" val="1"/>
            </a:ext>
          </a:extLst>
        </p:spPr>
        <p:txBody>
          <a:bodyPr wrap="square" lIns="22860" rIns="22860" anchor="ctr">
            <a:noAutofit/>
          </a:bodyPr>
          <a:lstStyle/>
          <a:p>
            <a:pPr defTabSz="457200" fontAlgn="ctr">
              <a:defRPr sz="2400" b="0">
                <a:latin typeface="Arial"/>
                <a:ea typeface="ArialUnicodeMS"/>
                <a:cs typeface="ArialUnicodeMS"/>
                <a:sym typeface="ArialUnicodeMS"/>
              </a:defRPr>
            </a:pPr>
            <a:r>
              <a:rPr lang="en-US" sz="1600" dirty="0">
                <a:solidFill>
                  <a:srgbClr val="1D1D1A"/>
                </a:solidFill>
                <a:latin typeface="Arial" panose="020B0604020202020204" pitchFamily="34" charset="0"/>
              </a:rPr>
              <a:t>Run AI algorithms on devices based on historical capacity information to forecast risks one year in advance.</a:t>
            </a:r>
            <a:endParaRPr lang="en-US" sz="1600" dirty="0">
              <a:solidFill>
                <a:srgbClr val="1D1D1A"/>
              </a:solidFill>
              <a:latin typeface="Arial" panose="020B0604020202020204" pitchFamily="34" charset="0"/>
              <a:ea typeface="微软雅黑" panose="020B0503020204020204" pitchFamily="34" charset="-122"/>
              <a:cs typeface="ArialUnicodeMS"/>
              <a:sym typeface="ArialUnicodeMS"/>
            </a:endParaRPr>
          </a:p>
        </p:txBody>
      </p:sp>
      <p:sp>
        <p:nvSpPr>
          <p:cNvPr id="36" name="圆角矩形 35">
            <a:extLst>
              <a:ext uri="{FF2B5EF4-FFF2-40B4-BE49-F238E27FC236}">
                <a16:creationId xmlns:a16="http://schemas.microsoft.com/office/drawing/2014/main" id="{358E8D78-2BAA-3D48-AD75-84A74BF4420E}"/>
              </a:ext>
            </a:extLst>
          </p:cNvPr>
          <p:cNvSpPr/>
          <p:nvPr/>
        </p:nvSpPr>
        <p:spPr>
          <a:xfrm>
            <a:off x="2574411" y="3863662"/>
            <a:ext cx="1302327" cy="496850"/>
          </a:xfrm>
          <a:prstGeom prst="roundRect">
            <a:avLst/>
          </a:prstGeom>
          <a:solidFill>
            <a:srgbClr val="00B0F0"/>
          </a:solidFill>
          <a:ln w="12700" cap="flat" cmpd="sng" algn="ctr">
            <a:noFill/>
            <a:prstDash val="solid"/>
            <a:miter lim="800000"/>
          </a:ln>
          <a:effectLst/>
        </p:spPr>
        <p:txBody>
          <a:bodyPr wrap="square" rtlCol="0" anchor="ctr">
            <a:noAutofit/>
          </a:bodyPr>
          <a:lstStyle/>
          <a:p>
            <a:pPr algn="ctr" defTabSz="914400" fontAlgn="ctr">
              <a:defRPr/>
            </a:pPr>
            <a:r>
              <a:rPr lang="en-US" sz="1600">
                <a:solidFill>
                  <a:srgbClr val="FFFFFF"/>
                </a:solidFill>
                <a:latin typeface="Arial" panose="020B0604020202020204" pitchFamily="34" charset="0"/>
              </a:rPr>
              <a:t>Risky disk forecast</a:t>
            </a:r>
            <a:endParaRPr kumimoji="1" lang="en-US" altLang="zh-CN" sz="1200" kern="0">
              <a:solidFill>
                <a:srgbClr val="FFFFFF"/>
              </a:solidFill>
              <a:latin typeface="Arial" panose="020B0604020202020204" pitchFamily="34" charset="0"/>
              <a:ea typeface="微软雅黑" panose="020B0503020204020204" pitchFamily="34" charset="-122"/>
            </a:endParaRPr>
          </a:p>
        </p:txBody>
      </p:sp>
      <p:pic>
        <p:nvPicPr>
          <p:cNvPr id="37" name="图片 36">
            <a:extLst>
              <a:ext uri="{FF2B5EF4-FFF2-40B4-BE49-F238E27FC236}">
                <a16:creationId xmlns:a16="http://schemas.microsoft.com/office/drawing/2014/main" id="{36E95501-FD01-C846-9A17-E162953131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9494" y="4424653"/>
            <a:ext cx="2797836" cy="1794076"/>
          </a:xfrm>
          <a:prstGeom prst="rect">
            <a:avLst/>
          </a:prstGeom>
        </p:spPr>
      </p:pic>
      <p:pic>
        <p:nvPicPr>
          <p:cNvPr id="38" name="图片 37">
            <a:extLst>
              <a:ext uri="{FF2B5EF4-FFF2-40B4-BE49-F238E27FC236}">
                <a16:creationId xmlns:a16="http://schemas.microsoft.com/office/drawing/2014/main" id="{688BAEBF-9926-4F4F-B592-92861E07A7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3585" y="4359608"/>
            <a:ext cx="6772773" cy="1888274"/>
          </a:xfrm>
          <a:prstGeom prst="rect">
            <a:avLst/>
          </a:prstGeom>
        </p:spPr>
      </p:pic>
      <p:sp>
        <p:nvSpPr>
          <p:cNvPr id="39" name="圆角矩形 38">
            <a:extLst>
              <a:ext uri="{FF2B5EF4-FFF2-40B4-BE49-F238E27FC236}">
                <a16:creationId xmlns:a16="http://schemas.microsoft.com/office/drawing/2014/main" id="{920216D2-C9EE-6F44-AB8B-49FD7AC67747}"/>
              </a:ext>
            </a:extLst>
          </p:cNvPr>
          <p:cNvSpPr/>
          <p:nvPr/>
        </p:nvSpPr>
        <p:spPr>
          <a:xfrm>
            <a:off x="10829619" y="4512312"/>
            <a:ext cx="780517" cy="1793875"/>
          </a:xfrm>
          <a:prstGeom prst="roundRect">
            <a:avLst/>
          </a:prstGeom>
          <a:noFill/>
          <a:ln w="28575" cap="flat" cmpd="sng" algn="ctr">
            <a:solidFill>
              <a:srgbClr val="0070C0"/>
            </a:solidFill>
            <a:prstDash val="dash"/>
            <a:miter lim="800000"/>
          </a:ln>
          <a:effectLst/>
        </p:spPr>
        <p:txBody>
          <a:bodyPr wrap="square" rtlCol="0" anchor="ctr">
            <a:noAutofit/>
          </a:bodyPr>
          <a:lstStyle/>
          <a:p>
            <a:pPr algn="ctr" defTabSz="914400" fontAlgn="ctr">
              <a:defRPr/>
            </a:pPr>
            <a:endParaRPr kumimoji="1" lang="en-US" altLang="zh-CN" sz="900" kern="0">
              <a:solidFill>
                <a:srgbClr val="666666"/>
              </a:solidFill>
              <a:latin typeface="Arial" panose="020B0604020202020204" pitchFamily="34" charset="0"/>
              <a:ea typeface="微软雅黑" panose="020B0503020204020204" pitchFamily="34" charset="-122"/>
            </a:endParaRPr>
          </a:p>
        </p:txBody>
      </p:sp>
      <p:sp>
        <p:nvSpPr>
          <p:cNvPr id="40" name="文本框 1">
            <a:extLst>
              <a:ext uri="{FF2B5EF4-FFF2-40B4-BE49-F238E27FC236}">
                <a16:creationId xmlns:a16="http://schemas.microsoft.com/office/drawing/2014/main" id="{10275986-C468-C24B-A451-22E6667E5F6D}"/>
              </a:ext>
            </a:extLst>
          </p:cNvPr>
          <p:cNvSpPr txBox="1"/>
          <p:nvPr/>
        </p:nvSpPr>
        <p:spPr>
          <a:xfrm>
            <a:off x="4063127" y="4013694"/>
            <a:ext cx="5460159" cy="217426"/>
          </a:xfrm>
          <a:prstGeom prst="rect">
            <a:avLst/>
          </a:prstGeom>
          <a:ln w="12700">
            <a:miter lim="400000"/>
          </a:ln>
          <a:extLst>
            <a:ext uri="{C572A759-6A51-4108-AA02-DFA0A04FC94B}">
              <ma14:wrappingTextBoxFlag xmlns="" xmlns:a14="http://schemas.microsoft.com/office/drawing/2010/main" xmlns:m="http://schemas.openxmlformats.org/officeDocument/2006/math" xmlns:ma14="http://schemas.microsoft.com/office/mac/drawingml/2011/main" val="1"/>
            </a:ext>
          </a:extLst>
        </p:spPr>
        <p:txBody>
          <a:bodyPr wrap="square" lIns="22860" rIns="22860" anchor="ctr">
            <a:noAutofit/>
          </a:bodyPr>
          <a:lstStyle/>
          <a:p>
            <a:pPr defTabSz="457200" fontAlgn="ctr">
              <a:defRPr sz="2400" b="0">
                <a:latin typeface="Arial"/>
                <a:ea typeface="ArialUnicodeMS"/>
                <a:cs typeface="ArialUnicodeMS"/>
                <a:sym typeface="ArialUnicodeMS"/>
              </a:defRPr>
            </a:pPr>
            <a:r>
              <a:rPr lang="en-US" sz="1600" dirty="0">
                <a:solidFill>
                  <a:srgbClr val="1D1D1A"/>
                </a:solidFill>
                <a:latin typeface="Arial" panose="020B0604020202020204" pitchFamily="34" charset="0"/>
              </a:rPr>
              <a:t>Run AI algorithms on devices based on disk logs to forecast risks half a year in advance.</a:t>
            </a:r>
            <a:endParaRPr lang="en-US" sz="1600" dirty="0">
              <a:solidFill>
                <a:srgbClr val="1D1D1A"/>
              </a:solidFill>
              <a:latin typeface="Arial" panose="020B0604020202020204" pitchFamily="34" charset="0"/>
              <a:ea typeface="微软雅黑" panose="020B0503020204020204" pitchFamily="34" charset="-122"/>
              <a:cs typeface="ArialUnicodeMS"/>
              <a:sym typeface="ArialUnicodeMS"/>
            </a:endParaRPr>
          </a:p>
        </p:txBody>
      </p:sp>
      <p:sp>
        <p:nvSpPr>
          <p:cNvPr id="41" name="任意多边形 40"/>
          <p:cNvSpPr/>
          <p:nvPr/>
        </p:nvSpPr>
        <p:spPr>
          <a:xfrm>
            <a:off x="528868" y="3614987"/>
            <a:ext cx="792639" cy="327697"/>
          </a:xfrm>
          <a:custGeom>
            <a:avLst/>
            <a:gdLst>
              <a:gd name="connsiteX0" fmla="*/ 576282 w 757285"/>
              <a:gd name="connsiteY0" fmla="*/ 0 h 284075"/>
              <a:gd name="connsiteX1" fmla="*/ 33357 w 757285"/>
              <a:gd name="connsiteY1" fmla="*/ 47625 h 284075"/>
              <a:gd name="connsiteX2" fmla="*/ 128607 w 757285"/>
              <a:gd name="connsiteY2" fmla="*/ 266700 h 284075"/>
              <a:gd name="connsiteX3" fmla="*/ 700107 w 757285"/>
              <a:gd name="connsiteY3" fmla="*/ 257175 h 284075"/>
              <a:gd name="connsiteX4" fmla="*/ 738207 w 757285"/>
              <a:gd name="connsiteY4" fmla="*/ 152400 h 284075"/>
              <a:gd name="connsiteX5" fmla="*/ 709632 w 757285"/>
              <a:gd name="connsiteY5" fmla="*/ 142875 h 284075"/>
              <a:gd name="connsiteX6" fmla="*/ 709632 w 757285"/>
              <a:gd name="connsiteY6" fmla="*/ 142875 h 284075"/>
              <a:gd name="connsiteX7" fmla="*/ 709632 w 757285"/>
              <a:gd name="connsiteY7" fmla="*/ 142875 h 2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285" h="284075">
                <a:moveTo>
                  <a:pt x="576282" y="0"/>
                </a:moveTo>
                <a:cubicBezTo>
                  <a:pt x="342126" y="1587"/>
                  <a:pt x="107970" y="3175"/>
                  <a:pt x="33357" y="47625"/>
                </a:cubicBezTo>
                <a:cubicBezTo>
                  <a:pt x="-41256" y="92075"/>
                  <a:pt x="17482" y="231775"/>
                  <a:pt x="128607" y="266700"/>
                </a:cubicBezTo>
                <a:cubicBezTo>
                  <a:pt x="239732" y="301625"/>
                  <a:pt x="598507" y="276225"/>
                  <a:pt x="700107" y="257175"/>
                </a:cubicBezTo>
                <a:cubicBezTo>
                  <a:pt x="801707" y="238125"/>
                  <a:pt x="736620" y="171450"/>
                  <a:pt x="738207" y="152400"/>
                </a:cubicBezTo>
                <a:cubicBezTo>
                  <a:pt x="739794" y="133350"/>
                  <a:pt x="709632" y="142875"/>
                  <a:pt x="709632" y="142875"/>
                </a:cubicBezTo>
                <a:lnTo>
                  <a:pt x="709632" y="142875"/>
                </a:lnTo>
                <a:lnTo>
                  <a:pt x="709632" y="142875"/>
                </a:lnTo>
              </a:path>
            </a:pathLst>
          </a:custGeom>
          <a:noFill/>
          <a:ln w="12700" cap="flat" cmpd="sng" algn="ctr">
            <a:solidFill>
              <a:srgbClr val="FF0000"/>
            </a:solidFill>
            <a:prstDash val="solid"/>
            <a:miter lim="800000"/>
            <a:headEnd type="none" w="med" len="med"/>
            <a:tailEnd type="triangle" w="med" len="med"/>
          </a:ln>
          <a:effectLst/>
        </p:spPr>
        <p:txBody>
          <a:bodyPr wrap="square" rtlCol="0" anchor="ctr">
            <a:noAutofit/>
          </a:bodyPr>
          <a:lstStyle/>
          <a:p>
            <a:pPr algn="ctr" defTabSz="914400" fontAlgn="ctr">
              <a:defRPr/>
            </a:pPr>
            <a:endParaRPr lang="en-US" altLang="zh-CN" kern="0">
              <a:solidFill>
                <a:srgbClr val="1D1D1A"/>
              </a:solidFill>
              <a:latin typeface="Arial" panose="020B0604020202020204" pitchFamily="34" charset="0"/>
              <a:ea typeface="微软雅黑" panose="020B0503020204020204" pitchFamily="34" charset="-122"/>
            </a:endParaRPr>
          </a:p>
        </p:txBody>
      </p:sp>
      <p:sp>
        <p:nvSpPr>
          <p:cNvPr id="42" name="椭圆 41"/>
          <p:cNvSpPr/>
          <p:nvPr/>
        </p:nvSpPr>
        <p:spPr>
          <a:xfrm>
            <a:off x="608494" y="1697607"/>
            <a:ext cx="233051" cy="177213"/>
          </a:xfrm>
          <a:prstGeom prst="ellipse">
            <a:avLst/>
          </a:prstGeom>
          <a:solidFill>
            <a:srgbClr val="FFC000"/>
          </a:solidFill>
          <a:ln w="12700" cap="flat" cmpd="sng" algn="ctr">
            <a:noFill/>
            <a:prstDash val="solid"/>
            <a:miter lim="800000"/>
          </a:ln>
          <a:effectLst/>
        </p:spPr>
        <p:txBody>
          <a:bodyPr wrap="square" rtlCol="0" anchor="ctr">
            <a:noAutofit/>
          </a:bodyPr>
          <a:lstStyle/>
          <a:p>
            <a:pPr algn="ctr" defTabSz="914400" fontAlgn="ctr">
              <a:defRPr/>
            </a:pPr>
            <a:r>
              <a:rPr lang="en-US">
                <a:solidFill>
                  <a:srgbClr val="1D1D1A"/>
                </a:solidFill>
                <a:latin typeface="Arial" panose="020B0604020202020204" pitchFamily="34" charset="0"/>
              </a:rPr>
              <a:t>1</a:t>
            </a:r>
            <a:endParaRPr lang="en-US" altLang="zh-CN" kern="0">
              <a:solidFill>
                <a:srgbClr val="1D1D1A"/>
              </a:solidFill>
              <a:latin typeface="Arial" panose="020B0604020202020204" pitchFamily="34" charset="0"/>
              <a:ea typeface="微软雅黑" panose="020B0503020204020204" pitchFamily="34" charset="-122"/>
            </a:endParaRPr>
          </a:p>
        </p:txBody>
      </p:sp>
      <p:sp>
        <p:nvSpPr>
          <p:cNvPr id="43" name="椭圆 42"/>
          <p:cNvSpPr/>
          <p:nvPr/>
        </p:nvSpPr>
        <p:spPr>
          <a:xfrm>
            <a:off x="629741" y="3734791"/>
            <a:ext cx="233051" cy="177213"/>
          </a:xfrm>
          <a:prstGeom prst="ellipse">
            <a:avLst/>
          </a:prstGeom>
          <a:solidFill>
            <a:srgbClr val="FFC000"/>
          </a:solidFill>
          <a:ln w="12700" cap="flat" cmpd="sng" algn="ctr">
            <a:noFill/>
            <a:prstDash val="solid"/>
            <a:miter lim="800000"/>
          </a:ln>
          <a:effectLst/>
        </p:spPr>
        <p:txBody>
          <a:bodyPr wrap="square" rtlCol="0" anchor="ctr">
            <a:noAutofit/>
          </a:bodyPr>
          <a:lstStyle/>
          <a:p>
            <a:pPr algn="ctr" defTabSz="914400" fontAlgn="ctr">
              <a:defRPr/>
            </a:pPr>
            <a:r>
              <a:rPr lang="en-US">
                <a:solidFill>
                  <a:srgbClr val="1D1D1A"/>
                </a:solidFill>
                <a:latin typeface="Arial" panose="020B0604020202020204" pitchFamily="34" charset="0"/>
              </a:rPr>
              <a:t>2</a:t>
            </a:r>
            <a:endParaRPr lang="en-US" altLang="zh-CN" kern="0">
              <a:solidFill>
                <a:srgbClr val="1D1D1A"/>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347131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2DE284EC-EBC3-7043-B11B-DF552BAC583E}"/>
              </a:ext>
            </a:extLst>
          </p:cNvPr>
          <p:cNvSpPr/>
          <p:nvPr/>
        </p:nvSpPr>
        <p:spPr>
          <a:xfrm>
            <a:off x="5700833" y="1458065"/>
            <a:ext cx="5711400" cy="4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900">
              <a:solidFill>
                <a:srgbClr val="666666"/>
              </a:solidFill>
              <a:latin typeface="Arial" panose="020B060402020202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FD5EE5E5-E392-8643-A5F6-9E9ED3A8E8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030" y="1292965"/>
            <a:ext cx="8331200" cy="4842352"/>
          </a:xfrm>
          <a:prstGeom prst="rect">
            <a:avLst/>
          </a:prstGeom>
        </p:spPr>
      </p:pic>
      <p:sp>
        <p:nvSpPr>
          <p:cNvPr id="13" name="文本框 1">
            <a:extLst>
              <a:ext uri="{FF2B5EF4-FFF2-40B4-BE49-F238E27FC236}">
                <a16:creationId xmlns:a16="http://schemas.microsoft.com/office/drawing/2014/main" id="{5220278B-A4DE-3F4B-BCFE-A2D94E4CEDBE}"/>
              </a:ext>
            </a:extLst>
          </p:cNvPr>
          <p:cNvSpPr txBox="1"/>
          <p:nvPr/>
        </p:nvSpPr>
        <p:spPr>
          <a:xfrm>
            <a:off x="1738799" y="668247"/>
            <a:ext cx="7790134" cy="412753"/>
          </a:xfrm>
          <a:prstGeom prst="rect">
            <a:avLst/>
          </a:prstGeom>
          <a:ln w="12700">
            <a:miter lim="400000"/>
          </a:ln>
          <a:extLst>
            <a:ext uri="{C572A759-6A51-4108-AA02-DFA0A04FC94B}">
              <ma14:wrappingTextBoxFlag xmlns="" xmlns:a14="http://schemas.microsoft.com/office/drawing/2010/main" xmlns:m="http://schemas.openxmlformats.org/officeDocument/2006/math" xmlns:ma14="http://schemas.microsoft.com/office/mac/drawingml/2011/main" val="1"/>
            </a:ext>
          </a:extLst>
        </p:spPr>
        <p:txBody>
          <a:bodyPr wrap="square" lIns="22860" rIns="22860">
            <a:noAutofit/>
          </a:bodyPr>
          <a:lstStyle/>
          <a:p>
            <a:pPr defTabSz="457200" fontAlgn="ctr">
              <a:defRPr sz="2400" b="0">
                <a:latin typeface="Arial"/>
                <a:ea typeface="ArialUnicodeMS"/>
                <a:cs typeface="ArialUnicodeMS"/>
                <a:sym typeface="ArialUnicodeMS"/>
              </a:defRPr>
            </a:pPr>
            <a:r>
              <a:rPr lang="en-US" sz="1600" dirty="0">
                <a:solidFill>
                  <a:srgbClr val="1D1D1A"/>
                </a:solidFill>
                <a:latin typeface="Arial" panose="020B0604020202020204" pitchFamily="34" charset="0"/>
              </a:rPr>
              <a:t>Hardware-based modeling and layered display of global hardware enable second-level hardware fault locating.</a:t>
            </a:r>
            <a:endParaRPr lang="en-US" sz="1600" dirty="0">
              <a:solidFill>
                <a:srgbClr val="1D1D1A"/>
              </a:solidFill>
              <a:latin typeface="Arial" panose="020B0604020202020204" pitchFamily="34" charset="0"/>
              <a:ea typeface="微软雅黑" panose="020B0503020204020204" pitchFamily="34" charset="-122"/>
              <a:cs typeface="ArialUnicodeMS"/>
              <a:sym typeface="ArialUnicodeMS"/>
            </a:endParaRPr>
          </a:p>
        </p:txBody>
      </p:sp>
      <p:pic>
        <p:nvPicPr>
          <p:cNvPr id="6" name="图片 5">
            <a:extLst>
              <a:ext uri="{FF2B5EF4-FFF2-40B4-BE49-F238E27FC236}">
                <a16:creationId xmlns:a16="http://schemas.microsoft.com/office/drawing/2014/main" id="{D0544C1E-C083-E745-8F75-33CFCA98B2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8343" y="1292965"/>
            <a:ext cx="5191788" cy="3222625"/>
          </a:xfrm>
          <a:prstGeom prst="rect">
            <a:avLst/>
          </a:prstGeom>
        </p:spPr>
      </p:pic>
      <p:sp>
        <p:nvSpPr>
          <p:cNvPr id="16" name="圆角矩形 15">
            <a:extLst>
              <a:ext uri="{FF2B5EF4-FFF2-40B4-BE49-F238E27FC236}">
                <a16:creationId xmlns:a16="http://schemas.microsoft.com/office/drawing/2014/main" id="{425DEDF7-27BE-AA41-BC0F-F23F3A1A5A62}"/>
              </a:ext>
            </a:extLst>
          </p:cNvPr>
          <p:cNvSpPr/>
          <p:nvPr/>
        </p:nvSpPr>
        <p:spPr>
          <a:xfrm>
            <a:off x="4707210" y="3665858"/>
            <a:ext cx="654180" cy="1168400"/>
          </a:xfrm>
          <a:prstGeom prst="round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900">
              <a:solidFill>
                <a:srgbClr val="666666"/>
              </a:solidFill>
              <a:latin typeface="Arial" panose="020B0604020202020204" pitchFamily="34" charset="0"/>
              <a:ea typeface="微软雅黑" panose="020B0503020204020204" pitchFamily="34" charset="-122"/>
            </a:endParaRPr>
          </a:p>
        </p:txBody>
      </p:sp>
      <p:sp>
        <p:nvSpPr>
          <p:cNvPr id="18" name="圆角矩形 17">
            <a:extLst>
              <a:ext uri="{FF2B5EF4-FFF2-40B4-BE49-F238E27FC236}">
                <a16:creationId xmlns:a16="http://schemas.microsoft.com/office/drawing/2014/main" id="{A9185D42-E3EE-9045-B229-4DAB63AF1449}"/>
              </a:ext>
            </a:extLst>
          </p:cNvPr>
          <p:cNvSpPr/>
          <p:nvPr/>
        </p:nvSpPr>
        <p:spPr>
          <a:xfrm flipV="1">
            <a:off x="7437680" y="2899515"/>
            <a:ext cx="892838" cy="234950"/>
          </a:xfrm>
          <a:prstGeom prst="roundRect">
            <a:avLst/>
          </a:prstGeom>
          <a:noFill/>
          <a:ln w="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900">
              <a:solidFill>
                <a:srgbClr val="666666"/>
              </a:solidFill>
              <a:latin typeface="Arial" panose="020B0604020202020204" pitchFamily="34" charset="0"/>
              <a:ea typeface="微软雅黑" panose="020B0503020204020204" pitchFamily="34" charset="-122"/>
            </a:endParaRPr>
          </a:p>
        </p:txBody>
      </p:sp>
      <p:pic>
        <p:nvPicPr>
          <p:cNvPr id="12" name="图片 11">
            <a:extLst>
              <a:ext uri="{FF2B5EF4-FFF2-40B4-BE49-F238E27FC236}">
                <a16:creationId xmlns:a16="http://schemas.microsoft.com/office/drawing/2014/main" id="{DCBBB385-9A0B-0947-B2E4-93CB61017D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2575" y="3169326"/>
            <a:ext cx="2331567" cy="2972748"/>
          </a:xfrm>
          <a:prstGeom prst="rect">
            <a:avLst/>
          </a:prstGeom>
          <a:ln>
            <a:solidFill>
              <a:srgbClr val="7895EB"/>
            </a:solidFill>
          </a:ln>
        </p:spPr>
      </p:pic>
      <p:sp>
        <p:nvSpPr>
          <p:cNvPr id="22" name="圆角矩形 21">
            <a:extLst>
              <a:ext uri="{FF2B5EF4-FFF2-40B4-BE49-F238E27FC236}">
                <a16:creationId xmlns:a16="http://schemas.microsoft.com/office/drawing/2014/main" id="{61ABBBE0-A819-D449-9C63-F43404B123BA}"/>
              </a:ext>
            </a:extLst>
          </p:cNvPr>
          <p:cNvSpPr/>
          <p:nvPr/>
        </p:nvSpPr>
        <p:spPr>
          <a:xfrm flipV="1">
            <a:off x="10027402" y="5430466"/>
            <a:ext cx="241300" cy="234950"/>
          </a:xfrm>
          <a:prstGeom prst="roundRect">
            <a:avLst/>
          </a:prstGeom>
          <a:noFill/>
          <a:ln w="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900">
              <a:solidFill>
                <a:srgbClr val="666666"/>
              </a:solidFill>
              <a:latin typeface="Arial" panose="020B0604020202020204" pitchFamily="34" charset="0"/>
              <a:ea typeface="微软雅黑" panose="020B0503020204020204" pitchFamily="34" charset="-122"/>
            </a:endParaRPr>
          </a:p>
        </p:txBody>
      </p:sp>
      <p:sp>
        <p:nvSpPr>
          <p:cNvPr id="23" name="圆角矩形 22">
            <a:extLst>
              <a:ext uri="{FF2B5EF4-FFF2-40B4-BE49-F238E27FC236}">
                <a16:creationId xmlns:a16="http://schemas.microsoft.com/office/drawing/2014/main" id="{4AA1DEA2-4C3D-5045-B01F-CF0EB5156948}"/>
              </a:ext>
            </a:extLst>
          </p:cNvPr>
          <p:cNvSpPr/>
          <p:nvPr/>
        </p:nvSpPr>
        <p:spPr>
          <a:xfrm flipV="1">
            <a:off x="10497708" y="5618301"/>
            <a:ext cx="241300" cy="234950"/>
          </a:xfrm>
          <a:prstGeom prst="roundRect">
            <a:avLst/>
          </a:prstGeom>
          <a:noFill/>
          <a:ln w="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900">
              <a:solidFill>
                <a:srgbClr val="666666"/>
              </a:solidFill>
              <a:latin typeface="Arial" panose="020B0604020202020204" pitchFamily="34" charset="0"/>
              <a:ea typeface="微软雅黑" panose="020B0503020204020204" pitchFamily="34" charset="-122"/>
            </a:endParaRPr>
          </a:p>
        </p:txBody>
      </p:sp>
      <p:sp>
        <p:nvSpPr>
          <p:cNvPr id="25" name="圆角矩形 24">
            <a:extLst>
              <a:ext uri="{FF2B5EF4-FFF2-40B4-BE49-F238E27FC236}">
                <a16:creationId xmlns:a16="http://schemas.microsoft.com/office/drawing/2014/main" id="{A3EC5D4B-7031-484E-8D20-4E5099280639}"/>
              </a:ext>
            </a:extLst>
          </p:cNvPr>
          <p:cNvSpPr/>
          <p:nvPr/>
        </p:nvSpPr>
        <p:spPr>
          <a:xfrm flipV="1">
            <a:off x="9795475" y="4855553"/>
            <a:ext cx="241300" cy="234950"/>
          </a:xfrm>
          <a:prstGeom prst="roundRect">
            <a:avLst/>
          </a:prstGeom>
          <a:noFill/>
          <a:ln w="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900">
              <a:solidFill>
                <a:srgbClr val="666666"/>
              </a:solidFill>
              <a:latin typeface="Arial" panose="020B0604020202020204" pitchFamily="34" charset="0"/>
              <a:ea typeface="微软雅黑" panose="020B0503020204020204" pitchFamily="34" charset="-122"/>
            </a:endParaRPr>
          </a:p>
        </p:txBody>
      </p:sp>
      <p:cxnSp>
        <p:nvCxnSpPr>
          <p:cNvPr id="28" name="曲线连接符 27">
            <a:extLst>
              <a:ext uri="{FF2B5EF4-FFF2-40B4-BE49-F238E27FC236}">
                <a16:creationId xmlns:a16="http://schemas.microsoft.com/office/drawing/2014/main" id="{3C143031-10AA-124D-BEF0-7EE010D1C5FF}"/>
              </a:ext>
            </a:extLst>
          </p:cNvPr>
          <p:cNvCxnSpPr>
            <a:cxnSpLocks/>
            <a:stCxn id="16" idx="3"/>
            <a:endCxn id="18" idx="1"/>
          </p:cNvCxnSpPr>
          <p:nvPr/>
        </p:nvCxnSpPr>
        <p:spPr>
          <a:xfrm flipV="1">
            <a:off x="5361390" y="3016990"/>
            <a:ext cx="2076290" cy="1233068"/>
          </a:xfrm>
          <a:prstGeom prst="curvedConnector3">
            <a:avLst>
              <a:gd name="adj1" fmla="val 50000"/>
            </a:avLst>
          </a:prstGeom>
          <a:ln w="127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33C6E44B-DE41-DC47-8413-EE8808586640}"/>
              </a:ext>
            </a:extLst>
          </p:cNvPr>
          <p:cNvCxnSpPr>
            <a:cxnSpLocks/>
            <a:stCxn id="18" idx="3"/>
            <a:endCxn id="25" idx="2"/>
          </p:cNvCxnSpPr>
          <p:nvPr/>
        </p:nvCxnSpPr>
        <p:spPr>
          <a:xfrm>
            <a:off x="8330518" y="3016990"/>
            <a:ext cx="1585607" cy="1838563"/>
          </a:xfrm>
          <a:prstGeom prst="curvedConnector2">
            <a:avLst/>
          </a:prstGeom>
          <a:ln w="127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Hardware Visualization</a:t>
            </a:r>
            <a:endParaRPr lang="en-US" altLang="zh-CN">
              <a:sym typeface="Lucida Grande"/>
            </a:endParaRPr>
          </a:p>
        </p:txBody>
      </p:sp>
      <p:sp>
        <p:nvSpPr>
          <p:cNvPr id="20" name="圆角矩形 19">
            <a:extLst>
              <a:ext uri="{FF2B5EF4-FFF2-40B4-BE49-F238E27FC236}">
                <a16:creationId xmlns:a16="http://schemas.microsoft.com/office/drawing/2014/main" id="{D43613C6-4790-6142-9D6F-6061F52B8F74}"/>
              </a:ext>
            </a:extLst>
          </p:cNvPr>
          <p:cNvSpPr/>
          <p:nvPr/>
        </p:nvSpPr>
        <p:spPr>
          <a:xfrm>
            <a:off x="332030" y="738044"/>
            <a:ext cx="1302327" cy="45448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600">
                <a:solidFill>
                  <a:srgbClr val="FFFFFF"/>
                </a:solidFill>
                <a:latin typeface="Arial" panose="020B0604020202020204" pitchFamily="34" charset="0"/>
              </a:rPr>
              <a:t>Visualized hardware</a:t>
            </a:r>
            <a:endParaRPr kumimoji="1" lang="en-US" altLang="zh-CN" sz="1200">
              <a:solidFill>
                <a:srgbClr val="FFFFFF"/>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049683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0BC28A2-9CF1-EF4D-97F0-6D7A85A6F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839" y="1427060"/>
            <a:ext cx="7841117" cy="4657672"/>
          </a:xfrm>
          <a:prstGeom prst="rect">
            <a:avLst/>
          </a:prstGeom>
        </p:spPr>
      </p:pic>
      <p:sp>
        <p:nvSpPr>
          <p:cNvPr id="12" name="文本框 1">
            <a:extLst>
              <a:ext uri="{FF2B5EF4-FFF2-40B4-BE49-F238E27FC236}">
                <a16:creationId xmlns:a16="http://schemas.microsoft.com/office/drawing/2014/main" id="{59B30404-1321-2449-B693-89FB26F5894B}"/>
              </a:ext>
            </a:extLst>
          </p:cNvPr>
          <p:cNvSpPr txBox="1"/>
          <p:nvPr/>
        </p:nvSpPr>
        <p:spPr>
          <a:xfrm>
            <a:off x="2000821" y="998996"/>
            <a:ext cx="7709179" cy="217426"/>
          </a:xfrm>
          <a:prstGeom prst="rect">
            <a:avLst/>
          </a:prstGeom>
          <a:ln w="12700">
            <a:miter lim="400000"/>
          </a:ln>
          <a:extLst>
            <a:ext uri="{C572A759-6A51-4108-AA02-DFA0A04FC94B}">
              <ma14:wrappingTextBoxFlag xmlns="" xmlns:a14="http://schemas.microsoft.com/office/drawing/2010/main" xmlns:m="http://schemas.openxmlformats.org/officeDocument/2006/math" xmlns:ma14="http://schemas.microsoft.com/office/mac/drawingml/2011/main" val="1"/>
            </a:ext>
          </a:extLst>
        </p:spPr>
        <p:txBody>
          <a:bodyPr wrap="square" lIns="22860" rIns="22860" anchor="ctr">
            <a:noAutofit/>
          </a:bodyPr>
          <a:lstStyle/>
          <a:p>
            <a:pPr defTabSz="457200" fontAlgn="ctr">
              <a:defRPr sz="2400" b="0">
                <a:latin typeface="Arial"/>
                <a:ea typeface="ArialUnicodeMS"/>
                <a:cs typeface="ArialUnicodeMS"/>
                <a:sym typeface="ArialUnicodeMS"/>
              </a:defRPr>
            </a:pPr>
            <a:r>
              <a:rPr lang="en-US" sz="1600" dirty="0">
                <a:solidFill>
                  <a:srgbClr val="1D1D1A"/>
                </a:solidFill>
                <a:latin typeface="Arial" panose="020B0604020202020204" pitchFamily="34" charset="0"/>
              </a:rPr>
              <a:t>Based on the network information model, collaborative network management is achieved, supporting network planning, fault impact analysis, and fault locating.</a:t>
            </a:r>
            <a:endParaRPr lang="en-US" sz="1600" dirty="0">
              <a:solidFill>
                <a:srgbClr val="1D1D1A"/>
              </a:solidFill>
              <a:latin typeface="Arial" panose="020B0604020202020204" pitchFamily="34" charset="0"/>
              <a:ea typeface="微软雅黑" panose="020B0503020204020204" pitchFamily="34" charset="-122"/>
              <a:cs typeface="ArialUnicodeMS"/>
              <a:sym typeface="ArialUnicodeMS"/>
            </a:endParaRPr>
          </a:p>
        </p:txBody>
      </p:sp>
      <p:sp>
        <p:nvSpPr>
          <p:cNvPr id="13" name="升级需要输入5个账户、5个不同的密码，对应的账户和密码4个为系统内部通信用的…">
            <a:extLst>
              <a:ext uri="{FF2B5EF4-FFF2-40B4-BE49-F238E27FC236}">
                <a16:creationId xmlns:a16="http://schemas.microsoft.com/office/drawing/2014/main" id="{53994072-D985-0C46-899D-0180FE753D1B}"/>
              </a:ext>
            </a:extLst>
          </p:cNvPr>
          <p:cNvSpPr/>
          <p:nvPr/>
        </p:nvSpPr>
        <p:spPr>
          <a:xfrm>
            <a:off x="598237" y="2067339"/>
            <a:ext cx="3004459" cy="3306309"/>
          </a:xfrm>
          <a:prstGeom prst="rect">
            <a:avLst/>
          </a:prstGeom>
          <a:ln w="12700">
            <a:miter lim="400000"/>
          </a:ln>
          <a:extLst>
            <a:ext uri="{C572A759-6A51-4108-AA02-DFA0A04FC94B}">
              <ma14:wrappingTextBoxFlag xmlns="" xmlns:a14="http://schemas.microsoft.com/office/drawing/2010/main" xmlns:m="http://schemas.openxmlformats.org/officeDocument/2006/math" xmlns:ma14="http://schemas.microsoft.com/office/mac/drawingml/2011/main" val="1"/>
            </a:ext>
          </a:extLst>
        </p:spPr>
        <p:txBody>
          <a:bodyPr wrap="square" lIns="35719" tIns="35719" rIns="35719" bIns="35719" anchor="t">
            <a:noAutofit/>
          </a:bodyPr>
          <a:lstStyle/>
          <a:p>
            <a:pPr marL="114300" indent="-114300" defTabSz="914400" fontAlgn="ctr">
              <a:buSzPct val="50000"/>
              <a:buFontTx/>
              <a:buChar char="•"/>
              <a:defRPr sz="2400" b="0">
                <a:latin typeface="Arial"/>
                <a:ea typeface="ArialUnicodeMS"/>
                <a:cs typeface="ArialUnicodeMS"/>
                <a:sym typeface="ArialUnicodeMS"/>
              </a:defRPr>
            </a:pPr>
            <a:r>
              <a:rPr lang="en-US" sz="1600" dirty="0">
                <a:solidFill>
                  <a:srgbClr val="1D1D1A"/>
                </a:solidFill>
                <a:latin typeface="Arial" panose="020B0604020202020204" pitchFamily="34" charset="0"/>
              </a:rPr>
              <a:t>The network topology can be displayed by VLAN and service type, facilitating unified network planning.</a:t>
            </a:r>
            <a:endParaRPr lang="en-US" altLang="zh-CN" sz="1600" dirty="0">
              <a:solidFill>
                <a:srgbClr val="1D1D1A"/>
              </a:solidFill>
              <a:latin typeface="Arial" panose="020B0604020202020204" pitchFamily="34" charset="0"/>
              <a:ea typeface="微软雅黑" panose="020B0503020204020204" pitchFamily="34" charset="-122"/>
              <a:cs typeface="ArialUnicodeMS"/>
              <a:sym typeface="ArialUnicodeMS"/>
            </a:endParaRPr>
          </a:p>
          <a:p>
            <a:pPr marL="114300" indent="-114300" defTabSz="914400" fontAlgn="ctr">
              <a:buSzPct val="50000"/>
              <a:buFontTx/>
              <a:buChar char="•"/>
              <a:defRPr sz="2400" b="0">
                <a:latin typeface="Arial"/>
                <a:ea typeface="ArialUnicodeMS"/>
                <a:cs typeface="ArialUnicodeMS"/>
                <a:sym typeface="ArialUnicodeMS"/>
              </a:defRPr>
            </a:pPr>
            <a:r>
              <a:rPr lang="en-US" sz="1600" dirty="0">
                <a:solidFill>
                  <a:srgbClr val="1D1D1A"/>
                </a:solidFill>
                <a:latin typeface="Arial" panose="020B0604020202020204" pitchFamily="34" charset="0"/>
              </a:rPr>
              <a:t>Network visualization displays network faults, subhealth status, and performance, associates physical network ports, presents service partitions, and helps customers to identify the impact scope of faults or subhealth for efficient O&amp;M.</a:t>
            </a:r>
            <a:endParaRPr lang="en-US" altLang="zh-CN" sz="1600" dirty="0">
              <a:solidFill>
                <a:srgbClr val="1D1D1A"/>
              </a:solidFill>
              <a:latin typeface="Arial" panose="020B0604020202020204" pitchFamily="34" charset="0"/>
              <a:ea typeface="微软雅黑" panose="020B0503020204020204" pitchFamily="34" charset="-122"/>
              <a:cs typeface="ArialUnicodeMS"/>
              <a:sym typeface="ArialUnicodeMS"/>
            </a:endParaRPr>
          </a:p>
          <a:p>
            <a:pPr defTabSz="914400" fontAlgn="ctr">
              <a:buSzPct val="50000"/>
              <a:defRPr sz="2400" b="0">
                <a:latin typeface="Arial"/>
                <a:ea typeface="ArialUnicodeMS"/>
                <a:cs typeface="ArialUnicodeMS"/>
                <a:sym typeface="ArialUnicodeMS"/>
              </a:defRPr>
            </a:pPr>
            <a:endParaRPr lang="en-US" altLang="zh-CN" sz="1600" dirty="0">
              <a:solidFill>
                <a:srgbClr val="1D1D1A"/>
              </a:solidFill>
              <a:latin typeface="Arial" panose="020B0604020202020204" pitchFamily="34" charset="0"/>
              <a:ea typeface="微软雅黑" panose="020B0503020204020204" pitchFamily="34" charset="-122"/>
              <a:cs typeface="ArialUnicodeMS"/>
              <a:sym typeface="ArialUnicodeMS"/>
            </a:endParaRPr>
          </a:p>
        </p:txBody>
      </p:sp>
      <p:sp>
        <p:nvSpPr>
          <p:cNvPr id="9"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Network Visualization</a:t>
            </a:r>
            <a:endParaRPr lang="en-US" altLang="zh-CN">
              <a:sym typeface="Lucida Grande"/>
            </a:endParaRPr>
          </a:p>
        </p:txBody>
      </p:sp>
      <p:sp>
        <p:nvSpPr>
          <p:cNvPr id="7" name="圆角矩形 6">
            <a:extLst>
              <a:ext uri="{FF2B5EF4-FFF2-40B4-BE49-F238E27FC236}">
                <a16:creationId xmlns:a16="http://schemas.microsoft.com/office/drawing/2014/main" id="{D43613C6-4790-6142-9D6F-6061F52B8F74}"/>
              </a:ext>
            </a:extLst>
          </p:cNvPr>
          <p:cNvSpPr/>
          <p:nvPr/>
        </p:nvSpPr>
        <p:spPr>
          <a:xfrm>
            <a:off x="598237" y="870759"/>
            <a:ext cx="1302327" cy="47389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600">
                <a:solidFill>
                  <a:srgbClr val="FFFFFF"/>
                </a:solidFill>
                <a:latin typeface="Arial" panose="020B0604020202020204" pitchFamily="34" charset="0"/>
              </a:rPr>
              <a:t>Visualized networks</a:t>
            </a:r>
            <a:endParaRPr kumimoji="1" lang="en-US" altLang="zh-CN" sz="1200">
              <a:solidFill>
                <a:srgbClr val="FFFFFF"/>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438720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a:spLocks/>
          </p:cNvSpPr>
          <p:nvPr/>
        </p:nvSpPr>
        <p:spPr>
          <a:xfrm>
            <a:off x="707062" y="12658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Three-Layer Intelligent O&amp;M</a:t>
            </a:r>
            <a:endParaRPr lang="en-US" altLang="zh-CN" dirty="0">
              <a:sym typeface="Lucida Grande"/>
            </a:endParaRPr>
          </a:p>
        </p:txBody>
      </p:sp>
      <p:sp>
        <p:nvSpPr>
          <p:cNvPr id="14" name="861650868"/>
          <p:cNvSpPr/>
          <p:nvPr/>
        </p:nvSpPr>
        <p:spPr bwMode="auto">
          <a:xfrm>
            <a:off x="409962" y="890992"/>
            <a:ext cx="7679421" cy="5235258"/>
          </a:xfrm>
          <a:prstGeom prst="roundRect">
            <a:avLst>
              <a:gd name="adj" fmla="val 1411"/>
            </a:avLst>
          </a:prstGeom>
          <a:noFill/>
          <a:ln w="6350" cap="flat" cmpd="sng" algn="ctr">
            <a:solidFill>
              <a:srgbClr val="00B0F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801180" fontAlgn="ctr">
              <a:defRPr/>
            </a:pPr>
            <a:endParaRPr lang="en-US" altLang="zh-CN" b="1" kern="0">
              <a:solidFill>
                <a:prstClr val="white"/>
              </a:solidFill>
              <a:latin typeface="Arial" panose="020B0604020202020204" pitchFamily="34" charset="0"/>
              <a:ea typeface="微软雅黑" panose="020B0503020204020204" pitchFamily="34" charset="-122"/>
            </a:endParaRPr>
          </a:p>
        </p:txBody>
      </p:sp>
      <p:sp>
        <p:nvSpPr>
          <p:cNvPr id="15" name="1655685791"/>
          <p:cNvSpPr/>
          <p:nvPr/>
        </p:nvSpPr>
        <p:spPr bwMode="auto">
          <a:xfrm>
            <a:off x="681760" y="4051272"/>
            <a:ext cx="4581046" cy="1367373"/>
          </a:xfrm>
          <a:prstGeom prst="roundRect">
            <a:avLst>
              <a:gd name="adj" fmla="val 2804"/>
            </a:avLst>
          </a:prstGeom>
          <a:noFill/>
          <a:ln w="9525">
            <a:solidFill>
              <a:sysClr val="window" lastClr="FFFFFF">
                <a:lumMod val="75000"/>
              </a:sysClr>
            </a:solidFill>
          </a:ln>
          <a:effectLst>
            <a:outerShdw blurRad="63500" sx="101000" sy="101000" algn="ctr" rotWithShape="0">
              <a:prstClr val="black">
                <a:alpha val="30000"/>
              </a:prstClr>
            </a:outerShdw>
          </a:effectLst>
        </p:spPr>
        <p:txBody>
          <a:bodyPr wrap="square" lIns="121832" tIns="60916" rIns="121832" bIns="60916">
            <a:noAutofit/>
          </a:bodyPr>
          <a:lstStyle/>
          <a:p>
            <a:pPr defTabSz="1097280" fontAlgn="ctr">
              <a:spcBef>
                <a:spcPct val="0"/>
              </a:spcBef>
              <a:spcAft>
                <a:spcPct val="0"/>
              </a:spcAft>
              <a:buClr>
                <a:srgbClr val="CC9900"/>
              </a:buClr>
              <a:buFont typeface="Wingdings" pitchFamily="2" charset="2"/>
              <a:buChar char="n"/>
              <a:defRPr/>
            </a:pPr>
            <a:endParaRPr lang="en-US" altLang="zh-CN" sz="1600" kern="0">
              <a:solidFill>
                <a:sysClr val="windowText" lastClr="000000"/>
              </a:solidFill>
              <a:latin typeface="Arial" panose="020B0604020202020204" pitchFamily="34" charset="0"/>
              <a:ea typeface="微软雅黑" panose="020B0503020204020204" pitchFamily="34" charset="-122"/>
            </a:endParaRPr>
          </a:p>
        </p:txBody>
      </p:sp>
      <p:sp>
        <p:nvSpPr>
          <p:cNvPr id="23" name="434009498"/>
          <p:cNvSpPr txBox="1">
            <a:spLocks noChangeArrowheads="1"/>
          </p:cNvSpPr>
          <p:nvPr/>
        </p:nvSpPr>
        <p:spPr bwMode="auto">
          <a:xfrm>
            <a:off x="3548921" y="890992"/>
            <a:ext cx="1714137" cy="400017"/>
          </a:xfrm>
          <a:prstGeom prst="rect">
            <a:avLst/>
          </a:prstGeom>
          <a:noFill/>
          <a:ln w="9525">
            <a:noFill/>
            <a:miter lim="800000"/>
            <a:headEnd/>
            <a:tailEnd/>
          </a:ln>
        </p:spPr>
        <p:txBody>
          <a:bodyPr wrap="square">
            <a:noAutofit/>
          </a:bodyPr>
          <a:lstStyle/>
          <a:p>
            <a:pPr defTabSz="1219200" fontAlgn="ctr">
              <a:spcBef>
                <a:spcPct val="0"/>
              </a:spcBef>
              <a:spcAft>
                <a:spcPct val="0"/>
              </a:spcAft>
              <a:buSzPct val="100000"/>
            </a:pPr>
            <a:r>
              <a:rPr lang="en-US" sz="2000" b="1">
                <a:solidFill>
                  <a:prstClr val="black"/>
                </a:solidFill>
                <a:latin typeface="Arial" panose="020B0604020202020204" pitchFamily="34" charset="0"/>
              </a:rPr>
              <a:t>Data Center</a:t>
            </a:r>
            <a:endParaRPr lang="en-US" altLang="zh-CN" sz="2000" b="1">
              <a:solidFill>
                <a:prstClr val="black"/>
              </a:solidFill>
              <a:latin typeface="Arial" panose="020B0604020202020204" pitchFamily="34" charset="0"/>
              <a:ea typeface="微软雅黑" panose="020B0503020204020204" pitchFamily="34" charset="-122"/>
              <a:sym typeface="FrutigerNext LT Regular" pitchFamily="34" charset="0"/>
            </a:endParaRPr>
          </a:p>
        </p:txBody>
      </p:sp>
      <p:sp>
        <p:nvSpPr>
          <p:cNvPr id="29" name="600877972"/>
          <p:cNvSpPr>
            <a:spLocks/>
          </p:cNvSpPr>
          <p:nvPr/>
        </p:nvSpPr>
        <p:spPr bwMode="auto">
          <a:xfrm>
            <a:off x="8129514" y="4021836"/>
            <a:ext cx="123644" cy="703"/>
          </a:xfrm>
          <a:custGeom>
            <a:avLst/>
            <a:gdLst/>
            <a:ahLst/>
            <a:cxnLst>
              <a:cxn ang="0">
                <a:pos x="0" y="0"/>
              </a:cxn>
              <a:cxn ang="0">
                <a:pos x="161" y="0"/>
              </a:cxn>
              <a:cxn ang="0">
                <a:pos x="0" y="0"/>
              </a:cxn>
            </a:cxnLst>
            <a:rect l="0" t="0" r="r" b="b"/>
            <a:pathLst>
              <a:path w="161">
                <a:moveTo>
                  <a:pt x="0" y="0"/>
                </a:moveTo>
                <a:lnTo>
                  <a:pt x="161" y="0"/>
                </a:lnTo>
                <a:lnTo>
                  <a:pt x="0" y="0"/>
                </a:lnTo>
                <a:close/>
              </a:path>
            </a:pathLst>
          </a:custGeom>
          <a:solidFill>
            <a:sysClr val="windowText" lastClr="000000">
              <a:lumMod val="50000"/>
              <a:lumOff val="50000"/>
            </a:sysClr>
          </a:solidFill>
          <a:ln w="9525">
            <a:noFill/>
            <a:round/>
            <a:headEnd/>
            <a:tailEnd/>
          </a:ln>
        </p:spPr>
        <p:txBody>
          <a:bodyPr vert="horz" wrap="square" lIns="101600" tIns="50800" rIns="101600" bIns="50800" numCol="1" anchor="t" anchorCtr="0" compatLnSpc="1">
            <a:prstTxWarp prst="textNoShape">
              <a:avLst/>
            </a:prstTxWarp>
            <a:noAutofit/>
          </a:bodyPr>
          <a:lstStyle/>
          <a:p>
            <a:pPr defTabSz="1219200" fontAlgn="ctr">
              <a:spcBef>
                <a:spcPct val="0"/>
              </a:spcBef>
              <a:spcAft>
                <a:spcPct val="0"/>
              </a:spcAft>
              <a:defRPr/>
            </a:pPr>
            <a:endParaRPr lang="en-US" altLang="zh-CN" sz="2000" kern="0">
              <a:solidFill>
                <a:prstClr val="white"/>
              </a:solidFill>
              <a:latin typeface="Arial" panose="020B0604020202020204" pitchFamily="34" charset="0"/>
              <a:ea typeface="微软雅黑" panose="020B0503020204020204" pitchFamily="34" charset="-122"/>
            </a:endParaRPr>
          </a:p>
        </p:txBody>
      </p:sp>
      <p:sp>
        <p:nvSpPr>
          <p:cNvPr id="31" name="404662819"/>
          <p:cNvSpPr>
            <a:spLocks/>
          </p:cNvSpPr>
          <p:nvPr/>
        </p:nvSpPr>
        <p:spPr bwMode="auto">
          <a:xfrm>
            <a:off x="8129514" y="4050570"/>
            <a:ext cx="123644" cy="703"/>
          </a:xfrm>
          <a:custGeom>
            <a:avLst/>
            <a:gdLst/>
            <a:ahLst/>
            <a:cxnLst>
              <a:cxn ang="0">
                <a:pos x="0" y="0"/>
              </a:cxn>
              <a:cxn ang="0">
                <a:pos x="161" y="0"/>
              </a:cxn>
              <a:cxn ang="0">
                <a:pos x="0" y="0"/>
              </a:cxn>
            </a:cxnLst>
            <a:rect l="0" t="0" r="r" b="b"/>
            <a:pathLst>
              <a:path w="161">
                <a:moveTo>
                  <a:pt x="0" y="0"/>
                </a:moveTo>
                <a:lnTo>
                  <a:pt x="161" y="0"/>
                </a:lnTo>
                <a:lnTo>
                  <a:pt x="0" y="0"/>
                </a:lnTo>
                <a:close/>
              </a:path>
            </a:pathLst>
          </a:custGeom>
          <a:solidFill>
            <a:sysClr val="windowText" lastClr="000000">
              <a:lumMod val="50000"/>
              <a:lumOff val="50000"/>
            </a:sysClr>
          </a:solidFill>
          <a:ln w="9525">
            <a:noFill/>
            <a:round/>
            <a:headEnd/>
            <a:tailEnd/>
          </a:ln>
        </p:spPr>
        <p:txBody>
          <a:bodyPr vert="horz" wrap="square" lIns="101600" tIns="50800" rIns="101600" bIns="50800" numCol="1" anchor="t" anchorCtr="0" compatLnSpc="1">
            <a:prstTxWarp prst="textNoShape">
              <a:avLst/>
            </a:prstTxWarp>
            <a:noAutofit/>
          </a:bodyPr>
          <a:lstStyle/>
          <a:p>
            <a:pPr defTabSz="1219200" fontAlgn="ctr">
              <a:spcBef>
                <a:spcPct val="0"/>
              </a:spcBef>
              <a:spcAft>
                <a:spcPct val="0"/>
              </a:spcAft>
              <a:defRPr/>
            </a:pPr>
            <a:endParaRPr lang="en-US" altLang="zh-CN" sz="2000" kern="0">
              <a:solidFill>
                <a:prstClr val="white"/>
              </a:solidFill>
              <a:latin typeface="Arial" panose="020B0604020202020204" pitchFamily="34" charset="0"/>
              <a:ea typeface="微软雅黑" panose="020B0503020204020204" pitchFamily="34" charset="-122"/>
            </a:endParaRPr>
          </a:p>
        </p:txBody>
      </p:sp>
      <p:sp>
        <p:nvSpPr>
          <p:cNvPr id="34" name="285123729"/>
          <p:cNvSpPr>
            <a:spLocks/>
          </p:cNvSpPr>
          <p:nvPr/>
        </p:nvSpPr>
        <p:spPr bwMode="auto">
          <a:xfrm>
            <a:off x="8129514" y="4080703"/>
            <a:ext cx="123644" cy="703"/>
          </a:xfrm>
          <a:custGeom>
            <a:avLst/>
            <a:gdLst/>
            <a:ahLst/>
            <a:cxnLst>
              <a:cxn ang="0">
                <a:pos x="0" y="0"/>
              </a:cxn>
              <a:cxn ang="0">
                <a:pos x="161" y="0"/>
              </a:cxn>
              <a:cxn ang="0">
                <a:pos x="0" y="0"/>
              </a:cxn>
            </a:cxnLst>
            <a:rect l="0" t="0" r="r" b="b"/>
            <a:pathLst>
              <a:path w="161">
                <a:moveTo>
                  <a:pt x="0" y="0"/>
                </a:moveTo>
                <a:lnTo>
                  <a:pt x="161" y="0"/>
                </a:lnTo>
                <a:lnTo>
                  <a:pt x="0" y="0"/>
                </a:lnTo>
                <a:close/>
              </a:path>
            </a:pathLst>
          </a:custGeom>
          <a:solidFill>
            <a:sysClr val="windowText" lastClr="000000">
              <a:lumMod val="50000"/>
              <a:lumOff val="50000"/>
            </a:sysClr>
          </a:solidFill>
          <a:ln w="9525">
            <a:noFill/>
            <a:round/>
            <a:headEnd/>
            <a:tailEnd/>
          </a:ln>
        </p:spPr>
        <p:txBody>
          <a:bodyPr vert="horz" wrap="square" lIns="101600" tIns="50800" rIns="101600" bIns="50800" numCol="1" anchor="t" anchorCtr="0" compatLnSpc="1">
            <a:prstTxWarp prst="textNoShape">
              <a:avLst/>
            </a:prstTxWarp>
            <a:noAutofit/>
          </a:bodyPr>
          <a:lstStyle/>
          <a:p>
            <a:pPr defTabSz="1219200" fontAlgn="ctr">
              <a:spcBef>
                <a:spcPct val="0"/>
              </a:spcBef>
              <a:spcAft>
                <a:spcPct val="0"/>
              </a:spcAft>
              <a:defRPr/>
            </a:pPr>
            <a:endParaRPr lang="en-US" altLang="zh-CN" sz="2000" kern="0">
              <a:solidFill>
                <a:prstClr val="white"/>
              </a:solidFill>
              <a:latin typeface="Arial" panose="020B0604020202020204" pitchFamily="34" charset="0"/>
              <a:ea typeface="微软雅黑" panose="020B0503020204020204" pitchFamily="34" charset="-122"/>
            </a:endParaRPr>
          </a:p>
        </p:txBody>
      </p:sp>
      <p:sp>
        <p:nvSpPr>
          <p:cNvPr id="37" name="1865225026"/>
          <p:cNvSpPr>
            <a:spLocks/>
          </p:cNvSpPr>
          <p:nvPr/>
        </p:nvSpPr>
        <p:spPr bwMode="auto">
          <a:xfrm>
            <a:off x="8129514" y="4108737"/>
            <a:ext cx="123644" cy="703"/>
          </a:xfrm>
          <a:custGeom>
            <a:avLst/>
            <a:gdLst/>
            <a:ahLst/>
            <a:cxnLst>
              <a:cxn ang="0">
                <a:pos x="0" y="0"/>
              </a:cxn>
              <a:cxn ang="0">
                <a:pos x="161" y="0"/>
              </a:cxn>
              <a:cxn ang="0">
                <a:pos x="0" y="0"/>
              </a:cxn>
            </a:cxnLst>
            <a:rect l="0" t="0" r="r" b="b"/>
            <a:pathLst>
              <a:path w="161">
                <a:moveTo>
                  <a:pt x="0" y="0"/>
                </a:moveTo>
                <a:lnTo>
                  <a:pt x="161" y="0"/>
                </a:lnTo>
                <a:lnTo>
                  <a:pt x="0" y="0"/>
                </a:lnTo>
                <a:close/>
              </a:path>
            </a:pathLst>
          </a:custGeom>
          <a:solidFill>
            <a:sysClr val="windowText" lastClr="000000">
              <a:lumMod val="50000"/>
              <a:lumOff val="50000"/>
            </a:sysClr>
          </a:solidFill>
          <a:ln w="9525">
            <a:noFill/>
            <a:round/>
            <a:headEnd/>
            <a:tailEnd/>
          </a:ln>
        </p:spPr>
        <p:txBody>
          <a:bodyPr vert="horz" wrap="square" lIns="101600" tIns="50800" rIns="101600" bIns="50800" numCol="1" anchor="t" anchorCtr="0" compatLnSpc="1">
            <a:prstTxWarp prst="textNoShape">
              <a:avLst/>
            </a:prstTxWarp>
            <a:noAutofit/>
          </a:bodyPr>
          <a:lstStyle/>
          <a:p>
            <a:pPr defTabSz="1219200" fontAlgn="ctr">
              <a:spcBef>
                <a:spcPct val="0"/>
              </a:spcBef>
              <a:spcAft>
                <a:spcPct val="0"/>
              </a:spcAft>
              <a:defRPr/>
            </a:pPr>
            <a:endParaRPr lang="en-US" altLang="zh-CN" sz="2000" kern="0">
              <a:solidFill>
                <a:prstClr val="white"/>
              </a:solidFill>
              <a:latin typeface="Arial" panose="020B0604020202020204" pitchFamily="34" charset="0"/>
              <a:ea typeface="微软雅黑" panose="020B0503020204020204" pitchFamily="34" charset="-122"/>
            </a:endParaRPr>
          </a:p>
        </p:txBody>
      </p:sp>
      <p:sp>
        <p:nvSpPr>
          <p:cNvPr id="40" name="1495466107"/>
          <p:cNvSpPr>
            <a:spLocks/>
          </p:cNvSpPr>
          <p:nvPr/>
        </p:nvSpPr>
        <p:spPr bwMode="auto">
          <a:xfrm>
            <a:off x="8129514" y="4138871"/>
            <a:ext cx="123644" cy="703"/>
          </a:xfrm>
          <a:custGeom>
            <a:avLst/>
            <a:gdLst/>
            <a:ahLst/>
            <a:cxnLst>
              <a:cxn ang="0">
                <a:pos x="0" y="0"/>
              </a:cxn>
              <a:cxn ang="0">
                <a:pos x="161" y="0"/>
              </a:cxn>
              <a:cxn ang="0">
                <a:pos x="0" y="0"/>
              </a:cxn>
            </a:cxnLst>
            <a:rect l="0" t="0" r="r" b="b"/>
            <a:pathLst>
              <a:path w="161">
                <a:moveTo>
                  <a:pt x="0" y="0"/>
                </a:moveTo>
                <a:lnTo>
                  <a:pt x="161" y="0"/>
                </a:lnTo>
                <a:lnTo>
                  <a:pt x="0" y="0"/>
                </a:lnTo>
                <a:close/>
              </a:path>
            </a:pathLst>
          </a:custGeom>
          <a:solidFill>
            <a:sysClr val="windowText" lastClr="000000">
              <a:lumMod val="50000"/>
              <a:lumOff val="50000"/>
            </a:sysClr>
          </a:solidFill>
          <a:ln w="9525">
            <a:noFill/>
            <a:round/>
            <a:headEnd/>
            <a:tailEnd/>
          </a:ln>
        </p:spPr>
        <p:txBody>
          <a:bodyPr vert="horz" wrap="square" lIns="101600" tIns="50800" rIns="101600" bIns="50800" numCol="1" anchor="t" anchorCtr="0" compatLnSpc="1">
            <a:prstTxWarp prst="textNoShape">
              <a:avLst/>
            </a:prstTxWarp>
            <a:noAutofit/>
          </a:bodyPr>
          <a:lstStyle/>
          <a:p>
            <a:pPr defTabSz="1219200" fontAlgn="ctr">
              <a:spcBef>
                <a:spcPct val="0"/>
              </a:spcBef>
              <a:spcAft>
                <a:spcPct val="0"/>
              </a:spcAft>
              <a:defRPr/>
            </a:pPr>
            <a:endParaRPr lang="en-US" altLang="zh-CN" sz="2000" kern="0">
              <a:solidFill>
                <a:prstClr val="white"/>
              </a:solidFill>
              <a:latin typeface="Arial" panose="020B0604020202020204" pitchFamily="34" charset="0"/>
              <a:ea typeface="微软雅黑" panose="020B0503020204020204" pitchFamily="34" charset="-122"/>
            </a:endParaRPr>
          </a:p>
        </p:txBody>
      </p:sp>
      <p:sp>
        <p:nvSpPr>
          <p:cNvPr id="42" name="1985827958"/>
          <p:cNvSpPr txBox="1">
            <a:spLocks noChangeArrowheads="1"/>
          </p:cNvSpPr>
          <p:nvPr/>
        </p:nvSpPr>
        <p:spPr bwMode="auto">
          <a:xfrm>
            <a:off x="7466383" y="3540458"/>
            <a:ext cx="1505378" cy="246221"/>
          </a:xfrm>
          <a:prstGeom prst="rect">
            <a:avLst/>
          </a:prstGeom>
          <a:noFill/>
          <a:ln w="9525">
            <a:noFill/>
            <a:miter lim="800000"/>
            <a:headEnd/>
            <a:tailEnd/>
          </a:ln>
        </p:spPr>
        <p:txBody>
          <a:bodyPr wrap="square">
            <a:noAutofit/>
          </a:bodyPr>
          <a:lstStyle/>
          <a:p>
            <a:pPr algn="ctr" defTabSz="1219200" fontAlgn="ctr">
              <a:spcBef>
                <a:spcPct val="0"/>
              </a:spcBef>
              <a:spcAft>
                <a:spcPct val="0"/>
              </a:spcAft>
              <a:buSzPct val="100000"/>
            </a:pPr>
            <a:r>
              <a:rPr lang="en-US" sz="1000">
                <a:solidFill>
                  <a:srgbClr val="151515"/>
                </a:solidFill>
                <a:latin typeface="Arial" panose="020B0604020202020204" pitchFamily="34" charset="0"/>
              </a:rPr>
              <a:t>https/email</a:t>
            </a:r>
            <a:endParaRPr lang="en-US" altLang="zh-CN" sz="1000">
              <a:solidFill>
                <a:srgbClr val="151515"/>
              </a:solidFill>
              <a:latin typeface="Arial" panose="020B0604020202020204" pitchFamily="34" charset="0"/>
              <a:ea typeface="微软雅黑" panose="020B0503020204020204" pitchFamily="34" charset="-122"/>
              <a:cs typeface="Arial" pitchFamily="34" charset="0"/>
              <a:sym typeface="FrutigerNext LT Regular" pitchFamily="34" charset="0"/>
            </a:endParaRPr>
          </a:p>
        </p:txBody>
      </p:sp>
      <p:sp>
        <p:nvSpPr>
          <p:cNvPr id="44" name="TextBox 357"/>
          <p:cNvSpPr txBox="1"/>
          <p:nvPr/>
        </p:nvSpPr>
        <p:spPr>
          <a:xfrm>
            <a:off x="1726898" y="4056780"/>
            <a:ext cx="2480166" cy="468590"/>
          </a:xfrm>
          <a:prstGeom prst="rect">
            <a:avLst/>
          </a:prstGeom>
          <a:noFill/>
        </p:spPr>
        <p:txBody>
          <a:bodyPr wrap="square" rtlCol="0">
            <a:noAutofit/>
          </a:bodyPr>
          <a:lstStyle/>
          <a:p>
            <a:pPr algn="ctr" defTabSz="1219200" fontAlgn="ctr">
              <a:spcBef>
                <a:spcPct val="0"/>
              </a:spcBef>
              <a:spcAft>
                <a:spcPct val="0"/>
              </a:spcAft>
            </a:pPr>
            <a:r>
              <a:rPr lang="en-US" sz="1334" b="1" err="1">
                <a:solidFill>
                  <a:prstClr val="white">
                    <a:lumMod val="50000"/>
                  </a:prstClr>
                </a:solidFill>
                <a:latin typeface="Arial" panose="020B0604020202020204" pitchFamily="34" charset="0"/>
              </a:rPr>
              <a:t>DeviceManager</a:t>
            </a:r>
            <a:endParaRPr lang="en-US" altLang="zh-CN" sz="1334" b="1">
              <a:solidFill>
                <a:prstClr val="white">
                  <a:lumMod val="50000"/>
                </a:prstClr>
              </a:solidFill>
              <a:latin typeface="Arial" panose="020B0604020202020204" pitchFamily="34" charset="0"/>
              <a:ea typeface="微软雅黑" panose="020B0503020204020204" pitchFamily="34" charset="-122"/>
            </a:endParaRPr>
          </a:p>
          <a:p>
            <a:pPr algn="ctr" defTabSz="1219200" fontAlgn="ctr">
              <a:spcBef>
                <a:spcPct val="0"/>
              </a:spcBef>
              <a:spcAft>
                <a:spcPct val="0"/>
              </a:spcAft>
            </a:pPr>
            <a:r>
              <a:rPr lang="en-US" sz="1111">
                <a:solidFill>
                  <a:prstClr val="black"/>
                </a:solidFill>
                <a:latin typeface="Arial" panose="020B0604020202020204" pitchFamily="34" charset="0"/>
              </a:rPr>
              <a:t>Single-device management software</a:t>
            </a:r>
            <a:endParaRPr lang="en-US" altLang="zh-CN" sz="1111">
              <a:solidFill>
                <a:prstClr val="black"/>
              </a:solidFill>
              <a:latin typeface="Arial" panose="020B0604020202020204" pitchFamily="34" charset="0"/>
              <a:ea typeface="微软雅黑" panose="020B0503020204020204" pitchFamily="34" charset="-122"/>
            </a:endParaRPr>
          </a:p>
        </p:txBody>
      </p:sp>
      <p:sp>
        <p:nvSpPr>
          <p:cNvPr id="45" name="1655685791"/>
          <p:cNvSpPr/>
          <p:nvPr/>
        </p:nvSpPr>
        <p:spPr bwMode="auto">
          <a:xfrm>
            <a:off x="5721119" y="1445120"/>
            <a:ext cx="2113727" cy="1443198"/>
          </a:xfrm>
          <a:prstGeom prst="roundRect">
            <a:avLst>
              <a:gd name="adj" fmla="val 2804"/>
            </a:avLst>
          </a:prstGeom>
          <a:noFill/>
          <a:ln w="9525">
            <a:solidFill>
              <a:srgbClr val="151515"/>
            </a:solidFill>
          </a:ln>
          <a:effectLst>
            <a:outerShdw blurRad="63500" sx="101000" sy="101000" algn="ctr" rotWithShape="0">
              <a:prstClr val="black">
                <a:alpha val="30000"/>
              </a:prstClr>
            </a:outerShdw>
          </a:effectLst>
        </p:spPr>
        <p:txBody>
          <a:bodyPr wrap="square" lIns="121832" tIns="60916" rIns="121832" bIns="60916">
            <a:noAutofit/>
          </a:bodyPr>
          <a:lstStyle/>
          <a:p>
            <a:pPr defTabSz="1097280" fontAlgn="ctr">
              <a:spcBef>
                <a:spcPct val="0"/>
              </a:spcBef>
              <a:spcAft>
                <a:spcPct val="0"/>
              </a:spcAft>
              <a:buClr>
                <a:srgbClr val="CC9900"/>
              </a:buClr>
              <a:buFont typeface="Wingdings" pitchFamily="2" charset="2"/>
              <a:buChar char="n"/>
              <a:defRPr/>
            </a:pPr>
            <a:endParaRPr lang="en-US" altLang="zh-CN" sz="1600" kern="0">
              <a:solidFill>
                <a:sysClr val="windowText" lastClr="000000"/>
              </a:solidFill>
              <a:latin typeface="Arial" panose="020B0604020202020204" pitchFamily="34" charset="0"/>
              <a:ea typeface="微软雅黑" panose="020B0503020204020204" pitchFamily="34" charset="-122"/>
            </a:endParaRPr>
          </a:p>
        </p:txBody>
      </p:sp>
      <p:sp>
        <p:nvSpPr>
          <p:cNvPr id="46" name="TextBox 359"/>
          <p:cNvSpPr txBox="1"/>
          <p:nvPr/>
        </p:nvSpPr>
        <p:spPr>
          <a:xfrm>
            <a:off x="5685129" y="1425261"/>
            <a:ext cx="2115799" cy="468590"/>
          </a:xfrm>
          <a:prstGeom prst="rect">
            <a:avLst/>
          </a:prstGeom>
          <a:noFill/>
        </p:spPr>
        <p:txBody>
          <a:bodyPr wrap="square" rtlCol="0">
            <a:noAutofit/>
          </a:bodyPr>
          <a:lstStyle/>
          <a:p>
            <a:pPr algn="ctr" defTabSz="1219200" fontAlgn="ctr">
              <a:spcBef>
                <a:spcPct val="0"/>
              </a:spcBef>
              <a:spcAft>
                <a:spcPct val="0"/>
              </a:spcAft>
            </a:pPr>
            <a:r>
              <a:rPr lang="en-US" sz="1334" b="1" dirty="0">
                <a:solidFill>
                  <a:prstClr val="white">
                    <a:lumMod val="50000"/>
                  </a:prstClr>
                </a:solidFill>
                <a:latin typeface="Arial" panose="020B0604020202020204" pitchFamily="34" charset="0"/>
              </a:rPr>
              <a:t>eSight</a:t>
            </a:r>
          </a:p>
          <a:p>
            <a:pPr algn="ctr" defTabSz="1219200" fontAlgn="ctr">
              <a:spcBef>
                <a:spcPct val="0"/>
              </a:spcBef>
              <a:spcAft>
                <a:spcPct val="0"/>
              </a:spcAft>
            </a:pPr>
            <a:r>
              <a:rPr lang="en-US" sz="1111" dirty="0">
                <a:solidFill>
                  <a:prstClr val="black"/>
                </a:solidFill>
                <a:latin typeface="Arial" panose="020B0604020202020204" pitchFamily="34" charset="0"/>
              </a:rPr>
              <a:t>Storage monitoring and management</a:t>
            </a:r>
            <a:endParaRPr lang="en-US" altLang="zh-CN" sz="1111" dirty="0">
              <a:solidFill>
                <a:prstClr val="black"/>
              </a:solidFill>
              <a:latin typeface="Arial" panose="020B0604020202020204" pitchFamily="34" charset="0"/>
              <a:ea typeface="微软雅黑" panose="020B0503020204020204" pitchFamily="34" charset="-122"/>
            </a:endParaRPr>
          </a:p>
        </p:txBody>
      </p:sp>
      <p:sp>
        <p:nvSpPr>
          <p:cNvPr id="47" name="1655685791"/>
          <p:cNvSpPr/>
          <p:nvPr/>
        </p:nvSpPr>
        <p:spPr bwMode="auto">
          <a:xfrm>
            <a:off x="602218" y="1433249"/>
            <a:ext cx="2158762" cy="1463940"/>
          </a:xfrm>
          <a:prstGeom prst="roundRect">
            <a:avLst>
              <a:gd name="adj" fmla="val 2804"/>
            </a:avLst>
          </a:prstGeom>
          <a:noFill/>
          <a:ln w="9525">
            <a:solidFill>
              <a:srgbClr val="151515"/>
            </a:solidFill>
          </a:ln>
          <a:effectLst>
            <a:outerShdw blurRad="63500" sx="101000" sy="101000" algn="ctr" rotWithShape="0">
              <a:prstClr val="black">
                <a:alpha val="30000"/>
              </a:prstClr>
            </a:outerShdw>
          </a:effectLst>
        </p:spPr>
        <p:txBody>
          <a:bodyPr wrap="square" lIns="121832" tIns="60916" rIns="121832" bIns="60916">
            <a:noAutofit/>
          </a:bodyPr>
          <a:lstStyle/>
          <a:p>
            <a:pPr defTabSz="1097280" fontAlgn="ctr">
              <a:spcBef>
                <a:spcPct val="0"/>
              </a:spcBef>
              <a:spcAft>
                <a:spcPct val="0"/>
              </a:spcAft>
              <a:buClr>
                <a:srgbClr val="CC9900"/>
              </a:buClr>
              <a:buFont typeface="Wingdings" pitchFamily="2" charset="2"/>
              <a:buChar char="n"/>
              <a:defRPr/>
            </a:pPr>
            <a:endParaRPr lang="en-US" altLang="zh-CN" sz="1600" kern="0">
              <a:solidFill>
                <a:sysClr val="windowText" lastClr="000000"/>
              </a:solidFill>
              <a:latin typeface="Arial" panose="020B0604020202020204" pitchFamily="34" charset="0"/>
              <a:ea typeface="微软雅黑" panose="020B0503020204020204" pitchFamily="34" charset="-122"/>
            </a:endParaRPr>
          </a:p>
        </p:txBody>
      </p:sp>
      <p:sp>
        <p:nvSpPr>
          <p:cNvPr id="150" name="1655685791"/>
          <p:cNvSpPr/>
          <p:nvPr/>
        </p:nvSpPr>
        <p:spPr bwMode="auto">
          <a:xfrm>
            <a:off x="3072865" y="1418093"/>
            <a:ext cx="2345307" cy="1484683"/>
          </a:xfrm>
          <a:prstGeom prst="roundRect">
            <a:avLst>
              <a:gd name="adj" fmla="val 2804"/>
            </a:avLst>
          </a:prstGeom>
          <a:noFill/>
          <a:ln w="9525">
            <a:solidFill>
              <a:srgbClr val="151515"/>
            </a:solidFill>
          </a:ln>
          <a:effectLst>
            <a:outerShdw blurRad="63500" sx="101000" sy="101000" algn="ctr" rotWithShape="0">
              <a:prstClr val="black">
                <a:alpha val="30000"/>
              </a:prstClr>
            </a:outerShdw>
          </a:effectLst>
        </p:spPr>
        <p:txBody>
          <a:bodyPr wrap="square" lIns="121832" tIns="60916" rIns="121832" bIns="60916">
            <a:noAutofit/>
          </a:bodyPr>
          <a:lstStyle/>
          <a:p>
            <a:pPr defTabSz="1097280" fontAlgn="ctr">
              <a:spcBef>
                <a:spcPct val="0"/>
              </a:spcBef>
              <a:spcAft>
                <a:spcPct val="0"/>
              </a:spcAft>
              <a:buClr>
                <a:srgbClr val="CC9900"/>
              </a:buClr>
              <a:buFont typeface="Wingdings" pitchFamily="2" charset="2"/>
              <a:buChar char="n"/>
              <a:defRPr/>
            </a:pPr>
            <a:endParaRPr lang="en-US" altLang="zh-CN" sz="1600" kern="0">
              <a:solidFill>
                <a:sysClr val="windowText" lastClr="000000"/>
              </a:solidFill>
              <a:latin typeface="Arial" panose="020B0604020202020204" pitchFamily="34" charset="0"/>
              <a:ea typeface="微软雅黑" panose="020B0503020204020204" pitchFamily="34" charset="-122"/>
            </a:endParaRPr>
          </a:p>
        </p:txBody>
      </p:sp>
      <p:sp>
        <p:nvSpPr>
          <p:cNvPr id="151" name="TextBox 841"/>
          <p:cNvSpPr txBox="1"/>
          <p:nvPr/>
        </p:nvSpPr>
        <p:spPr>
          <a:xfrm>
            <a:off x="3477510" y="1408134"/>
            <a:ext cx="1439818" cy="468590"/>
          </a:xfrm>
          <a:prstGeom prst="rect">
            <a:avLst/>
          </a:prstGeom>
          <a:noFill/>
        </p:spPr>
        <p:txBody>
          <a:bodyPr wrap="square" rtlCol="0">
            <a:noAutofit/>
          </a:bodyPr>
          <a:lstStyle/>
          <a:p>
            <a:pPr algn="ctr" defTabSz="1219200" fontAlgn="ctr">
              <a:spcBef>
                <a:spcPct val="0"/>
              </a:spcBef>
              <a:spcAft>
                <a:spcPct val="0"/>
              </a:spcAft>
            </a:pPr>
            <a:r>
              <a:rPr lang="en-US" sz="1334" b="1" err="1">
                <a:solidFill>
                  <a:prstClr val="white">
                    <a:lumMod val="50000"/>
                  </a:prstClr>
                </a:solidFill>
                <a:latin typeface="Arial" panose="020B0604020202020204" pitchFamily="34" charset="0"/>
              </a:rPr>
              <a:t>Smartkit</a:t>
            </a:r>
            <a:endParaRPr lang="en-US" altLang="zh-CN" sz="1334" b="1">
              <a:solidFill>
                <a:prstClr val="white">
                  <a:lumMod val="50000"/>
                </a:prstClr>
              </a:solidFill>
              <a:latin typeface="Arial" panose="020B0604020202020204" pitchFamily="34" charset="0"/>
              <a:ea typeface="微软雅黑" panose="020B0503020204020204" pitchFamily="34" charset="-122"/>
            </a:endParaRPr>
          </a:p>
          <a:p>
            <a:pPr algn="ctr" defTabSz="1219200" fontAlgn="ctr">
              <a:spcBef>
                <a:spcPct val="0"/>
              </a:spcBef>
              <a:spcAft>
                <a:spcPct val="0"/>
              </a:spcAft>
            </a:pPr>
            <a:r>
              <a:rPr lang="en-US" sz="1111">
                <a:solidFill>
                  <a:prstClr val="black"/>
                </a:solidFill>
                <a:latin typeface="Arial" panose="020B0604020202020204" pitchFamily="34" charset="0"/>
              </a:rPr>
              <a:t>Storage service tool</a:t>
            </a:r>
          </a:p>
        </p:txBody>
      </p:sp>
      <p:sp>
        <p:nvSpPr>
          <p:cNvPr id="152" name="TextBox 843"/>
          <p:cNvSpPr txBox="1"/>
          <p:nvPr/>
        </p:nvSpPr>
        <p:spPr>
          <a:xfrm>
            <a:off x="829913" y="1427395"/>
            <a:ext cx="1739580" cy="468590"/>
          </a:xfrm>
          <a:prstGeom prst="rect">
            <a:avLst/>
          </a:prstGeom>
          <a:noFill/>
        </p:spPr>
        <p:txBody>
          <a:bodyPr wrap="square" rtlCol="0">
            <a:noAutofit/>
          </a:bodyPr>
          <a:lstStyle/>
          <a:p>
            <a:pPr algn="ctr" defTabSz="1219200" fontAlgn="ctr">
              <a:spcBef>
                <a:spcPct val="0"/>
              </a:spcBef>
              <a:spcAft>
                <a:spcPct val="0"/>
              </a:spcAft>
            </a:pPr>
            <a:r>
              <a:rPr lang="en-US" sz="1334" b="1" err="1">
                <a:solidFill>
                  <a:prstClr val="white">
                    <a:lumMod val="50000"/>
                  </a:prstClr>
                </a:solidFill>
                <a:latin typeface="Arial" panose="020B0604020202020204" pitchFamily="34" charset="0"/>
              </a:rPr>
              <a:t>OceanStor</a:t>
            </a:r>
            <a:r>
              <a:rPr lang="en-US" sz="1334" b="1">
                <a:solidFill>
                  <a:prstClr val="white">
                    <a:lumMod val="50000"/>
                  </a:prstClr>
                </a:solidFill>
                <a:latin typeface="Arial" panose="020B0604020202020204" pitchFamily="34" charset="0"/>
              </a:rPr>
              <a:t> DJ</a:t>
            </a:r>
          </a:p>
          <a:p>
            <a:pPr algn="ctr" defTabSz="1219200" fontAlgn="ctr">
              <a:spcBef>
                <a:spcPct val="0"/>
              </a:spcBef>
              <a:spcAft>
                <a:spcPct val="0"/>
              </a:spcAft>
            </a:pPr>
            <a:r>
              <a:rPr lang="en-US" sz="1111">
                <a:solidFill>
                  <a:prstClr val="black"/>
                </a:solidFill>
                <a:latin typeface="Arial" panose="020B0604020202020204" pitchFamily="34" charset="0"/>
              </a:rPr>
              <a:t>Storage resource control</a:t>
            </a:r>
          </a:p>
        </p:txBody>
      </p:sp>
      <p:sp>
        <p:nvSpPr>
          <p:cNvPr id="160" name="TextBox 861"/>
          <p:cNvSpPr txBox="1"/>
          <p:nvPr/>
        </p:nvSpPr>
        <p:spPr>
          <a:xfrm>
            <a:off x="5913277" y="2060139"/>
            <a:ext cx="753692" cy="252000"/>
          </a:xfrm>
          <a:prstGeom prst="rect">
            <a:avLst/>
          </a:prstGeom>
          <a:noFill/>
          <a:ln>
            <a:solidFill>
              <a:srgbClr val="151515"/>
            </a:solidFill>
          </a:ln>
        </p:spPr>
        <p:txBody>
          <a:bodyPr wrap="square" lIns="36000" rIns="36000" rtlCol="0" anchor="ctr">
            <a:noAutofit/>
          </a:bodyPr>
          <a:lstStyle/>
          <a:p>
            <a:pPr algn="ctr" defTabSz="1219200" fontAlgn="ctr">
              <a:spcBef>
                <a:spcPct val="0"/>
              </a:spcBef>
              <a:spcAft>
                <a:spcPct val="0"/>
              </a:spcAft>
            </a:pPr>
            <a:r>
              <a:rPr lang="en-US" sz="800" dirty="0">
                <a:solidFill>
                  <a:prstClr val="black"/>
                </a:solidFill>
                <a:latin typeface="Arial" panose="020B0604020202020204" pitchFamily="34" charset="0"/>
              </a:rPr>
              <a:t>Fault monitoring</a:t>
            </a:r>
            <a:endParaRPr lang="en-US" altLang="zh-CN" sz="800" dirty="0">
              <a:solidFill>
                <a:prstClr val="black"/>
              </a:solidFill>
              <a:latin typeface="Arial" panose="020B0604020202020204" pitchFamily="34" charset="0"/>
              <a:ea typeface="微软雅黑" panose="020B0503020204020204" pitchFamily="34" charset="-122"/>
            </a:endParaRPr>
          </a:p>
        </p:txBody>
      </p:sp>
      <p:sp>
        <p:nvSpPr>
          <p:cNvPr id="161" name="TextBox 862"/>
          <p:cNvSpPr txBox="1"/>
          <p:nvPr/>
        </p:nvSpPr>
        <p:spPr>
          <a:xfrm>
            <a:off x="3180838" y="2135072"/>
            <a:ext cx="556838" cy="214159"/>
          </a:xfrm>
          <a:prstGeom prst="rect">
            <a:avLst/>
          </a:prstGeom>
          <a:noFill/>
          <a:ln>
            <a:solidFill>
              <a:srgbClr val="151515"/>
            </a:solidFill>
          </a:ln>
        </p:spPr>
        <p:txBody>
          <a:bodyPr wrap="square" lIns="36000" rIns="36000" rtlCol="0">
            <a:noAutofit/>
          </a:bodyPr>
          <a:lstStyle/>
          <a:p>
            <a:pPr algn="ctr" defTabSz="1219200" fontAlgn="ctr">
              <a:spcBef>
                <a:spcPct val="0"/>
              </a:spcBef>
              <a:spcAft>
                <a:spcPct val="0"/>
              </a:spcAft>
            </a:pPr>
            <a:r>
              <a:rPr lang="en-US" sz="800">
                <a:solidFill>
                  <a:prstClr val="black"/>
                </a:solidFill>
                <a:latin typeface="Arial" panose="020B0604020202020204" pitchFamily="34" charset="0"/>
              </a:rPr>
              <a:t>Delivery</a:t>
            </a:r>
            <a:endParaRPr lang="en-US" altLang="zh-CN" sz="800">
              <a:solidFill>
                <a:prstClr val="black"/>
              </a:solidFill>
              <a:latin typeface="Arial" panose="020B0604020202020204" pitchFamily="34" charset="0"/>
              <a:ea typeface="微软雅黑" panose="020B0503020204020204" pitchFamily="34" charset="-122"/>
            </a:endParaRPr>
          </a:p>
        </p:txBody>
      </p:sp>
      <p:sp>
        <p:nvSpPr>
          <p:cNvPr id="162" name="TextBox 863"/>
          <p:cNvSpPr txBox="1"/>
          <p:nvPr/>
        </p:nvSpPr>
        <p:spPr>
          <a:xfrm>
            <a:off x="705099" y="2126177"/>
            <a:ext cx="948168" cy="400110"/>
          </a:xfrm>
          <a:prstGeom prst="rect">
            <a:avLst/>
          </a:prstGeom>
          <a:noFill/>
          <a:ln>
            <a:solidFill>
              <a:schemeClr val="tx1"/>
            </a:solidFill>
          </a:ln>
        </p:spPr>
        <p:txBody>
          <a:bodyPr wrap="square" rtlCol="0">
            <a:noAutofit/>
          </a:bodyPr>
          <a:lstStyle/>
          <a:p>
            <a:pPr algn="ctr" defTabSz="1219200" fontAlgn="ctr">
              <a:spcBef>
                <a:spcPct val="0"/>
              </a:spcBef>
              <a:spcAft>
                <a:spcPct val="0"/>
              </a:spcAft>
            </a:pPr>
            <a:r>
              <a:rPr lang="en-US" sz="1000">
                <a:solidFill>
                  <a:prstClr val="black"/>
                </a:solidFill>
                <a:latin typeface="Arial" panose="020B0604020202020204" pitchFamily="34" charset="0"/>
              </a:rPr>
              <a:t>Resource provisioning</a:t>
            </a:r>
            <a:endParaRPr lang="en-US" altLang="zh-CN" sz="1000">
              <a:solidFill>
                <a:prstClr val="black"/>
              </a:solidFill>
              <a:latin typeface="Arial" panose="020B0604020202020204" pitchFamily="34" charset="0"/>
              <a:ea typeface="微软雅黑" panose="020B0503020204020204" pitchFamily="34" charset="-122"/>
            </a:endParaRPr>
          </a:p>
        </p:txBody>
      </p:sp>
      <p:sp>
        <p:nvSpPr>
          <p:cNvPr id="163" name="TextBox 865"/>
          <p:cNvSpPr txBox="1"/>
          <p:nvPr/>
        </p:nvSpPr>
        <p:spPr>
          <a:xfrm>
            <a:off x="762040" y="4575458"/>
            <a:ext cx="615454" cy="282458"/>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defPPr>
              <a:defRPr lang="en-US"/>
            </a:defPPr>
            <a:lvl1pPr algn="ctr">
              <a:buNone/>
              <a:defRPr sz="800">
                <a:latin typeface="Arial" panose="020B0503020204020204" pitchFamily="34" charset="-122"/>
                <a:ea typeface="微软雅黑" panose="020B0503020204020204" pitchFamily="34" charset="-122"/>
              </a:defRPr>
            </a:lvl1pPr>
          </a:lstStyle>
          <a:p>
            <a:pPr fontAlgn="ctr"/>
            <a:r>
              <a:rPr lang="en-US">
                <a:solidFill>
                  <a:srgbClr val="1D1D1A"/>
                </a:solidFill>
                <a:latin typeface="Arial" panose="020B0604020202020204" pitchFamily="34" charset="0"/>
              </a:rPr>
              <a:t>AAA</a:t>
            </a:r>
            <a:endParaRPr lang="en-US" altLang="zh-CN">
              <a:solidFill>
                <a:srgbClr val="1D1D1A"/>
              </a:solidFill>
              <a:latin typeface="Arial" panose="020B0604020202020204" pitchFamily="34" charset="0"/>
            </a:endParaRPr>
          </a:p>
        </p:txBody>
      </p:sp>
      <p:sp>
        <p:nvSpPr>
          <p:cNvPr id="174" name="矩形 173"/>
          <p:cNvSpPr/>
          <p:nvPr/>
        </p:nvSpPr>
        <p:spPr bwMode="auto">
          <a:xfrm>
            <a:off x="521642" y="3570464"/>
            <a:ext cx="7313203" cy="2180398"/>
          </a:xfrm>
          <a:prstGeom prst="rect">
            <a:avLst/>
          </a:prstGeom>
          <a:noFill/>
          <a:ln>
            <a:solidFill>
              <a:schemeClr val="tx1"/>
            </a:solidFill>
          </a:ln>
          <a:effectLst/>
        </p:spPr>
        <p:txBody>
          <a:bodyPr vert="horz" wrap="square" lIns="68580" tIns="34290" rIns="68580" bIns="34290" numCol="1" rtlCol="0" anchor="t" anchorCtr="0" compatLnSpc="1">
            <a:prstTxWarp prst="textNoShape">
              <a:avLst/>
            </a:prstTxWarp>
            <a:noAutofit/>
          </a:bodyPr>
          <a:lstStyle/>
          <a:p>
            <a:pPr algn="ctr" fontAlgn="ctr">
              <a:buClr>
                <a:srgbClr val="CC9900"/>
              </a:buClr>
            </a:pPr>
            <a:r>
              <a:rPr lang="en-US" sz="2000" b="1" err="1">
                <a:solidFill>
                  <a:srgbClr val="1D1D1A"/>
                </a:solidFill>
                <a:latin typeface="Arial" panose="020B0604020202020204" pitchFamily="34" charset="0"/>
              </a:rPr>
              <a:t>OceanStor</a:t>
            </a:r>
            <a:r>
              <a:rPr lang="en-US" sz="2000" b="1">
                <a:solidFill>
                  <a:srgbClr val="1D1D1A"/>
                </a:solidFill>
                <a:latin typeface="Arial" panose="020B0604020202020204" pitchFamily="34" charset="0"/>
              </a:rPr>
              <a:t> 100D</a:t>
            </a:r>
            <a:endParaRPr lang="en-US" sz="2000" b="1">
              <a:solidFill>
                <a:srgbClr val="1D1D1A"/>
              </a:solidFill>
              <a:latin typeface="Arial" panose="020B0604020202020204" pitchFamily="34" charset="0"/>
              <a:ea typeface="微软雅黑" panose="020B0503020204020204" pitchFamily="34" charset="-122"/>
            </a:endParaRPr>
          </a:p>
        </p:txBody>
      </p:sp>
      <p:sp>
        <p:nvSpPr>
          <p:cNvPr id="189" name="矩形 188"/>
          <p:cNvSpPr/>
          <p:nvPr/>
        </p:nvSpPr>
        <p:spPr bwMode="auto">
          <a:xfrm>
            <a:off x="2299155" y="4949358"/>
            <a:ext cx="539682" cy="27760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Inspection</a:t>
            </a:r>
          </a:p>
        </p:txBody>
      </p:sp>
      <p:sp>
        <p:nvSpPr>
          <p:cNvPr id="190" name="矩形 189"/>
          <p:cNvSpPr/>
          <p:nvPr/>
        </p:nvSpPr>
        <p:spPr bwMode="auto">
          <a:xfrm>
            <a:off x="2292978" y="4579644"/>
            <a:ext cx="548123" cy="27760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Upgrade</a:t>
            </a:r>
          </a:p>
        </p:txBody>
      </p:sp>
      <p:sp>
        <p:nvSpPr>
          <p:cNvPr id="191" name="矩形 190"/>
          <p:cNvSpPr/>
          <p:nvPr/>
        </p:nvSpPr>
        <p:spPr bwMode="auto">
          <a:xfrm>
            <a:off x="2935020" y="4579644"/>
            <a:ext cx="796276" cy="27760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Scale-in/out</a:t>
            </a:r>
          </a:p>
        </p:txBody>
      </p:sp>
      <p:sp>
        <p:nvSpPr>
          <p:cNvPr id="195" name="矩形 194"/>
          <p:cNvSpPr/>
          <p:nvPr/>
        </p:nvSpPr>
        <p:spPr bwMode="auto">
          <a:xfrm>
            <a:off x="1453206" y="4579644"/>
            <a:ext cx="727297" cy="27760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Deployment</a:t>
            </a:r>
          </a:p>
        </p:txBody>
      </p:sp>
      <p:sp>
        <p:nvSpPr>
          <p:cNvPr id="198" name="矩形 197"/>
          <p:cNvSpPr/>
          <p:nvPr/>
        </p:nvSpPr>
        <p:spPr bwMode="auto">
          <a:xfrm>
            <a:off x="762040" y="4955627"/>
            <a:ext cx="608652" cy="263054"/>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dirty="0">
                <a:solidFill>
                  <a:srgbClr val="1D1D1A"/>
                </a:solidFill>
                <a:latin typeface="Arial" panose="020B0604020202020204" pitchFamily="34" charset="0"/>
              </a:rPr>
              <a:t>Monitoring</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99" name="矩形 198"/>
          <p:cNvSpPr/>
          <p:nvPr/>
        </p:nvSpPr>
        <p:spPr bwMode="auto">
          <a:xfrm>
            <a:off x="1447228" y="4955627"/>
            <a:ext cx="737688" cy="263054"/>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Configuration</a:t>
            </a:r>
            <a:endParaRPr lang="en-US" altLang="zh-CN" sz="800">
              <a:solidFill>
                <a:srgbClr val="1D1D1A"/>
              </a:solidFill>
              <a:latin typeface="Arial" panose="020B0604020202020204" pitchFamily="34" charset="0"/>
              <a:ea typeface="微软雅黑" panose="020B0503020204020204" pitchFamily="34" charset="-122"/>
            </a:endParaRPr>
          </a:p>
        </p:txBody>
      </p:sp>
      <p:sp>
        <p:nvSpPr>
          <p:cNvPr id="200" name="矩形 199"/>
          <p:cNvSpPr/>
          <p:nvPr/>
        </p:nvSpPr>
        <p:spPr bwMode="auto">
          <a:xfrm>
            <a:off x="2926547" y="4949358"/>
            <a:ext cx="798125" cy="27760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License management</a:t>
            </a:r>
          </a:p>
        </p:txBody>
      </p:sp>
      <p:sp>
        <p:nvSpPr>
          <p:cNvPr id="201" name="1655685791"/>
          <p:cNvSpPr/>
          <p:nvPr/>
        </p:nvSpPr>
        <p:spPr bwMode="auto">
          <a:xfrm>
            <a:off x="5853336" y="4048602"/>
            <a:ext cx="1401816" cy="1367372"/>
          </a:xfrm>
          <a:prstGeom prst="roundRect">
            <a:avLst>
              <a:gd name="adj" fmla="val 2804"/>
            </a:avLst>
          </a:prstGeom>
          <a:noFill/>
          <a:ln w="9525">
            <a:solidFill>
              <a:sysClr val="window" lastClr="FFFFFF">
                <a:lumMod val="75000"/>
              </a:sysClr>
            </a:solidFill>
          </a:ln>
          <a:effectLst>
            <a:outerShdw blurRad="63500" sx="101000" sy="101000" algn="ctr" rotWithShape="0">
              <a:prstClr val="black">
                <a:alpha val="30000"/>
              </a:prstClr>
            </a:outerShdw>
          </a:effectLst>
        </p:spPr>
        <p:txBody>
          <a:bodyPr wrap="square" lIns="121832" tIns="60916" rIns="121832" bIns="60916">
            <a:noAutofit/>
          </a:bodyPr>
          <a:lstStyle/>
          <a:p>
            <a:pPr defTabSz="1097280" fontAlgn="ctr">
              <a:spcBef>
                <a:spcPct val="0"/>
              </a:spcBef>
              <a:spcAft>
                <a:spcPct val="0"/>
              </a:spcAft>
              <a:buClr>
                <a:srgbClr val="CC9900"/>
              </a:buClr>
              <a:buFont typeface="Wingdings" pitchFamily="2" charset="2"/>
              <a:buChar char="n"/>
              <a:defRPr/>
            </a:pPr>
            <a:endParaRPr lang="en-US" altLang="zh-CN" sz="1600" kern="0">
              <a:solidFill>
                <a:sysClr val="windowText" lastClr="000000"/>
              </a:solidFill>
              <a:latin typeface="Arial" panose="020B0604020202020204" pitchFamily="34" charset="0"/>
              <a:ea typeface="微软雅黑" panose="020B0503020204020204" pitchFamily="34" charset="-122"/>
            </a:endParaRPr>
          </a:p>
        </p:txBody>
      </p:sp>
      <p:sp>
        <p:nvSpPr>
          <p:cNvPr id="202" name="TextBox 357"/>
          <p:cNvSpPr txBox="1"/>
          <p:nvPr/>
        </p:nvSpPr>
        <p:spPr>
          <a:xfrm>
            <a:off x="6013099" y="4339565"/>
            <a:ext cx="1082289" cy="981423"/>
          </a:xfrm>
          <a:prstGeom prst="rect">
            <a:avLst/>
          </a:prstGeom>
          <a:noFill/>
        </p:spPr>
        <p:txBody>
          <a:bodyPr wrap="square" rtlCol="0">
            <a:noAutofit/>
          </a:bodyPr>
          <a:lstStyle/>
          <a:p>
            <a:pPr algn="ctr" defTabSz="1219200" fontAlgn="ctr">
              <a:spcBef>
                <a:spcPct val="0"/>
              </a:spcBef>
              <a:spcAft>
                <a:spcPct val="0"/>
              </a:spcAft>
            </a:pPr>
            <a:r>
              <a:rPr lang="en-US" sz="1334" b="1">
                <a:solidFill>
                  <a:prstClr val="white">
                    <a:lumMod val="50000"/>
                  </a:prstClr>
                </a:solidFill>
                <a:latin typeface="Arial" panose="020B0604020202020204" pitchFamily="34" charset="0"/>
              </a:rPr>
              <a:t>CLI</a:t>
            </a:r>
            <a:endParaRPr lang="en-US" altLang="zh-CN" sz="1334" b="1">
              <a:solidFill>
                <a:prstClr val="white">
                  <a:lumMod val="50000"/>
                </a:prstClr>
              </a:solidFill>
              <a:latin typeface="Arial" panose="020B0604020202020204" pitchFamily="34" charset="0"/>
              <a:ea typeface="微软雅黑" panose="020B0503020204020204" pitchFamily="34" charset="-122"/>
            </a:endParaRPr>
          </a:p>
          <a:p>
            <a:pPr algn="ctr" defTabSz="1219200" fontAlgn="ctr">
              <a:spcBef>
                <a:spcPct val="0"/>
              </a:spcBef>
              <a:spcAft>
                <a:spcPct val="0"/>
              </a:spcAft>
            </a:pPr>
            <a:r>
              <a:rPr lang="en-US" sz="1111">
                <a:solidFill>
                  <a:prstClr val="black"/>
                </a:solidFill>
                <a:latin typeface="Arial" panose="020B0604020202020204" pitchFamily="34" charset="0"/>
              </a:rPr>
              <a:t>Single-device management software</a:t>
            </a:r>
            <a:endParaRPr lang="en-US" altLang="zh-CN" sz="1111">
              <a:solidFill>
                <a:prstClr val="black"/>
              </a:solidFill>
              <a:latin typeface="Arial" panose="020B0604020202020204" pitchFamily="34" charset="0"/>
              <a:ea typeface="微软雅黑" panose="020B0503020204020204" pitchFamily="34" charset="-122"/>
            </a:endParaRPr>
          </a:p>
        </p:txBody>
      </p:sp>
      <p:sp>
        <p:nvSpPr>
          <p:cNvPr id="227" name="1655685791"/>
          <p:cNvSpPr/>
          <p:nvPr/>
        </p:nvSpPr>
        <p:spPr bwMode="auto">
          <a:xfrm>
            <a:off x="8660179" y="890992"/>
            <a:ext cx="3085805" cy="5235258"/>
          </a:xfrm>
          <a:prstGeom prst="roundRect">
            <a:avLst>
              <a:gd name="adj" fmla="val 2804"/>
            </a:avLst>
          </a:prstGeom>
          <a:noFill/>
          <a:ln w="6350" cap="flat" cmpd="sng" algn="ctr">
            <a:solidFill>
              <a:srgbClr val="20B4E9"/>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801180" fontAlgn="ctr">
              <a:defRPr/>
            </a:pPr>
            <a:endParaRPr lang="en-US" altLang="zh-CN" b="1" kern="0">
              <a:solidFill>
                <a:prstClr val="white"/>
              </a:solidFill>
              <a:latin typeface="Arial" panose="020B0604020202020204" pitchFamily="34" charset="0"/>
              <a:ea typeface="微软雅黑" panose="020B0503020204020204" pitchFamily="34" charset="-122"/>
            </a:endParaRPr>
          </a:p>
        </p:txBody>
      </p:sp>
      <p:sp>
        <p:nvSpPr>
          <p:cNvPr id="228" name="1438718847"/>
          <p:cNvSpPr txBox="1">
            <a:spLocks noChangeArrowheads="1"/>
          </p:cNvSpPr>
          <p:nvPr/>
        </p:nvSpPr>
        <p:spPr bwMode="auto">
          <a:xfrm>
            <a:off x="8650578" y="866711"/>
            <a:ext cx="3087514" cy="400110"/>
          </a:xfrm>
          <a:prstGeom prst="rect">
            <a:avLst/>
          </a:prstGeom>
          <a:noFill/>
          <a:ln w="9525">
            <a:noFill/>
            <a:miter lim="800000"/>
            <a:headEnd/>
            <a:tailEnd/>
          </a:ln>
        </p:spPr>
        <p:txBody>
          <a:bodyPr wrap="square">
            <a:noAutofit/>
          </a:bodyPr>
          <a:lstStyle>
            <a:defPPr>
              <a:defRPr lang="zh-CN"/>
            </a:defPPr>
            <a:lvl1pPr fontAlgn="base">
              <a:spcBef>
                <a:spcPct val="0"/>
              </a:spcBef>
              <a:spcAft>
                <a:spcPct val="0"/>
              </a:spcAft>
              <a:buSzPct val="100000"/>
              <a:defRPr sz="2000" b="1">
                <a:solidFill>
                  <a:schemeClr val="accent4"/>
                </a:solidFill>
                <a:latin typeface="Arial"/>
                <a:ea typeface="微软雅黑"/>
              </a:defRPr>
            </a:lvl1pPr>
          </a:lstStyle>
          <a:p>
            <a:pPr algn="ctr" defTabSz="1219200" fontAlgn="ctr"/>
            <a:r>
              <a:rPr lang="en-US">
                <a:solidFill>
                  <a:prstClr val="black"/>
                </a:solidFill>
                <a:latin typeface="Arial" panose="020B0604020202020204" pitchFamily="34" charset="0"/>
              </a:rPr>
              <a:t>eService Cloud</a:t>
            </a:r>
            <a:endParaRPr lang="en-US" altLang="zh-CN">
              <a:solidFill>
                <a:prstClr val="black"/>
              </a:solidFill>
              <a:latin typeface="Arial" panose="020B0604020202020204" pitchFamily="34" charset="0"/>
              <a:ea typeface="微软雅黑" panose="020B0503020204020204" pitchFamily="34" charset="-122"/>
              <a:sym typeface="FrutigerNext LT Regular" pitchFamily="34" charset="0"/>
            </a:endParaRPr>
          </a:p>
        </p:txBody>
      </p:sp>
      <p:sp>
        <p:nvSpPr>
          <p:cNvPr id="232" name="1247333220"/>
          <p:cNvSpPr txBox="1">
            <a:spLocks noChangeArrowheads="1"/>
          </p:cNvSpPr>
          <p:nvPr/>
        </p:nvSpPr>
        <p:spPr bwMode="auto">
          <a:xfrm>
            <a:off x="8771591" y="3948539"/>
            <a:ext cx="945522" cy="324000"/>
          </a:xfrm>
          <a:prstGeom prst="rect">
            <a:avLst/>
          </a:prstGeom>
          <a:noFill/>
          <a:ln w="9525">
            <a:solidFill>
              <a:srgbClr val="151515"/>
            </a:solidFill>
            <a:miter lim="800000"/>
            <a:headEnd/>
            <a:tailEnd/>
          </a:ln>
        </p:spPr>
        <p:txBody>
          <a:bodyPr wrap="square" lIns="36000" tIns="36000" rIns="36000" bIns="36000" anchor="ctr">
            <a:noAutofit/>
          </a:bodyPr>
          <a:lstStyle>
            <a:defPPr>
              <a:defRPr lang="en-US"/>
            </a:defPPr>
            <a:lvl1pPr algn="ctr" defTabSz="1219200" fontAlgn="base">
              <a:spcBef>
                <a:spcPct val="0"/>
              </a:spcBef>
              <a:spcAft>
                <a:spcPct val="0"/>
              </a:spcAft>
              <a:buSzPct val="100000"/>
              <a:defRPr sz="1000">
                <a:solidFill>
                  <a:prstClr val="black"/>
                </a:solidFill>
                <a:latin typeface="Arial" panose="020B0503020204020204" pitchFamily="34" charset="-122"/>
                <a:ea typeface="微软雅黑" panose="020B0503020204020204" pitchFamily="34" charset="-122"/>
                <a:cs typeface="Arial" pitchFamily="34" charset="0"/>
              </a:defRPr>
            </a:lvl1pPr>
          </a:lstStyle>
          <a:p>
            <a:pPr fontAlgn="ctr"/>
            <a:r>
              <a:rPr lang="en-US" sz="800">
                <a:latin typeface="Arial" panose="020B0604020202020204" pitchFamily="34" charset="0"/>
              </a:rPr>
              <a:t>Asset management</a:t>
            </a:r>
            <a:endParaRPr lang="en-US" altLang="zh-CN" sz="800">
              <a:latin typeface="Arial" panose="020B0604020202020204" pitchFamily="34" charset="0"/>
              <a:sym typeface="FrutigerNext LT Regular" pitchFamily="34" charset="0"/>
            </a:endParaRPr>
          </a:p>
        </p:txBody>
      </p:sp>
      <p:sp>
        <p:nvSpPr>
          <p:cNvPr id="234" name="1247333220"/>
          <p:cNvSpPr txBox="1">
            <a:spLocks noChangeArrowheads="1"/>
          </p:cNvSpPr>
          <p:nvPr/>
        </p:nvSpPr>
        <p:spPr bwMode="auto">
          <a:xfrm>
            <a:off x="9793238" y="3504445"/>
            <a:ext cx="858190" cy="324000"/>
          </a:xfrm>
          <a:prstGeom prst="rect">
            <a:avLst/>
          </a:prstGeom>
          <a:noFill/>
          <a:ln w="9525">
            <a:solidFill>
              <a:srgbClr val="151515"/>
            </a:solidFill>
            <a:miter lim="800000"/>
            <a:headEnd/>
            <a:tailEnd/>
          </a:ln>
        </p:spPr>
        <p:txBody>
          <a:bodyPr wrap="square" lIns="36000" tIns="36000" rIns="36000" bIns="36000" anchor="ctr">
            <a:noAutofit/>
          </a:bodyPr>
          <a:lstStyle/>
          <a:p>
            <a:pPr algn="ctr" defTabSz="1219200" fontAlgn="ctr">
              <a:spcBef>
                <a:spcPct val="0"/>
              </a:spcBef>
              <a:spcAft>
                <a:spcPct val="0"/>
              </a:spcAft>
              <a:buSzPct val="100000"/>
            </a:pPr>
            <a:r>
              <a:rPr lang="en-US" sz="800">
                <a:solidFill>
                  <a:prstClr val="black"/>
                </a:solidFill>
                <a:latin typeface="Arial" panose="020B0604020202020204" pitchFamily="34" charset="0"/>
              </a:rPr>
              <a:t>Troubleshooting</a:t>
            </a:r>
            <a:endParaRPr lang="en-US" altLang="zh-CN" sz="800">
              <a:solidFill>
                <a:prstClr val="black"/>
              </a:solidFill>
              <a:latin typeface="Arial" panose="020B0604020202020204" pitchFamily="34" charset="0"/>
              <a:ea typeface="微软雅黑" panose="020B0503020204020204" pitchFamily="34" charset="-122"/>
              <a:cs typeface="Arial" pitchFamily="34" charset="0"/>
              <a:sym typeface="FrutigerNext LT Regular" pitchFamily="34" charset="0"/>
            </a:endParaRPr>
          </a:p>
        </p:txBody>
      </p:sp>
      <p:sp>
        <p:nvSpPr>
          <p:cNvPr id="235" name="1247333220"/>
          <p:cNvSpPr txBox="1">
            <a:spLocks noChangeArrowheads="1"/>
          </p:cNvSpPr>
          <p:nvPr/>
        </p:nvSpPr>
        <p:spPr bwMode="auto">
          <a:xfrm>
            <a:off x="9793238" y="3950555"/>
            <a:ext cx="858190" cy="324000"/>
          </a:xfrm>
          <a:prstGeom prst="rect">
            <a:avLst/>
          </a:prstGeom>
          <a:noFill/>
          <a:ln w="9525">
            <a:solidFill>
              <a:srgbClr val="151515"/>
            </a:solidFill>
            <a:miter lim="800000"/>
            <a:headEnd/>
            <a:tailEnd/>
          </a:ln>
        </p:spPr>
        <p:txBody>
          <a:bodyPr wrap="square" lIns="36000" tIns="36000" rIns="36000" bIns="36000" anchor="ctr">
            <a:noAutofit/>
          </a:bodyPr>
          <a:lstStyle/>
          <a:p>
            <a:pPr algn="ctr" defTabSz="1219200" fontAlgn="ctr">
              <a:spcBef>
                <a:spcPct val="0"/>
              </a:spcBef>
              <a:spcAft>
                <a:spcPct val="0"/>
              </a:spcAft>
              <a:buSzPct val="100000"/>
            </a:pPr>
            <a:r>
              <a:rPr lang="en-US" sz="800">
                <a:solidFill>
                  <a:prstClr val="black"/>
                </a:solidFill>
                <a:latin typeface="Arial" panose="020B0604020202020204" pitchFamily="34" charset="0"/>
              </a:rPr>
              <a:t>Capacity forecast</a:t>
            </a:r>
            <a:endParaRPr lang="en-US" altLang="zh-CN" sz="800">
              <a:solidFill>
                <a:prstClr val="black"/>
              </a:solidFill>
              <a:latin typeface="Arial" panose="020B0604020202020204" pitchFamily="34" charset="0"/>
              <a:ea typeface="微软雅黑" panose="020B0503020204020204" pitchFamily="34" charset="-122"/>
              <a:cs typeface="Arial" pitchFamily="34" charset="0"/>
              <a:sym typeface="FrutigerNext LT Regular" pitchFamily="34" charset="0"/>
            </a:endParaRPr>
          </a:p>
        </p:txBody>
      </p:sp>
      <p:sp>
        <p:nvSpPr>
          <p:cNvPr id="236" name="1247333220"/>
          <p:cNvSpPr txBox="1">
            <a:spLocks noChangeArrowheads="1"/>
          </p:cNvSpPr>
          <p:nvPr/>
        </p:nvSpPr>
        <p:spPr bwMode="auto">
          <a:xfrm>
            <a:off x="8771591" y="3504445"/>
            <a:ext cx="945522" cy="324000"/>
          </a:xfrm>
          <a:prstGeom prst="rect">
            <a:avLst/>
          </a:prstGeom>
          <a:noFill/>
          <a:ln w="9525">
            <a:solidFill>
              <a:srgbClr val="151515"/>
            </a:solidFill>
            <a:miter lim="800000"/>
            <a:headEnd/>
            <a:tailEnd/>
          </a:ln>
        </p:spPr>
        <p:txBody>
          <a:bodyPr wrap="square" lIns="36000" tIns="36000" rIns="36000" bIns="36000" anchor="ctr">
            <a:noAutofit/>
          </a:bodyPr>
          <a:lstStyle/>
          <a:p>
            <a:pPr algn="ctr" defTabSz="1219200" fontAlgn="ctr">
              <a:spcBef>
                <a:spcPct val="0"/>
              </a:spcBef>
              <a:spcAft>
                <a:spcPct val="0"/>
              </a:spcAft>
              <a:buSzPct val="100000"/>
            </a:pPr>
            <a:r>
              <a:rPr lang="en-US" sz="800" dirty="0">
                <a:solidFill>
                  <a:prstClr val="black"/>
                </a:solidFill>
                <a:latin typeface="Arial" panose="020B0604020202020204" pitchFamily="34" charset="0"/>
              </a:rPr>
              <a:t>Remote monitoring</a:t>
            </a:r>
            <a:endParaRPr lang="en-US" altLang="zh-CN" sz="800" dirty="0">
              <a:solidFill>
                <a:prstClr val="black"/>
              </a:solidFill>
              <a:latin typeface="Arial" panose="020B0604020202020204" pitchFamily="34" charset="0"/>
              <a:ea typeface="微软雅黑" panose="020B0503020204020204" pitchFamily="34" charset="-122"/>
              <a:cs typeface="Arial" pitchFamily="34" charset="0"/>
              <a:sym typeface="FrutigerNext LT Regular" pitchFamily="34" charset="0"/>
            </a:endParaRPr>
          </a:p>
        </p:txBody>
      </p:sp>
      <p:sp>
        <p:nvSpPr>
          <p:cNvPr id="8" name="文本框 7"/>
          <p:cNvSpPr txBox="1"/>
          <p:nvPr/>
        </p:nvSpPr>
        <p:spPr>
          <a:xfrm>
            <a:off x="1699703" y="2126177"/>
            <a:ext cx="986478" cy="400110"/>
          </a:xfrm>
          <a:prstGeom prst="rect">
            <a:avLst/>
          </a:prstGeom>
          <a:noFill/>
          <a:ln>
            <a:solidFill>
              <a:schemeClr val="tx1"/>
            </a:solidFill>
          </a:ln>
        </p:spPr>
        <p:txBody>
          <a:bodyPr wrap="square" rtlCol="0">
            <a:noAutofit/>
          </a:bodyPr>
          <a:lstStyle>
            <a:defPPr>
              <a:defRPr lang="en-US"/>
            </a:defPPr>
            <a:lvl1pPr algn="ctr" defTabSz="1219200" fontAlgn="base">
              <a:spcBef>
                <a:spcPct val="0"/>
              </a:spcBef>
              <a:spcAft>
                <a:spcPct val="0"/>
              </a:spcAft>
              <a:defRPr sz="1400">
                <a:solidFill>
                  <a:prstClr val="black"/>
                </a:solidFill>
                <a:latin typeface="Arial" panose="020B0503020204020204" pitchFamily="34" charset="-122"/>
                <a:ea typeface="微软雅黑" panose="020B0503020204020204" pitchFamily="34" charset="-122"/>
              </a:defRPr>
            </a:lvl1pPr>
          </a:lstStyle>
          <a:p>
            <a:pPr fontAlgn="ctr"/>
            <a:r>
              <a:rPr lang="en-US" sz="1000">
                <a:latin typeface="Arial" panose="020B0604020202020204" pitchFamily="34" charset="0"/>
              </a:rPr>
              <a:t>Service planning</a:t>
            </a:r>
          </a:p>
        </p:txBody>
      </p:sp>
      <p:sp>
        <p:nvSpPr>
          <p:cNvPr id="9" name="文本框 8"/>
          <p:cNvSpPr txBox="1"/>
          <p:nvPr/>
        </p:nvSpPr>
        <p:spPr>
          <a:xfrm>
            <a:off x="3789806" y="2133513"/>
            <a:ext cx="615818" cy="214159"/>
          </a:xfrm>
          <a:prstGeom prst="rect">
            <a:avLst/>
          </a:prstGeom>
          <a:noFill/>
          <a:ln>
            <a:solidFill>
              <a:schemeClr val="tx1"/>
            </a:solidFill>
          </a:ln>
        </p:spPr>
        <p:txBody>
          <a:bodyPr wrap="square" lIns="36000" rIns="36000" rtlCol="0">
            <a:noAutofit/>
          </a:bodyPr>
          <a:lstStyle>
            <a:defPPr>
              <a:defRPr lang="en-US"/>
            </a:defPPr>
            <a:lvl1pPr algn="ctr" defTabSz="1219200" fontAlgn="base">
              <a:spcBef>
                <a:spcPct val="0"/>
              </a:spcBef>
              <a:spcAft>
                <a:spcPct val="0"/>
              </a:spcAft>
              <a:defRPr sz="1400">
                <a:solidFill>
                  <a:prstClr val="black"/>
                </a:solidFill>
                <a:latin typeface="Arial" panose="020B0503020204020204" pitchFamily="34" charset="-122"/>
                <a:ea typeface="微软雅黑" panose="020B0503020204020204" pitchFamily="34" charset="-122"/>
              </a:defRPr>
            </a:lvl1pPr>
          </a:lstStyle>
          <a:p>
            <a:pPr fontAlgn="ctr"/>
            <a:r>
              <a:rPr lang="en-US" sz="800">
                <a:latin typeface="Arial" panose="020B0604020202020204" pitchFamily="34" charset="0"/>
              </a:rPr>
              <a:t>Upgrade</a:t>
            </a:r>
          </a:p>
        </p:txBody>
      </p:sp>
      <p:sp>
        <p:nvSpPr>
          <p:cNvPr id="10" name="文本框 9"/>
          <p:cNvSpPr txBox="1"/>
          <p:nvPr/>
        </p:nvSpPr>
        <p:spPr>
          <a:xfrm>
            <a:off x="4461575" y="2135072"/>
            <a:ext cx="915877" cy="214159"/>
          </a:xfrm>
          <a:prstGeom prst="rect">
            <a:avLst/>
          </a:prstGeom>
          <a:noFill/>
          <a:ln>
            <a:solidFill>
              <a:schemeClr val="tx1"/>
            </a:solidFill>
          </a:ln>
        </p:spPr>
        <p:txBody>
          <a:bodyPr wrap="square" lIns="36000" rIns="36000" rtlCol="0">
            <a:noAutofit/>
          </a:bodyPr>
          <a:lstStyle>
            <a:defPPr>
              <a:defRPr lang="en-US"/>
            </a:defPPr>
            <a:lvl1pPr algn="ctr" defTabSz="1219200" fontAlgn="base">
              <a:spcBef>
                <a:spcPct val="0"/>
              </a:spcBef>
              <a:spcAft>
                <a:spcPct val="0"/>
              </a:spcAft>
              <a:defRPr sz="1400">
                <a:solidFill>
                  <a:prstClr val="black"/>
                </a:solidFill>
                <a:latin typeface="Arial" panose="020B0503020204020204" pitchFamily="34" charset="-122"/>
                <a:ea typeface="微软雅黑" panose="020B0503020204020204" pitchFamily="34" charset="-122"/>
              </a:defRPr>
            </a:lvl1pPr>
          </a:lstStyle>
          <a:p>
            <a:pPr fontAlgn="ctr"/>
            <a:r>
              <a:rPr lang="en-US" sz="800">
                <a:latin typeface="Arial" panose="020B0604020202020204" pitchFamily="34" charset="0"/>
              </a:rPr>
              <a:t>Troubleshooting</a:t>
            </a:r>
            <a:endParaRPr lang="en-US" altLang="zh-CN" sz="800">
              <a:latin typeface="Arial" panose="020B0604020202020204" pitchFamily="34" charset="0"/>
            </a:endParaRPr>
          </a:p>
        </p:txBody>
      </p:sp>
      <p:cxnSp>
        <p:nvCxnSpPr>
          <p:cNvPr id="17" name="曲线连接符 16"/>
          <p:cNvCxnSpPr/>
          <p:nvPr/>
        </p:nvCxnSpPr>
        <p:spPr>
          <a:xfrm flipV="1">
            <a:off x="7816347" y="2919190"/>
            <a:ext cx="1056864" cy="1206965"/>
          </a:xfrm>
          <a:prstGeom prst="curvedConnector2">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sp>
        <p:nvSpPr>
          <p:cNvPr id="251" name="矩形 250"/>
          <p:cNvSpPr/>
          <p:nvPr/>
        </p:nvSpPr>
        <p:spPr bwMode="auto">
          <a:xfrm>
            <a:off x="3826058" y="4579644"/>
            <a:ext cx="596404" cy="27760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Capacity forecast</a:t>
            </a:r>
          </a:p>
        </p:txBody>
      </p:sp>
      <p:sp>
        <p:nvSpPr>
          <p:cNvPr id="252" name="矩形 251"/>
          <p:cNvSpPr/>
          <p:nvPr/>
        </p:nvSpPr>
        <p:spPr bwMode="auto">
          <a:xfrm>
            <a:off x="3821159" y="4945883"/>
            <a:ext cx="602154" cy="285663"/>
          </a:xfrm>
          <a:prstGeom prst="rect">
            <a:avLst/>
          </a:prstGeom>
          <a:noFill/>
          <a:ln w="9525">
            <a:solidFill>
              <a:srgbClr val="151515"/>
            </a:solidFill>
            <a:miter lim="800000"/>
            <a:headEnd/>
            <a:tailEnd/>
          </a:ln>
        </p:spPr>
        <p:txBody>
          <a:bodyPr wrap="square" lIns="36000" rIns="36000" anchor="ctr">
            <a:noAutofit/>
          </a:bodyPr>
          <a:lstStyle/>
          <a:p>
            <a:pPr algn="ctr" defTabSz="1219200" fontAlgn="ctr">
              <a:spcBef>
                <a:spcPct val="0"/>
              </a:spcBef>
              <a:spcAft>
                <a:spcPct val="0"/>
              </a:spcAft>
              <a:buSzPct val="100000"/>
            </a:pPr>
            <a:r>
              <a:rPr lang="en-US" sz="800">
                <a:solidFill>
                  <a:prstClr val="black"/>
                </a:solidFill>
                <a:latin typeface="Arial" panose="020B0604020202020204" pitchFamily="34" charset="0"/>
              </a:rPr>
              <a:t>Risky disk forecast</a:t>
            </a:r>
          </a:p>
        </p:txBody>
      </p:sp>
      <p:cxnSp>
        <p:nvCxnSpPr>
          <p:cNvPr id="20" name="直接箭头连接符 19"/>
          <p:cNvCxnSpPr/>
          <p:nvPr/>
        </p:nvCxnSpPr>
        <p:spPr>
          <a:xfrm>
            <a:off x="6261511" y="2902776"/>
            <a:ext cx="0" cy="671707"/>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sp>
        <p:nvSpPr>
          <p:cNvPr id="253" name="文本框 252"/>
          <p:cNvSpPr txBox="1"/>
          <p:nvPr/>
        </p:nvSpPr>
        <p:spPr>
          <a:xfrm>
            <a:off x="6232330" y="3114548"/>
            <a:ext cx="1628250" cy="253916"/>
          </a:xfrm>
          <a:prstGeom prst="rect">
            <a:avLst/>
          </a:prstGeom>
          <a:noFill/>
        </p:spPr>
        <p:txBody>
          <a:bodyPr wrap="square" rtlCol="0">
            <a:noAutofit/>
          </a:bodyPr>
          <a:lstStyle/>
          <a:p>
            <a:pPr fontAlgn="ctr"/>
            <a:r>
              <a:rPr lang="en-US" sz="1050">
                <a:solidFill>
                  <a:srgbClr val="666666">
                    <a:lumMod val="50000"/>
                  </a:srgbClr>
                </a:solidFill>
                <a:latin typeface="Arial" panose="020B0604020202020204" pitchFamily="34" charset="0"/>
              </a:rPr>
              <a:t>REST/SNMP/IPMI</a:t>
            </a:r>
            <a:endParaRPr lang="en-US" altLang="zh-CN" sz="1050">
              <a:solidFill>
                <a:srgbClr val="666666">
                  <a:lumMod val="50000"/>
                </a:srgbClr>
              </a:solidFill>
              <a:latin typeface="Arial" panose="020B0604020202020204" pitchFamily="34" charset="0"/>
              <a:ea typeface="微软雅黑" panose="020B0503020204020204" pitchFamily="34" charset="-122"/>
            </a:endParaRPr>
          </a:p>
        </p:txBody>
      </p:sp>
      <p:cxnSp>
        <p:nvCxnSpPr>
          <p:cNvPr id="129" name="直接箭头连接符 128"/>
          <p:cNvCxnSpPr>
            <a:stCxn id="150" idx="2"/>
            <a:endCxn id="174" idx="0"/>
          </p:cNvCxnSpPr>
          <p:nvPr/>
        </p:nvCxnSpPr>
        <p:spPr>
          <a:xfrm flipH="1">
            <a:off x="4178244" y="2902776"/>
            <a:ext cx="67275" cy="667688"/>
          </a:xfrm>
          <a:prstGeom prst="straightConnector1">
            <a:avLst/>
          </a:prstGeom>
          <a:ln>
            <a:solidFill>
              <a:srgbClr val="151515"/>
            </a:solidFill>
            <a:tailEnd type="triangle"/>
          </a:ln>
        </p:spPr>
        <p:style>
          <a:lnRef idx="1">
            <a:schemeClr val="accent1"/>
          </a:lnRef>
          <a:fillRef idx="0">
            <a:schemeClr val="accent1"/>
          </a:fillRef>
          <a:effectRef idx="0">
            <a:schemeClr val="accent1"/>
          </a:effectRef>
          <a:fontRef idx="minor">
            <a:schemeClr val="tx1"/>
          </a:fontRef>
        </p:style>
      </p:cxnSp>
      <p:sp>
        <p:nvSpPr>
          <p:cNvPr id="256" name="文本框 255"/>
          <p:cNvSpPr txBox="1"/>
          <p:nvPr/>
        </p:nvSpPr>
        <p:spPr>
          <a:xfrm>
            <a:off x="4183993" y="3123589"/>
            <a:ext cx="1628250" cy="253916"/>
          </a:xfrm>
          <a:prstGeom prst="rect">
            <a:avLst/>
          </a:prstGeom>
          <a:noFill/>
        </p:spPr>
        <p:txBody>
          <a:bodyPr wrap="square" rtlCol="0">
            <a:noAutofit/>
          </a:bodyPr>
          <a:lstStyle/>
          <a:p>
            <a:pPr fontAlgn="ctr"/>
            <a:r>
              <a:rPr lang="en-US" sz="1050">
                <a:solidFill>
                  <a:srgbClr val="666666">
                    <a:lumMod val="50000"/>
                  </a:srgbClr>
                </a:solidFill>
                <a:latin typeface="Arial" panose="020B0604020202020204" pitchFamily="34" charset="0"/>
              </a:rPr>
              <a:t>REST/CLI</a:t>
            </a:r>
            <a:endParaRPr lang="en-US" altLang="zh-CN" sz="1050">
              <a:solidFill>
                <a:srgbClr val="666666">
                  <a:lumMod val="50000"/>
                </a:srgbClr>
              </a:solidFill>
              <a:latin typeface="Arial" panose="020B0604020202020204" pitchFamily="34" charset="0"/>
              <a:ea typeface="微软雅黑" panose="020B0503020204020204" pitchFamily="34" charset="-122"/>
            </a:endParaRPr>
          </a:p>
        </p:txBody>
      </p:sp>
      <p:sp>
        <p:nvSpPr>
          <p:cNvPr id="257" name="矩形 256"/>
          <p:cNvSpPr/>
          <p:nvPr/>
        </p:nvSpPr>
        <p:spPr bwMode="auto">
          <a:xfrm>
            <a:off x="3181088" y="2471059"/>
            <a:ext cx="1025976" cy="26319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Log analysis</a:t>
            </a:r>
          </a:p>
        </p:txBody>
      </p:sp>
      <p:sp>
        <p:nvSpPr>
          <p:cNvPr id="258" name="矩形 257"/>
          <p:cNvSpPr/>
          <p:nvPr/>
        </p:nvSpPr>
        <p:spPr bwMode="auto">
          <a:xfrm>
            <a:off x="4289308" y="2472519"/>
            <a:ext cx="1081339" cy="25262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Inspection tool</a:t>
            </a:r>
          </a:p>
        </p:txBody>
      </p:sp>
      <p:sp>
        <p:nvSpPr>
          <p:cNvPr id="259" name="矩形 258"/>
          <p:cNvSpPr/>
          <p:nvPr/>
        </p:nvSpPr>
        <p:spPr bwMode="auto">
          <a:xfrm>
            <a:off x="8771591" y="4366754"/>
            <a:ext cx="945522" cy="324000"/>
          </a:xfrm>
          <a:prstGeom prst="rect">
            <a:avLst/>
          </a:prstGeom>
          <a:noFill/>
          <a:ln w="9525">
            <a:solidFill>
              <a:srgbClr val="151515"/>
            </a:solidFill>
            <a:miter lim="800000"/>
            <a:headEnd/>
            <a:tailEnd/>
          </a:ln>
        </p:spPr>
        <p:txBody>
          <a:bodyPr wrap="square" lIns="36000" tIns="36000" rIns="36000" bIns="36000" anchor="ctr">
            <a:noAutofit/>
          </a:bodyPr>
          <a:lstStyle/>
          <a:p>
            <a:pPr algn="ctr" defTabSz="1219200" fontAlgn="ctr">
              <a:spcBef>
                <a:spcPct val="0"/>
              </a:spcBef>
              <a:spcAft>
                <a:spcPct val="0"/>
              </a:spcAft>
              <a:buSzPct val="100000"/>
            </a:pPr>
            <a:r>
              <a:rPr lang="en-US" sz="800">
                <a:solidFill>
                  <a:prstClr val="black"/>
                </a:solidFill>
                <a:latin typeface="Arial" panose="020B0604020202020204" pitchFamily="34" charset="0"/>
              </a:rPr>
              <a:t>Health evaluation</a:t>
            </a:r>
          </a:p>
        </p:txBody>
      </p:sp>
      <p:cxnSp>
        <p:nvCxnSpPr>
          <p:cNvPr id="140" name="直接箭头连接符 139"/>
          <p:cNvCxnSpPr>
            <a:stCxn id="47" idx="2"/>
          </p:cNvCxnSpPr>
          <p:nvPr/>
        </p:nvCxnSpPr>
        <p:spPr>
          <a:xfrm flipH="1">
            <a:off x="1659083" y="2897189"/>
            <a:ext cx="22516" cy="6772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0" name="文本框 259"/>
          <p:cNvSpPr txBox="1"/>
          <p:nvPr/>
        </p:nvSpPr>
        <p:spPr>
          <a:xfrm>
            <a:off x="1709796" y="3114548"/>
            <a:ext cx="1628250" cy="253916"/>
          </a:xfrm>
          <a:prstGeom prst="rect">
            <a:avLst/>
          </a:prstGeom>
          <a:noFill/>
        </p:spPr>
        <p:txBody>
          <a:bodyPr wrap="square" rtlCol="0">
            <a:noAutofit/>
          </a:bodyPr>
          <a:lstStyle/>
          <a:p>
            <a:pPr fontAlgn="ctr"/>
            <a:r>
              <a:rPr lang="en-US" sz="1050">
                <a:solidFill>
                  <a:srgbClr val="666666">
                    <a:lumMod val="50000"/>
                  </a:srgbClr>
                </a:solidFill>
                <a:latin typeface="Arial" panose="020B0604020202020204" pitchFamily="34" charset="0"/>
              </a:rPr>
              <a:t>REST</a:t>
            </a:r>
            <a:endParaRPr lang="en-US" altLang="zh-CN" sz="1050">
              <a:solidFill>
                <a:srgbClr val="666666">
                  <a:lumMod val="50000"/>
                </a:srgbClr>
              </a:solidFill>
              <a:latin typeface="Arial" panose="020B0604020202020204" pitchFamily="34" charset="0"/>
              <a:ea typeface="微软雅黑" panose="020B0503020204020204" pitchFamily="34" charset="-122"/>
            </a:endParaRPr>
          </a:p>
        </p:txBody>
      </p:sp>
      <p:sp>
        <p:nvSpPr>
          <p:cNvPr id="271" name="文本框 270"/>
          <p:cNvSpPr txBox="1"/>
          <p:nvPr/>
        </p:nvSpPr>
        <p:spPr>
          <a:xfrm>
            <a:off x="6769850" y="2060139"/>
            <a:ext cx="868669" cy="252000"/>
          </a:xfrm>
          <a:prstGeom prst="rect">
            <a:avLst/>
          </a:prstGeom>
          <a:noFill/>
          <a:ln>
            <a:solidFill>
              <a:srgbClr val="151515"/>
            </a:solidFill>
          </a:ln>
        </p:spPr>
        <p:txBody>
          <a:bodyPr wrap="square" lIns="36000" rIns="36000" rtlCol="0" anchor="ctr">
            <a:noAutofit/>
          </a:bodyPr>
          <a:lstStyle>
            <a:defPPr>
              <a:defRPr lang="en-US"/>
            </a:defPPr>
            <a:lvl1pPr defTabSz="1219200" fontAlgn="base">
              <a:spcBef>
                <a:spcPct val="0"/>
              </a:spcBef>
              <a:spcAft>
                <a:spcPct val="0"/>
              </a:spcAft>
              <a:defRPr sz="1000">
                <a:solidFill>
                  <a:prstClr val="black"/>
                </a:solidFill>
                <a:latin typeface="Arial" panose="020B0503020204020204" pitchFamily="34" charset="-122"/>
                <a:ea typeface="微软雅黑" panose="020B0503020204020204" pitchFamily="34" charset="-122"/>
              </a:defRPr>
            </a:lvl1pPr>
          </a:lstStyle>
          <a:p>
            <a:pPr algn="ctr" fontAlgn="ctr"/>
            <a:r>
              <a:rPr lang="en-US" sz="800">
                <a:latin typeface="Arial" panose="020B0604020202020204" pitchFamily="34" charset="0"/>
              </a:rPr>
              <a:t>Performance report</a:t>
            </a:r>
          </a:p>
        </p:txBody>
      </p:sp>
      <p:sp>
        <p:nvSpPr>
          <p:cNvPr id="273" name="矩形 272"/>
          <p:cNvSpPr/>
          <p:nvPr/>
        </p:nvSpPr>
        <p:spPr bwMode="auto">
          <a:xfrm>
            <a:off x="9793238" y="4366754"/>
            <a:ext cx="858190" cy="324000"/>
          </a:xfrm>
          <a:prstGeom prst="rect">
            <a:avLst/>
          </a:prstGeom>
          <a:noFill/>
          <a:ln w="9525">
            <a:solidFill>
              <a:srgbClr val="151515"/>
            </a:solidFill>
            <a:miter lim="800000"/>
            <a:headEnd/>
            <a:tailEnd/>
          </a:ln>
        </p:spPr>
        <p:txBody>
          <a:bodyPr wrap="square" lIns="36000" tIns="36000" rIns="36000" bIns="36000" anchor="ctr">
            <a:noAutofit/>
          </a:bodyPr>
          <a:lstStyle/>
          <a:p>
            <a:pPr algn="ctr" defTabSz="1219200" fontAlgn="ctr">
              <a:spcBef>
                <a:spcPct val="0"/>
              </a:spcBef>
              <a:spcAft>
                <a:spcPct val="0"/>
              </a:spcAft>
              <a:buSzPct val="100000"/>
            </a:pPr>
            <a:r>
              <a:rPr lang="en-US" sz="800">
                <a:solidFill>
                  <a:prstClr val="black"/>
                </a:solidFill>
                <a:latin typeface="Arial" panose="020B0604020202020204" pitchFamily="34" charset="0"/>
              </a:rPr>
              <a:t>Automatic work order creation</a:t>
            </a:r>
          </a:p>
        </p:txBody>
      </p:sp>
      <p:sp>
        <p:nvSpPr>
          <p:cNvPr id="63" name="Freeform 8"/>
          <p:cNvSpPr>
            <a:spLocks/>
          </p:cNvSpPr>
          <p:nvPr/>
        </p:nvSpPr>
        <p:spPr bwMode="auto">
          <a:xfrm flipH="1">
            <a:off x="8790918" y="1518325"/>
            <a:ext cx="2684313" cy="1528329"/>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noFill/>
          <a:ln w="3175">
            <a:solidFill>
              <a:srgbClr val="27B6DD"/>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55" tIns="45728" rIns="91455" bIns="45728" rtlCol="0" anchor="ctr">
            <a:noAutofit/>
          </a:bodyPr>
          <a:lstStyle/>
          <a:p>
            <a:pPr algn="ctr" fontAlgn="ctr"/>
            <a:endParaRPr lang="en-US" altLang="zh-CN" sz="1600">
              <a:solidFill>
                <a:srgbClr val="1D1D1A"/>
              </a:solidFill>
              <a:latin typeface="Arial" panose="020B0604020202020204" pitchFamily="34" charset="0"/>
            </a:endParaRPr>
          </a:p>
        </p:txBody>
      </p:sp>
      <p:sp>
        <p:nvSpPr>
          <p:cNvPr id="64" name="文本框 63"/>
          <p:cNvSpPr txBox="1"/>
          <p:nvPr/>
        </p:nvSpPr>
        <p:spPr>
          <a:xfrm>
            <a:off x="9223750" y="2111014"/>
            <a:ext cx="1143581" cy="646331"/>
          </a:xfrm>
          <a:prstGeom prst="rect">
            <a:avLst/>
          </a:prstGeom>
          <a:noFill/>
        </p:spPr>
        <p:txBody>
          <a:bodyPr wrap="square" rtlCol="0" anchor="ctr">
            <a:noAutofit/>
          </a:bodyPr>
          <a:lstStyle/>
          <a:p>
            <a:pPr algn="ctr" fontAlgn="ctr"/>
            <a:r>
              <a:rPr lang="en-US" sz="900">
                <a:solidFill>
                  <a:srgbClr val="1D1D1A"/>
                </a:solidFill>
                <a:latin typeface="Arial" panose="020B0604020202020204" pitchFamily="34" charset="0"/>
              </a:rPr>
              <a:t>Intelligent maintenance platform</a:t>
            </a:r>
          </a:p>
        </p:txBody>
      </p:sp>
      <p:sp>
        <p:nvSpPr>
          <p:cNvPr id="65" name="KSO_Shape"/>
          <p:cNvSpPr/>
          <p:nvPr/>
        </p:nvSpPr>
        <p:spPr>
          <a:xfrm>
            <a:off x="9156323" y="2086235"/>
            <a:ext cx="1066010" cy="562876"/>
          </a:xfrm>
          <a:custGeom>
            <a:avLst/>
            <a:gdLst>
              <a:gd name="connsiteX0" fmla="*/ 4109878 w 7991396"/>
              <a:gd name="connsiteY0" fmla="*/ 0 h 4172540"/>
              <a:gd name="connsiteX1" fmla="*/ 5415487 w 7991396"/>
              <a:gd name="connsiteY1" fmla="*/ 816050 h 4172540"/>
              <a:gd name="connsiteX2" fmla="*/ 6027418 w 7991396"/>
              <a:gd name="connsiteY2" fmla="*/ 677951 h 4172540"/>
              <a:gd name="connsiteX3" fmla="*/ 7489804 w 7991396"/>
              <a:gd name="connsiteY3" fmla="*/ 2140332 h 4172540"/>
              <a:gd name="connsiteX4" fmla="*/ 7483396 w 7991396"/>
              <a:gd name="connsiteY4" fmla="*/ 2203898 h 4172540"/>
              <a:gd name="connsiteX5" fmla="*/ 7991396 w 7991396"/>
              <a:gd name="connsiteY5" fmla="*/ 3146665 h 4172540"/>
              <a:gd name="connsiteX6" fmla="*/ 7456648 w 7991396"/>
              <a:gd name="connsiteY6" fmla="*/ 4106801 h 4172540"/>
              <a:gd name="connsiteX7" fmla="*/ 7330940 w 7991396"/>
              <a:gd name="connsiteY7" fmla="*/ 4172540 h 4172540"/>
              <a:gd name="connsiteX8" fmla="*/ 1079370 w 7991396"/>
              <a:gd name="connsiteY8" fmla="*/ 4172540 h 4172540"/>
              <a:gd name="connsiteX9" fmla="*/ 1015130 w 7991396"/>
              <a:gd name="connsiteY9" fmla="*/ 4169296 h 4172540"/>
              <a:gd name="connsiteX10" fmla="*/ 0 w 7991396"/>
              <a:gd name="connsiteY10" fmla="*/ 3044397 h 4172540"/>
              <a:gd name="connsiteX11" fmla="*/ 1130742 w 7991396"/>
              <a:gd name="connsiteY11" fmla="*/ 1913659 h 4172540"/>
              <a:gd name="connsiteX12" fmla="*/ 1346871 w 7991396"/>
              <a:gd name="connsiteY12" fmla="*/ 1935445 h 4172540"/>
              <a:gd name="connsiteX13" fmla="*/ 2261481 w 7991396"/>
              <a:gd name="connsiteY13" fmla="*/ 1462386 h 4172540"/>
              <a:gd name="connsiteX14" fmla="*/ 2653668 w 7991396"/>
              <a:gd name="connsiteY14" fmla="*/ 1536361 h 4172540"/>
              <a:gd name="connsiteX15" fmla="*/ 2647492 w 7991396"/>
              <a:gd name="connsiteY15" fmla="*/ 1462386 h 4172540"/>
              <a:gd name="connsiteX16" fmla="*/ 4109878 w 7991396"/>
              <a:gd name="connsiteY16" fmla="*/ 0 h 41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1396" h="4172540">
                <a:moveTo>
                  <a:pt x="4109878" y="0"/>
                </a:moveTo>
                <a:cubicBezTo>
                  <a:pt x="4684462" y="0"/>
                  <a:pt x="5181648" y="331374"/>
                  <a:pt x="5415487" y="816050"/>
                </a:cubicBezTo>
                <a:cubicBezTo>
                  <a:pt x="5600435" y="726143"/>
                  <a:pt x="5808299" y="677951"/>
                  <a:pt x="6027418" y="677951"/>
                </a:cubicBezTo>
                <a:cubicBezTo>
                  <a:pt x="6835073" y="677951"/>
                  <a:pt x="7489804" y="1332682"/>
                  <a:pt x="7489804" y="2140332"/>
                </a:cubicBezTo>
                <a:lnTo>
                  <a:pt x="7483396" y="2203898"/>
                </a:lnTo>
                <a:cubicBezTo>
                  <a:pt x="7789726" y="2405463"/>
                  <a:pt x="7991396" y="2752511"/>
                  <a:pt x="7991396" y="3146665"/>
                </a:cubicBezTo>
                <a:cubicBezTo>
                  <a:pt x="7991396" y="3552291"/>
                  <a:pt x="7777816" y="3908032"/>
                  <a:pt x="7456648" y="4106801"/>
                </a:cubicBezTo>
                <a:lnTo>
                  <a:pt x="7330940" y="4172540"/>
                </a:lnTo>
                <a:lnTo>
                  <a:pt x="1079370" y="4172540"/>
                </a:lnTo>
                <a:lnTo>
                  <a:pt x="1015130" y="4169296"/>
                </a:lnTo>
                <a:cubicBezTo>
                  <a:pt x="444946" y="4111392"/>
                  <a:pt x="0" y="3629859"/>
                  <a:pt x="0" y="3044397"/>
                </a:cubicBezTo>
                <a:cubicBezTo>
                  <a:pt x="0" y="2419908"/>
                  <a:pt x="506249" y="1913659"/>
                  <a:pt x="1130742" y="1913659"/>
                </a:cubicBezTo>
                <a:lnTo>
                  <a:pt x="1346871" y="1935445"/>
                </a:lnTo>
                <a:cubicBezTo>
                  <a:pt x="1548513" y="1648023"/>
                  <a:pt x="1883314" y="1462386"/>
                  <a:pt x="2261481" y="1462386"/>
                </a:cubicBezTo>
                <a:cubicBezTo>
                  <a:pt x="2399871" y="1462386"/>
                  <a:pt x="2532456" y="1487244"/>
                  <a:pt x="2653668" y="1536361"/>
                </a:cubicBezTo>
                <a:cubicBezTo>
                  <a:pt x="2648116" y="1512003"/>
                  <a:pt x="2647492" y="1487266"/>
                  <a:pt x="2647492" y="1462386"/>
                </a:cubicBezTo>
                <a:cubicBezTo>
                  <a:pt x="2647492" y="654731"/>
                  <a:pt x="3302223" y="0"/>
                  <a:pt x="4109878" y="0"/>
                </a:cubicBezTo>
                <a:close/>
              </a:path>
            </a:pathLst>
          </a:custGeom>
          <a:noFill/>
          <a:ln w="6350">
            <a:solidFill>
              <a:schemeClr val="bg1">
                <a:lumMod val="50000"/>
              </a:schemeClr>
            </a:solidFill>
          </a:ln>
          <a:effectLst/>
        </p:spPr>
        <p:style>
          <a:lnRef idx="1">
            <a:schemeClr val="accent1"/>
          </a:lnRef>
          <a:fillRef idx="2">
            <a:schemeClr val="accent1"/>
          </a:fillRef>
          <a:effectRef idx="1">
            <a:schemeClr val="accent1"/>
          </a:effectRef>
          <a:fontRef idx="minor">
            <a:schemeClr val="dk1"/>
          </a:fontRef>
        </p:style>
        <p:txBody>
          <a:bodyPr wrap="square" lIns="51369" tIns="25685" rIns="51369" bIns="25685" anchor="ctr">
            <a:noAutofit/>
          </a:bodyPr>
          <a:lstStyle/>
          <a:p>
            <a:pPr algn="ctr" defTabSz="1218906" fontAlgn="ctr">
              <a:defRPr/>
            </a:pPr>
            <a:endParaRPr lang="en-US" altLang="zh-CN" b="1">
              <a:solidFill>
                <a:srgbClr val="1D1D1A"/>
              </a:solidFill>
              <a:latin typeface="Arial" panose="020B0604020202020204" pitchFamily="34" charset="0"/>
            </a:endParaRPr>
          </a:p>
        </p:txBody>
      </p:sp>
      <p:sp>
        <p:nvSpPr>
          <p:cNvPr id="66" name="文本框 65"/>
          <p:cNvSpPr txBox="1"/>
          <p:nvPr/>
        </p:nvSpPr>
        <p:spPr>
          <a:xfrm>
            <a:off x="10387638" y="2120593"/>
            <a:ext cx="995815" cy="646331"/>
          </a:xfrm>
          <a:prstGeom prst="rect">
            <a:avLst/>
          </a:prstGeom>
          <a:noFill/>
          <a:ln>
            <a:noFill/>
          </a:ln>
        </p:spPr>
        <p:txBody>
          <a:bodyPr wrap="square" rtlCol="0" anchor="ctr">
            <a:noAutofit/>
          </a:bodyPr>
          <a:lstStyle/>
          <a:p>
            <a:pPr algn="ctr" fontAlgn="ctr"/>
            <a:r>
              <a:rPr lang="en-US" sz="900">
                <a:solidFill>
                  <a:srgbClr val="1D1D1A"/>
                </a:solidFill>
                <a:latin typeface="Arial" panose="020B0604020202020204" pitchFamily="34" charset="0"/>
              </a:rPr>
              <a:t>Intelligent analysis platform</a:t>
            </a:r>
          </a:p>
        </p:txBody>
      </p:sp>
      <p:sp>
        <p:nvSpPr>
          <p:cNvPr id="67" name="KSO_Shape"/>
          <p:cNvSpPr/>
          <p:nvPr/>
        </p:nvSpPr>
        <p:spPr>
          <a:xfrm>
            <a:off x="10262946" y="2105285"/>
            <a:ext cx="1066010" cy="562876"/>
          </a:xfrm>
          <a:custGeom>
            <a:avLst/>
            <a:gdLst>
              <a:gd name="connsiteX0" fmla="*/ 4109878 w 7991396"/>
              <a:gd name="connsiteY0" fmla="*/ 0 h 4172540"/>
              <a:gd name="connsiteX1" fmla="*/ 5415487 w 7991396"/>
              <a:gd name="connsiteY1" fmla="*/ 816050 h 4172540"/>
              <a:gd name="connsiteX2" fmla="*/ 6027418 w 7991396"/>
              <a:gd name="connsiteY2" fmla="*/ 677951 h 4172540"/>
              <a:gd name="connsiteX3" fmla="*/ 7489804 w 7991396"/>
              <a:gd name="connsiteY3" fmla="*/ 2140332 h 4172540"/>
              <a:gd name="connsiteX4" fmla="*/ 7483396 w 7991396"/>
              <a:gd name="connsiteY4" fmla="*/ 2203898 h 4172540"/>
              <a:gd name="connsiteX5" fmla="*/ 7991396 w 7991396"/>
              <a:gd name="connsiteY5" fmla="*/ 3146665 h 4172540"/>
              <a:gd name="connsiteX6" fmla="*/ 7456648 w 7991396"/>
              <a:gd name="connsiteY6" fmla="*/ 4106801 h 4172540"/>
              <a:gd name="connsiteX7" fmla="*/ 7330940 w 7991396"/>
              <a:gd name="connsiteY7" fmla="*/ 4172540 h 4172540"/>
              <a:gd name="connsiteX8" fmla="*/ 1079370 w 7991396"/>
              <a:gd name="connsiteY8" fmla="*/ 4172540 h 4172540"/>
              <a:gd name="connsiteX9" fmla="*/ 1015130 w 7991396"/>
              <a:gd name="connsiteY9" fmla="*/ 4169296 h 4172540"/>
              <a:gd name="connsiteX10" fmla="*/ 0 w 7991396"/>
              <a:gd name="connsiteY10" fmla="*/ 3044397 h 4172540"/>
              <a:gd name="connsiteX11" fmla="*/ 1130742 w 7991396"/>
              <a:gd name="connsiteY11" fmla="*/ 1913659 h 4172540"/>
              <a:gd name="connsiteX12" fmla="*/ 1346871 w 7991396"/>
              <a:gd name="connsiteY12" fmla="*/ 1935445 h 4172540"/>
              <a:gd name="connsiteX13" fmla="*/ 2261481 w 7991396"/>
              <a:gd name="connsiteY13" fmla="*/ 1462386 h 4172540"/>
              <a:gd name="connsiteX14" fmla="*/ 2653668 w 7991396"/>
              <a:gd name="connsiteY14" fmla="*/ 1536361 h 4172540"/>
              <a:gd name="connsiteX15" fmla="*/ 2647492 w 7991396"/>
              <a:gd name="connsiteY15" fmla="*/ 1462386 h 4172540"/>
              <a:gd name="connsiteX16" fmla="*/ 4109878 w 7991396"/>
              <a:gd name="connsiteY16" fmla="*/ 0 h 41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1396" h="4172540">
                <a:moveTo>
                  <a:pt x="4109878" y="0"/>
                </a:moveTo>
                <a:cubicBezTo>
                  <a:pt x="4684462" y="0"/>
                  <a:pt x="5181648" y="331374"/>
                  <a:pt x="5415487" y="816050"/>
                </a:cubicBezTo>
                <a:cubicBezTo>
                  <a:pt x="5600435" y="726143"/>
                  <a:pt x="5808299" y="677951"/>
                  <a:pt x="6027418" y="677951"/>
                </a:cubicBezTo>
                <a:cubicBezTo>
                  <a:pt x="6835073" y="677951"/>
                  <a:pt x="7489804" y="1332682"/>
                  <a:pt x="7489804" y="2140332"/>
                </a:cubicBezTo>
                <a:lnTo>
                  <a:pt x="7483396" y="2203898"/>
                </a:lnTo>
                <a:cubicBezTo>
                  <a:pt x="7789726" y="2405463"/>
                  <a:pt x="7991396" y="2752511"/>
                  <a:pt x="7991396" y="3146665"/>
                </a:cubicBezTo>
                <a:cubicBezTo>
                  <a:pt x="7991396" y="3552291"/>
                  <a:pt x="7777816" y="3908032"/>
                  <a:pt x="7456648" y="4106801"/>
                </a:cubicBezTo>
                <a:lnTo>
                  <a:pt x="7330940" y="4172540"/>
                </a:lnTo>
                <a:lnTo>
                  <a:pt x="1079370" y="4172540"/>
                </a:lnTo>
                <a:lnTo>
                  <a:pt x="1015130" y="4169296"/>
                </a:lnTo>
                <a:cubicBezTo>
                  <a:pt x="444946" y="4111392"/>
                  <a:pt x="0" y="3629859"/>
                  <a:pt x="0" y="3044397"/>
                </a:cubicBezTo>
                <a:cubicBezTo>
                  <a:pt x="0" y="2419908"/>
                  <a:pt x="506249" y="1913659"/>
                  <a:pt x="1130742" y="1913659"/>
                </a:cubicBezTo>
                <a:lnTo>
                  <a:pt x="1346871" y="1935445"/>
                </a:lnTo>
                <a:cubicBezTo>
                  <a:pt x="1548513" y="1648023"/>
                  <a:pt x="1883314" y="1462386"/>
                  <a:pt x="2261481" y="1462386"/>
                </a:cubicBezTo>
                <a:cubicBezTo>
                  <a:pt x="2399871" y="1462386"/>
                  <a:pt x="2532456" y="1487244"/>
                  <a:pt x="2653668" y="1536361"/>
                </a:cubicBezTo>
                <a:cubicBezTo>
                  <a:pt x="2648116" y="1512003"/>
                  <a:pt x="2647492" y="1487266"/>
                  <a:pt x="2647492" y="1462386"/>
                </a:cubicBezTo>
                <a:cubicBezTo>
                  <a:pt x="2647492" y="654731"/>
                  <a:pt x="3302223" y="0"/>
                  <a:pt x="4109878" y="0"/>
                </a:cubicBezTo>
                <a:close/>
              </a:path>
            </a:pathLst>
          </a:custGeom>
          <a:noFill/>
          <a:ln w="6350">
            <a:solidFill>
              <a:schemeClr val="bg1">
                <a:lumMod val="50000"/>
              </a:schemeClr>
            </a:solidFill>
          </a:ln>
          <a:effectLst/>
        </p:spPr>
        <p:style>
          <a:lnRef idx="1">
            <a:schemeClr val="accent1"/>
          </a:lnRef>
          <a:fillRef idx="2">
            <a:schemeClr val="accent1"/>
          </a:fillRef>
          <a:effectRef idx="1">
            <a:schemeClr val="accent1"/>
          </a:effectRef>
          <a:fontRef idx="minor">
            <a:schemeClr val="dk1"/>
          </a:fontRef>
        </p:style>
        <p:txBody>
          <a:bodyPr wrap="square" lIns="51369" tIns="25685" rIns="51369" bIns="25685" anchor="ctr">
            <a:noAutofit/>
          </a:bodyPr>
          <a:lstStyle/>
          <a:p>
            <a:pPr algn="ctr" defTabSz="1218906" fontAlgn="ctr">
              <a:defRPr/>
            </a:pPr>
            <a:endParaRPr lang="en-US" altLang="zh-CN" b="1">
              <a:solidFill>
                <a:srgbClr val="1D1D1A"/>
              </a:solidFill>
              <a:latin typeface="Arial" panose="020B0604020202020204" pitchFamily="34" charset="0"/>
            </a:endParaRPr>
          </a:p>
        </p:txBody>
      </p:sp>
      <p:sp>
        <p:nvSpPr>
          <p:cNvPr id="68" name="文本框 67"/>
          <p:cNvSpPr txBox="1"/>
          <p:nvPr/>
        </p:nvSpPr>
        <p:spPr>
          <a:xfrm>
            <a:off x="8972657" y="2786962"/>
            <a:ext cx="2356299" cy="231385"/>
          </a:xfrm>
          <a:prstGeom prst="rect">
            <a:avLst/>
          </a:prstGeom>
          <a:noFill/>
        </p:spPr>
        <p:txBody>
          <a:bodyPr wrap="square" rtlCol="0" anchor="ctr">
            <a:noAutofit/>
          </a:bodyPr>
          <a:lstStyle/>
          <a:p>
            <a:pPr algn="ctr" fontAlgn="ctr"/>
            <a:r>
              <a:rPr lang="en-US" sz="1200">
                <a:solidFill>
                  <a:srgbClr val="1D1D1A"/>
                </a:solidFill>
                <a:latin typeface="Arial" panose="020B0604020202020204" pitchFamily="34" charset="0"/>
              </a:rPr>
              <a:t>HDFS maintenance Platform</a:t>
            </a:r>
          </a:p>
        </p:txBody>
      </p:sp>
      <p:sp>
        <p:nvSpPr>
          <p:cNvPr id="69" name="TextBox 85"/>
          <p:cNvSpPr txBox="1"/>
          <p:nvPr/>
        </p:nvSpPr>
        <p:spPr>
          <a:xfrm>
            <a:off x="10428046" y="3943299"/>
            <a:ext cx="1373890" cy="461677"/>
          </a:xfrm>
          <a:prstGeom prst="rect">
            <a:avLst/>
          </a:prstGeom>
          <a:noFill/>
        </p:spPr>
        <p:txBody>
          <a:bodyPr wrap="square" lIns="121931" tIns="60966" rIns="121931" bIns="60966" rtlCol="0" anchor="ctr">
            <a:noAutofit/>
          </a:bodyPr>
          <a:lstStyle/>
          <a:p>
            <a:pPr algn="ctr" fontAlgn="ctr"/>
            <a:r>
              <a:rPr lang="en-US" sz="1100">
                <a:solidFill>
                  <a:srgbClr val="1D1D1A"/>
                </a:solidFill>
                <a:latin typeface="Arial" panose="020B0604020202020204" pitchFamily="34" charset="0"/>
              </a:rPr>
              <a:t>TAC/GTAC expert</a:t>
            </a:r>
          </a:p>
        </p:txBody>
      </p:sp>
      <p:sp>
        <p:nvSpPr>
          <p:cNvPr id="72" name="TextBox 85"/>
          <p:cNvSpPr txBox="1"/>
          <p:nvPr/>
        </p:nvSpPr>
        <p:spPr>
          <a:xfrm>
            <a:off x="10665101" y="4859950"/>
            <a:ext cx="889822" cy="461677"/>
          </a:xfrm>
          <a:prstGeom prst="rect">
            <a:avLst/>
          </a:prstGeom>
          <a:noFill/>
        </p:spPr>
        <p:txBody>
          <a:bodyPr wrap="square" lIns="121931" tIns="60966" rIns="121931" bIns="60966" rtlCol="0" anchor="ctr">
            <a:noAutofit/>
          </a:bodyPr>
          <a:lstStyle/>
          <a:p>
            <a:pPr algn="ctr" fontAlgn="ctr"/>
            <a:r>
              <a:rPr lang="en-US" sz="1100">
                <a:solidFill>
                  <a:srgbClr val="1D1D1A"/>
                </a:solidFill>
                <a:latin typeface="Arial" panose="020B0604020202020204" pitchFamily="34" charset="0"/>
              </a:rPr>
              <a:t>R&amp;D expert</a:t>
            </a:r>
          </a:p>
        </p:txBody>
      </p:sp>
      <p:sp>
        <p:nvSpPr>
          <p:cNvPr id="73" name="矩形 72"/>
          <p:cNvSpPr/>
          <p:nvPr/>
        </p:nvSpPr>
        <p:spPr>
          <a:xfrm>
            <a:off x="9327706" y="1755427"/>
            <a:ext cx="1870480" cy="277063"/>
          </a:xfrm>
          <a:prstGeom prst="rect">
            <a:avLst/>
          </a:prstGeom>
        </p:spPr>
        <p:txBody>
          <a:bodyPr wrap="square">
            <a:noAutofit/>
          </a:bodyPr>
          <a:lstStyle/>
          <a:p>
            <a:pPr algn="ctr" fontAlgn="ctr"/>
            <a:r>
              <a:rPr lang="en-US" sz="1200">
                <a:solidFill>
                  <a:srgbClr val="1D1D1A"/>
                </a:solidFill>
                <a:latin typeface="Arial" panose="020B0604020202020204" pitchFamily="34" charset="0"/>
              </a:rPr>
              <a:t>eService</a:t>
            </a:r>
            <a:endParaRPr lang="en-US" altLang="zh-CN" sz="1200">
              <a:solidFill>
                <a:srgbClr val="1D1D1A"/>
              </a:solidFill>
              <a:latin typeface="Arial" panose="020B0604020202020204" pitchFamily="34" charset="0"/>
            </a:endParaRPr>
          </a:p>
        </p:txBody>
      </p:sp>
      <p:pic>
        <p:nvPicPr>
          <p:cNvPr id="74" name="图片 73" descr="人2.png"/>
          <p:cNvPicPr>
            <a:picLocks noChangeAspect="1"/>
          </p:cNvPicPr>
          <p:nvPr/>
        </p:nvPicPr>
        <p:blipFill>
          <a:blip r:embed="rId3" cstate="print">
            <a:duotone>
              <a:prstClr val="black"/>
              <a:schemeClr val="tx2">
                <a:tint val="45000"/>
                <a:satMod val="400000"/>
              </a:schemeClr>
            </a:duotone>
          </a:blip>
          <a:stretch>
            <a:fillRect/>
          </a:stretch>
        </p:blipFill>
        <p:spPr>
          <a:xfrm>
            <a:off x="10991308" y="3265249"/>
            <a:ext cx="402915" cy="477046"/>
          </a:xfrm>
          <a:prstGeom prst="rect">
            <a:avLst/>
          </a:prstGeom>
        </p:spPr>
      </p:pic>
      <p:pic>
        <p:nvPicPr>
          <p:cNvPr id="75" name="图片 74" descr="人2.png"/>
          <p:cNvPicPr>
            <a:picLocks noChangeAspect="1"/>
          </p:cNvPicPr>
          <p:nvPr/>
        </p:nvPicPr>
        <p:blipFill>
          <a:blip r:embed="rId3" cstate="print">
            <a:duotone>
              <a:prstClr val="black"/>
              <a:schemeClr val="tx2">
                <a:tint val="45000"/>
                <a:satMod val="400000"/>
              </a:schemeClr>
            </a:duotone>
          </a:blip>
          <a:stretch>
            <a:fillRect/>
          </a:stretch>
        </p:blipFill>
        <p:spPr>
          <a:xfrm>
            <a:off x="10875384" y="3503772"/>
            <a:ext cx="402915" cy="477046"/>
          </a:xfrm>
          <a:prstGeom prst="rect">
            <a:avLst/>
          </a:prstGeom>
          <a:solidFill>
            <a:schemeClr val="tx1">
              <a:lumMod val="75000"/>
              <a:lumOff val="25000"/>
            </a:schemeClr>
          </a:solidFill>
        </p:spPr>
      </p:pic>
      <p:pic>
        <p:nvPicPr>
          <p:cNvPr id="76" name="图片 75" descr="人2.png"/>
          <p:cNvPicPr>
            <a:picLocks noChangeAspect="1"/>
          </p:cNvPicPr>
          <p:nvPr/>
        </p:nvPicPr>
        <p:blipFill>
          <a:blip r:embed="rId3" cstate="print">
            <a:duotone>
              <a:prstClr val="black"/>
              <a:schemeClr val="tx2">
                <a:tint val="45000"/>
                <a:satMod val="400000"/>
              </a:schemeClr>
            </a:duotone>
          </a:blip>
          <a:stretch>
            <a:fillRect/>
          </a:stretch>
        </p:blipFill>
        <p:spPr>
          <a:xfrm>
            <a:off x="10905733" y="4410805"/>
            <a:ext cx="402915" cy="477046"/>
          </a:xfrm>
          <a:prstGeom prst="rect">
            <a:avLst/>
          </a:prstGeom>
          <a:solidFill>
            <a:schemeClr val="tx1">
              <a:lumMod val="75000"/>
              <a:lumOff val="25000"/>
            </a:schemeClr>
          </a:solidFill>
        </p:spPr>
      </p:pic>
      <p:sp>
        <p:nvSpPr>
          <p:cNvPr id="77" name="文本框 76"/>
          <p:cNvSpPr txBox="1"/>
          <p:nvPr/>
        </p:nvSpPr>
        <p:spPr>
          <a:xfrm>
            <a:off x="8771591" y="4805696"/>
            <a:ext cx="945522" cy="324000"/>
          </a:xfrm>
          <a:prstGeom prst="rect">
            <a:avLst/>
          </a:prstGeom>
          <a:noFill/>
          <a:ln w="9525">
            <a:solidFill>
              <a:srgbClr val="151515"/>
            </a:solidFill>
            <a:miter lim="800000"/>
            <a:headEnd/>
            <a:tailEnd/>
          </a:ln>
        </p:spPr>
        <p:txBody>
          <a:bodyPr wrap="square" lIns="36000" tIns="36000" rIns="36000" bIns="36000" anchor="ctr">
            <a:noAutofit/>
          </a:bodyPr>
          <a:lstStyle>
            <a:defPPr>
              <a:defRPr lang="en-US"/>
            </a:defPPr>
            <a:lvl1pPr algn="ctr" defTabSz="1219200" fontAlgn="base">
              <a:spcBef>
                <a:spcPct val="0"/>
              </a:spcBef>
              <a:spcAft>
                <a:spcPct val="0"/>
              </a:spcAft>
              <a:buSzPct val="100000"/>
              <a:defRPr sz="1000">
                <a:solidFill>
                  <a:prstClr val="black"/>
                </a:solidFill>
                <a:latin typeface="Arial" panose="020B0503020204020204" pitchFamily="34" charset="-122"/>
                <a:ea typeface="微软雅黑" panose="020B0503020204020204" pitchFamily="34" charset="-122"/>
                <a:cs typeface="Arial" pitchFamily="34" charset="0"/>
              </a:defRPr>
            </a:lvl1pPr>
          </a:lstStyle>
          <a:p>
            <a:pPr fontAlgn="ctr"/>
            <a:r>
              <a:rPr lang="en-US" sz="800">
                <a:latin typeface="Arial" panose="020B0604020202020204" pitchFamily="34" charset="0"/>
              </a:rPr>
              <a:t>Massive maintenance data</a:t>
            </a:r>
          </a:p>
        </p:txBody>
      </p:sp>
      <p:sp>
        <p:nvSpPr>
          <p:cNvPr id="78" name="文本框 77"/>
          <p:cNvSpPr txBox="1"/>
          <p:nvPr/>
        </p:nvSpPr>
        <p:spPr>
          <a:xfrm>
            <a:off x="9793238" y="4805696"/>
            <a:ext cx="858190" cy="324000"/>
          </a:xfrm>
          <a:prstGeom prst="rect">
            <a:avLst/>
          </a:prstGeom>
          <a:noFill/>
          <a:ln w="9525">
            <a:solidFill>
              <a:srgbClr val="151515"/>
            </a:solidFill>
            <a:miter lim="800000"/>
            <a:headEnd/>
            <a:tailEnd/>
          </a:ln>
        </p:spPr>
        <p:txBody>
          <a:bodyPr wrap="square" lIns="36000" tIns="36000" rIns="36000" bIns="36000" anchor="ctr">
            <a:noAutofit/>
          </a:bodyPr>
          <a:lstStyle>
            <a:defPPr>
              <a:defRPr lang="en-US"/>
            </a:defPPr>
            <a:lvl1pPr algn="ctr" defTabSz="1219200" fontAlgn="base">
              <a:spcBef>
                <a:spcPct val="0"/>
              </a:spcBef>
              <a:spcAft>
                <a:spcPct val="0"/>
              </a:spcAft>
              <a:buSzPct val="100000"/>
              <a:defRPr sz="1000">
                <a:solidFill>
                  <a:prstClr val="black"/>
                </a:solidFill>
                <a:latin typeface="Arial" panose="020B0503020204020204" pitchFamily="34" charset="-122"/>
                <a:ea typeface="微软雅黑" panose="020B0503020204020204" pitchFamily="34" charset="-122"/>
                <a:cs typeface="Arial" pitchFamily="34" charset="0"/>
              </a:defRPr>
            </a:lvl1pPr>
          </a:lstStyle>
          <a:p>
            <a:pPr fontAlgn="ctr"/>
            <a:r>
              <a:rPr lang="en-US" sz="800">
                <a:latin typeface="Arial" panose="020B0604020202020204" pitchFamily="34" charset="0"/>
              </a:rPr>
              <a:t>Global knowledge base</a:t>
            </a:r>
          </a:p>
        </p:txBody>
      </p:sp>
      <p:sp>
        <p:nvSpPr>
          <p:cNvPr id="82" name="圆角矩形 81"/>
          <p:cNvSpPr/>
          <p:nvPr/>
        </p:nvSpPr>
        <p:spPr bwMode="auto">
          <a:xfrm>
            <a:off x="5913278" y="2381353"/>
            <a:ext cx="753692" cy="429429"/>
          </a:xfrm>
          <a:prstGeom prst="roundRect">
            <a:avLst>
              <a:gd name="adj" fmla="val 7292"/>
            </a:avLst>
          </a:prstGeom>
          <a:noFill/>
          <a:ln>
            <a:solidFill>
              <a:srgbClr val="151515"/>
            </a:solidFill>
          </a:ln>
        </p:spPr>
        <p:txBody>
          <a:bodyPr wrap="square" lIns="36000" rIns="36000" rtlCol="0" anchor="ctr">
            <a:noAutofit/>
          </a:bodyPr>
          <a:lstStyle/>
          <a:p>
            <a:pPr algn="ctr" defTabSz="1219200" fontAlgn="ctr">
              <a:spcBef>
                <a:spcPct val="0"/>
              </a:spcBef>
              <a:spcAft>
                <a:spcPct val="0"/>
              </a:spcAft>
            </a:pPr>
            <a:r>
              <a:rPr lang="en-US" sz="800">
                <a:solidFill>
                  <a:prstClr val="black"/>
                </a:solidFill>
                <a:latin typeface="Arial" panose="020B0604020202020204" pitchFamily="34" charset="0"/>
              </a:rPr>
              <a:t>Storage subnet topology</a:t>
            </a:r>
          </a:p>
        </p:txBody>
      </p:sp>
      <p:sp>
        <p:nvSpPr>
          <p:cNvPr id="83" name="圆角矩形 82"/>
          <p:cNvSpPr/>
          <p:nvPr/>
        </p:nvSpPr>
        <p:spPr bwMode="auto">
          <a:xfrm>
            <a:off x="6758425" y="2384994"/>
            <a:ext cx="880094" cy="423226"/>
          </a:xfrm>
          <a:prstGeom prst="roundRect">
            <a:avLst>
              <a:gd name="adj" fmla="val 7292"/>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Correlation analysis and forecast</a:t>
            </a:r>
          </a:p>
        </p:txBody>
      </p:sp>
      <p:sp>
        <p:nvSpPr>
          <p:cNvPr id="84" name="矩形 83"/>
          <p:cNvSpPr/>
          <p:nvPr/>
        </p:nvSpPr>
        <p:spPr bwMode="auto">
          <a:xfrm>
            <a:off x="4507591" y="4579644"/>
            <a:ext cx="720235" cy="27760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Cluster management</a:t>
            </a:r>
          </a:p>
        </p:txBody>
      </p:sp>
      <p:sp>
        <p:nvSpPr>
          <p:cNvPr id="85" name="矩形 84"/>
          <p:cNvSpPr/>
          <p:nvPr/>
        </p:nvSpPr>
        <p:spPr bwMode="auto">
          <a:xfrm>
            <a:off x="4507591" y="4949358"/>
            <a:ext cx="720235" cy="277600"/>
          </a:xfrm>
          <a:prstGeom prst="rect">
            <a:avLst/>
          </a:prstGeom>
          <a:noFill/>
          <a:ln w="9525" cap="flat" cmpd="sng" algn="ctr">
            <a:solidFill>
              <a:schemeClr val="bg1">
                <a:lumMod val="50000"/>
              </a:schemeClr>
            </a:solidFill>
            <a:prstDash val="solid"/>
            <a:round/>
            <a:headEnd type="none" w="med" len="med"/>
            <a:tailEnd type="none" w="med" len="me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fontAlgn="ctr"/>
            <a:r>
              <a:rPr lang="en-US" sz="800">
                <a:solidFill>
                  <a:srgbClr val="1D1D1A"/>
                </a:solidFill>
                <a:latin typeface="Arial" panose="020B0604020202020204" pitchFamily="34" charset="0"/>
              </a:rPr>
              <a:t>Service management</a:t>
            </a:r>
          </a:p>
        </p:txBody>
      </p:sp>
    </p:spTree>
    <p:extLst>
      <p:ext uri="{BB962C8B-B14F-4D97-AF65-F5344CB8AC3E}">
        <p14:creationId xmlns:p14="http://schemas.microsoft.com/office/powerpoint/2010/main" val="10071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7062" y="155608"/>
            <a:ext cx="11234309" cy="482076"/>
          </a:xfrm>
        </p:spPr>
        <p:txBody>
          <a:bodyPr vert="horz" wrap="square" lIns="0" tIns="45708" rIns="91416" bIns="45708" rtlCol="0" anchor="t" anchorCtr="0">
            <a:noAutofit/>
          </a:bodyPr>
          <a:lstStyle/>
          <a:p>
            <a:pPr defTabSz="1187323" fontAlgn="ctr"/>
            <a:r>
              <a:rPr lang="en-US" sz="2800" b="1">
                <a:solidFill>
                  <a:prstClr val="black"/>
                </a:solidFill>
                <a:latin typeface="Arial" panose="020B0604020202020204" pitchFamily="34" charset="0"/>
                <a:ea typeface="微软雅黑" pitchFamily="34" charset="-122"/>
              </a:rPr>
              <a:t>Core Requirements for Storage Systems</a:t>
            </a:r>
          </a:p>
        </p:txBody>
      </p:sp>
      <p:sp>
        <p:nvSpPr>
          <p:cNvPr id="4" name="Shape 330"/>
          <p:cNvSpPr/>
          <p:nvPr/>
        </p:nvSpPr>
        <p:spPr>
          <a:xfrm flipV="1">
            <a:off x="1029867" y="1820549"/>
            <a:ext cx="0" cy="2436157"/>
          </a:xfrm>
          <a:prstGeom prst="line">
            <a:avLst/>
          </a:prstGeom>
          <a:ln w="12700">
            <a:solidFill>
              <a:srgbClr val="2298F0"/>
            </a:solidFill>
            <a:tailEnd type="triangle"/>
          </a:ln>
          <a:effectLst/>
        </p:spPr>
        <p:style>
          <a:lnRef idx="2">
            <a:schemeClr val="accent1"/>
          </a:lnRef>
          <a:fillRef idx="0">
            <a:schemeClr val="accent1"/>
          </a:fillRef>
          <a:effectRef idx="1">
            <a:schemeClr val="accent1"/>
          </a:effectRef>
          <a:fontRef idx="minor">
            <a:schemeClr val="tx1"/>
          </a:fontRef>
        </p:style>
        <p:txBody>
          <a:bodyPr wrap="square" lIns="0" tIns="0" rIns="0" bIns="0">
            <a:noAutofit/>
          </a:bodyPr>
          <a:lstStyle/>
          <a:p>
            <a:pPr defTabSz="1041091" fontAlgn="ctr">
              <a:buClr>
                <a:srgbClr val="000000"/>
              </a:buClr>
              <a:defRPr sz="2000">
                <a:uFill>
                  <a:solidFill/>
                </a:uFill>
              </a:defRPr>
            </a:pPr>
            <a:endParaRPr lang="en-US" sz="2000" kern="0">
              <a:solidFill>
                <a:prstClr val="black">
                  <a:lumMod val="75000"/>
                  <a:lumOff val="25000"/>
                </a:prstClr>
              </a:solidFill>
              <a:uFill>
                <a:solidFill/>
              </a:uFill>
              <a:latin typeface="Arial" panose="020B0604020202020204" pitchFamily="34" charset="0"/>
              <a:ea typeface="微软雅黑" panose="020B0503020204020204" pitchFamily="34" charset="-122"/>
              <a:sym typeface="+mn-lt"/>
            </a:endParaRPr>
          </a:p>
        </p:txBody>
      </p:sp>
      <p:cxnSp>
        <p:nvCxnSpPr>
          <p:cNvPr id="6" name="直接连接符 5"/>
          <p:cNvCxnSpPr/>
          <p:nvPr/>
        </p:nvCxnSpPr>
        <p:spPr>
          <a:xfrm flipV="1">
            <a:off x="1418725" y="1944104"/>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991175" y="1944104"/>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495115" y="1944104"/>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3071045" y="1944104"/>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628683" y="1944104"/>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177424" y="1944104"/>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726165" y="1944104"/>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274906" y="1944104"/>
            <a:ext cx="0" cy="231260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Shape 315"/>
          <p:cNvSpPr/>
          <p:nvPr/>
        </p:nvSpPr>
        <p:spPr>
          <a:xfrm>
            <a:off x="1106729" y="4342538"/>
            <a:ext cx="561871" cy="711206"/>
          </a:xfrm>
          <a:prstGeom prst="rect">
            <a:avLst/>
          </a:prstGeom>
          <a:ln w="12700">
            <a:round/>
          </a:ln>
          <a:extLst>
            <a:ext uri="{C572A759-6A51-4108-AA02-DFA0A04FC94B}">
              <ma14:wrappingTextBoxFlag xmlns:ma14="http://schemas.microsoft.com/office/mac/drawingml/2011/main" xmlns="" val="1"/>
            </a:ext>
          </a:extLst>
        </p:spPr>
        <p:txBody>
          <a:bodyPr vert="horz" wrap="square" lIns="9515" tIns="9515" rIns="9515" bIns="9515">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ctr" defTabSz="780233" fontAlgn="ctr">
              <a:defRPr sz="1800">
                <a:solidFill>
                  <a:srgbClr val="000000"/>
                </a:solidFill>
                <a:uFillTx/>
              </a:defRPr>
            </a:pPr>
            <a:r>
              <a:rPr lang="en-US" sz="900">
                <a:solidFill>
                  <a:schemeClr val="tx1"/>
                </a:solidFill>
                <a:latin typeface="Arial" panose="020B0604020202020204" pitchFamily="34" charset="0"/>
              </a:rPr>
              <a:t>High scalability</a:t>
            </a:r>
            <a:endParaRPr lang="en-US" altLang="zh-CN" sz="900" kern="0">
              <a:solidFill>
                <a:schemeClr val="tx1"/>
              </a:solidFill>
              <a:uFillTx/>
              <a:latin typeface="Arial" panose="020B0604020202020204" pitchFamily="34" charset="0"/>
              <a:ea typeface="微软雅黑" panose="020B0503020204020204" pitchFamily="34" charset="-122"/>
              <a:cs typeface="+mn-ea"/>
              <a:sym typeface="+mn-lt"/>
            </a:endParaRPr>
          </a:p>
          <a:p>
            <a:pPr algn="r" defTabSz="780233" fontAlgn="ctr">
              <a:defRPr sz="1800">
                <a:solidFill>
                  <a:srgbClr val="000000"/>
                </a:solidFill>
                <a:uFillTx/>
              </a:defRPr>
            </a:pPr>
            <a:endParaRPr lang="en-US" sz="900" b="1" kern="0">
              <a:solidFill>
                <a:srgbClr val="2298F0"/>
              </a:solidFill>
              <a:uFillTx/>
              <a:latin typeface="Arial" panose="020B0604020202020204" pitchFamily="34" charset="0"/>
              <a:ea typeface="微软雅黑" panose="020B0503020204020204" pitchFamily="34" charset="-122"/>
              <a:cs typeface="+mn-ea"/>
              <a:sym typeface="+mn-lt"/>
            </a:endParaRPr>
          </a:p>
        </p:txBody>
      </p:sp>
      <p:sp>
        <p:nvSpPr>
          <p:cNvPr id="27" name="Shape 323"/>
          <p:cNvSpPr/>
          <p:nvPr/>
        </p:nvSpPr>
        <p:spPr>
          <a:xfrm>
            <a:off x="3741870" y="4325295"/>
            <a:ext cx="800022" cy="773992"/>
          </a:xfrm>
          <a:prstGeom prst="rect">
            <a:avLst/>
          </a:prstGeom>
          <a:ln w="12700">
            <a:round/>
          </a:ln>
          <a:extLst>
            <a:ext uri="{C572A759-6A51-4108-AA02-DFA0A04FC94B}">
              <ma14:wrappingTextBoxFlag xmlns:ma14="http://schemas.microsoft.com/office/mac/drawingml/2011/main" xmlns="" val="1"/>
            </a:ext>
          </a:extLst>
        </p:spPr>
        <p:txBody>
          <a:bodyPr vert="horz" wrap="square" lIns="9515" tIns="9515" rIns="9515" bIns="9515">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ctr" defTabSz="780233" fontAlgn="ctr">
              <a:defRPr sz="1800">
                <a:solidFill>
                  <a:srgbClr val="000000"/>
                </a:solidFill>
                <a:uFillTx/>
              </a:defRPr>
            </a:pPr>
            <a:r>
              <a:rPr lang="en-US" sz="900">
                <a:solidFill>
                  <a:prstClr val="black">
                    <a:lumMod val="75000"/>
                    <a:lumOff val="25000"/>
                  </a:prstClr>
                </a:solidFill>
                <a:latin typeface="Arial" panose="020B0604020202020204" pitchFamily="34" charset="0"/>
              </a:rPr>
              <a:t>Hotspot performance</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28" name="Shape 324"/>
          <p:cNvSpPr/>
          <p:nvPr/>
        </p:nvSpPr>
        <p:spPr>
          <a:xfrm>
            <a:off x="3354219" y="4342537"/>
            <a:ext cx="330857" cy="1046638"/>
          </a:xfrm>
          <a:prstGeom prst="rect">
            <a:avLst/>
          </a:prstGeom>
          <a:ln w="12700">
            <a:round/>
          </a:ln>
          <a:extLst>
            <a:ext uri="{C572A759-6A51-4108-AA02-DFA0A04FC94B}">
              <ma14:wrappingTextBoxFlag xmlns:ma14="http://schemas.microsoft.com/office/mac/drawingml/2011/main" xmlns="" val="1"/>
            </a:ext>
          </a:extLst>
        </p:spPr>
        <p:txBody>
          <a:bodyPr vert="horz" wrap="square" lIns="9515" tIns="9515" rIns="9515" bIns="9515">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r" defTabSz="780233" fontAlgn="ctr">
              <a:defRPr sz="1800">
                <a:solidFill>
                  <a:srgbClr val="000000"/>
                </a:solidFill>
                <a:uFillTx/>
              </a:defRPr>
            </a:pPr>
            <a:r>
              <a:rPr lang="en-US" sz="900">
                <a:solidFill>
                  <a:prstClr val="black">
                    <a:lumMod val="75000"/>
                    <a:lumOff val="25000"/>
                  </a:prstClr>
                </a:solidFill>
                <a:latin typeface="Arial" panose="020B0604020202020204" pitchFamily="34" charset="0"/>
              </a:rPr>
              <a:t>Cost</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29" name="Shape 325"/>
          <p:cNvSpPr/>
          <p:nvPr/>
        </p:nvSpPr>
        <p:spPr>
          <a:xfrm>
            <a:off x="2906554" y="4333350"/>
            <a:ext cx="458549" cy="752048"/>
          </a:xfrm>
          <a:prstGeom prst="rect">
            <a:avLst/>
          </a:prstGeom>
          <a:ln w="12700">
            <a:round/>
          </a:ln>
          <a:extLst>
            <a:ext uri="{C572A759-6A51-4108-AA02-DFA0A04FC94B}">
              <ma14:wrappingTextBoxFlag xmlns:ma14="http://schemas.microsoft.com/office/mac/drawingml/2011/main" xmlns="" val="1"/>
            </a:ext>
          </a:extLst>
        </p:spPr>
        <p:txBody>
          <a:bodyPr vert="horz" wrap="square" lIns="9515" tIns="9515" rIns="9515" bIns="9515">
            <a:noAutofit/>
          </a:bodyPr>
          <a:lstStyle/>
          <a:p>
            <a:pPr algn="r" defTabSz="780233" fontAlgn="ctr">
              <a:buClr>
                <a:srgbClr val="929292"/>
              </a:buClr>
              <a:defRPr sz="1800"/>
            </a:pPr>
            <a:r>
              <a:rPr lang="en-US" sz="900">
                <a:latin typeface="Arial" panose="020B0604020202020204" pitchFamily="34" charset="0"/>
              </a:rPr>
              <a:t>Usability</a:t>
            </a:r>
            <a:endParaRPr lang="en-US" sz="900">
              <a:solidFill>
                <a:prstClr val="black">
                  <a:lumMod val="75000"/>
                  <a:lumOff val="25000"/>
                </a:prstClr>
              </a:solidFill>
              <a:uFill>
                <a:solidFill>
                  <a:srgbClr val="FFFFFF"/>
                </a:solidFill>
              </a:uFill>
              <a:latin typeface="Arial" panose="020B0604020202020204" pitchFamily="34" charset="0"/>
              <a:ea typeface="微软雅黑" panose="020B0503020204020204" pitchFamily="34" charset="-122"/>
              <a:sym typeface="+mn-lt"/>
            </a:endParaRPr>
          </a:p>
        </p:txBody>
      </p:sp>
      <p:sp>
        <p:nvSpPr>
          <p:cNvPr id="30" name="Shape 326"/>
          <p:cNvSpPr/>
          <p:nvPr/>
        </p:nvSpPr>
        <p:spPr>
          <a:xfrm>
            <a:off x="2176892" y="4333820"/>
            <a:ext cx="681429" cy="711204"/>
          </a:xfrm>
          <a:prstGeom prst="rect">
            <a:avLst/>
          </a:prstGeom>
          <a:ln w="12700">
            <a:round/>
          </a:ln>
          <a:extLst>
            <a:ext uri="{C572A759-6A51-4108-AA02-DFA0A04FC94B}">
              <ma14:wrappingTextBoxFlag xmlns:ma14="http://schemas.microsoft.com/office/mac/drawingml/2011/main" xmlns="" val="1"/>
            </a:ext>
          </a:extLst>
        </p:spPr>
        <p:txBody>
          <a:bodyPr vert="horz" wrap="square" lIns="9515" tIns="9515" rIns="9515" bIns="9515">
            <a:noAutofit/>
          </a:bodyPr>
          <a:lstStyle/>
          <a:p>
            <a:pPr algn="ctr" defTabSz="780233" fontAlgn="ctr">
              <a:buClr>
                <a:srgbClr val="929292"/>
              </a:buClr>
              <a:defRPr sz="1800"/>
            </a:pPr>
            <a:r>
              <a:rPr lang="en-US" sz="900">
                <a:latin typeface="Arial" panose="020B0604020202020204" pitchFamily="34" charset="0"/>
              </a:rPr>
              <a:t>I/O performance</a:t>
            </a:r>
            <a:endParaRPr lang="en-US" sz="900">
              <a:uFill>
                <a:solidFill>
                  <a:srgbClr val="FFFFFF"/>
                </a:solidFill>
              </a:uFill>
              <a:latin typeface="Arial" panose="020B0604020202020204" pitchFamily="34" charset="0"/>
              <a:ea typeface="微软雅黑" panose="020B0503020204020204" pitchFamily="34" charset="-122"/>
              <a:sym typeface="+mn-lt"/>
            </a:endParaRPr>
          </a:p>
        </p:txBody>
      </p:sp>
      <p:sp>
        <p:nvSpPr>
          <p:cNvPr id="31" name="Shape 328"/>
          <p:cNvSpPr/>
          <p:nvPr/>
        </p:nvSpPr>
        <p:spPr>
          <a:xfrm>
            <a:off x="1700695" y="4325295"/>
            <a:ext cx="550400" cy="711205"/>
          </a:xfrm>
          <a:prstGeom prst="rect">
            <a:avLst/>
          </a:prstGeom>
          <a:ln w="12700">
            <a:round/>
          </a:ln>
          <a:extLst>
            <a:ext uri="{C572A759-6A51-4108-AA02-DFA0A04FC94B}">
              <ma14:wrappingTextBoxFlag xmlns:ma14="http://schemas.microsoft.com/office/mac/drawingml/2011/main" xmlns="" val="1"/>
            </a:ext>
          </a:extLst>
        </p:spPr>
        <p:txBody>
          <a:bodyPr vert="horz" wrap="square" lIns="9515" tIns="9515" rIns="9515" bIns="9515">
            <a:noAutofit/>
          </a:bodyPr>
          <a:lstStyle/>
          <a:p>
            <a:pPr algn="ctr" defTabSz="780233" fontAlgn="ctr">
              <a:buClr>
                <a:srgbClr val="929292"/>
              </a:buClr>
            </a:pPr>
            <a:r>
              <a:rPr lang="en-US" sz="900">
                <a:latin typeface="Arial" panose="020B0604020202020204" pitchFamily="34" charset="0"/>
              </a:rPr>
              <a:t>Reliability</a:t>
            </a:r>
            <a:endParaRPr lang="en-US" sz="900" kern="0">
              <a:latin typeface="Arial" panose="020B0604020202020204" pitchFamily="34" charset="0"/>
              <a:ea typeface="微软雅黑" panose="020B0503020204020204" pitchFamily="34" charset="-122"/>
              <a:sym typeface="+mn-lt"/>
            </a:endParaRPr>
          </a:p>
        </p:txBody>
      </p:sp>
      <p:sp>
        <p:nvSpPr>
          <p:cNvPr id="32" name="Shape 329"/>
          <p:cNvSpPr/>
          <p:nvPr/>
        </p:nvSpPr>
        <p:spPr>
          <a:xfrm>
            <a:off x="1033842" y="4256705"/>
            <a:ext cx="4818136" cy="0"/>
          </a:xfrm>
          <a:prstGeom prst="line">
            <a:avLst/>
          </a:prstGeom>
          <a:ln w="12700">
            <a:solidFill>
              <a:srgbClr val="2298F0"/>
            </a:solidFill>
            <a:tailEnd type="triangle"/>
          </a:ln>
          <a:effectLst/>
        </p:spPr>
        <p:style>
          <a:lnRef idx="2">
            <a:schemeClr val="accent1"/>
          </a:lnRef>
          <a:fillRef idx="0">
            <a:schemeClr val="accent1"/>
          </a:fillRef>
          <a:effectRef idx="1">
            <a:schemeClr val="accent1"/>
          </a:effectRef>
          <a:fontRef idx="minor">
            <a:schemeClr val="tx1"/>
          </a:fontRef>
        </p:style>
        <p:txBody>
          <a:bodyPr wrap="square" lIns="0" tIns="0" rIns="0" bIns="0">
            <a:noAutofit/>
          </a:bodyPr>
          <a:lstStyle/>
          <a:p>
            <a:pPr defTabSz="1041091" fontAlgn="ctr">
              <a:buClr>
                <a:srgbClr val="000000"/>
              </a:buClr>
              <a:defRPr sz="2000">
                <a:uFill>
                  <a:solidFill/>
                </a:uFill>
              </a:defRPr>
            </a:pPr>
            <a:endParaRPr lang="en-US" sz="1100" kern="0">
              <a:solidFill>
                <a:prstClr val="black">
                  <a:lumMod val="75000"/>
                  <a:lumOff val="25000"/>
                </a:prstClr>
              </a:solidFill>
              <a:uFill>
                <a:solidFill/>
              </a:uFill>
              <a:latin typeface="Arial" panose="020B0604020202020204" pitchFamily="34" charset="0"/>
              <a:ea typeface="微软雅黑" panose="020B0503020204020204" pitchFamily="34" charset="-122"/>
              <a:sym typeface="+mn-lt"/>
            </a:endParaRPr>
          </a:p>
        </p:txBody>
      </p:sp>
      <p:sp>
        <p:nvSpPr>
          <p:cNvPr id="60" name="矩形 59"/>
          <p:cNvSpPr/>
          <p:nvPr/>
        </p:nvSpPr>
        <p:spPr>
          <a:xfrm>
            <a:off x="1366769" y="2072011"/>
            <a:ext cx="133902" cy="21846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prstClr val="white"/>
              </a:solidFill>
              <a:latin typeface="Arial" panose="020B0604020202020204" pitchFamily="34" charset="0"/>
              <a:ea typeface="微软雅黑" panose="020B0503020204020204" pitchFamily="34" charset="-122"/>
            </a:endParaRPr>
          </a:p>
        </p:txBody>
      </p:sp>
      <p:sp>
        <p:nvSpPr>
          <p:cNvPr id="61" name="矩形 60"/>
          <p:cNvSpPr/>
          <p:nvPr/>
        </p:nvSpPr>
        <p:spPr>
          <a:xfrm>
            <a:off x="1915510" y="2093606"/>
            <a:ext cx="133902" cy="21630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prstClr val="white"/>
              </a:solidFill>
              <a:latin typeface="Arial" panose="020B0604020202020204" pitchFamily="34" charset="0"/>
              <a:ea typeface="微软雅黑" panose="020B0503020204020204" pitchFamily="34" charset="-122"/>
            </a:endParaRPr>
          </a:p>
        </p:txBody>
      </p:sp>
      <p:sp>
        <p:nvSpPr>
          <p:cNvPr id="62" name="矩形 61"/>
          <p:cNvSpPr/>
          <p:nvPr/>
        </p:nvSpPr>
        <p:spPr>
          <a:xfrm>
            <a:off x="2464251" y="2161990"/>
            <a:ext cx="133902" cy="20947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prstClr val="white"/>
              </a:solidFill>
              <a:latin typeface="Arial" panose="020B0604020202020204" pitchFamily="34" charset="0"/>
              <a:ea typeface="微软雅黑" panose="020B0503020204020204" pitchFamily="34" charset="-122"/>
            </a:endParaRPr>
          </a:p>
        </p:txBody>
      </p:sp>
      <p:sp>
        <p:nvSpPr>
          <p:cNvPr id="63" name="矩形 62"/>
          <p:cNvSpPr/>
          <p:nvPr/>
        </p:nvSpPr>
        <p:spPr>
          <a:xfrm>
            <a:off x="3012992" y="2219577"/>
            <a:ext cx="133902" cy="20371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prstClr val="white"/>
              </a:solidFill>
              <a:latin typeface="Arial" panose="020B0604020202020204" pitchFamily="34" charset="0"/>
              <a:ea typeface="微软雅黑" panose="020B0503020204020204" pitchFamily="34" charset="-122"/>
            </a:endParaRPr>
          </a:p>
        </p:txBody>
      </p:sp>
      <p:sp>
        <p:nvSpPr>
          <p:cNvPr id="64" name="矩形 63"/>
          <p:cNvSpPr/>
          <p:nvPr/>
        </p:nvSpPr>
        <p:spPr>
          <a:xfrm>
            <a:off x="3561733" y="2403134"/>
            <a:ext cx="133902" cy="18535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prstClr val="white"/>
              </a:solidFill>
              <a:latin typeface="Arial" panose="020B0604020202020204" pitchFamily="34" charset="0"/>
              <a:ea typeface="微软雅黑" panose="020B0503020204020204" pitchFamily="34" charset="-122"/>
            </a:endParaRPr>
          </a:p>
        </p:txBody>
      </p:sp>
      <p:sp>
        <p:nvSpPr>
          <p:cNvPr id="65" name="矩形 64"/>
          <p:cNvSpPr/>
          <p:nvPr/>
        </p:nvSpPr>
        <p:spPr>
          <a:xfrm>
            <a:off x="4110474" y="2428328"/>
            <a:ext cx="133902" cy="18283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prstClr val="white"/>
              </a:solidFill>
              <a:latin typeface="Arial" panose="020B0604020202020204" pitchFamily="34" charset="0"/>
              <a:ea typeface="微软雅黑" panose="020B0503020204020204" pitchFamily="34" charset="-122"/>
            </a:endParaRPr>
          </a:p>
        </p:txBody>
      </p:sp>
      <p:sp>
        <p:nvSpPr>
          <p:cNvPr id="66" name="矩形 65"/>
          <p:cNvSpPr/>
          <p:nvPr/>
        </p:nvSpPr>
        <p:spPr>
          <a:xfrm>
            <a:off x="4659215" y="2554299"/>
            <a:ext cx="133902" cy="17024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prstClr val="white"/>
              </a:solidFill>
              <a:latin typeface="Arial" panose="020B0604020202020204" pitchFamily="34" charset="0"/>
              <a:ea typeface="微软雅黑" panose="020B0503020204020204" pitchFamily="34" charset="-122"/>
            </a:endParaRPr>
          </a:p>
        </p:txBody>
      </p:sp>
      <p:sp>
        <p:nvSpPr>
          <p:cNvPr id="67" name="矩形 66"/>
          <p:cNvSpPr/>
          <p:nvPr/>
        </p:nvSpPr>
        <p:spPr>
          <a:xfrm>
            <a:off x="5207956" y="2946608"/>
            <a:ext cx="133902" cy="131009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prstClr val="white"/>
              </a:solidFill>
              <a:latin typeface="Arial" panose="020B0604020202020204" pitchFamily="34" charset="0"/>
              <a:ea typeface="微软雅黑" panose="020B0503020204020204" pitchFamily="34" charset="-122"/>
            </a:endParaRPr>
          </a:p>
        </p:txBody>
      </p:sp>
      <p:sp>
        <p:nvSpPr>
          <p:cNvPr id="68" name="Shape 323"/>
          <p:cNvSpPr/>
          <p:nvPr/>
        </p:nvSpPr>
        <p:spPr>
          <a:xfrm>
            <a:off x="4528501" y="4333350"/>
            <a:ext cx="479680" cy="836232"/>
          </a:xfrm>
          <a:prstGeom prst="rect">
            <a:avLst/>
          </a:prstGeom>
          <a:ln w="12700">
            <a:round/>
          </a:ln>
          <a:extLst>
            <a:ext uri="{C572A759-6A51-4108-AA02-DFA0A04FC94B}">
              <ma14:wrappingTextBoxFlag xmlns:ma14="http://schemas.microsoft.com/office/mac/drawingml/2011/main" xmlns="" val="1"/>
            </a:ext>
          </a:extLst>
        </p:spPr>
        <p:txBody>
          <a:bodyPr vert="horz" wrap="square" lIns="9515" tIns="9515" rIns="9515" bIns="9515">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ctr" defTabSz="780233" fontAlgn="ctr">
              <a:defRPr sz="1800">
                <a:solidFill>
                  <a:srgbClr val="000000"/>
                </a:solidFill>
                <a:uFillTx/>
              </a:defRPr>
            </a:pPr>
            <a:r>
              <a:rPr lang="en-US" sz="900">
                <a:solidFill>
                  <a:prstClr val="black">
                    <a:lumMod val="75000"/>
                    <a:lumOff val="25000"/>
                  </a:prstClr>
                </a:solidFill>
                <a:latin typeface="Arial" panose="020B0604020202020204" pitchFamily="34" charset="0"/>
              </a:rPr>
              <a:t>Data security</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69" name="Shape 323"/>
          <p:cNvSpPr/>
          <p:nvPr/>
        </p:nvSpPr>
        <p:spPr>
          <a:xfrm>
            <a:off x="4963604" y="4333350"/>
            <a:ext cx="555188" cy="836232"/>
          </a:xfrm>
          <a:prstGeom prst="rect">
            <a:avLst/>
          </a:prstGeom>
          <a:ln w="12700">
            <a:round/>
          </a:ln>
          <a:extLst>
            <a:ext uri="{C572A759-6A51-4108-AA02-DFA0A04FC94B}">
              <ma14:wrappingTextBoxFlag xmlns:ma14="http://schemas.microsoft.com/office/mac/drawingml/2011/main" xmlns="" val="1"/>
            </a:ext>
          </a:extLst>
        </p:spPr>
        <p:txBody>
          <a:bodyPr vert="horz" wrap="square" lIns="9515" tIns="9515" rIns="9515" bIns="9515" anchor="t">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r" defTabSz="780233" fontAlgn="ctr">
              <a:defRPr sz="1800">
                <a:solidFill>
                  <a:srgbClr val="000000"/>
                </a:solidFill>
                <a:uFillTx/>
              </a:defRPr>
            </a:pPr>
            <a:r>
              <a:rPr lang="en-US" sz="900">
                <a:solidFill>
                  <a:prstClr val="black">
                    <a:lumMod val="75000"/>
                    <a:lumOff val="25000"/>
                  </a:prstClr>
                </a:solidFill>
                <a:latin typeface="Arial" panose="020B0604020202020204" pitchFamily="34" charset="0"/>
              </a:rPr>
              <a:t>Features</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70" name="文本框 69"/>
          <p:cNvSpPr txBox="1"/>
          <p:nvPr/>
        </p:nvSpPr>
        <p:spPr>
          <a:xfrm>
            <a:off x="1357872" y="1880815"/>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60.7%</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0"/>
          <p:cNvSpPr txBox="1"/>
          <p:nvPr/>
        </p:nvSpPr>
        <p:spPr>
          <a:xfrm>
            <a:off x="1937804" y="1906374"/>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60.1%</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文本框 71"/>
          <p:cNvSpPr txBox="1"/>
          <p:nvPr/>
        </p:nvSpPr>
        <p:spPr>
          <a:xfrm>
            <a:off x="2458879" y="1978144"/>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58.2%</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文本框 72"/>
          <p:cNvSpPr txBox="1"/>
          <p:nvPr/>
        </p:nvSpPr>
        <p:spPr>
          <a:xfrm>
            <a:off x="3004095" y="2027790"/>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56.6%</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4" name="文本框 73"/>
          <p:cNvSpPr txBox="1"/>
          <p:nvPr/>
        </p:nvSpPr>
        <p:spPr>
          <a:xfrm>
            <a:off x="3579683" y="2193533"/>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51.5%</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5" name="文本框 74"/>
          <p:cNvSpPr txBox="1"/>
          <p:nvPr/>
        </p:nvSpPr>
        <p:spPr>
          <a:xfrm>
            <a:off x="4106947" y="2240461"/>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50.8%</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文本框 75"/>
          <p:cNvSpPr txBox="1"/>
          <p:nvPr/>
        </p:nvSpPr>
        <p:spPr>
          <a:xfrm>
            <a:off x="4664567" y="2362346"/>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47.3%</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文本框 76"/>
          <p:cNvSpPr txBox="1"/>
          <p:nvPr/>
        </p:nvSpPr>
        <p:spPr>
          <a:xfrm>
            <a:off x="5224248" y="2732789"/>
            <a:ext cx="554960" cy="246221"/>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36.4%</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8" name="组合 77"/>
          <p:cNvGrpSpPr/>
          <p:nvPr/>
        </p:nvGrpSpPr>
        <p:grpSpPr>
          <a:xfrm>
            <a:off x="928273" y="5062463"/>
            <a:ext cx="4552475" cy="347968"/>
            <a:chOff x="597230" y="5840993"/>
            <a:chExt cx="4553529" cy="348048"/>
          </a:xfrm>
        </p:grpSpPr>
        <p:sp>
          <p:nvSpPr>
            <p:cNvPr id="79" name="矩形 18"/>
            <p:cNvSpPr/>
            <p:nvPr/>
          </p:nvSpPr>
          <p:spPr>
            <a:xfrm>
              <a:off x="597230" y="5840993"/>
              <a:ext cx="4553529" cy="307848"/>
            </a:xfrm>
            <a:prstGeom prst="rect">
              <a:avLst/>
            </a:prstGeom>
          </p:spPr>
          <p:txBody>
            <a:bodyPr wrap="square" lIns="0" tIns="0" rIns="0" bIns="0">
              <a:noAutofit/>
            </a:bodyPr>
            <a:lstStyle/>
            <a:p>
              <a:pPr algn="ctr" fontAlgn="ctr">
                <a:spcBef>
                  <a:spcPct val="20000"/>
                </a:spcBef>
                <a:defRPr/>
              </a:pPr>
              <a:r>
                <a:rPr lang="en-US" sz="1000" dirty="0">
                  <a:solidFill>
                    <a:prstClr val="white">
                      <a:lumMod val="50000"/>
                    </a:prstClr>
                  </a:solidFill>
                  <a:latin typeface="Arial" panose="020B0604020202020204" pitchFamily="34" charset="0"/>
                </a:rPr>
                <a:t>Source: 130 questionnaires and 50 bidding documents from carriers, governments, finance sectors, and large enterprises</a:t>
              </a:r>
              <a:endParaRPr lang="en-US" altLang="zh-CN" sz="1000" i="1" dirty="0">
                <a:solidFill>
                  <a:prstClr val="white">
                    <a:lumMod val="50000"/>
                  </a:prstClr>
                </a:solidFill>
                <a:latin typeface="Arial" panose="020B0604020202020204" pitchFamily="34" charset="0"/>
                <a:ea typeface="微软雅黑" panose="020B0503020204020204" pitchFamily="34" charset="-122"/>
                <a:cs typeface="Arial" pitchFamily="34" charset="0"/>
              </a:endParaRPr>
            </a:p>
          </p:txBody>
        </p:sp>
        <p:cxnSp>
          <p:nvCxnSpPr>
            <p:cNvPr id="80" name="直接连接符 79"/>
            <p:cNvCxnSpPr/>
            <p:nvPr/>
          </p:nvCxnSpPr>
          <p:spPr>
            <a:xfrm>
              <a:off x="888442" y="6189041"/>
              <a:ext cx="4020173" cy="0"/>
            </a:xfrm>
            <a:prstGeom prst="line">
              <a:avLst/>
            </a:prstGeom>
            <a:noFill/>
            <a:ln w="12700" cap="flat">
              <a:solidFill>
                <a:srgbClr val="313E4F">
                  <a:alpha val="47843"/>
                </a:srgbClr>
              </a:solidFill>
              <a:prstDash val="solid"/>
              <a:miter lim="400000"/>
            </a:ln>
            <a:effectLst/>
          </p:spPr>
          <p:style>
            <a:lnRef idx="0">
              <a:scrgbClr r="0" g="0" b="0"/>
            </a:lnRef>
            <a:fillRef idx="0">
              <a:scrgbClr r="0" g="0" b="0"/>
            </a:fillRef>
            <a:effectRef idx="0">
              <a:scrgbClr r="0" g="0" b="0"/>
            </a:effectRef>
            <a:fontRef idx="none"/>
          </p:style>
        </p:cxnSp>
      </p:grpSp>
      <p:sp>
        <p:nvSpPr>
          <p:cNvPr id="81" name="文本框 80"/>
          <p:cNvSpPr txBox="1"/>
          <p:nvPr/>
        </p:nvSpPr>
        <p:spPr>
          <a:xfrm>
            <a:off x="1633645" y="1071324"/>
            <a:ext cx="4246156" cy="830997"/>
          </a:xfrm>
          <a:prstGeom prst="rect">
            <a:avLst/>
          </a:prstGeom>
          <a:noFill/>
        </p:spPr>
        <p:txBody>
          <a:bodyPr wrap="square" rtlCol="0">
            <a:noAutofit/>
          </a:bodyPr>
          <a:lstStyle/>
          <a:p>
            <a:pPr fontAlgn="ctr">
              <a:lnSpc>
                <a:spcPct val="150000"/>
              </a:lnSpc>
            </a:pPr>
            <a:r>
              <a:rPr lang="en-US" sz="1600">
                <a:solidFill>
                  <a:prstClr val="black"/>
                </a:solidFill>
                <a:latin typeface="Arial" panose="020B0604020202020204" pitchFamily="34" charset="0"/>
              </a:rPr>
              <a:t>Distributed Storage Hot Issue Statistics</a:t>
            </a:r>
            <a:endParaRPr lang="en-US" sz="1600" b="1">
              <a:solidFill>
                <a:prstClr val="black"/>
              </a:solidFill>
              <a:latin typeface="Arial" panose="020B0604020202020204" pitchFamily="34" charset="0"/>
              <a:ea typeface="微软雅黑" panose="020B0503020204020204" pitchFamily="34" charset="-122"/>
            </a:endParaRPr>
          </a:p>
        </p:txBody>
      </p:sp>
      <p:sp>
        <p:nvSpPr>
          <p:cNvPr id="82" name="Line 39"/>
          <p:cNvSpPr>
            <a:spLocks noChangeShapeType="1"/>
          </p:cNvSpPr>
          <p:nvPr/>
        </p:nvSpPr>
        <p:spPr bwMode="auto">
          <a:xfrm>
            <a:off x="9047683" y="1990655"/>
            <a:ext cx="0" cy="1087804"/>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sp>
        <p:nvSpPr>
          <p:cNvPr id="83" name="Line 39"/>
          <p:cNvSpPr>
            <a:spLocks noChangeShapeType="1"/>
          </p:cNvSpPr>
          <p:nvPr/>
        </p:nvSpPr>
        <p:spPr bwMode="auto">
          <a:xfrm flipV="1">
            <a:off x="7915146" y="3817367"/>
            <a:ext cx="1025521" cy="1345316"/>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sp>
        <p:nvSpPr>
          <p:cNvPr id="84" name="Line 40"/>
          <p:cNvSpPr>
            <a:spLocks noChangeShapeType="1"/>
          </p:cNvSpPr>
          <p:nvPr/>
        </p:nvSpPr>
        <p:spPr bwMode="auto">
          <a:xfrm>
            <a:off x="7710217" y="3174155"/>
            <a:ext cx="886098" cy="234445"/>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sp>
        <p:nvSpPr>
          <p:cNvPr id="85" name="弧形 84"/>
          <p:cNvSpPr/>
          <p:nvPr/>
        </p:nvSpPr>
        <p:spPr bwMode="auto">
          <a:xfrm flipH="1">
            <a:off x="7108314" y="1546956"/>
            <a:ext cx="3955486" cy="3950733"/>
          </a:xfrm>
          <a:prstGeom prst="arc">
            <a:avLst>
              <a:gd name="adj1" fmla="val 3156837"/>
              <a:gd name="adj2" fmla="val 2845421"/>
            </a:avLst>
          </a:prstGeom>
          <a:noFill/>
          <a:ln w="190500" cap="flat" cmpd="sng" algn="ctr">
            <a:solidFill>
              <a:schemeClr val="bg1">
                <a:lumMod val="85000"/>
              </a:schemeClr>
            </a:solidFill>
            <a:prstDash val="solid"/>
            <a:round/>
            <a:headEnd type="none" w="med" len="med"/>
            <a:tailEnd type="none" w="med" len="med"/>
          </a:ln>
          <a:effectLst/>
        </p:spPr>
        <p:txBody>
          <a:bodyPr vert="horz" wrap="square" lIns="121883" tIns="60941" rIns="121883" bIns="60941"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defTabSz="1218834" fontAlgn="ctr">
              <a:spcBef>
                <a:spcPct val="0"/>
              </a:spcBef>
              <a:spcAft>
                <a:spcPct val="0"/>
              </a:spcAft>
              <a:buClr>
                <a:srgbClr val="CC9900"/>
              </a:buClr>
              <a:buFont typeface="Wingdings" pitchFamily="2" charset="2"/>
              <a:buChar char="n"/>
            </a:pPr>
            <a:endParaRPr lang="en-US" altLang="zh-CN" b="1">
              <a:solidFill>
                <a:prstClr val="black"/>
              </a:solidFill>
              <a:latin typeface="Arial" panose="020B0604020202020204" pitchFamily="34" charset="0"/>
              <a:ea typeface="微软雅黑" panose="020B0503020204020204" pitchFamily="34" charset="-122"/>
            </a:endParaRPr>
          </a:p>
        </p:txBody>
      </p:sp>
      <p:sp>
        <p:nvSpPr>
          <p:cNvPr id="86" name="弧形 85"/>
          <p:cNvSpPr/>
          <p:nvPr/>
        </p:nvSpPr>
        <p:spPr bwMode="auto">
          <a:xfrm flipH="1">
            <a:off x="6928231" y="1382940"/>
            <a:ext cx="4332316" cy="4254215"/>
          </a:xfrm>
          <a:prstGeom prst="arc">
            <a:avLst>
              <a:gd name="adj1" fmla="val 4081977"/>
              <a:gd name="adj2" fmla="val 4024520"/>
            </a:avLst>
          </a:prstGeom>
          <a:noFill/>
          <a:ln w="76200" cap="flat" cmpd="sng" algn="ctr">
            <a:solidFill>
              <a:srgbClr val="313E4F"/>
            </a:solidFill>
            <a:prstDash val="solid"/>
            <a:round/>
            <a:headEnd type="none" w="med" len="med"/>
            <a:tailEnd type="none" w="med" len="med"/>
          </a:ln>
          <a:effectLst/>
        </p:spPr>
        <p:txBody>
          <a:bodyPr vert="horz" wrap="square" lIns="121883" tIns="60941" rIns="121883" bIns="60941"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defTabSz="1218834" fontAlgn="ctr">
              <a:spcBef>
                <a:spcPct val="0"/>
              </a:spcBef>
              <a:spcAft>
                <a:spcPct val="0"/>
              </a:spcAft>
              <a:buClr>
                <a:srgbClr val="CC9900"/>
              </a:buClr>
              <a:buFont typeface="Wingdings" pitchFamily="2" charset="2"/>
              <a:buChar char="n"/>
            </a:pPr>
            <a:endParaRPr lang="en-US" altLang="zh-CN" b="1">
              <a:solidFill>
                <a:prstClr val="black"/>
              </a:solidFill>
              <a:latin typeface="Arial" panose="020B0604020202020204" pitchFamily="34" charset="0"/>
              <a:ea typeface="微软雅黑" panose="020B0503020204020204" pitchFamily="34" charset="-122"/>
            </a:endParaRPr>
          </a:p>
        </p:txBody>
      </p:sp>
      <p:sp>
        <p:nvSpPr>
          <p:cNvPr id="90" name="矩形 89"/>
          <p:cNvSpPr/>
          <p:nvPr/>
        </p:nvSpPr>
        <p:spPr>
          <a:xfrm>
            <a:off x="8517294" y="2797078"/>
            <a:ext cx="1131556" cy="1231106"/>
          </a:xfrm>
          <a:prstGeom prst="rect">
            <a:avLst/>
          </a:prstGeom>
          <a:noFill/>
        </p:spPr>
        <p:txBody>
          <a:bodyPr vert="horz" wrap="square" lIns="0" tIns="0" rIns="0" bIns="0" anchor="ctr" anchorCtr="0">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defRPr sz="1800" b="0" spc="0">
                <a:solidFill>
                  <a:srgbClr val="000000"/>
                </a:solidFill>
                <a:effectLst/>
              </a:defRPr>
            </a:pPr>
            <a:r>
              <a:rPr lang="en-US" sz="1400" b="1">
                <a:solidFill>
                  <a:srgbClr val="313E4F"/>
                </a:solidFill>
                <a:latin typeface="Arial" panose="020B0604020202020204" pitchFamily="34" charset="0"/>
              </a:rPr>
              <a:t>Users'</a:t>
            </a:r>
            <a:endParaRPr lang="en-US" altLang="zh-CN" sz="1400" b="1">
              <a:solidFill>
                <a:srgbClr val="313E4F"/>
              </a:solidFill>
              <a:latin typeface="Arial" panose="020B0604020202020204" pitchFamily="34" charset="0"/>
              <a:ea typeface="微软雅黑" panose="020B0503020204020204" pitchFamily="34" charset="-122"/>
              <a:cs typeface="+mn-ea"/>
              <a:sym typeface="+mn-lt"/>
            </a:endParaRPr>
          </a:p>
          <a:p>
            <a:pPr algn="ctr" fontAlgn="ctr">
              <a:defRPr sz="1800" b="0" spc="0">
                <a:solidFill>
                  <a:srgbClr val="000000"/>
                </a:solidFill>
                <a:effectLst/>
              </a:defRPr>
            </a:pPr>
            <a:r>
              <a:rPr lang="en-US" sz="1400" b="1">
                <a:solidFill>
                  <a:srgbClr val="313E4F"/>
                </a:solidFill>
                <a:latin typeface="Arial" panose="020B0604020202020204" pitchFamily="34" charset="0"/>
              </a:rPr>
              <a:t>core requirements</a:t>
            </a:r>
          </a:p>
        </p:txBody>
      </p:sp>
      <p:sp>
        <p:nvSpPr>
          <p:cNvPr id="104" name="矩形 103"/>
          <p:cNvSpPr/>
          <p:nvPr/>
        </p:nvSpPr>
        <p:spPr>
          <a:xfrm>
            <a:off x="695331" y="1546955"/>
            <a:ext cx="5459242" cy="3961753"/>
          </a:xfrm>
          <a:prstGeom prst="rect">
            <a:avLst/>
          </a:prstGeom>
          <a:noFill/>
          <a:ln w="12700">
            <a:solidFill>
              <a:srgbClr val="9CA3A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prstClr val="white"/>
              </a:solidFill>
              <a:latin typeface="Arial" panose="020B0604020202020204" pitchFamily="34" charset="0"/>
              <a:ea typeface="微软雅黑" panose="020B0503020204020204" pitchFamily="34" charset="-122"/>
            </a:endParaRPr>
          </a:p>
        </p:txBody>
      </p:sp>
      <p:grpSp>
        <p:nvGrpSpPr>
          <p:cNvPr id="9" name="组合 8"/>
          <p:cNvGrpSpPr/>
          <p:nvPr/>
        </p:nvGrpSpPr>
        <p:grpSpPr>
          <a:xfrm>
            <a:off x="7364217" y="4581153"/>
            <a:ext cx="1093252" cy="1093252"/>
            <a:chOff x="7423433" y="4445334"/>
            <a:chExt cx="1093252" cy="1093252"/>
          </a:xfrm>
        </p:grpSpPr>
        <p:sp>
          <p:nvSpPr>
            <p:cNvPr id="89" name="椭圆 88"/>
            <p:cNvSpPr/>
            <p:nvPr/>
          </p:nvSpPr>
          <p:spPr>
            <a:xfrm>
              <a:off x="7423433" y="4445334"/>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94" name="矩形 93"/>
            <p:cNvSpPr/>
            <p:nvPr/>
          </p:nvSpPr>
          <p:spPr>
            <a:xfrm>
              <a:off x="7470818" y="4725717"/>
              <a:ext cx="98561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400" b="1">
                  <a:solidFill>
                    <a:prstClr val="white"/>
                  </a:solidFill>
                  <a:latin typeface="Arial" panose="020B0604020202020204" pitchFamily="34" charset="0"/>
                </a:rPr>
                <a:t>Reliability</a:t>
              </a:r>
              <a:endParaRPr lang="en-US" altLang="zh-CN" sz="1400" b="1">
                <a:solidFill>
                  <a:prstClr val="white"/>
                </a:solidFill>
                <a:latin typeface="Arial" panose="020B0604020202020204" pitchFamily="34" charset="0"/>
                <a:ea typeface="微软雅黑" panose="020B0503020204020204" pitchFamily="34" charset="-122"/>
                <a:cs typeface="Arial" pitchFamily="34" charset="0"/>
              </a:endParaRPr>
            </a:p>
          </p:txBody>
        </p:sp>
        <p:sp>
          <p:nvSpPr>
            <p:cNvPr id="107" name="Freeform 27"/>
            <p:cNvSpPr>
              <a:spLocks noEditPoints="1"/>
            </p:cNvSpPr>
            <p:nvPr/>
          </p:nvSpPr>
          <p:spPr bwMode="auto">
            <a:xfrm>
              <a:off x="7776055" y="4610878"/>
              <a:ext cx="393563" cy="393563"/>
            </a:xfrm>
            <a:custGeom>
              <a:avLst/>
              <a:gdLst>
                <a:gd name="T0" fmla="*/ 35 w 90"/>
                <a:gd name="T1" fmla="*/ 85 h 90"/>
                <a:gd name="T2" fmla="*/ 30 w 90"/>
                <a:gd name="T3" fmla="*/ 75 h 90"/>
                <a:gd name="T4" fmla="*/ 17 w 90"/>
                <a:gd name="T5" fmla="*/ 80 h 90"/>
                <a:gd name="T6" fmla="*/ 9 w 90"/>
                <a:gd name="T7" fmla="*/ 66 h 90"/>
                <a:gd name="T8" fmla="*/ 13 w 90"/>
                <a:gd name="T9" fmla="*/ 56 h 90"/>
                <a:gd name="T10" fmla="*/ 0 w 90"/>
                <a:gd name="T11" fmla="*/ 50 h 90"/>
                <a:gd name="T12" fmla="*/ 11 w 90"/>
                <a:gd name="T13" fmla="*/ 35 h 90"/>
                <a:gd name="T14" fmla="*/ 14 w 90"/>
                <a:gd name="T15" fmla="*/ 28 h 90"/>
                <a:gd name="T16" fmla="*/ 9 w 90"/>
                <a:gd name="T17" fmla="*/ 17 h 90"/>
                <a:gd name="T18" fmla="*/ 28 w 90"/>
                <a:gd name="T19" fmla="*/ 14 h 90"/>
                <a:gd name="T20" fmla="*/ 35 w 90"/>
                <a:gd name="T21" fmla="*/ 11 h 90"/>
                <a:gd name="T22" fmla="*/ 50 w 90"/>
                <a:gd name="T23" fmla="*/ 0 h 90"/>
                <a:gd name="T24" fmla="*/ 56 w 90"/>
                <a:gd name="T25" fmla="*/ 13 h 90"/>
                <a:gd name="T26" fmla="*/ 66 w 90"/>
                <a:gd name="T27" fmla="*/ 9 h 90"/>
                <a:gd name="T28" fmla="*/ 82 w 90"/>
                <a:gd name="T29" fmla="*/ 20 h 90"/>
                <a:gd name="T30" fmla="*/ 75 w 90"/>
                <a:gd name="T31" fmla="*/ 30 h 90"/>
                <a:gd name="T32" fmla="*/ 85 w 90"/>
                <a:gd name="T33" fmla="*/ 35 h 90"/>
                <a:gd name="T34" fmla="*/ 85 w 90"/>
                <a:gd name="T35" fmla="*/ 55 h 90"/>
                <a:gd name="T36" fmla="*/ 75 w 90"/>
                <a:gd name="T37" fmla="*/ 59 h 90"/>
                <a:gd name="T38" fmla="*/ 82 w 90"/>
                <a:gd name="T39" fmla="*/ 70 h 90"/>
                <a:gd name="T40" fmla="*/ 66 w 90"/>
                <a:gd name="T41" fmla="*/ 80 h 90"/>
                <a:gd name="T42" fmla="*/ 56 w 90"/>
                <a:gd name="T43" fmla="*/ 77 h 90"/>
                <a:gd name="T44" fmla="*/ 50 w 90"/>
                <a:gd name="T45" fmla="*/ 90 h 90"/>
                <a:gd name="T46" fmla="*/ 35 w 90"/>
                <a:gd name="T47" fmla="*/ 73 h 90"/>
                <a:gd name="T48" fmla="*/ 40 w 90"/>
                <a:gd name="T49" fmla="*/ 86 h 90"/>
                <a:gd name="T50" fmla="*/ 51 w 90"/>
                <a:gd name="T51" fmla="*/ 78 h 90"/>
                <a:gd name="T52" fmla="*/ 64 w 90"/>
                <a:gd name="T53" fmla="*/ 73 h 90"/>
                <a:gd name="T54" fmla="*/ 77 w 90"/>
                <a:gd name="T55" fmla="*/ 70 h 90"/>
                <a:gd name="T56" fmla="*/ 73 w 90"/>
                <a:gd name="T57" fmla="*/ 64 h 90"/>
                <a:gd name="T58" fmla="*/ 78 w 90"/>
                <a:gd name="T59" fmla="*/ 51 h 90"/>
                <a:gd name="T60" fmla="*/ 86 w 90"/>
                <a:gd name="T61" fmla="*/ 40 h 90"/>
                <a:gd name="T62" fmla="*/ 73 w 90"/>
                <a:gd name="T63" fmla="*/ 35 h 90"/>
                <a:gd name="T64" fmla="*/ 77 w 90"/>
                <a:gd name="T65" fmla="*/ 21 h 90"/>
                <a:gd name="T66" fmla="*/ 70 w 90"/>
                <a:gd name="T67" fmla="*/ 12 h 90"/>
                <a:gd name="T68" fmla="*/ 58 w 90"/>
                <a:gd name="T69" fmla="*/ 18 h 90"/>
                <a:gd name="T70" fmla="*/ 51 w 90"/>
                <a:gd name="T71" fmla="*/ 5 h 90"/>
                <a:gd name="T72" fmla="*/ 39 w 90"/>
                <a:gd name="T73" fmla="*/ 5 h 90"/>
                <a:gd name="T74" fmla="*/ 32 w 90"/>
                <a:gd name="T75" fmla="*/ 18 h 90"/>
                <a:gd name="T76" fmla="*/ 19 w 90"/>
                <a:gd name="T77" fmla="*/ 12 h 90"/>
                <a:gd name="T78" fmla="*/ 12 w 90"/>
                <a:gd name="T79" fmla="*/ 21 h 90"/>
                <a:gd name="T80" fmla="*/ 17 w 90"/>
                <a:gd name="T81" fmla="*/ 35 h 90"/>
                <a:gd name="T82" fmla="*/ 4 w 90"/>
                <a:gd name="T83" fmla="*/ 40 h 90"/>
                <a:gd name="T84" fmla="*/ 11 w 90"/>
                <a:gd name="T85" fmla="*/ 51 h 90"/>
                <a:gd name="T86" fmla="*/ 17 w 90"/>
                <a:gd name="T87" fmla="*/ 64 h 90"/>
                <a:gd name="T88" fmla="*/ 12 w 90"/>
                <a:gd name="T89" fmla="*/ 70 h 90"/>
                <a:gd name="T90" fmla="*/ 25 w 90"/>
                <a:gd name="T91" fmla="*/ 73 h 90"/>
                <a:gd name="T92" fmla="*/ 29 w 90"/>
                <a:gd name="T93" fmla="*/ 45 h 90"/>
                <a:gd name="T94" fmla="*/ 45 w 90"/>
                <a:gd name="T95" fmla="*/ 60 h 90"/>
                <a:gd name="T96" fmla="*/ 45 w 90"/>
                <a:gd name="T97" fmla="*/ 5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0">
                  <a:moveTo>
                    <a:pt x="50" y="90"/>
                  </a:moveTo>
                  <a:cubicBezTo>
                    <a:pt x="40" y="90"/>
                    <a:pt x="40" y="90"/>
                    <a:pt x="40" y="90"/>
                  </a:cubicBezTo>
                  <a:cubicBezTo>
                    <a:pt x="37" y="90"/>
                    <a:pt x="35" y="88"/>
                    <a:pt x="35" y="85"/>
                  </a:cubicBezTo>
                  <a:cubicBezTo>
                    <a:pt x="35" y="78"/>
                    <a:pt x="35" y="78"/>
                    <a:pt x="35" y="78"/>
                  </a:cubicBezTo>
                  <a:cubicBezTo>
                    <a:pt x="35" y="78"/>
                    <a:pt x="34" y="77"/>
                    <a:pt x="34" y="77"/>
                  </a:cubicBezTo>
                  <a:cubicBezTo>
                    <a:pt x="30" y="75"/>
                    <a:pt x="30" y="75"/>
                    <a:pt x="30" y="75"/>
                  </a:cubicBezTo>
                  <a:cubicBezTo>
                    <a:pt x="30" y="75"/>
                    <a:pt x="29" y="75"/>
                    <a:pt x="28" y="76"/>
                  </a:cubicBezTo>
                  <a:cubicBezTo>
                    <a:pt x="23" y="80"/>
                    <a:pt x="23" y="80"/>
                    <a:pt x="23" y="80"/>
                  </a:cubicBezTo>
                  <a:cubicBezTo>
                    <a:pt x="22" y="82"/>
                    <a:pt x="18" y="82"/>
                    <a:pt x="17" y="80"/>
                  </a:cubicBezTo>
                  <a:cubicBezTo>
                    <a:pt x="9" y="73"/>
                    <a:pt x="9" y="73"/>
                    <a:pt x="9" y="73"/>
                  </a:cubicBezTo>
                  <a:cubicBezTo>
                    <a:pt x="8" y="72"/>
                    <a:pt x="8" y="71"/>
                    <a:pt x="8" y="70"/>
                  </a:cubicBezTo>
                  <a:cubicBezTo>
                    <a:pt x="8" y="68"/>
                    <a:pt x="8" y="67"/>
                    <a:pt x="9" y="66"/>
                  </a:cubicBezTo>
                  <a:cubicBezTo>
                    <a:pt x="14" y="62"/>
                    <a:pt x="14" y="62"/>
                    <a:pt x="14" y="62"/>
                  </a:cubicBezTo>
                  <a:cubicBezTo>
                    <a:pt x="15" y="61"/>
                    <a:pt x="15" y="60"/>
                    <a:pt x="14" y="59"/>
                  </a:cubicBezTo>
                  <a:cubicBezTo>
                    <a:pt x="13" y="56"/>
                    <a:pt x="13" y="56"/>
                    <a:pt x="13" y="56"/>
                  </a:cubicBezTo>
                  <a:cubicBezTo>
                    <a:pt x="13" y="56"/>
                    <a:pt x="12" y="55"/>
                    <a:pt x="11" y="55"/>
                  </a:cubicBezTo>
                  <a:cubicBezTo>
                    <a:pt x="5" y="55"/>
                    <a:pt x="5" y="55"/>
                    <a:pt x="5" y="55"/>
                  </a:cubicBezTo>
                  <a:cubicBezTo>
                    <a:pt x="2" y="55"/>
                    <a:pt x="0" y="53"/>
                    <a:pt x="0" y="50"/>
                  </a:cubicBezTo>
                  <a:cubicBezTo>
                    <a:pt x="0" y="40"/>
                    <a:pt x="0" y="40"/>
                    <a:pt x="0" y="40"/>
                  </a:cubicBezTo>
                  <a:cubicBezTo>
                    <a:pt x="0" y="37"/>
                    <a:pt x="2" y="35"/>
                    <a:pt x="5" y="35"/>
                  </a:cubicBezTo>
                  <a:cubicBezTo>
                    <a:pt x="11" y="35"/>
                    <a:pt x="11" y="35"/>
                    <a:pt x="11" y="35"/>
                  </a:cubicBezTo>
                  <a:cubicBezTo>
                    <a:pt x="12" y="35"/>
                    <a:pt x="13" y="34"/>
                    <a:pt x="13" y="34"/>
                  </a:cubicBezTo>
                  <a:cubicBezTo>
                    <a:pt x="14" y="31"/>
                    <a:pt x="14" y="31"/>
                    <a:pt x="14" y="31"/>
                  </a:cubicBezTo>
                  <a:cubicBezTo>
                    <a:pt x="15" y="30"/>
                    <a:pt x="15" y="29"/>
                    <a:pt x="14" y="28"/>
                  </a:cubicBezTo>
                  <a:cubicBezTo>
                    <a:pt x="9" y="24"/>
                    <a:pt x="9" y="24"/>
                    <a:pt x="9" y="24"/>
                  </a:cubicBezTo>
                  <a:cubicBezTo>
                    <a:pt x="8" y="23"/>
                    <a:pt x="8" y="21"/>
                    <a:pt x="8" y="20"/>
                  </a:cubicBezTo>
                  <a:cubicBezTo>
                    <a:pt x="8" y="19"/>
                    <a:pt x="8" y="18"/>
                    <a:pt x="9" y="17"/>
                  </a:cubicBezTo>
                  <a:cubicBezTo>
                    <a:pt x="17" y="9"/>
                    <a:pt x="17" y="9"/>
                    <a:pt x="17" y="9"/>
                  </a:cubicBezTo>
                  <a:cubicBezTo>
                    <a:pt x="18" y="8"/>
                    <a:pt x="22" y="8"/>
                    <a:pt x="23" y="9"/>
                  </a:cubicBezTo>
                  <a:cubicBezTo>
                    <a:pt x="28" y="14"/>
                    <a:pt x="28" y="14"/>
                    <a:pt x="28" y="14"/>
                  </a:cubicBezTo>
                  <a:cubicBezTo>
                    <a:pt x="29" y="15"/>
                    <a:pt x="30" y="15"/>
                    <a:pt x="30" y="15"/>
                  </a:cubicBezTo>
                  <a:cubicBezTo>
                    <a:pt x="33" y="13"/>
                    <a:pt x="33" y="13"/>
                    <a:pt x="33" y="13"/>
                  </a:cubicBezTo>
                  <a:cubicBezTo>
                    <a:pt x="34" y="13"/>
                    <a:pt x="35" y="12"/>
                    <a:pt x="35" y="11"/>
                  </a:cubicBezTo>
                  <a:cubicBezTo>
                    <a:pt x="35" y="5"/>
                    <a:pt x="35" y="5"/>
                    <a:pt x="35" y="5"/>
                  </a:cubicBezTo>
                  <a:cubicBezTo>
                    <a:pt x="35" y="2"/>
                    <a:pt x="37" y="0"/>
                    <a:pt x="40" y="0"/>
                  </a:cubicBezTo>
                  <a:cubicBezTo>
                    <a:pt x="50" y="0"/>
                    <a:pt x="50" y="0"/>
                    <a:pt x="50" y="0"/>
                  </a:cubicBezTo>
                  <a:cubicBezTo>
                    <a:pt x="53" y="0"/>
                    <a:pt x="55" y="2"/>
                    <a:pt x="55" y="5"/>
                  </a:cubicBezTo>
                  <a:cubicBezTo>
                    <a:pt x="55" y="11"/>
                    <a:pt x="55" y="11"/>
                    <a:pt x="55" y="11"/>
                  </a:cubicBezTo>
                  <a:cubicBezTo>
                    <a:pt x="55" y="12"/>
                    <a:pt x="55" y="13"/>
                    <a:pt x="56" y="13"/>
                  </a:cubicBezTo>
                  <a:cubicBezTo>
                    <a:pt x="59" y="14"/>
                    <a:pt x="59" y="14"/>
                    <a:pt x="59" y="14"/>
                  </a:cubicBezTo>
                  <a:cubicBezTo>
                    <a:pt x="60" y="15"/>
                    <a:pt x="61" y="15"/>
                    <a:pt x="62" y="14"/>
                  </a:cubicBezTo>
                  <a:cubicBezTo>
                    <a:pt x="66" y="9"/>
                    <a:pt x="66" y="9"/>
                    <a:pt x="66" y="9"/>
                  </a:cubicBezTo>
                  <a:cubicBezTo>
                    <a:pt x="68" y="8"/>
                    <a:pt x="71" y="8"/>
                    <a:pt x="73" y="9"/>
                  </a:cubicBezTo>
                  <a:cubicBezTo>
                    <a:pt x="80" y="17"/>
                    <a:pt x="80" y="17"/>
                    <a:pt x="80" y="17"/>
                  </a:cubicBezTo>
                  <a:cubicBezTo>
                    <a:pt x="81" y="18"/>
                    <a:pt x="82" y="19"/>
                    <a:pt x="82" y="20"/>
                  </a:cubicBezTo>
                  <a:cubicBezTo>
                    <a:pt x="82" y="21"/>
                    <a:pt x="81" y="23"/>
                    <a:pt x="80" y="24"/>
                  </a:cubicBezTo>
                  <a:cubicBezTo>
                    <a:pt x="76" y="28"/>
                    <a:pt x="76" y="28"/>
                    <a:pt x="76" y="28"/>
                  </a:cubicBezTo>
                  <a:cubicBezTo>
                    <a:pt x="75" y="29"/>
                    <a:pt x="75" y="30"/>
                    <a:pt x="75" y="30"/>
                  </a:cubicBezTo>
                  <a:cubicBezTo>
                    <a:pt x="77" y="34"/>
                    <a:pt x="77" y="34"/>
                    <a:pt x="77" y="34"/>
                  </a:cubicBezTo>
                  <a:cubicBezTo>
                    <a:pt x="77" y="34"/>
                    <a:pt x="78" y="35"/>
                    <a:pt x="78" y="35"/>
                  </a:cubicBezTo>
                  <a:cubicBezTo>
                    <a:pt x="85" y="35"/>
                    <a:pt x="85" y="35"/>
                    <a:pt x="85" y="35"/>
                  </a:cubicBezTo>
                  <a:cubicBezTo>
                    <a:pt x="88" y="35"/>
                    <a:pt x="90" y="37"/>
                    <a:pt x="90" y="40"/>
                  </a:cubicBezTo>
                  <a:cubicBezTo>
                    <a:pt x="90" y="50"/>
                    <a:pt x="90" y="50"/>
                    <a:pt x="90" y="50"/>
                  </a:cubicBezTo>
                  <a:cubicBezTo>
                    <a:pt x="90" y="53"/>
                    <a:pt x="88" y="55"/>
                    <a:pt x="85" y="55"/>
                  </a:cubicBezTo>
                  <a:cubicBezTo>
                    <a:pt x="78" y="55"/>
                    <a:pt x="78" y="55"/>
                    <a:pt x="78" y="55"/>
                  </a:cubicBezTo>
                  <a:cubicBezTo>
                    <a:pt x="78" y="55"/>
                    <a:pt x="77" y="56"/>
                    <a:pt x="77" y="56"/>
                  </a:cubicBezTo>
                  <a:cubicBezTo>
                    <a:pt x="75" y="59"/>
                    <a:pt x="75" y="59"/>
                    <a:pt x="75" y="59"/>
                  </a:cubicBezTo>
                  <a:cubicBezTo>
                    <a:pt x="75" y="60"/>
                    <a:pt x="75" y="61"/>
                    <a:pt x="76" y="62"/>
                  </a:cubicBezTo>
                  <a:cubicBezTo>
                    <a:pt x="80" y="66"/>
                    <a:pt x="80" y="66"/>
                    <a:pt x="80" y="66"/>
                  </a:cubicBezTo>
                  <a:cubicBezTo>
                    <a:pt x="81" y="67"/>
                    <a:pt x="82" y="68"/>
                    <a:pt x="82" y="70"/>
                  </a:cubicBezTo>
                  <a:cubicBezTo>
                    <a:pt x="82" y="71"/>
                    <a:pt x="81" y="72"/>
                    <a:pt x="80" y="73"/>
                  </a:cubicBezTo>
                  <a:cubicBezTo>
                    <a:pt x="73" y="80"/>
                    <a:pt x="73" y="80"/>
                    <a:pt x="73" y="80"/>
                  </a:cubicBezTo>
                  <a:cubicBezTo>
                    <a:pt x="71" y="82"/>
                    <a:pt x="68" y="82"/>
                    <a:pt x="66" y="80"/>
                  </a:cubicBezTo>
                  <a:cubicBezTo>
                    <a:pt x="62" y="76"/>
                    <a:pt x="62" y="76"/>
                    <a:pt x="62" y="76"/>
                  </a:cubicBezTo>
                  <a:cubicBezTo>
                    <a:pt x="61" y="75"/>
                    <a:pt x="60" y="75"/>
                    <a:pt x="59" y="75"/>
                  </a:cubicBezTo>
                  <a:cubicBezTo>
                    <a:pt x="56" y="77"/>
                    <a:pt x="56" y="77"/>
                    <a:pt x="56" y="77"/>
                  </a:cubicBezTo>
                  <a:cubicBezTo>
                    <a:pt x="55" y="77"/>
                    <a:pt x="55" y="78"/>
                    <a:pt x="55" y="78"/>
                  </a:cubicBezTo>
                  <a:cubicBezTo>
                    <a:pt x="55" y="85"/>
                    <a:pt x="55" y="85"/>
                    <a:pt x="55" y="85"/>
                  </a:cubicBezTo>
                  <a:cubicBezTo>
                    <a:pt x="55" y="88"/>
                    <a:pt x="53" y="90"/>
                    <a:pt x="50" y="90"/>
                  </a:cubicBezTo>
                  <a:close/>
                  <a:moveTo>
                    <a:pt x="30" y="71"/>
                  </a:moveTo>
                  <a:cubicBezTo>
                    <a:pt x="30" y="71"/>
                    <a:pt x="31" y="71"/>
                    <a:pt x="32" y="72"/>
                  </a:cubicBezTo>
                  <a:cubicBezTo>
                    <a:pt x="35" y="73"/>
                    <a:pt x="35" y="73"/>
                    <a:pt x="35" y="73"/>
                  </a:cubicBezTo>
                  <a:cubicBezTo>
                    <a:pt x="37" y="74"/>
                    <a:pt x="39" y="76"/>
                    <a:pt x="39" y="78"/>
                  </a:cubicBezTo>
                  <a:cubicBezTo>
                    <a:pt x="39" y="85"/>
                    <a:pt x="39" y="85"/>
                    <a:pt x="39" y="85"/>
                  </a:cubicBezTo>
                  <a:cubicBezTo>
                    <a:pt x="39" y="86"/>
                    <a:pt x="39" y="86"/>
                    <a:pt x="40" y="86"/>
                  </a:cubicBezTo>
                  <a:cubicBezTo>
                    <a:pt x="50" y="86"/>
                    <a:pt x="50" y="86"/>
                    <a:pt x="50" y="86"/>
                  </a:cubicBezTo>
                  <a:cubicBezTo>
                    <a:pt x="50" y="86"/>
                    <a:pt x="51" y="86"/>
                    <a:pt x="51" y="85"/>
                  </a:cubicBezTo>
                  <a:cubicBezTo>
                    <a:pt x="51" y="78"/>
                    <a:pt x="51" y="78"/>
                    <a:pt x="51" y="78"/>
                  </a:cubicBezTo>
                  <a:cubicBezTo>
                    <a:pt x="51" y="76"/>
                    <a:pt x="53" y="74"/>
                    <a:pt x="55" y="73"/>
                  </a:cubicBezTo>
                  <a:cubicBezTo>
                    <a:pt x="58" y="72"/>
                    <a:pt x="58" y="72"/>
                    <a:pt x="58" y="72"/>
                  </a:cubicBezTo>
                  <a:cubicBezTo>
                    <a:pt x="59" y="71"/>
                    <a:pt x="63" y="71"/>
                    <a:pt x="64" y="73"/>
                  </a:cubicBezTo>
                  <a:cubicBezTo>
                    <a:pt x="69" y="78"/>
                    <a:pt x="69" y="78"/>
                    <a:pt x="69" y="78"/>
                  </a:cubicBezTo>
                  <a:cubicBezTo>
                    <a:pt x="69" y="78"/>
                    <a:pt x="70" y="78"/>
                    <a:pt x="70" y="78"/>
                  </a:cubicBezTo>
                  <a:cubicBezTo>
                    <a:pt x="77" y="70"/>
                    <a:pt x="77" y="70"/>
                    <a:pt x="77" y="70"/>
                  </a:cubicBezTo>
                  <a:cubicBezTo>
                    <a:pt x="78" y="70"/>
                    <a:pt x="78" y="70"/>
                    <a:pt x="78" y="70"/>
                  </a:cubicBezTo>
                  <a:cubicBezTo>
                    <a:pt x="78" y="70"/>
                    <a:pt x="78" y="69"/>
                    <a:pt x="77" y="69"/>
                  </a:cubicBezTo>
                  <a:cubicBezTo>
                    <a:pt x="73" y="64"/>
                    <a:pt x="73" y="64"/>
                    <a:pt x="73" y="64"/>
                  </a:cubicBezTo>
                  <a:cubicBezTo>
                    <a:pt x="71" y="63"/>
                    <a:pt x="71" y="60"/>
                    <a:pt x="72" y="58"/>
                  </a:cubicBezTo>
                  <a:cubicBezTo>
                    <a:pt x="73" y="55"/>
                    <a:pt x="73" y="55"/>
                    <a:pt x="73" y="55"/>
                  </a:cubicBezTo>
                  <a:cubicBezTo>
                    <a:pt x="74" y="53"/>
                    <a:pt x="76" y="51"/>
                    <a:pt x="78" y="51"/>
                  </a:cubicBezTo>
                  <a:cubicBezTo>
                    <a:pt x="85" y="51"/>
                    <a:pt x="85" y="51"/>
                    <a:pt x="85" y="51"/>
                  </a:cubicBezTo>
                  <a:cubicBezTo>
                    <a:pt x="85" y="51"/>
                    <a:pt x="86" y="51"/>
                    <a:pt x="86" y="50"/>
                  </a:cubicBezTo>
                  <a:cubicBezTo>
                    <a:pt x="86" y="40"/>
                    <a:pt x="86" y="40"/>
                    <a:pt x="86" y="40"/>
                  </a:cubicBezTo>
                  <a:cubicBezTo>
                    <a:pt x="86" y="39"/>
                    <a:pt x="85" y="39"/>
                    <a:pt x="85" y="39"/>
                  </a:cubicBezTo>
                  <a:cubicBezTo>
                    <a:pt x="78" y="39"/>
                    <a:pt x="78" y="39"/>
                    <a:pt x="78" y="39"/>
                  </a:cubicBezTo>
                  <a:cubicBezTo>
                    <a:pt x="76" y="39"/>
                    <a:pt x="74" y="37"/>
                    <a:pt x="73" y="35"/>
                  </a:cubicBezTo>
                  <a:cubicBezTo>
                    <a:pt x="72" y="32"/>
                    <a:pt x="72" y="32"/>
                    <a:pt x="72" y="32"/>
                  </a:cubicBezTo>
                  <a:cubicBezTo>
                    <a:pt x="71" y="30"/>
                    <a:pt x="71" y="27"/>
                    <a:pt x="73" y="25"/>
                  </a:cubicBezTo>
                  <a:cubicBezTo>
                    <a:pt x="77" y="21"/>
                    <a:pt x="77" y="21"/>
                    <a:pt x="77" y="21"/>
                  </a:cubicBezTo>
                  <a:cubicBezTo>
                    <a:pt x="78" y="21"/>
                    <a:pt x="78" y="20"/>
                    <a:pt x="78" y="20"/>
                  </a:cubicBezTo>
                  <a:cubicBezTo>
                    <a:pt x="78" y="20"/>
                    <a:pt x="78" y="20"/>
                    <a:pt x="77" y="20"/>
                  </a:cubicBezTo>
                  <a:cubicBezTo>
                    <a:pt x="70" y="12"/>
                    <a:pt x="70" y="12"/>
                    <a:pt x="70" y="12"/>
                  </a:cubicBezTo>
                  <a:cubicBezTo>
                    <a:pt x="70" y="12"/>
                    <a:pt x="69" y="12"/>
                    <a:pt x="69" y="12"/>
                  </a:cubicBezTo>
                  <a:cubicBezTo>
                    <a:pt x="64" y="17"/>
                    <a:pt x="64" y="17"/>
                    <a:pt x="64" y="17"/>
                  </a:cubicBezTo>
                  <a:cubicBezTo>
                    <a:pt x="63" y="19"/>
                    <a:pt x="60" y="19"/>
                    <a:pt x="58" y="18"/>
                  </a:cubicBezTo>
                  <a:cubicBezTo>
                    <a:pt x="55" y="17"/>
                    <a:pt x="55" y="17"/>
                    <a:pt x="55" y="17"/>
                  </a:cubicBezTo>
                  <a:cubicBezTo>
                    <a:pt x="53" y="16"/>
                    <a:pt x="51" y="14"/>
                    <a:pt x="51" y="11"/>
                  </a:cubicBezTo>
                  <a:cubicBezTo>
                    <a:pt x="51" y="5"/>
                    <a:pt x="51" y="5"/>
                    <a:pt x="51" y="5"/>
                  </a:cubicBezTo>
                  <a:cubicBezTo>
                    <a:pt x="51" y="4"/>
                    <a:pt x="50" y="4"/>
                    <a:pt x="50" y="4"/>
                  </a:cubicBezTo>
                  <a:cubicBezTo>
                    <a:pt x="40" y="4"/>
                    <a:pt x="40" y="4"/>
                    <a:pt x="40" y="4"/>
                  </a:cubicBezTo>
                  <a:cubicBezTo>
                    <a:pt x="39" y="4"/>
                    <a:pt x="39" y="4"/>
                    <a:pt x="39" y="5"/>
                  </a:cubicBezTo>
                  <a:cubicBezTo>
                    <a:pt x="39" y="11"/>
                    <a:pt x="39" y="11"/>
                    <a:pt x="39" y="11"/>
                  </a:cubicBezTo>
                  <a:cubicBezTo>
                    <a:pt x="39" y="14"/>
                    <a:pt x="37" y="16"/>
                    <a:pt x="35" y="17"/>
                  </a:cubicBezTo>
                  <a:cubicBezTo>
                    <a:pt x="32" y="18"/>
                    <a:pt x="32" y="18"/>
                    <a:pt x="32" y="18"/>
                  </a:cubicBezTo>
                  <a:cubicBezTo>
                    <a:pt x="30" y="19"/>
                    <a:pt x="27" y="19"/>
                    <a:pt x="25" y="17"/>
                  </a:cubicBezTo>
                  <a:cubicBezTo>
                    <a:pt x="21" y="12"/>
                    <a:pt x="21" y="12"/>
                    <a:pt x="21" y="12"/>
                  </a:cubicBezTo>
                  <a:cubicBezTo>
                    <a:pt x="20" y="12"/>
                    <a:pt x="20" y="12"/>
                    <a:pt x="19" y="12"/>
                  </a:cubicBezTo>
                  <a:cubicBezTo>
                    <a:pt x="12" y="20"/>
                    <a:pt x="12" y="20"/>
                    <a:pt x="12" y="20"/>
                  </a:cubicBezTo>
                  <a:cubicBezTo>
                    <a:pt x="12" y="20"/>
                    <a:pt x="12" y="20"/>
                    <a:pt x="12" y="20"/>
                  </a:cubicBezTo>
                  <a:cubicBezTo>
                    <a:pt x="12" y="20"/>
                    <a:pt x="12" y="21"/>
                    <a:pt x="12" y="21"/>
                  </a:cubicBezTo>
                  <a:cubicBezTo>
                    <a:pt x="17" y="25"/>
                    <a:pt x="17" y="25"/>
                    <a:pt x="17" y="25"/>
                  </a:cubicBezTo>
                  <a:cubicBezTo>
                    <a:pt x="19" y="27"/>
                    <a:pt x="19" y="30"/>
                    <a:pt x="18" y="32"/>
                  </a:cubicBezTo>
                  <a:cubicBezTo>
                    <a:pt x="17" y="35"/>
                    <a:pt x="17" y="35"/>
                    <a:pt x="17" y="35"/>
                  </a:cubicBezTo>
                  <a:cubicBezTo>
                    <a:pt x="16" y="37"/>
                    <a:pt x="14" y="39"/>
                    <a:pt x="11" y="39"/>
                  </a:cubicBezTo>
                  <a:cubicBezTo>
                    <a:pt x="5" y="39"/>
                    <a:pt x="5" y="39"/>
                    <a:pt x="5" y="39"/>
                  </a:cubicBezTo>
                  <a:cubicBezTo>
                    <a:pt x="4" y="39"/>
                    <a:pt x="4" y="39"/>
                    <a:pt x="4" y="40"/>
                  </a:cubicBezTo>
                  <a:cubicBezTo>
                    <a:pt x="4" y="50"/>
                    <a:pt x="4" y="50"/>
                    <a:pt x="4" y="50"/>
                  </a:cubicBezTo>
                  <a:cubicBezTo>
                    <a:pt x="4" y="51"/>
                    <a:pt x="4" y="51"/>
                    <a:pt x="5" y="51"/>
                  </a:cubicBezTo>
                  <a:cubicBezTo>
                    <a:pt x="11" y="51"/>
                    <a:pt x="11" y="51"/>
                    <a:pt x="11" y="51"/>
                  </a:cubicBezTo>
                  <a:cubicBezTo>
                    <a:pt x="14" y="51"/>
                    <a:pt x="16" y="53"/>
                    <a:pt x="17" y="55"/>
                  </a:cubicBezTo>
                  <a:cubicBezTo>
                    <a:pt x="18" y="58"/>
                    <a:pt x="18" y="58"/>
                    <a:pt x="18" y="58"/>
                  </a:cubicBezTo>
                  <a:cubicBezTo>
                    <a:pt x="19" y="60"/>
                    <a:pt x="19" y="63"/>
                    <a:pt x="17" y="64"/>
                  </a:cubicBezTo>
                  <a:cubicBezTo>
                    <a:pt x="12" y="69"/>
                    <a:pt x="12" y="69"/>
                    <a:pt x="12" y="69"/>
                  </a:cubicBezTo>
                  <a:cubicBezTo>
                    <a:pt x="12" y="69"/>
                    <a:pt x="12" y="70"/>
                    <a:pt x="12" y="70"/>
                  </a:cubicBezTo>
                  <a:cubicBezTo>
                    <a:pt x="12" y="70"/>
                    <a:pt x="12" y="70"/>
                    <a:pt x="12" y="70"/>
                  </a:cubicBezTo>
                  <a:cubicBezTo>
                    <a:pt x="19" y="78"/>
                    <a:pt x="19" y="78"/>
                    <a:pt x="19" y="78"/>
                  </a:cubicBezTo>
                  <a:cubicBezTo>
                    <a:pt x="20" y="78"/>
                    <a:pt x="20" y="78"/>
                    <a:pt x="21" y="78"/>
                  </a:cubicBezTo>
                  <a:cubicBezTo>
                    <a:pt x="25" y="73"/>
                    <a:pt x="25" y="73"/>
                    <a:pt x="25" y="73"/>
                  </a:cubicBezTo>
                  <a:cubicBezTo>
                    <a:pt x="26" y="72"/>
                    <a:pt x="28" y="71"/>
                    <a:pt x="30" y="71"/>
                  </a:cubicBezTo>
                  <a:close/>
                  <a:moveTo>
                    <a:pt x="45" y="60"/>
                  </a:moveTo>
                  <a:cubicBezTo>
                    <a:pt x="36" y="60"/>
                    <a:pt x="29" y="54"/>
                    <a:pt x="29" y="45"/>
                  </a:cubicBezTo>
                  <a:cubicBezTo>
                    <a:pt x="29" y="36"/>
                    <a:pt x="36" y="29"/>
                    <a:pt x="45" y="29"/>
                  </a:cubicBezTo>
                  <a:cubicBezTo>
                    <a:pt x="53" y="29"/>
                    <a:pt x="60" y="36"/>
                    <a:pt x="60" y="45"/>
                  </a:cubicBezTo>
                  <a:cubicBezTo>
                    <a:pt x="60" y="54"/>
                    <a:pt x="53" y="60"/>
                    <a:pt x="45" y="60"/>
                  </a:cubicBezTo>
                  <a:close/>
                  <a:moveTo>
                    <a:pt x="45" y="33"/>
                  </a:moveTo>
                  <a:cubicBezTo>
                    <a:pt x="38" y="33"/>
                    <a:pt x="33" y="39"/>
                    <a:pt x="33" y="45"/>
                  </a:cubicBezTo>
                  <a:cubicBezTo>
                    <a:pt x="33" y="51"/>
                    <a:pt x="38" y="56"/>
                    <a:pt x="45" y="56"/>
                  </a:cubicBezTo>
                  <a:cubicBezTo>
                    <a:pt x="51" y="56"/>
                    <a:pt x="56" y="51"/>
                    <a:pt x="56" y="45"/>
                  </a:cubicBezTo>
                  <a:cubicBezTo>
                    <a:pt x="56" y="39"/>
                    <a:pt x="51" y="33"/>
                    <a:pt x="45" y="33"/>
                  </a:cubicBezTo>
                  <a:close/>
                </a:path>
              </a:pathLst>
            </a:custGeom>
            <a:solidFill>
              <a:schemeClr val="bg1"/>
            </a:solidFill>
            <a:ln>
              <a:noFill/>
            </a:ln>
          </p:spPr>
          <p:txBody>
            <a:bodyPr vert="horz" wrap="square" lIns="91419" tIns="45709" rIns="91419" bIns="45709" numCol="1" anchor="t" anchorCtr="0" compatLnSpc="1">
              <a:prstTxWarp prst="textNoShape">
                <a:avLst/>
              </a:prstTxWarp>
              <a:noAutofit/>
            </a:bodyPr>
            <a:lstStyle/>
            <a:p>
              <a:pPr fontAlgn="ctr"/>
              <a:endParaRPr lang="en-US" altLang="zh-CN" sz="1400">
                <a:solidFill>
                  <a:prstClr val="black"/>
                </a:solidFill>
                <a:latin typeface="Arial" panose="020B0604020202020204" pitchFamily="34" charset="0"/>
                <a:ea typeface="微软雅黑" panose="020B0503020204020204" pitchFamily="34" charset="-122"/>
              </a:endParaRPr>
            </a:p>
          </p:txBody>
        </p:sp>
      </p:grpSp>
      <p:grpSp>
        <p:nvGrpSpPr>
          <p:cNvPr id="16" name="组合 15"/>
          <p:cNvGrpSpPr/>
          <p:nvPr/>
        </p:nvGrpSpPr>
        <p:grpSpPr>
          <a:xfrm>
            <a:off x="8483233" y="928489"/>
            <a:ext cx="1107483" cy="1093252"/>
            <a:chOff x="7423433" y="1217889"/>
            <a:chExt cx="1107483" cy="1093252"/>
          </a:xfrm>
        </p:grpSpPr>
        <p:sp>
          <p:nvSpPr>
            <p:cNvPr id="88" name="椭圆 87"/>
            <p:cNvSpPr/>
            <p:nvPr/>
          </p:nvSpPr>
          <p:spPr>
            <a:xfrm>
              <a:off x="7423433" y="1217889"/>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93" name="矩形 92"/>
            <p:cNvSpPr/>
            <p:nvPr/>
          </p:nvSpPr>
          <p:spPr>
            <a:xfrm>
              <a:off x="7445418" y="1467165"/>
              <a:ext cx="1085498"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400" b="1">
                  <a:solidFill>
                    <a:prstClr val="white"/>
                  </a:solidFill>
                  <a:latin typeface="Arial" panose="020B0604020202020204" pitchFamily="34" charset="0"/>
                </a:rPr>
                <a:t>Scalability</a:t>
              </a:r>
              <a:endParaRPr lang="en-US" altLang="zh-CN" sz="1400" b="1">
                <a:solidFill>
                  <a:prstClr val="white"/>
                </a:solidFill>
                <a:latin typeface="Arial" panose="020B0604020202020204" pitchFamily="34" charset="0"/>
                <a:ea typeface="微软雅黑" panose="020B0503020204020204" pitchFamily="34" charset="-122"/>
                <a:cs typeface="Arial" pitchFamily="34" charset="0"/>
              </a:endParaRPr>
            </a:p>
          </p:txBody>
        </p:sp>
      </p:grpSp>
      <p:grpSp>
        <p:nvGrpSpPr>
          <p:cNvPr id="13" name="组合 12"/>
          <p:cNvGrpSpPr/>
          <p:nvPr/>
        </p:nvGrpSpPr>
        <p:grpSpPr>
          <a:xfrm>
            <a:off x="6655516" y="2415523"/>
            <a:ext cx="1102805" cy="1093252"/>
            <a:chOff x="6756828" y="2793634"/>
            <a:chExt cx="1102805" cy="1093252"/>
          </a:xfrm>
        </p:grpSpPr>
        <p:sp>
          <p:nvSpPr>
            <p:cNvPr id="87" name="椭圆 86"/>
            <p:cNvSpPr/>
            <p:nvPr/>
          </p:nvSpPr>
          <p:spPr>
            <a:xfrm>
              <a:off x="6756828" y="2793634"/>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92" name="矩形 91"/>
            <p:cNvSpPr/>
            <p:nvPr/>
          </p:nvSpPr>
          <p:spPr>
            <a:xfrm>
              <a:off x="6758203" y="3035493"/>
              <a:ext cx="110143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200" b="1">
                  <a:solidFill>
                    <a:prstClr val="white"/>
                  </a:solidFill>
                  <a:latin typeface="Arial" panose="020B0604020202020204" pitchFamily="34" charset="0"/>
                </a:rPr>
                <a:t>Performance</a:t>
              </a:r>
              <a:endParaRPr lang="en-US" altLang="zh-CN" sz="1200" b="1">
                <a:solidFill>
                  <a:prstClr val="white"/>
                </a:solidFill>
                <a:latin typeface="Arial" panose="020B0604020202020204" pitchFamily="34" charset="0"/>
                <a:ea typeface="微软雅黑" panose="020B0503020204020204" pitchFamily="34" charset="-122"/>
                <a:cs typeface="Arial" pitchFamily="34" charset="0"/>
              </a:endParaRPr>
            </a:p>
          </p:txBody>
        </p:sp>
        <p:sp>
          <p:nvSpPr>
            <p:cNvPr id="113" name="Freeform 7"/>
            <p:cNvSpPr>
              <a:spLocks noEditPoints="1"/>
            </p:cNvSpPr>
            <p:nvPr/>
          </p:nvSpPr>
          <p:spPr bwMode="auto">
            <a:xfrm>
              <a:off x="7155329" y="2940210"/>
              <a:ext cx="245456" cy="374650"/>
            </a:xfrm>
            <a:custGeom>
              <a:avLst/>
              <a:gdLst>
                <a:gd name="T0" fmla="*/ 13 w 56"/>
                <a:gd name="T1" fmla="*/ 100 h 100"/>
                <a:gd name="T2" fmla="*/ 12 w 56"/>
                <a:gd name="T3" fmla="*/ 100 h 100"/>
                <a:gd name="T4" fmla="*/ 11 w 56"/>
                <a:gd name="T5" fmla="*/ 97 h 100"/>
                <a:gd name="T6" fmla="*/ 22 w 56"/>
                <a:gd name="T7" fmla="*/ 61 h 100"/>
                <a:gd name="T8" fmla="*/ 2 w 56"/>
                <a:gd name="T9" fmla="*/ 61 h 100"/>
                <a:gd name="T10" fmla="*/ 1 w 56"/>
                <a:gd name="T11" fmla="*/ 59 h 100"/>
                <a:gd name="T12" fmla="*/ 1 w 56"/>
                <a:gd name="T13" fmla="*/ 57 h 100"/>
                <a:gd name="T14" fmla="*/ 42 w 56"/>
                <a:gd name="T15" fmla="*/ 1 h 100"/>
                <a:gd name="T16" fmla="*/ 44 w 56"/>
                <a:gd name="T17" fmla="*/ 1 h 100"/>
                <a:gd name="T18" fmla="*/ 45 w 56"/>
                <a:gd name="T19" fmla="*/ 3 h 100"/>
                <a:gd name="T20" fmla="*/ 35 w 56"/>
                <a:gd name="T21" fmla="*/ 40 h 100"/>
                <a:gd name="T22" fmla="*/ 54 w 56"/>
                <a:gd name="T23" fmla="*/ 40 h 100"/>
                <a:gd name="T24" fmla="*/ 56 w 56"/>
                <a:gd name="T25" fmla="*/ 41 h 100"/>
                <a:gd name="T26" fmla="*/ 56 w 56"/>
                <a:gd name="T27" fmla="*/ 43 h 100"/>
                <a:gd name="T28" fmla="*/ 15 w 56"/>
                <a:gd name="T29" fmla="*/ 99 h 100"/>
                <a:gd name="T30" fmla="*/ 13 w 56"/>
                <a:gd name="T31" fmla="*/ 100 h 100"/>
                <a:gd name="T32" fmla="*/ 6 w 56"/>
                <a:gd name="T33" fmla="*/ 57 h 100"/>
                <a:gd name="T34" fmla="*/ 24 w 56"/>
                <a:gd name="T35" fmla="*/ 57 h 100"/>
                <a:gd name="T36" fmla="*/ 26 w 56"/>
                <a:gd name="T37" fmla="*/ 57 h 100"/>
                <a:gd name="T38" fmla="*/ 26 w 56"/>
                <a:gd name="T39" fmla="*/ 59 h 100"/>
                <a:gd name="T40" fmla="*/ 18 w 56"/>
                <a:gd name="T41" fmla="*/ 88 h 100"/>
                <a:gd name="T42" fmla="*/ 50 w 56"/>
                <a:gd name="T43" fmla="*/ 44 h 100"/>
                <a:gd name="T44" fmla="*/ 32 w 56"/>
                <a:gd name="T45" fmla="*/ 44 h 100"/>
                <a:gd name="T46" fmla="*/ 31 w 56"/>
                <a:gd name="T47" fmla="*/ 43 h 100"/>
                <a:gd name="T48" fmla="*/ 30 w 56"/>
                <a:gd name="T49" fmla="*/ 41 h 100"/>
                <a:gd name="T50" fmla="*/ 38 w 56"/>
                <a:gd name="T51" fmla="*/ 12 h 100"/>
                <a:gd name="T52" fmla="*/ 6 w 56"/>
                <a:gd name="T53" fmla="*/ 5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100">
                  <a:moveTo>
                    <a:pt x="13" y="100"/>
                  </a:moveTo>
                  <a:cubicBezTo>
                    <a:pt x="13" y="100"/>
                    <a:pt x="13" y="100"/>
                    <a:pt x="12" y="100"/>
                  </a:cubicBezTo>
                  <a:cubicBezTo>
                    <a:pt x="11" y="99"/>
                    <a:pt x="11" y="98"/>
                    <a:pt x="11" y="97"/>
                  </a:cubicBezTo>
                  <a:cubicBezTo>
                    <a:pt x="22" y="61"/>
                    <a:pt x="22" y="61"/>
                    <a:pt x="22" y="61"/>
                  </a:cubicBezTo>
                  <a:cubicBezTo>
                    <a:pt x="2" y="61"/>
                    <a:pt x="2" y="61"/>
                    <a:pt x="2" y="61"/>
                  </a:cubicBezTo>
                  <a:cubicBezTo>
                    <a:pt x="2" y="61"/>
                    <a:pt x="1" y="60"/>
                    <a:pt x="1" y="59"/>
                  </a:cubicBezTo>
                  <a:cubicBezTo>
                    <a:pt x="0" y="59"/>
                    <a:pt x="0" y="58"/>
                    <a:pt x="1" y="57"/>
                  </a:cubicBezTo>
                  <a:cubicBezTo>
                    <a:pt x="42" y="1"/>
                    <a:pt x="42" y="1"/>
                    <a:pt x="42" y="1"/>
                  </a:cubicBezTo>
                  <a:cubicBezTo>
                    <a:pt x="42" y="0"/>
                    <a:pt x="43" y="0"/>
                    <a:pt x="44" y="1"/>
                  </a:cubicBezTo>
                  <a:cubicBezTo>
                    <a:pt x="45" y="1"/>
                    <a:pt x="46" y="2"/>
                    <a:pt x="45" y="3"/>
                  </a:cubicBezTo>
                  <a:cubicBezTo>
                    <a:pt x="35" y="40"/>
                    <a:pt x="35" y="40"/>
                    <a:pt x="35" y="40"/>
                  </a:cubicBezTo>
                  <a:cubicBezTo>
                    <a:pt x="54" y="40"/>
                    <a:pt x="54" y="40"/>
                    <a:pt x="54" y="40"/>
                  </a:cubicBezTo>
                  <a:cubicBezTo>
                    <a:pt x="55" y="40"/>
                    <a:pt x="56" y="40"/>
                    <a:pt x="56" y="41"/>
                  </a:cubicBezTo>
                  <a:cubicBezTo>
                    <a:pt x="56" y="41"/>
                    <a:pt x="56" y="42"/>
                    <a:pt x="56" y="43"/>
                  </a:cubicBezTo>
                  <a:cubicBezTo>
                    <a:pt x="15" y="99"/>
                    <a:pt x="15" y="99"/>
                    <a:pt x="15" y="99"/>
                  </a:cubicBezTo>
                  <a:cubicBezTo>
                    <a:pt x="14" y="100"/>
                    <a:pt x="14" y="100"/>
                    <a:pt x="13" y="100"/>
                  </a:cubicBezTo>
                  <a:close/>
                  <a:moveTo>
                    <a:pt x="6" y="57"/>
                  </a:moveTo>
                  <a:cubicBezTo>
                    <a:pt x="24" y="57"/>
                    <a:pt x="24" y="57"/>
                    <a:pt x="24" y="57"/>
                  </a:cubicBezTo>
                  <a:cubicBezTo>
                    <a:pt x="25" y="57"/>
                    <a:pt x="25" y="57"/>
                    <a:pt x="26" y="57"/>
                  </a:cubicBezTo>
                  <a:cubicBezTo>
                    <a:pt x="26" y="58"/>
                    <a:pt x="26" y="58"/>
                    <a:pt x="26" y="59"/>
                  </a:cubicBezTo>
                  <a:cubicBezTo>
                    <a:pt x="18" y="88"/>
                    <a:pt x="18" y="88"/>
                    <a:pt x="18" y="88"/>
                  </a:cubicBezTo>
                  <a:cubicBezTo>
                    <a:pt x="50" y="44"/>
                    <a:pt x="50" y="44"/>
                    <a:pt x="50" y="44"/>
                  </a:cubicBezTo>
                  <a:cubicBezTo>
                    <a:pt x="32" y="44"/>
                    <a:pt x="32" y="44"/>
                    <a:pt x="32" y="44"/>
                  </a:cubicBezTo>
                  <a:cubicBezTo>
                    <a:pt x="32" y="44"/>
                    <a:pt x="31" y="43"/>
                    <a:pt x="31" y="43"/>
                  </a:cubicBezTo>
                  <a:cubicBezTo>
                    <a:pt x="30" y="42"/>
                    <a:pt x="30" y="42"/>
                    <a:pt x="30" y="41"/>
                  </a:cubicBezTo>
                  <a:cubicBezTo>
                    <a:pt x="38" y="12"/>
                    <a:pt x="38" y="12"/>
                    <a:pt x="38" y="12"/>
                  </a:cubicBezTo>
                  <a:cubicBezTo>
                    <a:pt x="6" y="57"/>
                    <a:pt x="6" y="57"/>
                    <a:pt x="6" y="57"/>
                  </a:cubicBezTo>
                  <a:close/>
                </a:path>
              </a:pathLst>
            </a:custGeom>
            <a:solidFill>
              <a:schemeClr val="tx1"/>
            </a:solidFill>
            <a:ln w="0">
              <a:solidFill>
                <a:schemeClr val="bg1"/>
              </a:solidFill>
              <a:round/>
              <a:headEnd/>
              <a:tailEnd/>
            </a:ln>
          </p:spPr>
          <p:txBody>
            <a:bodyPr vert="horz" wrap="square" lIns="91440" tIns="45720" rIns="91440" bIns="45720" numCol="1" anchor="t" anchorCtr="0" compatLnSpc="1">
              <a:prstTxWarp prst="textNoShape">
                <a:avLst/>
              </a:prstTxWarp>
              <a:noAutofit/>
            </a:bodyPr>
            <a:lstStyle/>
            <a:p>
              <a:pPr fontAlgn="ctr"/>
              <a:endParaRPr lang="en-US" altLang="zh-CN" sz="14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 name="组合 2"/>
          <p:cNvGrpSpPr/>
          <p:nvPr/>
        </p:nvGrpSpPr>
        <p:grpSpPr>
          <a:xfrm>
            <a:off x="10416202" y="2338428"/>
            <a:ext cx="1101430" cy="1093252"/>
            <a:chOff x="7421816" y="5420432"/>
            <a:chExt cx="1101430" cy="1093252"/>
          </a:xfrm>
        </p:grpSpPr>
        <p:sp>
          <p:nvSpPr>
            <p:cNvPr id="114" name="椭圆 113"/>
            <p:cNvSpPr/>
            <p:nvPr/>
          </p:nvSpPr>
          <p:spPr>
            <a:xfrm>
              <a:off x="7421816" y="5420432"/>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108" name="组合 107"/>
            <p:cNvGrpSpPr/>
            <p:nvPr/>
          </p:nvGrpSpPr>
          <p:grpSpPr>
            <a:xfrm>
              <a:off x="7682287" y="5612019"/>
              <a:ext cx="522208" cy="268707"/>
              <a:chOff x="6442075" y="2690813"/>
              <a:chExt cx="327025" cy="168274"/>
            </a:xfrm>
          </p:grpSpPr>
          <p:sp>
            <p:nvSpPr>
              <p:cNvPr id="109" name="Freeform 9"/>
              <p:cNvSpPr>
                <a:spLocks noEditPoints="1"/>
              </p:cNvSpPr>
              <p:nvPr/>
            </p:nvSpPr>
            <p:spPr bwMode="auto">
              <a:xfrm>
                <a:off x="6442075" y="2690813"/>
                <a:ext cx="327025" cy="160337"/>
              </a:xfrm>
              <a:custGeom>
                <a:avLst/>
                <a:gdLst>
                  <a:gd name="T0" fmla="*/ 87 w 87"/>
                  <a:gd name="T1" fmla="*/ 43 h 43"/>
                  <a:gd name="T2" fmla="*/ 75 w 87"/>
                  <a:gd name="T3" fmla="*/ 12 h 43"/>
                  <a:gd name="T4" fmla="*/ 44 w 87"/>
                  <a:gd name="T5" fmla="*/ 0 h 43"/>
                  <a:gd name="T6" fmla="*/ 29 w 87"/>
                  <a:gd name="T7" fmla="*/ 2 h 43"/>
                  <a:gd name="T8" fmla="*/ 8 w 87"/>
                  <a:gd name="T9" fmla="*/ 19 h 43"/>
                  <a:gd name="T10" fmla="*/ 0 w 87"/>
                  <a:gd name="T11" fmla="*/ 43 h 43"/>
                  <a:gd name="T12" fmla="*/ 42 w 87"/>
                  <a:gd name="T13" fmla="*/ 31 h 43"/>
                  <a:gd name="T14" fmla="*/ 11 w 87"/>
                  <a:gd name="T15" fmla="*/ 1 h 43"/>
                  <a:gd name="T16" fmla="*/ 37 w 87"/>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3">
                    <a:moveTo>
                      <a:pt x="87" y="43"/>
                    </a:moveTo>
                    <a:cubicBezTo>
                      <a:pt x="87" y="31"/>
                      <a:pt x="83" y="20"/>
                      <a:pt x="75" y="12"/>
                    </a:cubicBezTo>
                    <a:cubicBezTo>
                      <a:pt x="67" y="4"/>
                      <a:pt x="56" y="0"/>
                      <a:pt x="44" y="0"/>
                    </a:cubicBezTo>
                    <a:cubicBezTo>
                      <a:pt x="39" y="0"/>
                      <a:pt x="34" y="0"/>
                      <a:pt x="29" y="2"/>
                    </a:cubicBezTo>
                    <a:moveTo>
                      <a:pt x="8" y="19"/>
                    </a:moveTo>
                    <a:cubicBezTo>
                      <a:pt x="3" y="26"/>
                      <a:pt x="0" y="34"/>
                      <a:pt x="0" y="43"/>
                    </a:cubicBezTo>
                    <a:moveTo>
                      <a:pt x="42" y="31"/>
                    </a:moveTo>
                    <a:cubicBezTo>
                      <a:pt x="11" y="1"/>
                      <a:pt x="11" y="1"/>
                      <a:pt x="11" y="1"/>
                    </a:cubicBezTo>
                    <a:cubicBezTo>
                      <a:pt x="37" y="36"/>
                      <a:pt x="37" y="36"/>
                      <a:pt x="37" y="3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noAutofit/>
              </a:bodyPr>
              <a:lstStyle/>
              <a:p>
                <a:pPr fontAlgn="ctr"/>
                <a:endParaRPr lang="en-US" altLang="zh-CN" sz="1400">
                  <a:solidFill>
                    <a:prstClr val="black"/>
                  </a:solidFill>
                  <a:latin typeface="Arial" panose="020B0604020202020204" pitchFamily="34" charset="0"/>
                  <a:ea typeface="微软雅黑" panose="020B0503020204020204" pitchFamily="34" charset="-122"/>
                </a:endParaRPr>
              </a:p>
            </p:txBody>
          </p:sp>
          <p:sp>
            <p:nvSpPr>
              <p:cNvPr id="110" name="Oval 10"/>
              <p:cNvSpPr>
                <a:spLocks noChangeArrowheads="1"/>
              </p:cNvSpPr>
              <p:nvPr/>
            </p:nvSpPr>
            <p:spPr bwMode="auto">
              <a:xfrm>
                <a:off x="6580188" y="2806700"/>
                <a:ext cx="53975" cy="52387"/>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noAutofit/>
              </a:bodyPr>
              <a:lstStyle/>
              <a:p>
                <a:pPr fontAlgn="ctr"/>
                <a:endParaRPr lang="en-US" altLang="zh-CN" sz="1400">
                  <a:solidFill>
                    <a:prstClr val="black"/>
                  </a:solidFill>
                  <a:latin typeface="Arial" panose="020B0604020202020204" pitchFamily="34" charset="0"/>
                  <a:ea typeface="微软雅黑" panose="020B0503020204020204" pitchFamily="34" charset="-122"/>
                </a:endParaRPr>
              </a:p>
            </p:txBody>
          </p:sp>
        </p:grpSp>
        <p:sp>
          <p:nvSpPr>
            <p:cNvPr id="115" name="矩形 114"/>
            <p:cNvSpPr/>
            <p:nvPr/>
          </p:nvSpPr>
          <p:spPr>
            <a:xfrm>
              <a:off x="7421816" y="5693211"/>
              <a:ext cx="110143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400" b="1">
                  <a:solidFill>
                    <a:prstClr val="white"/>
                  </a:solidFill>
                  <a:latin typeface="Arial" panose="020B0604020202020204" pitchFamily="34" charset="0"/>
                </a:rPr>
                <a:t>Usability</a:t>
              </a:r>
              <a:endParaRPr lang="en-US" altLang="zh-CN" sz="1400" b="1">
                <a:solidFill>
                  <a:prstClr val="white"/>
                </a:solidFill>
                <a:latin typeface="Arial" panose="020B0604020202020204" pitchFamily="34" charset="0"/>
                <a:ea typeface="微软雅黑" panose="020B0503020204020204" pitchFamily="34" charset="-122"/>
                <a:cs typeface="Arial" pitchFamily="34" charset="0"/>
              </a:endParaRPr>
            </a:p>
          </p:txBody>
        </p:sp>
      </p:grpSp>
      <p:grpSp>
        <p:nvGrpSpPr>
          <p:cNvPr id="5" name="组合 4"/>
          <p:cNvGrpSpPr/>
          <p:nvPr/>
        </p:nvGrpSpPr>
        <p:grpSpPr>
          <a:xfrm>
            <a:off x="9939712" y="4568453"/>
            <a:ext cx="1119838" cy="1093252"/>
            <a:chOff x="9743659" y="5109458"/>
            <a:chExt cx="1119838" cy="1093252"/>
          </a:xfrm>
        </p:grpSpPr>
        <p:sp>
          <p:nvSpPr>
            <p:cNvPr id="117" name="椭圆 116"/>
            <p:cNvSpPr/>
            <p:nvPr/>
          </p:nvSpPr>
          <p:spPr>
            <a:xfrm>
              <a:off x="9770245" y="5109458"/>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endParaRPr lang="en-US" altLang="zh-CN" sz="1400" b="1">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95" name="组合 46"/>
            <p:cNvGrpSpPr/>
            <p:nvPr/>
          </p:nvGrpSpPr>
          <p:grpSpPr>
            <a:xfrm>
              <a:off x="10068224" y="5268859"/>
              <a:ext cx="472509" cy="427078"/>
              <a:chOff x="7158038" y="4556125"/>
              <a:chExt cx="420687" cy="487363"/>
            </a:xfrm>
          </p:grpSpPr>
          <p:sp>
            <p:nvSpPr>
              <p:cNvPr id="96" name="Freeform 22"/>
              <p:cNvSpPr>
                <a:spLocks/>
              </p:cNvSpPr>
              <p:nvPr/>
            </p:nvSpPr>
            <p:spPr bwMode="auto">
              <a:xfrm>
                <a:off x="7207250" y="4630738"/>
                <a:ext cx="322262" cy="93663"/>
              </a:xfrm>
              <a:custGeom>
                <a:avLst/>
                <a:gdLst>
                  <a:gd name="T0" fmla="*/ 6 w 86"/>
                  <a:gd name="T1" fmla="*/ 6 h 25"/>
                  <a:gd name="T2" fmla="*/ 9 w 86"/>
                  <a:gd name="T3" fmla="*/ 5 h 25"/>
                  <a:gd name="T4" fmla="*/ 17 w 86"/>
                  <a:gd name="T5" fmla="*/ 2 h 25"/>
                  <a:gd name="T6" fmla="*/ 16 w 86"/>
                  <a:gd name="T7" fmla="*/ 0 h 25"/>
                  <a:gd name="T8" fmla="*/ 9 w 86"/>
                  <a:gd name="T9" fmla="*/ 2 h 25"/>
                  <a:gd name="T10" fmla="*/ 5 w 86"/>
                  <a:gd name="T11" fmla="*/ 4 h 25"/>
                  <a:gd name="T12" fmla="*/ 1 w 86"/>
                  <a:gd name="T13" fmla="*/ 7 h 25"/>
                  <a:gd name="T14" fmla="*/ 0 w 86"/>
                  <a:gd name="T15" fmla="*/ 9 h 25"/>
                  <a:gd name="T16" fmla="*/ 0 w 86"/>
                  <a:gd name="T17" fmla="*/ 12 h 25"/>
                  <a:gd name="T18" fmla="*/ 1 w 86"/>
                  <a:gd name="T19" fmla="*/ 14 h 25"/>
                  <a:gd name="T20" fmla="*/ 2 w 86"/>
                  <a:gd name="T21" fmla="*/ 16 h 25"/>
                  <a:gd name="T22" fmla="*/ 9 w 86"/>
                  <a:gd name="T23" fmla="*/ 20 h 25"/>
                  <a:gd name="T24" fmla="*/ 25 w 86"/>
                  <a:gd name="T25" fmla="*/ 24 h 25"/>
                  <a:gd name="T26" fmla="*/ 41 w 86"/>
                  <a:gd name="T27" fmla="*/ 25 h 25"/>
                  <a:gd name="T28" fmla="*/ 57 w 86"/>
                  <a:gd name="T29" fmla="*/ 24 h 25"/>
                  <a:gd name="T30" fmla="*/ 73 w 86"/>
                  <a:gd name="T31" fmla="*/ 21 h 25"/>
                  <a:gd name="T32" fmla="*/ 81 w 86"/>
                  <a:gd name="T33" fmla="*/ 18 h 25"/>
                  <a:gd name="T34" fmla="*/ 84 w 86"/>
                  <a:gd name="T35" fmla="*/ 15 h 25"/>
                  <a:gd name="T36" fmla="*/ 86 w 86"/>
                  <a:gd name="T37" fmla="*/ 13 h 25"/>
                  <a:gd name="T38" fmla="*/ 86 w 86"/>
                  <a:gd name="T39" fmla="*/ 11 h 25"/>
                  <a:gd name="T40" fmla="*/ 86 w 86"/>
                  <a:gd name="T41" fmla="*/ 9 h 25"/>
                  <a:gd name="T42" fmla="*/ 84 w 86"/>
                  <a:gd name="T43" fmla="*/ 7 h 25"/>
                  <a:gd name="T44" fmla="*/ 81 w 86"/>
                  <a:gd name="T45" fmla="*/ 4 h 25"/>
                  <a:gd name="T46" fmla="*/ 73 w 86"/>
                  <a:gd name="T47" fmla="*/ 1 h 25"/>
                  <a:gd name="T48" fmla="*/ 72 w 86"/>
                  <a:gd name="T49" fmla="*/ 3 h 25"/>
                  <a:gd name="T50" fmla="*/ 80 w 86"/>
                  <a:gd name="T51" fmla="*/ 6 h 25"/>
                  <a:gd name="T52" fmla="*/ 82 w 86"/>
                  <a:gd name="T53" fmla="*/ 8 h 25"/>
                  <a:gd name="T54" fmla="*/ 84 w 86"/>
                  <a:gd name="T55" fmla="*/ 11 h 25"/>
                  <a:gd name="T56" fmla="*/ 82 w 86"/>
                  <a:gd name="T57" fmla="*/ 14 h 25"/>
                  <a:gd name="T58" fmla="*/ 79 w 86"/>
                  <a:gd name="T59" fmla="*/ 16 h 25"/>
                  <a:gd name="T60" fmla="*/ 72 w 86"/>
                  <a:gd name="T61" fmla="*/ 19 h 25"/>
                  <a:gd name="T62" fmla="*/ 57 w 86"/>
                  <a:gd name="T63" fmla="*/ 22 h 25"/>
                  <a:gd name="T64" fmla="*/ 41 w 86"/>
                  <a:gd name="T65" fmla="*/ 22 h 25"/>
                  <a:gd name="T66" fmla="*/ 25 w 86"/>
                  <a:gd name="T67" fmla="*/ 21 h 25"/>
                  <a:gd name="T68" fmla="*/ 10 w 86"/>
                  <a:gd name="T69" fmla="*/ 18 h 25"/>
                  <a:gd name="T70" fmla="*/ 4 w 86"/>
                  <a:gd name="T71" fmla="*/ 14 h 25"/>
                  <a:gd name="T72" fmla="*/ 2 w 86"/>
                  <a:gd name="T73" fmla="*/ 11 h 25"/>
                  <a:gd name="T74" fmla="*/ 3 w 86"/>
                  <a:gd name="T75" fmla="*/ 9 h 25"/>
                  <a:gd name="T76" fmla="*/ 6 w 86"/>
                  <a:gd name="T7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25">
                    <a:moveTo>
                      <a:pt x="6" y="6"/>
                    </a:moveTo>
                    <a:cubicBezTo>
                      <a:pt x="7" y="6"/>
                      <a:pt x="8" y="5"/>
                      <a:pt x="9" y="5"/>
                    </a:cubicBezTo>
                    <a:cubicBezTo>
                      <a:pt x="12" y="4"/>
                      <a:pt x="14" y="3"/>
                      <a:pt x="17" y="2"/>
                    </a:cubicBezTo>
                    <a:cubicBezTo>
                      <a:pt x="16" y="0"/>
                      <a:pt x="16" y="0"/>
                      <a:pt x="16" y="0"/>
                    </a:cubicBezTo>
                    <a:cubicBezTo>
                      <a:pt x="14" y="0"/>
                      <a:pt x="11" y="1"/>
                      <a:pt x="9" y="2"/>
                    </a:cubicBezTo>
                    <a:cubicBezTo>
                      <a:pt x="7" y="3"/>
                      <a:pt x="6" y="3"/>
                      <a:pt x="5" y="4"/>
                    </a:cubicBezTo>
                    <a:cubicBezTo>
                      <a:pt x="4" y="5"/>
                      <a:pt x="2" y="6"/>
                      <a:pt x="1" y="7"/>
                    </a:cubicBezTo>
                    <a:cubicBezTo>
                      <a:pt x="1" y="8"/>
                      <a:pt x="0" y="8"/>
                      <a:pt x="0" y="9"/>
                    </a:cubicBezTo>
                    <a:cubicBezTo>
                      <a:pt x="0" y="10"/>
                      <a:pt x="0" y="11"/>
                      <a:pt x="0" y="12"/>
                    </a:cubicBezTo>
                    <a:cubicBezTo>
                      <a:pt x="0" y="12"/>
                      <a:pt x="0" y="13"/>
                      <a:pt x="1" y="14"/>
                    </a:cubicBezTo>
                    <a:cubicBezTo>
                      <a:pt x="1" y="15"/>
                      <a:pt x="2" y="15"/>
                      <a:pt x="2" y="16"/>
                    </a:cubicBezTo>
                    <a:cubicBezTo>
                      <a:pt x="4" y="18"/>
                      <a:pt x="7" y="19"/>
                      <a:pt x="9" y="20"/>
                    </a:cubicBezTo>
                    <a:cubicBezTo>
                      <a:pt x="14" y="22"/>
                      <a:pt x="20" y="23"/>
                      <a:pt x="25" y="24"/>
                    </a:cubicBezTo>
                    <a:cubicBezTo>
                      <a:pt x="30" y="25"/>
                      <a:pt x="36" y="25"/>
                      <a:pt x="41" y="25"/>
                    </a:cubicBezTo>
                    <a:cubicBezTo>
                      <a:pt x="47" y="25"/>
                      <a:pt x="52" y="25"/>
                      <a:pt x="57" y="24"/>
                    </a:cubicBezTo>
                    <a:cubicBezTo>
                      <a:pt x="63" y="24"/>
                      <a:pt x="68" y="23"/>
                      <a:pt x="73" y="21"/>
                    </a:cubicBezTo>
                    <a:cubicBezTo>
                      <a:pt x="76" y="20"/>
                      <a:pt x="78" y="19"/>
                      <a:pt x="81" y="18"/>
                    </a:cubicBezTo>
                    <a:cubicBezTo>
                      <a:pt x="82" y="17"/>
                      <a:pt x="83" y="16"/>
                      <a:pt x="84" y="15"/>
                    </a:cubicBezTo>
                    <a:cubicBezTo>
                      <a:pt x="85" y="15"/>
                      <a:pt x="85" y="14"/>
                      <a:pt x="86" y="13"/>
                    </a:cubicBezTo>
                    <a:cubicBezTo>
                      <a:pt x="86" y="13"/>
                      <a:pt x="86" y="12"/>
                      <a:pt x="86" y="11"/>
                    </a:cubicBezTo>
                    <a:cubicBezTo>
                      <a:pt x="86" y="10"/>
                      <a:pt x="86" y="9"/>
                      <a:pt x="86" y="9"/>
                    </a:cubicBezTo>
                    <a:cubicBezTo>
                      <a:pt x="85" y="8"/>
                      <a:pt x="85" y="7"/>
                      <a:pt x="84" y="7"/>
                    </a:cubicBezTo>
                    <a:cubicBezTo>
                      <a:pt x="83" y="5"/>
                      <a:pt x="82" y="5"/>
                      <a:pt x="81" y="4"/>
                    </a:cubicBezTo>
                    <a:cubicBezTo>
                      <a:pt x="78" y="3"/>
                      <a:pt x="76" y="2"/>
                      <a:pt x="73" y="1"/>
                    </a:cubicBezTo>
                    <a:cubicBezTo>
                      <a:pt x="72" y="3"/>
                      <a:pt x="72" y="3"/>
                      <a:pt x="72" y="3"/>
                    </a:cubicBezTo>
                    <a:cubicBezTo>
                      <a:pt x="75" y="4"/>
                      <a:pt x="77" y="5"/>
                      <a:pt x="80" y="6"/>
                    </a:cubicBezTo>
                    <a:cubicBezTo>
                      <a:pt x="81" y="7"/>
                      <a:pt x="82" y="7"/>
                      <a:pt x="82" y="8"/>
                    </a:cubicBezTo>
                    <a:cubicBezTo>
                      <a:pt x="83" y="9"/>
                      <a:pt x="84" y="10"/>
                      <a:pt x="84" y="11"/>
                    </a:cubicBezTo>
                    <a:cubicBezTo>
                      <a:pt x="84" y="12"/>
                      <a:pt x="83" y="13"/>
                      <a:pt x="82" y="14"/>
                    </a:cubicBezTo>
                    <a:cubicBezTo>
                      <a:pt x="82" y="14"/>
                      <a:pt x="81" y="15"/>
                      <a:pt x="79" y="16"/>
                    </a:cubicBezTo>
                    <a:cubicBezTo>
                      <a:pt x="77" y="17"/>
                      <a:pt x="75" y="18"/>
                      <a:pt x="72" y="19"/>
                    </a:cubicBezTo>
                    <a:cubicBezTo>
                      <a:pt x="67" y="20"/>
                      <a:pt x="62" y="21"/>
                      <a:pt x="57" y="22"/>
                    </a:cubicBezTo>
                    <a:cubicBezTo>
                      <a:pt x="52" y="22"/>
                      <a:pt x="46" y="23"/>
                      <a:pt x="41" y="22"/>
                    </a:cubicBezTo>
                    <a:cubicBezTo>
                      <a:pt x="36" y="22"/>
                      <a:pt x="31" y="22"/>
                      <a:pt x="25" y="21"/>
                    </a:cubicBezTo>
                    <a:cubicBezTo>
                      <a:pt x="20" y="21"/>
                      <a:pt x="15" y="19"/>
                      <a:pt x="10" y="18"/>
                    </a:cubicBezTo>
                    <a:cubicBezTo>
                      <a:pt x="8" y="17"/>
                      <a:pt x="5" y="16"/>
                      <a:pt x="4" y="14"/>
                    </a:cubicBezTo>
                    <a:cubicBezTo>
                      <a:pt x="3" y="13"/>
                      <a:pt x="2" y="12"/>
                      <a:pt x="2" y="11"/>
                    </a:cubicBezTo>
                    <a:cubicBezTo>
                      <a:pt x="2" y="10"/>
                      <a:pt x="3" y="9"/>
                      <a:pt x="3" y="9"/>
                    </a:cubicBezTo>
                    <a:cubicBezTo>
                      <a:pt x="4" y="8"/>
                      <a:pt x="5" y="7"/>
                      <a:pt x="6" y="6"/>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7" name="Freeform 40"/>
              <p:cNvSpPr>
                <a:spLocks noEditPoints="1"/>
              </p:cNvSpPr>
              <p:nvPr/>
            </p:nvSpPr>
            <p:spPr bwMode="auto">
              <a:xfrm>
                <a:off x="7158038" y="4611688"/>
                <a:ext cx="420687" cy="360363"/>
              </a:xfrm>
              <a:custGeom>
                <a:avLst/>
                <a:gdLst>
                  <a:gd name="T0" fmla="*/ 110 w 112"/>
                  <a:gd name="T1" fmla="*/ 11 h 96"/>
                  <a:gd name="T2" fmla="*/ 97 w 112"/>
                  <a:gd name="T3" fmla="*/ 4 h 96"/>
                  <a:gd name="T4" fmla="*/ 85 w 112"/>
                  <a:gd name="T5" fmla="*/ 3 h 96"/>
                  <a:gd name="T6" fmla="*/ 106 w 112"/>
                  <a:gd name="T7" fmla="*/ 11 h 96"/>
                  <a:gd name="T8" fmla="*/ 108 w 112"/>
                  <a:gd name="T9" fmla="*/ 19 h 96"/>
                  <a:gd name="T10" fmla="*/ 99 w 112"/>
                  <a:gd name="T11" fmla="*/ 25 h 96"/>
                  <a:gd name="T12" fmla="*/ 77 w 112"/>
                  <a:gd name="T13" fmla="*/ 30 h 96"/>
                  <a:gd name="T14" fmla="*/ 32 w 112"/>
                  <a:gd name="T15" fmla="*/ 30 h 96"/>
                  <a:gd name="T16" fmla="*/ 10 w 112"/>
                  <a:gd name="T17" fmla="*/ 24 h 96"/>
                  <a:gd name="T18" fmla="*/ 3 w 112"/>
                  <a:gd name="T19" fmla="*/ 17 h 96"/>
                  <a:gd name="T20" fmla="*/ 8 w 112"/>
                  <a:gd name="T21" fmla="*/ 9 h 96"/>
                  <a:gd name="T22" fmla="*/ 30 w 112"/>
                  <a:gd name="T23" fmla="*/ 3 h 96"/>
                  <a:gd name="T24" fmla="*/ 18 w 112"/>
                  <a:gd name="T25" fmla="*/ 3 h 96"/>
                  <a:gd name="T26" fmla="*/ 2 w 112"/>
                  <a:gd name="T27" fmla="*/ 11 h 96"/>
                  <a:gd name="T28" fmla="*/ 0 w 112"/>
                  <a:gd name="T29" fmla="*/ 17 h 96"/>
                  <a:gd name="T30" fmla="*/ 4 w 112"/>
                  <a:gd name="T31" fmla="*/ 23 h 96"/>
                  <a:gd name="T32" fmla="*/ 42 w 112"/>
                  <a:gd name="T33" fmla="*/ 73 h 96"/>
                  <a:gd name="T34" fmla="*/ 42 w 112"/>
                  <a:gd name="T35" fmla="*/ 90 h 96"/>
                  <a:gd name="T36" fmla="*/ 42 w 112"/>
                  <a:gd name="T37" fmla="*/ 90 h 96"/>
                  <a:gd name="T38" fmla="*/ 42 w 112"/>
                  <a:gd name="T39" fmla="*/ 91 h 96"/>
                  <a:gd name="T40" fmla="*/ 48 w 112"/>
                  <a:gd name="T41" fmla="*/ 95 h 96"/>
                  <a:gd name="T42" fmla="*/ 64 w 112"/>
                  <a:gd name="T43" fmla="*/ 95 h 96"/>
                  <a:gd name="T44" fmla="*/ 70 w 112"/>
                  <a:gd name="T45" fmla="*/ 91 h 96"/>
                  <a:gd name="T46" fmla="*/ 70 w 112"/>
                  <a:gd name="T47" fmla="*/ 90 h 96"/>
                  <a:gd name="T48" fmla="*/ 70 w 112"/>
                  <a:gd name="T49" fmla="*/ 90 h 96"/>
                  <a:gd name="T50" fmla="*/ 70 w 112"/>
                  <a:gd name="T51" fmla="*/ 73 h 96"/>
                  <a:gd name="T52" fmla="*/ 105 w 112"/>
                  <a:gd name="T53" fmla="*/ 25 h 96"/>
                  <a:gd name="T54" fmla="*/ 111 w 112"/>
                  <a:gd name="T55" fmla="*/ 18 h 96"/>
                  <a:gd name="T56" fmla="*/ 68 w 112"/>
                  <a:gd name="T57" fmla="*/ 72 h 96"/>
                  <a:gd name="T58" fmla="*/ 68 w 112"/>
                  <a:gd name="T59" fmla="*/ 90 h 96"/>
                  <a:gd name="T60" fmla="*/ 67 w 112"/>
                  <a:gd name="T61" fmla="*/ 90 h 96"/>
                  <a:gd name="T62" fmla="*/ 63 w 112"/>
                  <a:gd name="T63" fmla="*/ 93 h 96"/>
                  <a:gd name="T64" fmla="*/ 49 w 112"/>
                  <a:gd name="T65" fmla="*/ 93 h 96"/>
                  <a:gd name="T66" fmla="*/ 44 w 112"/>
                  <a:gd name="T67" fmla="*/ 90 h 96"/>
                  <a:gd name="T68" fmla="*/ 44 w 112"/>
                  <a:gd name="T69" fmla="*/ 90 h 96"/>
                  <a:gd name="T70" fmla="*/ 44 w 112"/>
                  <a:gd name="T71" fmla="*/ 72 h 96"/>
                  <a:gd name="T72" fmla="*/ 20 w 112"/>
                  <a:gd name="T73" fmla="*/ 30 h 96"/>
                  <a:gd name="T74" fmla="*/ 54 w 112"/>
                  <a:gd name="T75" fmla="*/ 34 h 96"/>
                  <a:gd name="T76" fmla="*/ 89 w 112"/>
                  <a:gd name="T77" fmla="*/ 30 h 96"/>
                  <a:gd name="T78" fmla="*/ 68 w 112"/>
                  <a:gd name="T7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96">
                    <a:moveTo>
                      <a:pt x="111" y="14"/>
                    </a:moveTo>
                    <a:cubicBezTo>
                      <a:pt x="111" y="13"/>
                      <a:pt x="111" y="12"/>
                      <a:pt x="110" y="11"/>
                    </a:cubicBezTo>
                    <a:cubicBezTo>
                      <a:pt x="109" y="10"/>
                      <a:pt x="109" y="10"/>
                      <a:pt x="108" y="9"/>
                    </a:cubicBezTo>
                    <a:cubicBezTo>
                      <a:pt x="104" y="7"/>
                      <a:pt x="101" y="5"/>
                      <a:pt x="97" y="4"/>
                    </a:cubicBezTo>
                    <a:cubicBezTo>
                      <a:pt x="93" y="3"/>
                      <a:pt x="90" y="2"/>
                      <a:pt x="86" y="1"/>
                    </a:cubicBezTo>
                    <a:cubicBezTo>
                      <a:pt x="85" y="3"/>
                      <a:pt x="85" y="3"/>
                      <a:pt x="85" y="3"/>
                    </a:cubicBezTo>
                    <a:cubicBezTo>
                      <a:pt x="89" y="4"/>
                      <a:pt x="93" y="5"/>
                      <a:pt x="96" y="6"/>
                    </a:cubicBezTo>
                    <a:cubicBezTo>
                      <a:pt x="100" y="7"/>
                      <a:pt x="103" y="9"/>
                      <a:pt x="106" y="11"/>
                    </a:cubicBezTo>
                    <a:cubicBezTo>
                      <a:pt x="108" y="12"/>
                      <a:pt x="109" y="14"/>
                      <a:pt x="109" y="15"/>
                    </a:cubicBezTo>
                    <a:cubicBezTo>
                      <a:pt x="109" y="16"/>
                      <a:pt x="109" y="18"/>
                      <a:pt x="108" y="19"/>
                    </a:cubicBezTo>
                    <a:cubicBezTo>
                      <a:pt x="107" y="20"/>
                      <a:pt x="105" y="22"/>
                      <a:pt x="104" y="22"/>
                    </a:cubicBezTo>
                    <a:cubicBezTo>
                      <a:pt x="102" y="23"/>
                      <a:pt x="101" y="24"/>
                      <a:pt x="99" y="25"/>
                    </a:cubicBezTo>
                    <a:cubicBezTo>
                      <a:pt x="95" y="26"/>
                      <a:pt x="92" y="27"/>
                      <a:pt x="88" y="28"/>
                    </a:cubicBezTo>
                    <a:cubicBezTo>
                      <a:pt x="84" y="29"/>
                      <a:pt x="81" y="29"/>
                      <a:pt x="77" y="30"/>
                    </a:cubicBezTo>
                    <a:cubicBezTo>
                      <a:pt x="69" y="31"/>
                      <a:pt x="62" y="31"/>
                      <a:pt x="54" y="31"/>
                    </a:cubicBezTo>
                    <a:cubicBezTo>
                      <a:pt x="47" y="31"/>
                      <a:pt x="39" y="31"/>
                      <a:pt x="32" y="30"/>
                    </a:cubicBezTo>
                    <a:cubicBezTo>
                      <a:pt x="28" y="29"/>
                      <a:pt x="24" y="28"/>
                      <a:pt x="21" y="27"/>
                    </a:cubicBezTo>
                    <a:cubicBezTo>
                      <a:pt x="17" y="26"/>
                      <a:pt x="13" y="25"/>
                      <a:pt x="10" y="24"/>
                    </a:cubicBezTo>
                    <a:cubicBezTo>
                      <a:pt x="8" y="23"/>
                      <a:pt x="7" y="22"/>
                      <a:pt x="6" y="21"/>
                    </a:cubicBezTo>
                    <a:cubicBezTo>
                      <a:pt x="4" y="20"/>
                      <a:pt x="3" y="18"/>
                      <a:pt x="3" y="17"/>
                    </a:cubicBezTo>
                    <a:cubicBezTo>
                      <a:pt x="2" y="15"/>
                      <a:pt x="3" y="14"/>
                      <a:pt x="4" y="13"/>
                    </a:cubicBezTo>
                    <a:cubicBezTo>
                      <a:pt x="5" y="11"/>
                      <a:pt x="7" y="10"/>
                      <a:pt x="8" y="9"/>
                    </a:cubicBezTo>
                    <a:cubicBezTo>
                      <a:pt x="12" y="8"/>
                      <a:pt x="15" y="6"/>
                      <a:pt x="19" y="5"/>
                    </a:cubicBezTo>
                    <a:cubicBezTo>
                      <a:pt x="22" y="4"/>
                      <a:pt x="26" y="3"/>
                      <a:pt x="30" y="3"/>
                    </a:cubicBezTo>
                    <a:cubicBezTo>
                      <a:pt x="29" y="0"/>
                      <a:pt x="29" y="0"/>
                      <a:pt x="29" y="0"/>
                    </a:cubicBezTo>
                    <a:cubicBezTo>
                      <a:pt x="25" y="1"/>
                      <a:pt x="22" y="2"/>
                      <a:pt x="18" y="3"/>
                    </a:cubicBezTo>
                    <a:cubicBezTo>
                      <a:pt x="14" y="4"/>
                      <a:pt x="11" y="5"/>
                      <a:pt x="7" y="7"/>
                    </a:cubicBezTo>
                    <a:cubicBezTo>
                      <a:pt x="5" y="8"/>
                      <a:pt x="4" y="9"/>
                      <a:pt x="2" y="11"/>
                    </a:cubicBezTo>
                    <a:cubicBezTo>
                      <a:pt x="2" y="12"/>
                      <a:pt x="1" y="13"/>
                      <a:pt x="1" y="14"/>
                    </a:cubicBezTo>
                    <a:cubicBezTo>
                      <a:pt x="0" y="15"/>
                      <a:pt x="0" y="16"/>
                      <a:pt x="0" y="17"/>
                    </a:cubicBezTo>
                    <a:cubicBezTo>
                      <a:pt x="1" y="18"/>
                      <a:pt x="1" y="19"/>
                      <a:pt x="2" y="20"/>
                    </a:cubicBezTo>
                    <a:cubicBezTo>
                      <a:pt x="2" y="21"/>
                      <a:pt x="3" y="22"/>
                      <a:pt x="4" y="23"/>
                    </a:cubicBezTo>
                    <a:cubicBezTo>
                      <a:pt x="5" y="24"/>
                      <a:pt x="7" y="25"/>
                      <a:pt x="9" y="26"/>
                    </a:cubicBezTo>
                    <a:cubicBezTo>
                      <a:pt x="42" y="73"/>
                      <a:pt x="42" y="73"/>
                      <a:pt x="42" y="73"/>
                    </a:cubicBezTo>
                    <a:cubicBezTo>
                      <a:pt x="42" y="89"/>
                      <a:pt x="42" y="89"/>
                      <a:pt x="42" y="89"/>
                    </a:cubicBezTo>
                    <a:cubicBezTo>
                      <a:pt x="42" y="90"/>
                      <a:pt x="42" y="90"/>
                      <a:pt x="42" y="90"/>
                    </a:cubicBezTo>
                    <a:cubicBezTo>
                      <a:pt x="42" y="90"/>
                      <a:pt x="42" y="90"/>
                      <a:pt x="42" y="90"/>
                    </a:cubicBezTo>
                    <a:cubicBezTo>
                      <a:pt x="42" y="90"/>
                      <a:pt x="42" y="90"/>
                      <a:pt x="42" y="90"/>
                    </a:cubicBezTo>
                    <a:cubicBezTo>
                      <a:pt x="42" y="91"/>
                      <a:pt x="42" y="91"/>
                      <a:pt x="42" y="91"/>
                    </a:cubicBezTo>
                    <a:cubicBezTo>
                      <a:pt x="42" y="91"/>
                      <a:pt x="42" y="91"/>
                      <a:pt x="42" y="91"/>
                    </a:cubicBezTo>
                    <a:cubicBezTo>
                      <a:pt x="43" y="92"/>
                      <a:pt x="43" y="93"/>
                      <a:pt x="44" y="93"/>
                    </a:cubicBezTo>
                    <a:cubicBezTo>
                      <a:pt x="45" y="94"/>
                      <a:pt x="46" y="95"/>
                      <a:pt x="48" y="95"/>
                    </a:cubicBezTo>
                    <a:cubicBezTo>
                      <a:pt x="50" y="96"/>
                      <a:pt x="53" y="96"/>
                      <a:pt x="56" y="96"/>
                    </a:cubicBezTo>
                    <a:cubicBezTo>
                      <a:pt x="59" y="96"/>
                      <a:pt x="61" y="96"/>
                      <a:pt x="64" y="95"/>
                    </a:cubicBezTo>
                    <a:cubicBezTo>
                      <a:pt x="66" y="95"/>
                      <a:pt x="67" y="94"/>
                      <a:pt x="68" y="93"/>
                    </a:cubicBezTo>
                    <a:cubicBezTo>
                      <a:pt x="69" y="93"/>
                      <a:pt x="69" y="92"/>
                      <a:pt x="70" y="91"/>
                    </a:cubicBezTo>
                    <a:cubicBezTo>
                      <a:pt x="70" y="91"/>
                      <a:pt x="70" y="91"/>
                      <a:pt x="70" y="91"/>
                    </a:cubicBezTo>
                    <a:cubicBezTo>
                      <a:pt x="70" y="91"/>
                      <a:pt x="70" y="91"/>
                      <a:pt x="70" y="90"/>
                    </a:cubicBezTo>
                    <a:cubicBezTo>
                      <a:pt x="70" y="90"/>
                      <a:pt x="70" y="90"/>
                      <a:pt x="70" y="90"/>
                    </a:cubicBezTo>
                    <a:cubicBezTo>
                      <a:pt x="70" y="90"/>
                      <a:pt x="70" y="90"/>
                      <a:pt x="70" y="90"/>
                    </a:cubicBezTo>
                    <a:cubicBezTo>
                      <a:pt x="70" y="89"/>
                      <a:pt x="70" y="89"/>
                      <a:pt x="70" y="89"/>
                    </a:cubicBezTo>
                    <a:cubicBezTo>
                      <a:pt x="70" y="73"/>
                      <a:pt x="70" y="73"/>
                      <a:pt x="70" y="73"/>
                    </a:cubicBezTo>
                    <a:cubicBezTo>
                      <a:pt x="103" y="26"/>
                      <a:pt x="103" y="26"/>
                      <a:pt x="103" y="26"/>
                    </a:cubicBezTo>
                    <a:cubicBezTo>
                      <a:pt x="104" y="25"/>
                      <a:pt x="104" y="25"/>
                      <a:pt x="105" y="25"/>
                    </a:cubicBezTo>
                    <a:cubicBezTo>
                      <a:pt x="107" y="24"/>
                      <a:pt x="108" y="22"/>
                      <a:pt x="110" y="21"/>
                    </a:cubicBezTo>
                    <a:cubicBezTo>
                      <a:pt x="111" y="20"/>
                      <a:pt x="111" y="19"/>
                      <a:pt x="111" y="18"/>
                    </a:cubicBezTo>
                    <a:cubicBezTo>
                      <a:pt x="112" y="17"/>
                      <a:pt x="112" y="15"/>
                      <a:pt x="111" y="14"/>
                    </a:cubicBezTo>
                    <a:close/>
                    <a:moveTo>
                      <a:pt x="68" y="72"/>
                    </a:moveTo>
                    <a:cubicBezTo>
                      <a:pt x="68" y="89"/>
                      <a:pt x="68" y="89"/>
                      <a:pt x="68" y="89"/>
                    </a:cubicBezTo>
                    <a:cubicBezTo>
                      <a:pt x="68" y="90"/>
                      <a:pt x="68" y="90"/>
                      <a:pt x="68" y="90"/>
                    </a:cubicBezTo>
                    <a:cubicBezTo>
                      <a:pt x="68" y="90"/>
                      <a:pt x="68" y="90"/>
                      <a:pt x="68" y="90"/>
                    </a:cubicBezTo>
                    <a:cubicBezTo>
                      <a:pt x="67" y="90"/>
                      <a:pt x="67" y="90"/>
                      <a:pt x="67" y="90"/>
                    </a:cubicBezTo>
                    <a:cubicBezTo>
                      <a:pt x="67" y="90"/>
                      <a:pt x="67" y="91"/>
                      <a:pt x="66" y="91"/>
                    </a:cubicBezTo>
                    <a:cubicBezTo>
                      <a:pt x="66" y="92"/>
                      <a:pt x="65" y="92"/>
                      <a:pt x="63" y="93"/>
                    </a:cubicBezTo>
                    <a:cubicBezTo>
                      <a:pt x="61" y="94"/>
                      <a:pt x="59" y="94"/>
                      <a:pt x="56" y="94"/>
                    </a:cubicBezTo>
                    <a:cubicBezTo>
                      <a:pt x="53" y="94"/>
                      <a:pt x="51" y="94"/>
                      <a:pt x="49" y="93"/>
                    </a:cubicBezTo>
                    <a:cubicBezTo>
                      <a:pt x="47" y="92"/>
                      <a:pt x="46" y="92"/>
                      <a:pt x="45" y="91"/>
                    </a:cubicBezTo>
                    <a:cubicBezTo>
                      <a:pt x="45" y="91"/>
                      <a:pt x="45" y="90"/>
                      <a:pt x="44" y="90"/>
                    </a:cubicBezTo>
                    <a:cubicBezTo>
                      <a:pt x="44" y="90"/>
                      <a:pt x="44" y="90"/>
                      <a:pt x="44" y="90"/>
                    </a:cubicBezTo>
                    <a:cubicBezTo>
                      <a:pt x="44" y="90"/>
                      <a:pt x="44" y="90"/>
                      <a:pt x="44" y="90"/>
                    </a:cubicBezTo>
                    <a:cubicBezTo>
                      <a:pt x="44" y="89"/>
                      <a:pt x="44" y="89"/>
                      <a:pt x="44" y="89"/>
                    </a:cubicBezTo>
                    <a:cubicBezTo>
                      <a:pt x="44" y="72"/>
                      <a:pt x="44" y="72"/>
                      <a:pt x="44" y="72"/>
                    </a:cubicBezTo>
                    <a:cubicBezTo>
                      <a:pt x="13" y="28"/>
                      <a:pt x="13" y="28"/>
                      <a:pt x="13" y="28"/>
                    </a:cubicBezTo>
                    <a:cubicBezTo>
                      <a:pt x="16" y="28"/>
                      <a:pt x="18" y="29"/>
                      <a:pt x="20" y="30"/>
                    </a:cubicBezTo>
                    <a:cubicBezTo>
                      <a:pt x="24" y="31"/>
                      <a:pt x="28" y="31"/>
                      <a:pt x="31" y="32"/>
                    </a:cubicBezTo>
                    <a:cubicBezTo>
                      <a:pt x="39" y="33"/>
                      <a:pt x="47" y="34"/>
                      <a:pt x="54" y="34"/>
                    </a:cubicBezTo>
                    <a:cubicBezTo>
                      <a:pt x="62" y="34"/>
                      <a:pt x="70" y="33"/>
                      <a:pt x="77" y="32"/>
                    </a:cubicBezTo>
                    <a:cubicBezTo>
                      <a:pt x="81" y="32"/>
                      <a:pt x="85" y="31"/>
                      <a:pt x="89" y="30"/>
                    </a:cubicBezTo>
                    <a:cubicBezTo>
                      <a:pt x="92" y="30"/>
                      <a:pt x="95" y="29"/>
                      <a:pt x="99" y="28"/>
                    </a:cubicBezTo>
                    <a:lnTo>
                      <a:pt x="68" y="72"/>
                    </a:ln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8" name="Freeform 41"/>
              <p:cNvSpPr>
                <a:spLocks noEditPoints="1"/>
              </p:cNvSpPr>
              <p:nvPr/>
            </p:nvSpPr>
            <p:spPr bwMode="auto">
              <a:xfrm>
                <a:off x="7275513" y="4573588"/>
                <a:ext cx="63500" cy="65088"/>
              </a:xfrm>
              <a:custGeom>
                <a:avLst/>
                <a:gdLst>
                  <a:gd name="T0" fmla="*/ 8 w 17"/>
                  <a:gd name="T1" fmla="*/ 17 h 17"/>
                  <a:gd name="T2" fmla="*/ 17 w 17"/>
                  <a:gd name="T3" fmla="*/ 8 h 17"/>
                  <a:gd name="T4" fmla="*/ 8 w 17"/>
                  <a:gd name="T5" fmla="*/ 0 h 17"/>
                  <a:gd name="T6" fmla="*/ 0 w 17"/>
                  <a:gd name="T7" fmla="*/ 8 h 17"/>
                  <a:gd name="T8" fmla="*/ 8 w 17"/>
                  <a:gd name="T9" fmla="*/ 17 h 17"/>
                  <a:gd name="T10" fmla="*/ 8 w 17"/>
                  <a:gd name="T11" fmla="*/ 2 h 17"/>
                  <a:gd name="T12" fmla="*/ 15 w 17"/>
                  <a:gd name="T13" fmla="*/ 8 h 17"/>
                  <a:gd name="T14" fmla="*/ 8 w 17"/>
                  <a:gd name="T15" fmla="*/ 15 h 17"/>
                  <a:gd name="T16" fmla="*/ 2 w 17"/>
                  <a:gd name="T17" fmla="*/ 8 h 17"/>
                  <a:gd name="T18" fmla="*/ 8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17"/>
                    </a:moveTo>
                    <a:cubicBezTo>
                      <a:pt x="13" y="17"/>
                      <a:pt x="17" y="13"/>
                      <a:pt x="17" y="8"/>
                    </a:cubicBezTo>
                    <a:cubicBezTo>
                      <a:pt x="17" y="4"/>
                      <a:pt x="13" y="0"/>
                      <a:pt x="8" y="0"/>
                    </a:cubicBezTo>
                    <a:cubicBezTo>
                      <a:pt x="4" y="0"/>
                      <a:pt x="0" y="4"/>
                      <a:pt x="0" y="8"/>
                    </a:cubicBezTo>
                    <a:cubicBezTo>
                      <a:pt x="0" y="13"/>
                      <a:pt x="4" y="17"/>
                      <a:pt x="8" y="17"/>
                    </a:cubicBezTo>
                    <a:close/>
                    <a:moveTo>
                      <a:pt x="8" y="2"/>
                    </a:moveTo>
                    <a:cubicBezTo>
                      <a:pt x="12" y="2"/>
                      <a:pt x="15" y="5"/>
                      <a:pt x="15" y="8"/>
                    </a:cubicBezTo>
                    <a:cubicBezTo>
                      <a:pt x="15" y="12"/>
                      <a:pt x="12" y="15"/>
                      <a:pt x="8" y="15"/>
                    </a:cubicBezTo>
                    <a:cubicBezTo>
                      <a:pt x="5" y="15"/>
                      <a:pt x="2" y="12"/>
                      <a:pt x="2" y="8"/>
                    </a:cubicBezTo>
                    <a:cubicBezTo>
                      <a:pt x="2" y="5"/>
                      <a:pt x="5" y="2"/>
                      <a:pt x="8" y="2"/>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Freeform 42"/>
              <p:cNvSpPr>
                <a:spLocks noEditPoints="1"/>
              </p:cNvSpPr>
              <p:nvPr/>
            </p:nvSpPr>
            <p:spPr bwMode="auto">
              <a:xfrm>
                <a:off x="7323138" y="4641850"/>
                <a:ext cx="63500" cy="63500"/>
              </a:xfrm>
              <a:custGeom>
                <a:avLst/>
                <a:gdLst>
                  <a:gd name="T0" fmla="*/ 0 w 17"/>
                  <a:gd name="T1" fmla="*/ 9 h 17"/>
                  <a:gd name="T2" fmla="*/ 9 w 17"/>
                  <a:gd name="T3" fmla="*/ 17 h 17"/>
                  <a:gd name="T4" fmla="*/ 17 w 17"/>
                  <a:gd name="T5" fmla="*/ 9 h 17"/>
                  <a:gd name="T6" fmla="*/ 9 w 17"/>
                  <a:gd name="T7" fmla="*/ 0 h 17"/>
                  <a:gd name="T8" fmla="*/ 0 w 17"/>
                  <a:gd name="T9" fmla="*/ 9 h 17"/>
                  <a:gd name="T10" fmla="*/ 9 w 17"/>
                  <a:gd name="T11" fmla="*/ 2 h 17"/>
                  <a:gd name="T12" fmla="*/ 15 w 17"/>
                  <a:gd name="T13" fmla="*/ 9 h 17"/>
                  <a:gd name="T14" fmla="*/ 9 w 17"/>
                  <a:gd name="T15" fmla="*/ 15 h 17"/>
                  <a:gd name="T16" fmla="*/ 2 w 17"/>
                  <a:gd name="T17" fmla="*/ 9 h 17"/>
                  <a:gd name="T18" fmla="*/ 9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0" y="9"/>
                    </a:moveTo>
                    <a:cubicBezTo>
                      <a:pt x="0" y="13"/>
                      <a:pt x="4" y="17"/>
                      <a:pt x="9" y="17"/>
                    </a:cubicBezTo>
                    <a:cubicBezTo>
                      <a:pt x="14" y="17"/>
                      <a:pt x="17" y="13"/>
                      <a:pt x="17" y="9"/>
                    </a:cubicBezTo>
                    <a:cubicBezTo>
                      <a:pt x="17" y="4"/>
                      <a:pt x="14" y="0"/>
                      <a:pt x="9" y="0"/>
                    </a:cubicBezTo>
                    <a:cubicBezTo>
                      <a:pt x="4" y="0"/>
                      <a:pt x="0" y="4"/>
                      <a:pt x="0" y="9"/>
                    </a:cubicBezTo>
                    <a:close/>
                    <a:moveTo>
                      <a:pt x="9" y="2"/>
                    </a:moveTo>
                    <a:cubicBezTo>
                      <a:pt x="12" y="2"/>
                      <a:pt x="15" y="5"/>
                      <a:pt x="15" y="9"/>
                    </a:cubicBezTo>
                    <a:cubicBezTo>
                      <a:pt x="15" y="12"/>
                      <a:pt x="12" y="15"/>
                      <a:pt x="9" y="15"/>
                    </a:cubicBezTo>
                    <a:cubicBezTo>
                      <a:pt x="5" y="15"/>
                      <a:pt x="2" y="12"/>
                      <a:pt x="2" y="9"/>
                    </a:cubicBezTo>
                    <a:cubicBezTo>
                      <a:pt x="2" y="5"/>
                      <a:pt x="5" y="2"/>
                      <a:pt x="9" y="2"/>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Freeform 43"/>
              <p:cNvSpPr>
                <a:spLocks noEditPoints="1"/>
              </p:cNvSpPr>
              <p:nvPr/>
            </p:nvSpPr>
            <p:spPr bwMode="auto">
              <a:xfrm>
                <a:off x="7334250" y="4979988"/>
                <a:ext cx="63500" cy="63500"/>
              </a:xfrm>
              <a:custGeom>
                <a:avLst/>
                <a:gdLst>
                  <a:gd name="T0" fmla="*/ 9 w 17"/>
                  <a:gd name="T1" fmla="*/ 0 h 17"/>
                  <a:gd name="T2" fmla="*/ 0 w 17"/>
                  <a:gd name="T3" fmla="*/ 9 h 17"/>
                  <a:gd name="T4" fmla="*/ 9 w 17"/>
                  <a:gd name="T5" fmla="*/ 17 h 17"/>
                  <a:gd name="T6" fmla="*/ 17 w 17"/>
                  <a:gd name="T7" fmla="*/ 9 h 17"/>
                  <a:gd name="T8" fmla="*/ 9 w 17"/>
                  <a:gd name="T9" fmla="*/ 0 h 17"/>
                  <a:gd name="T10" fmla="*/ 9 w 17"/>
                  <a:gd name="T11" fmla="*/ 15 h 17"/>
                  <a:gd name="T12" fmla="*/ 2 w 17"/>
                  <a:gd name="T13" fmla="*/ 9 h 17"/>
                  <a:gd name="T14" fmla="*/ 9 w 17"/>
                  <a:gd name="T15" fmla="*/ 2 h 17"/>
                  <a:gd name="T16" fmla="*/ 15 w 17"/>
                  <a:gd name="T17" fmla="*/ 9 h 17"/>
                  <a:gd name="T18" fmla="*/ 9 w 1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0"/>
                    </a:moveTo>
                    <a:cubicBezTo>
                      <a:pt x="4" y="0"/>
                      <a:pt x="0" y="4"/>
                      <a:pt x="0" y="9"/>
                    </a:cubicBezTo>
                    <a:cubicBezTo>
                      <a:pt x="0" y="14"/>
                      <a:pt x="4" y="17"/>
                      <a:pt x="9" y="17"/>
                    </a:cubicBezTo>
                    <a:cubicBezTo>
                      <a:pt x="14" y="17"/>
                      <a:pt x="17" y="14"/>
                      <a:pt x="17" y="9"/>
                    </a:cubicBezTo>
                    <a:cubicBezTo>
                      <a:pt x="17" y="4"/>
                      <a:pt x="14" y="0"/>
                      <a:pt x="9" y="0"/>
                    </a:cubicBezTo>
                    <a:close/>
                    <a:moveTo>
                      <a:pt x="9" y="15"/>
                    </a:moveTo>
                    <a:cubicBezTo>
                      <a:pt x="5" y="15"/>
                      <a:pt x="2" y="12"/>
                      <a:pt x="2" y="9"/>
                    </a:cubicBezTo>
                    <a:cubicBezTo>
                      <a:pt x="2" y="5"/>
                      <a:pt x="5" y="2"/>
                      <a:pt x="9" y="2"/>
                    </a:cubicBezTo>
                    <a:cubicBezTo>
                      <a:pt x="13" y="2"/>
                      <a:pt x="15" y="5"/>
                      <a:pt x="15" y="9"/>
                    </a:cubicBezTo>
                    <a:cubicBezTo>
                      <a:pt x="15" y="12"/>
                      <a:pt x="13" y="15"/>
                      <a:pt x="9" y="15"/>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Freeform 44"/>
              <p:cNvSpPr>
                <a:spLocks noEditPoints="1"/>
              </p:cNvSpPr>
              <p:nvPr/>
            </p:nvSpPr>
            <p:spPr bwMode="auto">
              <a:xfrm>
                <a:off x="7380288" y="4556125"/>
                <a:ext cx="96837" cy="96838"/>
              </a:xfrm>
              <a:custGeom>
                <a:avLst/>
                <a:gdLst>
                  <a:gd name="T0" fmla="*/ 13 w 26"/>
                  <a:gd name="T1" fmla="*/ 26 h 26"/>
                  <a:gd name="T2" fmla="*/ 26 w 26"/>
                  <a:gd name="T3" fmla="*/ 13 h 26"/>
                  <a:gd name="T4" fmla="*/ 13 w 26"/>
                  <a:gd name="T5" fmla="*/ 0 h 26"/>
                  <a:gd name="T6" fmla="*/ 0 w 26"/>
                  <a:gd name="T7" fmla="*/ 13 h 26"/>
                  <a:gd name="T8" fmla="*/ 13 w 26"/>
                  <a:gd name="T9" fmla="*/ 26 h 26"/>
                  <a:gd name="T10" fmla="*/ 13 w 26"/>
                  <a:gd name="T11" fmla="*/ 2 h 26"/>
                  <a:gd name="T12" fmla="*/ 24 w 26"/>
                  <a:gd name="T13" fmla="*/ 13 h 26"/>
                  <a:gd name="T14" fmla="*/ 13 w 26"/>
                  <a:gd name="T15" fmla="*/ 24 h 26"/>
                  <a:gd name="T16" fmla="*/ 2 w 26"/>
                  <a:gd name="T17" fmla="*/ 13 h 26"/>
                  <a:gd name="T18" fmla="*/ 13 w 26"/>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20" y="26"/>
                      <a:pt x="26" y="20"/>
                      <a:pt x="26" y="13"/>
                    </a:cubicBezTo>
                    <a:cubicBezTo>
                      <a:pt x="26" y="6"/>
                      <a:pt x="20" y="0"/>
                      <a:pt x="13" y="0"/>
                    </a:cubicBezTo>
                    <a:cubicBezTo>
                      <a:pt x="6" y="0"/>
                      <a:pt x="0" y="6"/>
                      <a:pt x="0" y="13"/>
                    </a:cubicBezTo>
                    <a:cubicBezTo>
                      <a:pt x="0" y="20"/>
                      <a:pt x="6" y="26"/>
                      <a:pt x="13" y="26"/>
                    </a:cubicBezTo>
                    <a:close/>
                    <a:moveTo>
                      <a:pt x="13" y="2"/>
                    </a:moveTo>
                    <a:cubicBezTo>
                      <a:pt x="19" y="2"/>
                      <a:pt x="24" y="7"/>
                      <a:pt x="24" y="13"/>
                    </a:cubicBezTo>
                    <a:cubicBezTo>
                      <a:pt x="24" y="19"/>
                      <a:pt x="19" y="24"/>
                      <a:pt x="13" y="24"/>
                    </a:cubicBezTo>
                    <a:cubicBezTo>
                      <a:pt x="7" y="24"/>
                      <a:pt x="2" y="19"/>
                      <a:pt x="2" y="13"/>
                    </a:cubicBezTo>
                    <a:cubicBezTo>
                      <a:pt x="2" y="7"/>
                      <a:pt x="7" y="2"/>
                      <a:pt x="13" y="2"/>
                    </a:cubicBezTo>
                    <a:close/>
                  </a:path>
                </a:pathLst>
              </a:custGeom>
              <a:solidFill>
                <a:srgbClr val="2298F0"/>
              </a:solidFill>
              <a:ln>
                <a:solidFill>
                  <a:schemeClr val="bg1"/>
                </a:solidFill>
              </a:ln>
            </p:spPr>
            <p:txBody>
              <a:bodyPr vert="horz" wrap="square" lIns="91440" tIns="45720" rIns="91440" bIns="45720" numCol="1" anchor="t" anchorCtr="0" compatLnSpc="1">
                <a:prstTxWarp prst="textNoShape">
                  <a:avLst/>
                </a:prstTxWarp>
                <a:noAutofit/>
              </a:bodyPr>
              <a:lstStyle/>
              <a:p>
                <a:pPr defTabSz="1219444" fontAlgn="ctr"/>
                <a:endParaRPr lang="en-US" altLang="zh-CN" sz="140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18" name="矩形 117"/>
            <p:cNvSpPr/>
            <p:nvPr/>
          </p:nvSpPr>
          <p:spPr>
            <a:xfrm>
              <a:off x="9743659" y="5617378"/>
              <a:ext cx="1101430" cy="371897"/>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2"/>
                </a:lnSpc>
              </a:pPr>
              <a:r>
                <a:rPr lang="en-US" sz="1400" b="1">
                  <a:solidFill>
                    <a:prstClr val="white"/>
                  </a:solidFill>
                  <a:latin typeface="Arial" panose="020B0604020202020204" pitchFamily="34" charset="0"/>
                </a:rPr>
                <a:t>Cost</a:t>
              </a:r>
              <a:endParaRPr lang="en-US" altLang="zh-CN" sz="1400" b="1">
                <a:solidFill>
                  <a:prstClr val="white"/>
                </a:solidFill>
                <a:latin typeface="Arial" panose="020B0604020202020204" pitchFamily="34" charset="0"/>
                <a:ea typeface="微软雅黑" panose="020B0503020204020204" pitchFamily="34" charset="-122"/>
                <a:cs typeface="Arial" pitchFamily="34" charset="0"/>
              </a:endParaRPr>
            </a:p>
          </p:txBody>
        </p:sp>
      </p:grpSp>
      <p:sp>
        <p:nvSpPr>
          <p:cNvPr id="120" name="Line 39"/>
          <p:cNvSpPr>
            <a:spLocks noChangeShapeType="1"/>
          </p:cNvSpPr>
          <p:nvPr/>
        </p:nvSpPr>
        <p:spPr bwMode="auto">
          <a:xfrm flipH="1">
            <a:off x="9519231" y="3045992"/>
            <a:ext cx="922509" cy="285480"/>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sp>
        <p:nvSpPr>
          <p:cNvPr id="121" name="Line 39"/>
          <p:cNvSpPr>
            <a:spLocks noChangeShapeType="1"/>
          </p:cNvSpPr>
          <p:nvPr/>
        </p:nvSpPr>
        <p:spPr bwMode="auto">
          <a:xfrm flipH="1" flipV="1">
            <a:off x="9344983" y="3784901"/>
            <a:ext cx="772126" cy="910994"/>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9">
              <a:solidFill>
                <a:srgbClr val="000000"/>
              </a:solidFill>
              <a:latin typeface="Arial" panose="020B0604020202020204" pitchFamily="34" charset="0"/>
              <a:ea typeface="微软雅黑" panose="020B0503020204020204" pitchFamily="34" charset="-122"/>
              <a:cs typeface="Arial" pitchFamily="34" charset="0"/>
            </a:endParaRPr>
          </a:p>
        </p:txBody>
      </p:sp>
      <p:grpSp>
        <p:nvGrpSpPr>
          <p:cNvPr id="17" name="组合 16"/>
          <p:cNvGrpSpPr/>
          <p:nvPr/>
        </p:nvGrpSpPr>
        <p:grpSpPr>
          <a:xfrm>
            <a:off x="8787983" y="1062038"/>
            <a:ext cx="483751" cy="386637"/>
            <a:chOff x="993897" y="1062038"/>
            <a:chExt cx="752476" cy="604837"/>
          </a:xfrm>
        </p:grpSpPr>
        <p:sp>
          <p:nvSpPr>
            <p:cNvPr id="127" name="Freeform 101"/>
            <p:cNvSpPr>
              <a:spLocks noEditPoints="1"/>
            </p:cNvSpPr>
            <p:nvPr/>
          </p:nvSpPr>
          <p:spPr bwMode="auto">
            <a:xfrm>
              <a:off x="1459035" y="1062038"/>
              <a:ext cx="287338" cy="292100"/>
            </a:xfrm>
            <a:custGeom>
              <a:avLst/>
              <a:gdLst>
                <a:gd name="T0" fmla="*/ 168 w 181"/>
                <a:gd name="T1" fmla="*/ 111 h 184"/>
                <a:gd name="T2" fmla="*/ 169 w 181"/>
                <a:gd name="T3" fmla="*/ 101 h 184"/>
                <a:gd name="T4" fmla="*/ 170 w 181"/>
                <a:gd name="T5" fmla="*/ 92 h 184"/>
                <a:gd name="T6" fmla="*/ 168 w 181"/>
                <a:gd name="T7" fmla="*/ 72 h 184"/>
                <a:gd name="T8" fmla="*/ 180 w 181"/>
                <a:gd name="T9" fmla="*/ 65 h 184"/>
                <a:gd name="T10" fmla="*/ 161 w 181"/>
                <a:gd name="T11" fmla="*/ 28 h 184"/>
                <a:gd name="T12" fmla="*/ 158 w 181"/>
                <a:gd name="T13" fmla="*/ 29 h 184"/>
                <a:gd name="T14" fmla="*/ 146 w 181"/>
                <a:gd name="T15" fmla="*/ 35 h 184"/>
                <a:gd name="T16" fmla="*/ 131 w 181"/>
                <a:gd name="T17" fmla="*/ 23 h 184"/>
                <a:gd name="T18" fmla="*/ 112 w 181"/>
                <a:gd name="T19" fmla="*/ 15 h 184"/>
                <a:gd name="T20" fmla="*/ 112 w 181"/>
                <a:gd name="T21" fmla="*/ 1 h 184"/>
                <a:gd name="T22" fmla="*/ 70 w 181"/>
                <a:gd name="T23" fmla="*/ 0 h 184"/>
                <a:gd name="T24" fmla="*/ 70 w 181"/>
                <a:gd name="T25" fmla="*/ 1 h 184"/>
                <a:gd name="T26" fmla="*/ 70 w 181"/>
                <a:gd name="T27" fmla="*/ 15 h 184"/>
                <a:gd name="T28" fmla="*/ 51 w 181"/>
                <a:gd name="T29" fmla="*/ 23 h 184"/>
                <a:gd name="T30" fmla="*/ 35 w 181"/>
                <a:gd name="T31" fmla="*/ 35 h 184"/>
                <a:gd name="T32" fmla="*/ 23 w 181"/>
                <a:gd name="T33" fmla="*/ 29 h 184"/>
                <a:gd name="T34" fmla="*/ 0 w 181"/>
                <a:gd name="T35" fmla="*/ 64 h 184"/>
                <a:gd name="T36" fmla="*/ 2 w 181"/>
                <a:gd name="T37" fmla="*/ 65 h 184"/>
                <a:gd name="T38" fmla="*/ 13 w 181"/>
                <a:gd name="T39" fmla="*/ 72 h 184"/>
                <a:gd name="T40" fmla="*/ 11 w 181"/>
                <a:gd name="T41" fmla="*/ 92 h 184"/>
                <a:gd name="T42" fmla="*/ 12 w 181"/>
                <a:gd name="T43" fmla="*/ 101 h 184"/>
                <a:gd name="T44" fmla="*/ 2 w 181"/>
                <a:gd name="T45" fmla="*/ 118 h 184"/>
                <a:gd name="T46" fmla="*/ 0 w 181"/>
                <a:gd name="T47" fmla="*/ 119 h 184"/>
                <a:gd name="T48" fmla="*/ 22 w 181"/>
                <a:gd name="T49" fmla="*/ 156 h 184"/>
                <a:gd name="T50" fmla="*/ 35 w 181"/>
                <a:gd name="T51" fmla="*/ 148 h 184"/>
                <a:gd name="T52" fmla="*/ 42 w 181"/>
                <a:gd name="T53" fmla="*/ 155 h 184"/>
                <a:gd name="T54" fmla="*/ 60 w 181"/>
                <a:gd name="T55" fmla="*/ 164 h 184"/>
                <a:gd name="T56" fmla="*/ 70 w 181"/>
                <a:gd name="T57" fmla="*/ 182 h 184"/>
                <a:gd name="T58" fmla="*/ 70 w 181"/>
                <a:gd name="T59" fmla="*/ 184 h 184"/>
                <a:gd name="T60" fmla="*/ 111 w 181"/>
                <a:gd name="T61" fmla="*/ 184 h 184"/>
                <a:gd name="T62" fmla="*/ 112 w 181"/>
                <a:gd name="T63" fmla="*/ 168 h 184"/>
                <a:gd name="T64" fmla="*/ 122 w 181"/>
                <a:gd name="T65" fmla="*/ 164 h 184"/>
                <a:gd name="T66" fmla="*/ 139 w 181"/>
                <a:gd name="T67" fmla="*/ 155 h 184"/>
                <a:gd name="T68" fmla="*/ 158 w 181"/>
                <a:gd name="T69" fmla="*/ 156 h 184"/>
                <a:gd name="T70" fmla="*/ 161 w 181"/>
                <a:gd name="T71" fmla="*/ 156 h 184"/>
                <a:gd name="T72" fmla="*/ 181 w 181"/>
                <a:gd name="T73" fmla="*/ 119 h 184"/>
                <a:gd name="T74" fmla="*/ 180 w 181"/>
                <a:gd name="T75" fmla="*/ 118 h 184"/>
                <a:gd name="T76" fmla="*/ 91 w 181"/>
                <a:gd name="T77" fmla="*/ 132 h 184"/>
                <a:gd name="T78" fmla="*/ 75 w 181"/>
                <a:gd name="T79" fmla="*/ 129 h 184"/>
                <a:gd name="T80" fmla="*/ 63 w 181"/>
                <a:gd name="T81" fmla="*/ 119 h 184"/>
                <a:gd name="T82" fmla="*/ 54 w 181"/>
                <a:gd name="T83" fmla="*/ 107 h 184"/>
                <a:gd name="T84" fmla="*/ 51 w 181"/>
                <a:gd name="T85" fmla="*/ 92 h 184"/>
                <a:gd name="T86" fmla="*/ 52 w 181"/>
                <a:gd name="T87" fmla="*/ 83 h 184"/>
                <a:gd name="T88" fmla="*/ 58 w 181"/>
                <a:gd name="T89" fmla="*/ 70 h 184"/>
                <a:gd name="T90" fmla="*/ 69 w 181"/>
                <a:gd name="T91" fmla="*/ 59 h 184"/>
                <a:gd name="T92" fmla="*/ 82 w 181"/>
                <a:gd name="T93" fmla="*/ 53 h 184"/>
                <a:gd name="T94" fmla="*/ 91 w 181"/>
                <a:gd name="T95" fmla="*/ 52 h 184"/>
                <a:gd name="T96" fmla="*/ 106 w 181"/>
                <a:gd name="T97" fmla="*/ 55 h 184"/>
                <a:gd name="T98" fmla="*/ 120 w 181"/>
                <a:gd name="T99" fmla="*/ 64 h 184"/>
                <a:gd name="T100" fmla="*/ 128 w 181"/>
                <a:gd name="T101" fmla="*/ 76 h 184"/>
                <a:gd name="T102" fmla="*/ 131 w 181"/>
                <a:gd name="T103" fmla="*/ 92 h 184"/>
                <a:gd name="T104" fmla="*/ 131 w 181"/>
                <a:gd name="T105" fmla="*/ 100 h 184"/>
                <a:gd name="T106" fmla="*/ 125 w 181"/>
                <a:gd name="T107" fmla="*/ 115 h 184"/>
                <a:gd name="T108" fmla="*/ 114 w 181"/>
                <a:gd name="T109" fmla="*/ 124 h 184"/>
                <a:gd name="T110" fmla="*/ 99 w 181"/>
                <a:gd name="T111" fmla="*/ 130 h 184"/>
                <a:gd name="T112" fmla="*/ 91 w 181"/>
                <a:gd name="T113" fmla="*/ 13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84">
                  <a:moveTo>
                    <a:pt x="180" y="118"/>
                  </a:moveTo>
                  <a:lnTo>
                    <a:pt x="168" y="111"/>
                  </a:lnTo>
                  <a:lnTo>
                    <a:pt x="168" y="111"/>
                  </a:lnTo>
                  <a:lnTo>
                    <a:pt x="169" y="101"/>
                  </a:lnTo>
                  <a:lnTo>
                    <a:pt x="170" y="92"/>
                  </a:lnTo>
                  <a:lnTo>
                    <a:pt x="170" y="92"/>
                  </a:lnTo>
                  <a:lnTo>
                    <a:pt x="169" y="82"/>
                  </a:lnTo>
                  <a:lnTo>
                    <a:pt x="168" y="72"/>
                  </a:lnTo>
                  <a:lnTo>
                    <a:pt x="180" y="65"/>
                  </a:lnTo>
                  <a:lnTo>
                    <a:pt x="180" y="65"/>
                  </a:lnTo>
                  <a:lnTo>
                    <a:pt x="181" y="64"/>
                  </a:lnTo>
                  <a:lnTo>
                    <a:pt x="161" y="28"/>
                  </a:lnTo>
                  <a:lnTo>
                    <a:pt x="161" y="28"/>
                  </a:lnTo>
                  <a:lnTo>
                    <a:pt x="158" y="29"/>
                  </a:lnTo>
                  <a:lnTo>
                    <a:pt x="146" y="35"/>
                  </a:lnTo>
                  <a:lnTo>
                    <a:pt x="146" y="35"/>
                  </a:lnTo>
                  <a:lnTo>
                    <a:pt x="139" y="29"/>
                  </a:lnTo>
                  <a:lnTo>
                    <a:pt x="131" y="23"/>
                  </a:lnTo>
                  <a:lnTo>
                    <a:pt x="122" y="19"/>
                  </a:lnTo>
                  <a:lnTo>
                    <a:pt x="112" y="15"/>
                  </a:lnTo>
                  <a:lnTo>
                    <a:pt x="112" y="1"/>
                  </a:lnTo>
                  <a:lnTo>
                    <a:pt x="112" y="1"/>
                  </a:lnTo>
                  <a:lnTo>
                    <a:pt x="111" y="0"/>
                  </a:lnTo>
                  <a:lnTo>
                    <a:pt x="70" y="0"/>
                  </a:lnTo>
                  <a:lnTo>
                    <a:pt x="70" y="0"/>
                  </a:lnTo>
                  <a:lnTo>
                    <a:pt x="70" y="1"/>
                  </a:lnTo>
                  <a:lnTo>
                    <a:pt x="70" y="15"/>
                  </a:lnTo>
                  <a:lnTo>
                    <a:pt x="70" y="15"/>
                  </a:lnTo>
                  <a:lnTo>
                    <a:pt x="60" y="19"/>
                  </a:lnTo>
                  <a:lnTo>
                    <a:pt x="51" y="23"/>
                  </a:lnTo>
                  <a:lnTo>
                    <a:pt x="42" y="29"/>
                  </a:lnTo>
                  <a:lnTo>
                    <a:pt x="35" y="35"/>
                  </a:lnTo>
                  <a:lnTo>
                    <a:pt x="23" y="29"/>
                  </a:lnTo>
                  <a:lnTo>
                    <a:pt x="23" y="29"/>
                  </a:lnTo>
                  <a:lnTo>
                    <a:pt x="22" y="28"/>
                  </a:lnTo>
                  <a:lnTo>
                    <a:pt x="0" y="64"/>
                  </a:lnTo>
                  <a:lnTo>
                    <a:pt x="0" y="64"/>
                  </a:lnTo>
                  <a:lnTo>
                    <a:pt x="2" y="65"/>
                  </a:lnTo>
                  <a:lnTo>
                    <a:pt x="13" y="72"/>
                  </a:lnTo>
                  <a:lnTo>
                    <a:pt x="13" y="72"/>
                  </a:lnTo>
                  <a:lnTo>
                    <a:pt x="12" y="82"/>
                  </a:lnTo>
                  <a:lnTo>
                    <a:pt x="11" y="92"/>
                  </a:lnTo>
                  <a:lnTo>
                    <a:pt x="11" y="92"/>
                  </a:lnTo>
                  <a:lnTo>
                    <a:pt x="12" y="101"/>
                  </a:lnTo>
                  <a:lnTo>
                    <a:pt x="13" y="111"/>
                  </a:lnTo>
                  <a:lnTo>
                    <a:pt x="2" y="118"/>
                  </a:lnTo>
                  <a:lnTo>
                    <a:pt x="2" y="118"/>
                  </a:lnTo>
                  <a:lnTo>
                    <a:pt x="0" y="119"/>
                  </a:lnTo>
                  <a:lnTo>
                    <a:pt x="22" y="156"/>
                  </a:lnTo>
                  <a:lnTo>
                    <a:pt x="22" y="156"/>
                  </a:lnTo>
                  <a:lnTo>
                    <a:pt x="23" y="156"/>
                  </a:lnTo>
                  <a:lnTo>
                    <a:pt x="35" y="148"/>
                  </a:lnTo>
                  <a:lnTo>
                    <a:pt x="35" y="148"/>
                  </a:lnTo>
                  <a:lnTo>
                    <a:pt x="42" y="155"/>
                  </a:lnTo>
                  <a:lnTo>
                    <a:pt x="51" y="161"/>
                  </a:lnTo>
                  <a:lnTo>
                    <a:pt x="60" y="164"/>
                  </a:lnTo>
                  <a:lnTo>
                    <a:pt x="70" y="168"/>
                  </a:lnTo>
                  <a:lnTo>
                    <a:pt x="70" y="182"/>
                  </a:lnTo>
                  <a:lnTo>
                    <a:pt x="70" y="182"/>
                  </a:lnTo>
                  <a:lnTo>
                    <a:pt x="70" y="184"/>
                  </a:lnTo>
                  <a:lnTo>
                    <a:pt x="111" y="184"/>
                  </a:lnTo>
                  <a:lnTo>
                    <a:pt x="111" y="184"/>
                  </a:lnTo>
                  <a:lnTo>
                    <a:pt x="112" y="182"/>
                  </a:lnTo>
                  <a:lnTo>
                    <a:pt x="112" y="168"/>
                  </a:lnTo>
                  <a:lnTo>
                    <a:pt x="112" y="168"/>
                  </a:lnTo>
                  <a:lnTo>
                    <a:pt x="122" y="164"/>
                  </a:lnTo>
                  <a:lnTo>
                    <a:pt x="131" y="161"/>
                  </a:lnTo>
                  <a:lnTo>
                    <a:pt x="139" y="155"/>
                  </a:lnTo>
                  <a:lnTo>
                    <a:pt x="146" y="148"/>
                  </a:lnTo>
                  <a:lnTo>
                    <a:pt x="158" y="156"/>
                  </a:lnTo>
                  <a:lnTo>
                    <a:pt x="158" y="156"/>
                  </a:lnTo>
                  <a:lnTo>
                    <a:pt x="161" y="156"/>
                  </a:lnTo>
                  <a:lnTo>
                    <a:pt x="181" y="119"/>
                  </a:lnTo>
                  <a:lnTo>
                    <a:pt x="181" y="119"/>
                  </a:lnTo>
                  <a:lnTo>
                    <a:pt x="180" y="118"/>
                  </a:lnTo>
                  <a:lnTo>
                    <a:pt x="180" y="118"/>
                  </a:lnTo>
                  <a:close/>
                  <a:moveTo>
                    <a:pt x="91" y="132"/>
                  </a:moveTo>
                  <a:lnTo>
                    <a:pt x="91" y="132"/>
                  </a:lnTo>
                  <a:lnTo>
                    <a:pt x="82" y="130"/>
                  </a:lnTo>
                  <a:lnTo>
                    <a:pt x="75" y="129"/>
                  </a:lnTo>
                  <a:lnTo>
                    <a:pt x="69" y="124"/>
                  </a:lnTo>
                  <a:lnTo>
                    <a:pt x="63" y="119"/>
                  </a:lnTo>
                  <a:lnTo>
                    <a:pt x="58" y="115"/>
                  </a:lnTo>
                  <a:lnTo>
                    <a:pt x="54" y="107"/>
                  </a:lnTo>
                  <a:lnTo>
                    <a:pt x="52" y="100"/>
                  </a:lnTo>
                  <a:lnTo>
                    <a:pt x="51" y="92"/>
                  </a:lnTo>
                  <a:lnTo>
                    <a:pt x="51" y="92"/>
                  </a:lnTo>
                  <a:lnTo>
                    <a:pt x="52" y="83"/>
                  </a:lnTo>
                  <a:lnTo>
                    <a:pt x="54" y="76"/>
                  </a:lnTo>
                  <a:lnTo>
                    <a:pt x="58" y="70"/>
                  </a:lnTo>
                  <a:lnTo>
                    <a:pt x="63" y="64"/>
                  </a:lnTo>
                  <a:lnTo>
                    <a:pt x="69" y="59"/>
                  </a:lnTo>
                  <a:lnTo>
                    <a:pt x="75" y="55"/>
                  </a:lnTo>
                  <a:lnTo>
                    <a:pt x="82" y="53"/>
                  </a:lnTo>
                  <a:lnTo>
                    <a:pt x="91" y="52"/>
                  </a:lnTo>
                  <a:lnTo>
                    <a:pt x="91" y="52"/>
                  </a:lnTo>
                  <a:lnTo>
                    <a:pt x="99" y="53"/>
                  </a:lnTo>
                  <a:lnTo>
                    <a:pt x="106" y="55"/>
                  </a:lnTo>
                  <a:lnTo>
                    <a:pt x="114" y="59"/>
                  </a:lnTo>
                  <a:lnTo>
                    <a:pt x="120" y="64"/>
                  </a:lnTo>
                  <a:lnTo>
                    <a:pt x="125" y="70"/>
                  </a:lnTo>
                  <a:lnTo>
                    <a:pt x="128" y="76"/>
                  </a:lnTo>
                  <a:lnTo>
                    <a:pt x="131" y="83"/>
                  </a:lnTo>
                  <a:lnTo>
                    <a:pt x="131" y="92"/>
                  </a:lnTo>
                  <a:lnTo>
                    <a:pt x="131" y="92"/>
                  </a:lnTo>
                  <a:lnTo>
                    <a:pt x="131" y="100"/>
                  </a:lnTo>
                  <a:lnTo>
                    <a:pt x="128" y="107"/>
                  </a:lnTo>
                  <a:lnTo>
                    <a:pt x="125" y="115"/>
                  </a:lnTo>
                  <a:lnTo>
                    <a:pt x="120" y="119"/>
                  </a:lnTo>
                  <a:lnTo>
                    <a:pt x="114" y="124"/>
                  </a:lnTo>
                  <a:lnTo>
                    <a:pt x="106" y="129"/>
                  </a:lnTo>
                  <a:lnTo>
                    <a:pt x="99" y="130"/>
                  </a:lnTo>
                  <a:lnTo>
                    <a:pt x="91" y="132"/>
                  </a:lnTo>
                  <a:lnTo>
                    <a:pt x="91"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128" name="Freeform 102"/>
            <p:cNvSpPr>
              <a:spLocks noEditPoints="1"/>
            </p:cNvSpPr>
            <p:nvPr/>
          </p:nvSpPr>
          <p:spPr bwMode="auto">
            <a:xfrm>
              <a:off x="993897" y="1147763"/>
              <a:ext cx="530225" cy="519112"/>
            </a:xfrm>
            <a:custGeom>
              <a:avLst/>
              <a:gdLst>
                <a:gd name="T0" fmla="*/ 332 w 334"/>
                <a:gd name="T1" fmla="*/ 122 h 327"/>
                <a:gd name="T2" fmla="*/ 304 w 334"/>
                <a:gd name="T3" fmla="*/ 122 h 327"/>
                <a:gd name="T4" fmla="*/ 298 w 334"/>
                <a:gd name="T5" fmla="*/ 105 h 327"/>
                <a:gd name="T6" fmla="*/ 280 w 334"/>
                <a:gd name="T7" fmla="*/ 75 h 327"/>
                <a:gd name="T8" fmla="*/ 278 w 334"/>
                <a:gd name="T9" fmla="*/ 39 h 327"/>
                <a:gd name="T10" fmla="*/ 280 w 334"/>
                <a:gd name="T11" fmla="*/ 36 h 327"/>
                <a:gd name="T12" fmla="*/ 214 w 334"/>
                <a:gd name="T13" fmla="*/ 0 h 327"/>
                <a:gd name="T14" fmla="*/ 200 w 334"/>
                <a:gd name="T15" fmla="*/ 24 h 327"/>
                <a:gd name="T16" fmla="*/ 182 w 334"/>
                <a:gd name="T17" fmla="*/ 21 h 327"/>
                <a:gd name="T18" fmla="*/ 145 w 334"/>
                <a:gd name="T19" fmla="*/ 22 h 327"/>
                <a:gd name="T20" fmla="*/ 115 w 334"/>
                <a:gd name="T21" fmla="*/ 4 h 327"/>
                <a:gd name="T22" fmla="*/ 113 w 334"/>
                <a:gd name="T23" fmla="*/ 3 h 327"/>
                <a:gd name="T24" fmla="*/ 49 w 334"/>
                <a:gd name="T25" fmla="*/ 40 h 327"/>
                <a:gd name="T26" fmla="*/ 63 w 334"/>
                <a:gd name="T27" fmla="*/ 65 h 327"/>
                <a:gd name="T28" fmla="*/ 51 w 334"/>
                <a:gd name="T29" fmla="*/ 79 h 327"/>
                <a:gd name="T30" fmla="*/ 41 w 334"/>
                <a:gd name="T31" fmla="*/ 94 h 327"/>
                <a:gd name="T32" fmla="*/ 28 w 334"/>
                <a:gd name="T33" fmla="*/ 128 h 327"/>
                <a:gd name="T34" fmla="*/ 4 w 334"/>
                <a:gd name="T35" fmla="*/ 128 h 327"/>
                <a:gd name="T36" fmla="*/ 3 w 334"/>
                <a:gd name="T37" fmla="*/ 203 h 327"/>
                <a:gd name="T38" fmla="*/ 5 w 334"/>
                <a:gd name="T39" fmla="*/ 205 h 327"/>
                <a:gd name="T40" fmla="*/ 30 w 334"/>
                <a:gd name="T41" fmla="*/ 205 h 327"/>
                <a:gd name="T42" fmla="*/ 45 w 334"/>
                <a:gd name="T43" fmla="*/ 237 h 327"/>
                <a:gd name="T44" fmla="*/ 67 w 334"/>
                <a:gd name="T45" fmla="*/ 265 h 327"/>
                <a:gd name="T46" fmla="*/ 56 w 334"/>
                <a:gd name="T47" fmla="*/ 287 h 327"/>
                <a:gd name="T48" fmla="*/ 120 w 334"/>
                <a:gd name="T49" fmla="*/ 327 h 327"/>
                <a:gd name="T50" fmla="*/ 122 w 334"/>
                <a:gd name="T51" fmla="*/ 324 h 327"/>
                <a:gd name="T52" fmla="*/ 134 w 334"/>
                <a:gd name="T53" fmla="*/ 303 h 327"/>
                <a:gd name="T54" fmla="*/ 171 w 334"/>
                <a:gd name="T55" fmla="*/ 306 h 327"/>
                <a:gd name="T56" fmla="*/ 206 w 334"/>
                <a:gd name="T57" fmla="*/ 301 h 327"/>
                <a:gd name="T58" fmla="*/ 219 w 334"/>
                <a:gd name="T59" fmla="*/ 322 h 327"/>
                <a:gd name="T60" fmla="*/ 286 w 334"/>
                <a:gd name="T61" fmla="*/ 286 h 327"/>
                <a:gd name="T62" fmla="*/ 284 w 334"/>
                <a:gd name="T63" fmla="*/ 283 h 327"/>
                <a:gd name="T64" fmla="*/ 271 w 334"/>
                <a:gd name="T65" fmla="*/ 261 h 327"/>
                <a:gd name="T66" fmla="*/ 293 w 334"/>
                <a:gd name="T67" fmla="*/ 232 h 327"/>
                <a:gd name="T68" fmla="*/ 300 w 334"/>
                <a:gd name="T69" fmla="*/ 215 h 327"/>
                <a:gd name="T70" fmla="*/ 330 w 334"/>
                <a:gd name="T71" fmla="*/ 199 h 327"/>
                <a:gd name="T72" fmla="*/ 334 w 334"/>
                <a:gd name="T73" fmla="*/ 197 h 327"/>
                <a:gd name="T74" fmla="*/ 163 w 334"/>
                <a:gd name="T75" fmla="*/ 235 h 327"/>
                <a:gd name="T76" fmla="*/ 156 w 334"/>
                <a:gd name="T77" fmla="*/ 235 h 327"/>
                <a:gd name="T78" fmla="*/ 136 w 334"/>
                <a:gd name="T79" fmla="*/ 230 h 327"/>
                <a:gd name="T80" fmla="*/ 113 w 334"/>
                <a:gd name="T81" fmla="*/ 214 h 327"/>
                <a:gd name="T82" fmla="*/ 97 w 334"/>
                <a:gd name="T83" fmla="*/ 191 h 327"/>
                <a:gd name="T84" fmla="*/ 91 w 334"/>
                <a:gd name="T85" fmla="*/ 171 h 327"/>
                <a:gd name="T86" fmla="*/ 91 w 334"/>
                <a:gd name="T87" fmla="*/ 163 h 327"/>
                <a:gd name="T88" fmla="*/ 92 w 334"/>
                <a:gd name="T89" fmla="*/ 149 h 327"/>
                <a:gd name="T90" fmla="*/ 103 w 334"/>
                <a:gd name="T91" fmla="*/ 124 h 327"/>
                <a:gd name="T92" fmla="*/ 122 w 334"/>
                <a:gd name="T93" fmla="*/ 103 h 327"/>
                <a:gd name="T94" fmla="*/ 149 w 334"/>
                <a:gd name="T95" fmla="*/ 92 h 327"/>
                <a:gd name="T96" fmla="*/ 163 w 334"/>
                <a:gd name="T97" fmla="*/ 91 h 327"/>
                <a:gd name="T98" fmla="*/ 171 w 334"/>
                <a:gd name="T99" fmla="*/ 92 h 327"/>
                <a:gd name="T100" fmla="*/ 191 w 334"/>
                <a:gd name="T101" fmla="*/ 97 h 327"/>
                <a:gd name="T102" fmla="*/ 214 w 334"/>
                <a:gd name="T103" fmla="*/ 113 h 327"/>
                <a:gd name="T104" fmla="*/ 230 w 334"/>
                <a:gd name="T105" fmla="*/ 136 h 327"/>
                <a:gd name="T106" fmla="*/ 235 w 334"/>
                <a:gd name="T107" fmla="*/ 156 h 327"/>
                <a:gd name="T108" fmla="*/ 236 w 334"/>
                <a:gd name="T109" fmla="*/ 163 h 327"/>
                <a:gd name="T110" fmla="*/ 234 w 334"/>
                <a:gd name="T111" fmla="*/ 178 h 327"/>
                <a:gd name="T112" fmla="*/ 223 w 334"/>
                <a:gd name="T113" fmla="*/ 203 h 327"/>
                <a:gd name="T114" fmla="*/ 203 w 334"/>
                <a:gd name="T115" fmla="*/ 223 h 327"/>
                <a:gd name="T116" fmla="*/ 178 w 334"/>
                <a:gd name="T117" fmla="*/ 234 h 327"/>
                <a:gd name="T118" fmla="*/ 163 w 334"/>
                <a:gd name="T119" fmla="*/ 23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4" h="327">
                  <a:moveTo>
                    <a:pt x="332" y="122"/>
                  </a:moveTo>
                  <a:lnTo>
                    <a:pt x="332" y="122"/>
                  </a:lnTo>
                  <a:lnTo>
                    <a:pt x="329" y="122"/>
                  </a:lnTo>
                  <a:lnTo>
                    <a:pt x="304" y="122"/>
                  </a:lnTo>
                  <a:lnTo>
                    <a:pt x="304" y="122"/>
                  </a:lnTo>
                  <a:lnTo>
                    <a:pt x="298" y="105"/>
                  </a:lnTo>
                  <a:lnTo>
                    <a:pt x="289" y="90"/>
                  </a:lnTo>
                  <a:lnTo>
                    <a:pt x="280" y="75"/>
                  </a:lnTo>
                  <a:lnTo>
                    <a:pt x="266" y="61"/>
                  </a:lnTo>
                  <a:lnTo>
                    <a:pt x="278" y="39"/>
                  </a:lnTo>
                  <a:lnTo>
                    <a:pt x="278" y="39"/>
                  </a:lnTo>
                  <a:lnTo>
                    <a:pt x="280" y="36"/>
                  </a:lnTo>
                  <a:lnTo>
                    <a:pt x="214" y="0"/>
                  </a:lnTo>
                  <a:lnTo>
                    <a:pt x="214" y="0"/>
                  </a:lnTo>
                  <a:lnTo>
                    <a:pt x="212" y="3"/>
                  </a:lnTo>
                  <a:lnTo>
                    <a:pt x="200" y="24"/>
                  </a:lnTo>
                  <a:lnTo>
                    <a:pt x="200" y="24"/>
                  </a:lnTo>
                  <a:lnTo>
                    <a:pt x="182" y="21"/>
                  </a:lnTo>
                  <a:lnTo>
                    <a:pt x="163" y="21"/>
                  </a:lnTo>
                  <a:lnTo>
                    <a:pt x="145" y="22"/>
                  </a:lnTo>
                  <a:lnTo>
                    <a:pt x="128" y="26"/>
                  </a:lnTo>
                  <a:lnTo>
                    <a:pt x="115" y="4"/>
                  </a:lnTo>
                  <a:lnTo>
                    <a:pt x="115" y="4"/>
                  </a:lnTo>
                  <a:lnTo>
                    <a:pt x="113" y="3"/>
                  </a:lnTo>
                  <a:lnTo>
                    <a:pt x="49" y="40"/>
                  </a:lnTo>
                  <a:lnTo>
                    <a:pt x="49" y="40"/>
                  </a:lnTo>
                  <a:lnTo>
                    <a:pt x="50" y="44"/>
                  </a:lnTo>
                  <a:lnTo>
                    <a:pt x="63" y="65"/>
                  </a:lnTo>
                  <a:lnTo>
                    <a:pt x="63" y="65"/>
                  </a:lnTo>
                  <a:lnTo>
                    <a:pt x="51" y="79"/>
                  </a:lnTo>
                  <a:lnTo>
                    <a:pt x="41" y="94"/>
                  </a:lnTo>
                  <a:lnTo>
                    <a:pt x="41" y="94"/>
                  </a:lnTo>
                  <a:lnTo>
                    <a:pt x="34" y="110"/>
                  </a:lnTo>
                  <a:lnTo>
                    <a:pt x="28" y="128"/>
                  </a:lnTo>
                  <a:lnTo>
                    <a:pt x="4" y="128"/>
                  </a:lnTo>
                  <a:lnTo>
                    <a:pt x="4" y="128"/>
                  </a:lnTo>
                  <a:lnTo>
                    <a:pt x="0" y="130"/>
                  </a:lnTo>
                  <a:lnTo>
                    <a:pt x="3" y="203"/>
                  </a:lnTo>
                  <a:lnTo>
                    <a:pt x="3" y="203"/>
                  </a:lnTo>
                  <a:lnTo>
                    <a:pt x="5" y="205"/>
                  </a:lnTo>
                  <a:lnTo>
                    <a:pt x="30" y="205"/>
                  </a:lnTo>
                  <a:lnTo>
                    <a:pt x="30" y="205"/>
                  </a:lnTo>
                  <a:lnTo>
                    <a:pt x="36" y="222"/>
                  </a:lnTo>
                  <a:lnTo>
                    <a:pt x="45" y="237"/>
                  </a:lnTo>
                  <a:lnTo>
                    <a:pt x="55" y="252"/>
                  </a:lnTo>
                  <a:lnTo>
                    <a:pt x="67" y="265"/>
                  </a:lnTo>
                  <a:lnTo>
                    <a:pt x="56" y="287"/>
                  </a:lnTo>
                  <a:lnTo>
                    <a:pt x="56" y="287"/>
                  </a:lnTo>
                  <a:lnTo>
                    <a:pt x="55" y="290"/>
                  </a:lnTo>
                  <a:lnTo>
                    <a:pt x="120" y="327"/>
                  </a:lnTo>
                  <a:lnTo>
                    <a:pt x="120" y="327"/>
                  </a:lnTo>
                  <a:lnTo>
                    <a:pt x="122" y="324"/>
                  </a:lnTo>
                  <a:lnTo>
                    <a:pt x="134" y="303"/>
                  </a:lnTo>
                  <a:lnTo>
                    <a:pt x="134" y="303"/>
                  </a:lnTo>
                  <a:lnTo>
                    <a:pt x="153" y="305"/>
                  </a:lnTo>
                  <a:lnTo>
                    <a:pt x="171" y="306"/>
                  </a:lnTo>
                  <a:lnTo>
                    <a:pt x="189" y="305"/>
                  </a:lnTo>
                  <a:lnTo>
                    <a:pt x="206" y="301"/>
                  </a:lnTo>
                  <a:lnTo>
                    <a:pt x="219" y="322"/>
                  </a:lnTo>
                  <a:lnTo>
                    <a:pt x="219" y="322"/>
                  </a:lnTo>
                  <a:lnTo>
                    <a:pt x="222" y="324"/>
                  </a:lnTo>
                  <a:lnTo>
                    <a:pt x="286" y="286"/>
                  </a:lnTo>
                  <a:lnTo>
                    <a:pt x="286" y="286"/>
                  </a:lnTo>
                  <a:lnTo>
                    <a:pt x="284" y="283"/>
                  </a:lnTo>
                  <a:lnTo>
                    <a:pt x="271" y="261"/>
                  </a:lnTo>
                  <a:lnTo>
                    <a:pt x="271" y="261"/>
                  </a:lnTo>
                  <a:lnTo>
                    <a:pt x="283" y="248"/>
                  </a:lnTo>
                  <a:lnTo>
                    <a:pt x="293" y="232"/>
                  </a:lnTo>
                  <a:lnTo>
                    <a:pt x="293" y="232"/>
                  </a:lnTo>
                  <a:lnTo>
                    <a:pt x="300" y="215"/>
                  </a:lnTo>
                  <a:lnTo>
                    <a:pt x="306" y="199"/>
                  </a:lnTo>
                  <a:lnTo>
                    <a:pt x="330" y="199"/>
                  </a:lnTo>
                  <a:lnTo>
                    <a:pt x="330" y="199"/>
                  </a:lnTo>
                  <a:lnTo>
                    <a:pt x="334" y="197"/>
                  </a:lnTo>
                  <a:lnTo>
                    <a:pt x="332" y="122"/>
                  </a:lnTo>
                  <a:close/>
                  <a:moveTo>
                    <a:pt x="163" y="235"/>
                  </a:moveTo>
                  <a:lnTo>
                    <a:pt x="163" y="235"/>
                  </a:lnTo>
                  <a:lnTo>
                    <a:pt x="156" y="235"/>
                  </a:lnTo>
                  <a:lnTo>
                    <a:pt x="149" y="234"/>
                  </a:lnTo>
                  <a:lnTo>
                    <a:pt x="136" y="230"/>
                  </a:lnTo>
                  <a:lnTo>
                    <a:pt x="122" y="223"/>
                  </a:lnTo>
                  <a:lnTo>
                    <a:pt x="113" y="214"/>
                  </a:lnTo>
                  <a:lnTo>
                    <a:pt x="103" y="203"/>
                  </a:lnTo>
                  <a:lnTo>
                    <a:pt x="97" y="191"/>
                  </a:lnTo>
                  <a:lnTo>
                    <a:pt x="92" y="178"/>
                  </a:lnTo>
                  <a:lnTo>
                    <a:pt x="91" y="171"/>
                  </a:lnTo>
                  <a:lnTo>
                    <a:pt x="91" y="163"/>
                  </a:lnTo>
                  <a:lnTo>
                    <a:pt x="91" y="163"/>
                  </a:lnTo>
                  <a:lnTo>
                    <a:pt x="91" y="156"/>
                  </a:lnTo>
                  <a:lnTo>
                    <a:pt x="92" y="149"/>
                  </a:lnTo>
                  <a:lnTo>
                    <a:pt x="97" y="136"/>
                  </a:lnTo>
                  <a:lnTo>
                    <a:pt x="103" y="124"/>
                  </a:lnTo>
                  <a:lnTo>
                    <a:pt x="113" y="113"/>
                  </a:lnTo>
                  <a:lnTo>
                    <a:pt x="122" y="103"/>
                  </a:lnTo>
                  <a:lnTo>
                    <a:pt x="136" y="97"/>
                  </a:lnTo>
                  <a:lnTo>
                    <a:pt x="149" y="92"/>
                  </a:lnTo>
                  <a:lnTo>
                    <a:pt x="156" y="92"/>
                  </a:lnTo>
                  <a:lnTo>
                    <a:pt x="163" y="91"/>
                  </a:lnTo>
                  <a:lnTo>
                    <a:pt x="163" y="91"/>
                  </a:lnTo>
                  <a:lnTo>
                    <a:pt x="171" y="92"/>
                  </a:lnTo>
                  <a:lnTo>
                    <a:pt x="178" y="92"/>
                  </a:lnTo>
                  <a:lnTo>
                    <a:pt x="191" y="97"/>
                  </a:lnTo>
                  <a:lnTo>
                    <a:pt x="203" y="103"/>
                  </a:lnTo>
                  <a:lnTo>
                    <a:pt x="214" y="113"/>
                  </a:lnTo>
                  <a:lnTo>
                    <a:pt x="223" y="124"/>
                  </a:lnTo>
                  <a:lnTo>
                    <a:pt x="230" y="136"/>
                  </a:lnTo>
                  <a:lnTo>
                    <a:pt x="234" y="149"/>
                  </a:lnTo>
                  <a:lnTo>
                    <a:pt x="235" y="156"/>
                  </a:lnTo>
                  <a:lnTo>
                    <a:pt x="236" y="163"/>
                  </a:lnTo>
                  <a:lnTo>
                    <a:pt x="236" y="163"/>
                  </a:lnTo>
                  <a:lnTo>
                    <a:pt x="235" y="171"/>
                  </a:lnTo>
                  <a:lnTo>
                    <a:pt x="234" y="178"/>
                  </a:lnTo>
                  <a:lnTo>
                    <a:pt x="230" y="191"/>
                  </a:lnTo>
                  <a:lnTo>
                    <a:pt x="223" y="203"/>
                  </a:lnTo>
                  <a:lnTo>
                    <a:pt x="214" y="214"/>
                  </a:lnTo>
                  <a:lnTo>
                    <a:pt x="203" y="223"/>
                  </a:lnTo>
                  <a:lnTo>
                    <a:pt x="191" y="230"/>
                  </a:lnTo>
                  <a:lnTo>
                    <a:pt x="178" y="234"/>
                  </a:lnTo>
                  <a:lnTo>
                    <a:pt x="171" y="235"/>
                  </a:lnTo>
                  <a:lnTo>
                    <a:pt x="163" y="235"/>
                  </a:lnTo>
                  <a:lnTo>
                    <a:pt x="163" y="235"/>
                  </a:lnTo>
                  <a:close/>
                </a:path>
              </a:pathLst>
            </a:custGeom>
            <a:solidFill>
              <a:srgbClr val="C9C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fontAlgn="ctr"/>
              <a:endParaRPr lang="en-US" altLang="zh-CN">
                <a:solidFill>
                  <a:prstClr val="black"/>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3432747621"/>
      </p:ext>
    </p:extLst>
  </p:cSld>
  <p:clrMapOvr>
    <a:masterClrMapping/>
  </p:clrMapOvr>
  <p:transition advClick="0" advTm="800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30840" y="3428999"/>
            <a:ext cx="8665923"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868078" y="-4258990"/>
            <a:ext cx="15406146" cy="15406146"/>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7" name="Oval 4"/>
          <p:cNvSpPr>
            <a:spLocks noChangeArrowheads="1"/>
          </p:cNvSpPr>
          <p:nvPr/>
        </p:nvSpPr>
        <p:spPr bwMode="gray">
          <a:xfrm>
            <a:off x="-3532257" y="-2139800"/>
            <a:ext cx="11086666" cy="11086666"/>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8" name="Oval 4"/>
          <p:cNvSpPr>
            <a:spLocks noChangeArrowheads="1"/>
          </p:cNvSpPr>
          <p:nvPr/>
        </p:nvSpPr>
        <p:spPr bwMode="gray">
          <a:xfrm>
            <a:off x="-1407936" y="-72190"/>
            <a:ext cx="7002379" cy="7002379"/>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9" name="Oval 4"/>
          <p:cNvSpPr>
            <a:spLocks noChangeArrowheads="1"/>
          </p:cNvSpPr>
          <p:nvPr/>
        </p:nvSpPr>
        <p:spPr bwMode="gray">
          <a:xfrm>
            <a:off x="-112092" y="1223655"/>
            <a:ext cx="4410691" cy="4410691"/>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0" name="Oval 4"/>
          <p:cNvSpPr>
            <a:spLocks noChangeArrowheads="1"/>
          </p:cNvSpPr>
          <p:nvPr/>
        </p:nvSpPr>
        <p:spPr bwMode="gray">
          <a:xfrm>
            <a:off x="653427" y="1989174"/>
            <a:ext cx="2879653" cy="2879653"/>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6" name="Oval 14"/>
          <p:cNvSpPr>
            <a:spLocks noChangeArrowheads="1"/>
          </p:cNvSpPr>
          <p:nvPr/>
        </p:nvSpPr>
        <p:spPr bwMode="auto">
          <a:xfrm>
            <a:off x="4414012" y="3369065"/>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8" name="Oval 14"/>
          <p:cNvSpPr>
            <a:spLocks noChangeArrowheads="1"/>
          </p:cNvSpPr>
          <p:nvPr/>
        </p:nvSpPr>
        <p:spPr bwMode="auto">
          <a:xfrm>
            <a:off x="8194767" y="3369065"/>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0" name="Oval 15"/>
          <p:cNvSpPr>
            <a:spLocks noChangeArrowheads="1"/>
          </p:cNvSpPr>
          <p:nvPr/>
        </p:nvSpPr>
        <p:spPr bwMode="auto">
          <a:xfrm>
            <a:off x="9130715" y="3342338"/>
            <a:ext cx="179958" cy="179958"/>
          </a:xfrm>
          <a:prstGeom prst="ellipse">
            <a:avLst/>
          </a:prstGeom>
          <a:solidFill>
            <a:srgbClr val="0070C0"/>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1" name="Oval 14"/>
          <p:cNvSpPr>
            <a:spLocks noChangeArrowheads="1"/>
          </p:cNvSpPr>
          <p:nvPr/>
        </p:nvSpPr>
        <p:spPr bwMode="auto">
          <a:xfrm>
            <a:off x="5315828" y="336601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grpSp>
        <p:nvGrpSpPr>
          <p:cNvPr id="6" name="组合 5"/>
          <p:cNvGrpSpPr/>
          <p:nvPr/>
        </p:nvGrpSpPr>
        <p:grpSpPr>
          <a:xfrm>
            <a:off x="847222" y="2548401"/>
            <a:ext cx="2421503" cy="1114707"/>
            <a:chOff x="796311" y="2562916"/>
            <a:chExt cx="2421503" cy="1114707"/>
          </a:xfrm>
        </p:grpSpPr>
        <p:sp>
          <p:nvSpPr>
            <p:cNvPr id="4" name="加号 3"/>
            <p:cNvSpPr/>
            <p:nvPr/>
          </p:nvSpPr>
          <p:spPr>
            <a:xfrm>
              <a:off x="1800253" y="3255977"/>
              <a:ext cx="421646" cy="421646"/>
            </a:xfrm>
            <a:prstGeom prst="mathPlu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7" name="矩形 26"/>
            <p:cNvSpPr/>
            <p:nvPr/>
          </p:nvSpPr>
          <p:spPr>
            <a:xfrm>
              <a:off x="796311" y="2562916"/>
              <a:ext cx="2421503" cy="584775"/>
            </a:xfrm>
            <a:prstGeom prst="rect">
              <a:avLst/>
            </a:prstGeom>
          </p:spPr>
          <p:txBody>
            <a:bodyPr wrap="square">
              <a:noAutofit/>
            </a:bodyPr>
            <a:lstStyle/>
            <a:p>
              <a:pPr algn="ctr" fontAlgn="ctr">
                <a:spcBef>
                  <a:spcPct val="0"/>
                </a:spcBef>
              </a:pPr>
              <a:r>
                <a:rPr lang="en-US" sz="2000" err="1">
                  <a:solidFill>
                    <a:schemeClr val="bg2"/>
                  </a:solidFill>
                  <a:latin typeface="Arial" panose="020B0604020202020204" pitchFamily="34" charset="0"/>
                </a:rPr>
                <a:t>OceanStor</a:t>
              </a:r>
              <a:r>
                <a:rPr lang="en-US" sz="2000">
                  <a:solidFill>
                    <a:schemeClr val="bg2"/>
                  </a:solidFill>
                  <a:latin typeface="Arial" panose="020B0604020202020204" pitchFamily="34" charset="0"/>
                </a:rPr>
                <a:t> 100D</a:t>
              </a:r>
            </a:p>
            <a:p>
              <a:pPr algn="ctr" fontAlgn="ctr">
                <a:spcBef>
                  <a:spcPct val="0"/>
                </a:spcBef>
              </a:pPr>
              <a:r>
                <a:rPr lang="en-US" sz="1200" err="1">
                  <a:solidFill>
                    <a:schemeClr val="bg2"/>
                  </a:solidFill>
                  <a:latin typeface="Arial" panose="020B0604020202020204" pitchFamily="34" charset="0"/>
                </a:rPr>
                <a:t>Block+File+Object+HDFS</a:t>
              </a:r>
              <a:endParaRPr lang="en-US" altLang="zh-CN" sz="1200">
                <a:solidFill>
                  <a:schemeClr val="bg2"/>
                </a:solidFill>
                <a:latin typeface="Arial" panose="020B0604020202020204" pitchFamily="34" charset="0"/>
                <a:ea typeface="微软雅黑" pitchFamily="34" charset="-122"/>
                <a:cs typeface="Arial" pitchFamily="34" charset="0"/>
              </a:endParaRPr>
            </a:p>
          </p:txBody>
        </p:sp>
      </p:grpSp>
      <p:sp>
        <p:nvSpPr>
          <p:cNvPr id="32" name="Oval 14"/>
          <p:cNvSpPr>
            <a:spLocks noChangeArrowheads="1"/>
          </p:cNvSpPr>
          <p:nvPr/>
        </p:nvSpPr>
        <p:spPr bwMode="auto">
          <a:xfrm>
            <a:off x="7222687" y="3373561"/>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4" name="Oval 14"/>
          <p:cNvSpPr>
            <a:spLocks noChangeArrowheads="1"/>
          </p:cNvSpPr>
          <p:nvPr/>
        </p:nvSpPr>
        <p:spPr bwMode="auto">
          <a:xfrm>
            <a:off x="6294538" y="336756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5" name="矩形 34"/>
          <p:cNvSpPr/>
          <p:nvPr/>
        </p:nvSpPr>
        <p:spPr>
          <a:xfrm>
            <a:off x="848180" y="3787236"/>
            <a:ext cx="2421503" cy="400110"/>
          </a:xfrm>
          <a:prstGeom prst="rect">
            <a:avLst/>
          </a:prstGeom>
        </p:spPr>
        <p:txBody>
          <a:bodyPr wrap="square">
            <a:noAutofit/>
          </a:bodyPr>
          <a:lstStyle/>
          <a:p>
            <a:pPr algn="ctr" fontAlgn="ctr">
              <a:spcBef>
                <a:spcPct val="0"/>
              </a:spcBef>
            </a:pPr>
            <a:r>
              <a:rPr lang="en-US" sz="2000">
                <a:solidFill>
                  <a:schemeClr val="bg2"/>
                </a:solidFill>
                <a:latin typeface="Arial" panose="020B0604020202020204" pitchFamily="34" charset="0"/>
              </a:rPr>
              <a:t>Ecosystem</a:t>
            </a:r>
          </a:p>
        </p:txBody>
      </p:sp>
      <p:sp>
        <p:nvSpPr>
          <p:cNvPr id="36" name="Oval 14"/>
          <p:cNvSpPr>
            <a:spLocks noChangeArrowheads="1"/>
          </p:cNvSpPr>
          <p:nvPr/>
        </p:nvSpPr>
        <p:spPr bwMode="auto">
          <a:xfrm>
            <a:off x="10343437" y="3379596"/>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9" name="矩形 28"/>
          <p:cNvSpPr/>
          <p:nvPr/>
        </p:nvSpPr>
        <p:spPr>
          <a:xfrm>
            <a:off x="4439929" y="3572008"/>
            <a:ext cx="2135511"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Efficiency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8" name="矩形 37"/>
          <p:cNvSpPr/>
          <p:nvPr/>
        </p:nvSpPr>
        <p:spPr>
          <a:xfrm>
            <a:off x="5214531" y="2606308"/>
            <a:ext cx="2374325"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Performance</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9" name="矩形 38"/>
          <p:cNvSpPr/>
          <p:nvPr/>
        </p:nvSpPr>
        <p:spPr>
          <a:xfrm>
            <a:off x="3367920" y="2757956"/>
            <a:ext cx="2332432" cy="477054"/>
          </a:xfrm>
          <a:prstGeom prst="rect">
            <a:avLst/>
          </a:prstGeom>
        </p:spPr>
        <p:txBody>
          <a:bodyPr wrap="square">
            <a:noAutofit/>
          </a:bodyPr>
          <a:lstStyle/>
          <a:p>
            <a:pPr algn="ctr" fontAlgn="ctr">
              <a:lnSpc>
                <a:spcPts val="2999"/>
              </a:lnSpc>
              <a:spcBef>
                <a:spcPct val="0"/>
              </a:spcBef>
            </a:pPr>
            <a:r>
              <a:rPr lang="en-US" sz="2000">
                <a:solidFill>
                  <a:srgbClr val="717165"/>
                </a:solidFill>
                <a:latin typeface="Arial" panose="020B0604020202020204" pitchFamily="34" charset="0"/>
              </a:rPr>
              <a:t>Overview</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40" name="矩形 39"/>
          <p:cNvSpPr/>
          <p:nvPr/>
        </p:nvSpPr>
        <p:spPr>
          <a:xfrm>
            <a:off x="7813922" y="3572008"/>
            <a:ext cx="2879542" cy="400110"/>
          </a:xfrm>
          <a:prstGeom prst="rect">
            <a:avLst/>
          </a:prstGeom>
        </p:spPr>
        <p:txBody>
          <a:bodyPr wrap="square">
            <a:noAutofit/>
          </a:bodyPr>
          <a:lstStyle/>
          <a:p>
            <a:pPr algn="ctr" fontAlgn="ctr">
              <a:spcBef>
                <a:spcPct val="0"/>
              </a:spcBef>
            </a:pPr>
            <a:r>
              <a:rPr lang="en-US" sz="2000" b="1">
                <a:solidFill>
                  <a:srgbClr val="0070C0"/>
                </a:solidFill>
                <a:latin typeface="Arial" panose="020B0604020202020204" pitchFamily="34" charset="0"/>
              </a:rPr>
              <a:t>Hardware</a:t>
            </a:r>
            <a:endParaRPr lang="en-US" altLang="zh-CN" sz="2000" b="1">
              <a:solidFill>
                <a:srgbClr val="0070C0"/>
              </a:solidFill>
              <a:latin typeface="Arial" panose="020B0604020202020204" pitchFamily="34" charset="0"/>
              <a:ea typeface="微软雅黑" pitchFamily="34" charset="-122"/>
              <a:cs typeface="Arial" pitchFamily="34" charset="0"/>
            </a:endParaRPr>
          </a:p>
        </p:txBody>
      </p:sp>
      <p:sp>
        <p:nvSpPr>
          <p:cNvPr id="41" name="矩形 40"/>
          <p:cNvSpPr/>
          <p:nvPr/>
        </p:nvSpPr>
        <p:spPr>
          <a:xfrm>
            <a:off x="7280673" y="2622796"/>
            <a:ext cx="1819420"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Usability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42" name="矩形 41"/>
          <p:cNvSpPr/>
          <p:nvPr/>
        </p:nvSpPr>
        <p:spPr>
          <a:xfrm>
            <a:off x="6237357" y="3578986"/>
            <a:ext cx="2160167"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Reliability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43" name="矩形 42"/>
          <p:cNvSpPr/>
          <p:nvPr/>
        </p:nvSpPr>
        <p:spPr>
          <a:xfrm>
            <a:off x="8940016" y="2606308"/>
            <a:ext cx="2879542" cy="707886"/>
          </a:xfrm>
          <a:prstGeom prst="rect">
            <a:avLst/>
          </a:prstGeom>
        </p:spPr>
        <p:txBody>
          <a:bodyPr wrap="square">
            <a:noAutofit/>
          </a:bodyPr>
          <a:lstStyle/>
          <a:p>
            <a:pPr algn="ctr" fontAlgn="ctr">
              <a:spcBef>
                <a:spcPct val="0"/>
              </a:spcBef>
            </a:pPr>
            <a:r>
              <a:rPr lang="en-US" sz="2000">
                <a:solidFill>
                  <a:srgbClr val="1D1D1A">
                    <a:lumMod val="65000"/>
                    <a:lumOff val="35000"/>
                  </a:srgbClr>
                </a:solidFill>
                <a:latin typeface="Arial" panose="020B0604020202020204" pitchFamily="34" charset="0"/>
              </a:rPr>
              <a:t>Scenario and Ecosystem</a:t>
            </a:r>
            <a:endParaRPr lang="en-US" altLang="zh-CN" sz="2000">
              <a:solidFill>
                <a:srgbClr val="1D1D1A">
                  <a:lumMod val="65000"/>
                  <a:lumOff val="35000"/>
                </a:srgbClr>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3510283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txBox="1">
            <a:spLocks/>
          </p:cNvSpPr>
          <p:nvPr/>
        </p:nvSpPr>
        <p:spPr>
          <a:xfrm>
            <a:off x="707062" y="12658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Flexible and General-Purpose Storage Nodes</a:t>
            </a:r>
            <a:endParaRPr lang="en-US" altLang="zh-CN">
              <a:sym typeface="+mn-lt"/>
            </a:endParaRPr>
          </a:p>
        </p:txBody>
      </p:sp>
      <p:cxnSp>
        <p:nvCxnSpPr>
          <p:cNvPr id="33" name="直接连接符 32"/>
          <p:cNvCxnSpPr/>
          <p:nvPr/>
        </p:nvCxnSpPr>
        <p:spPr>
          <a:xfrm>
            <a:off x="5791921" y="1150758"/>
            <a:ext cx="0" cy="3442024"/>
          </a:xfrm>
          <a:prstGeom prst="line">
            <a:avLst/>
          </a:prstGeom>
          <a:ln w="0">
            <a:solidFill>
              <a:srgbClr val="151515"/>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938882" y="957813"/>
            <a:ext cx="10755669" cy="3772601"/>
            <a:chOff x="938882" y="938875"/>
            <a:chExt cx="10755669" cy="2666506"/>
          </a:xfrm>
        </p:grpSpPr>
        <p:grpSp>
          <p:nvGrpSpPr>
            <p:cNvPr id="5" name="组合 4"/>
            <p:cNvGrpSpPr/>
            <p:nvPr/>
          </p:nvGrpSpPr>
          <p:grpSpPr>
            <a:xfrm>
              <a:off x="938882" y="1252187"/>
              <a:ext cx="10755669" cy="2353194"/>
              <a:chOff x="938882" y="1147412"/>
              <a:chExt cx="10755669" cy="2353194"/>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882" y="2646724"/>
                <a:ext cx="1648942" cy="804778"/>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332" y="1147412"/>
                <a:ext cx="1648943" cy="1515478"/>
              </a:xfrm>
              <a:prstGeom prst="rect">
                <a:avLst/>
              </a:prstGeom>
              <a:effectLst/>
            </p:spPr>
          </p:pic>
          <p:sp>
            <p:nvSpPr>
              <p:cNvPr id="24" name="文本框 23"/>
              <p:cNvSpPr txBox="1"/>
              <p:nvPr/>
            </p:nvSpPr>
            <p:spPr>
              <a:xfrm>
                <a:off x="2963250" y="2577548"/>
                <a:ext cx="2697287" cy="848403"/>
              </a:xfrm>
              <a:prstGeom prst="rect">
                <a:avLst/>
              </a:prstGeom>
              <a:noFill/>
            </p:spPr>
            <p:txBody>
              <a:bodyPr wrap="square" rtlCol="0">
                <a:noAutofit/>
              </a:bodyPr>
              <a:lstStyle/>
              <a:p>
                <a:pPr marL="171450" indent="-171450" fontAlgn="ctr">
                  <a:lnSpc>
                    <a:spcPct val="150000"/>
                  </a:lnSpc>
                  <a:buFont typeface="Arial" panose="020B0604020202020204" pitchFamily="34" charset="0"/>
                  <a:buChar char="•"/>
                </a:pPr>
                <a:r>
                  <a:rPr lang="en-US" altLang="zh-CN" sz="1200" err="1">
                    <a:solidFill>
                      <a:schemeClr val="bg1"/>
                    </a:solidFill>
                    <a:latin typeface="Arial" panose="020B0604020202020204" pitchFamily="34" charset="0"/>
                  </a:rPr>
                  <a:t>TaiShan</a:t>
                </a:r>
                <a:r>
                  <a:rPr lang="en-US" altLang="zh-CN" sz="1200">
                    <a:solidFill>
                      <a:schemeClr val="bg1"/>
                    </a:solidFill>
                    <a:latin typeface="Arial" panose="020B0604020202020204" pitchFamily="34" charset="0"/>
                  </a:rPr>
                  <a:t> 200(Model 5280)</a:t>
                </a:r>
                <a:r>
                  <a:rPr lang="en-US" sz="1200">
                    <a:solidFill>
                      <a:schemeClr val="bg1"/>
                    </a:solidFill>
                    <a:latin typeface="Arial" panose="020B0604020202020204" pitchFamily="34" charset="0"/>
                  </a:rPr>
                  <a:t> 4 U rack storage node:</a:t>
                </a:r>
                <a:endParaRPr lang="en-US" altLang="zh-CN" sz="1200" b="1">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168275" fontAlgn="ctr">
                  <a:lnSpc>
                    <a:spcPct val="150000"/>
                  </a:lnSpc>
                </a:pPr>
                <a:r>
                  <a:rPr lang="en-US" sz="1200">
                    <a:solidFill>
                      <a:schemeClr val="bg1"/>
                    </a:solidFill>
                    <a:latin typeface="Arial" panose="020B0604020202020204" pitchFamily="34" charset="0"/>
                  </a:rPr>
                  <a:t>2*</a:t>
                </a:r>
                <a:r>
                  <a:rPr lang="en-US" sz="1200" err="1">
                    <a:solidFill>
                      <a:schemeClr val="bg1"/>
                    </a:solidFill>
                    <a:latin typeface="Arial" panose="020B0604020202020204" pitchFamily="34" charset="0"/>
                  </a:rPr>
                  <a:t>Kunpeng</a:t>
                </a:r>
                <a:r>
                  <a:rPr lang="en-US" sz="1200">
                    <a:solidFill>
                      <a:schemeClr val="bg1"/>
                    </a:solidFill>
                    <a:latin typeface="Arial" panose="020B0604020202020204" pitchFamily="34" charset="0"/>
                  </a:rPr>
                  <a:t> 920 CPU</a:t>
                </a:r>
              </a:p>
              <a:p>
                <a:pPr marL="168275" fontAlgn="ctr">
                  <a:lnSpc>
                    <a:spcPct val="150000"/>
                  </a:lnSpc>
                </a:pPr>
                <a:r>
                  <a:rPr lang="en-US" sz="1200">
                    <a:solidFill>
                      <a:schemeClr val="bg1"/>
                    </a:solidFill>
                    <a:latin typeface="Arial" panose="020B0604020202020204" pitchFamily="34" charset="0"/>
                  </a:rPr>
                  <a:t>36 Slot Disk</a:t>
                </a:r>
                <a:endParaRPr lang="en-US" altLang="zh-CN" sz="120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168275" fontAlgn="ctr">
                  <a:lnSpc>
                    <a:spcPct val="150000"/>
                  </a:lnSpc>
                </a:pPr>
                <a:r>
                  <a:rPr lang="en-US" sz="1200">
                    <a:solidFill>
                      <a:schemeClr val="bg1"/>
                    </a:solidFill>
                    <a:latin typeface="Arial" panose="020B0604020202020204" pitchFamily="34" charset="0"/>
                  </a:rPr>
                  <a:t>GE / 10GE / 25GE / 100 </a:t>
                </a:r>
                <a:r>
                  <a:rPr lang="en-US" sz="1200" err="1">
                    <a:solidFill>
                      <a:schemeClr val="bg1"/>
                    </a:solidFill>
                    <a:latin typeface="Arial" panose="020B0604020202020204" pitchFamily="34" charset="0"/>
                  </a:rPr>
                  <a:t>Gbit</a:t>
                </a:r>
                <a:r>
                  <a:rPr lang="en-US" sz="1200">
                    <a:solidFill>
                      <a:schemeClr val="bg1"/>
                    </a:solidFill>
                    <a:latin typeface="Arial" panose="020B0604020202020204" pitchFamily="34" charset="0"/>
                  </a:rPr>
                  <a:t>/s IB</a:t>
                </a:r>
                <a:endParaRPr lang="en-US" altLang="zh-CN" sz="12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p:cNvSpPr txBox="1"/>
              <p:nvPr/>
            </p:nvSpPr>
            <p:spPr>
              <a:xfrm>
                <a:off x="2980702" y="1453663"/>
                <a:ext cx="3075700" cy="848403"/>
              </a:xfrm>
              <a:prstGeom prst="rect">
                <a:avLst/>
              </a:prstGeom>
              <a:noFill/>
            </p:spPr>
            <p:txBody>
              <a:bodyPr wrap="square" rtlCol="0">
                <a:noAutofit/>
              </a:bodyPr>
              <a:lstStyle/>
              <a:p>
                <a:pPr marL="171450" indent="-171450" fontAlgn="ctr">
                  <a:lnSpc>
                    <a:spcPct val="150000"/>
                  </a:lnSpc>
                  <a:buFont typeface="Arial" panose="020B0604020202020204" pitchFamily="34" charset="0"/>
                  <a:buChar char="•"/>
                </a:pPr>
                <a:r>
                  <a:rPr lang="en-US" sz="1200" dirty="0" err="1">
                    <a:solidFill>
                      <a:schemeClr val="bg1"/>
                    </a:solidFill>
                    <a:latin typeface="Arial" panose="020B0604020202020204" pitchFamily="34" charset="0"/>
                  </a:rPr>
                  <a:t>TaiShan</a:t>
                </a:r>
                <a:r>
                  <a:rPr lang="en-US" sz="1200" dirty="0">
                    <a:solidFill>
                      <a:schemeClr val="bg1"/>
                    </a:solidFill>
                    <a:latin typeface="Arial" panose="020B0604020202020204" pitchFamily="34" charset="0"/>
                  </a:rPr>
                  <a:t> 200(Model 2280) 2 U rack storage node:</a:t>
                </a:r>
                <a:endParaRPr lang="en-US" altLang="zh-CN" sz="1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168275" fontAlgn="ctr">
                  <a:lnSpc>
                    <a:spcPct val="150000"/>
                  </a:lnSpc>
                </a:pPr>
                <a:r>
                  <a:rPr lang="en-US" sz="1200" dirty="0">
                    <a:solidFill>
                      <a:schemeClr val="bg1"/>
                    </a:solidFill>
                    <a:latin typeface="Arial" panose="020B0604020202020204" pitchFamily="34" charset="0"/>
                  </a:rPr>
                  <a:t>2*</a:t>
                </a:r>
                <a:r>
                  <a:rPr lang="en-US" sz="1200" dirty="0" err="1">
                    <a:solidFill>
                      <a:schemeClr val="bg1"/>
                    </a:solidFill>
                    <a:latin typeface="Arial" panose="020B0604020202020204" pitchFamily="34" charset="0"/>
                  </a:rPr>
                  <a:t>Kunpeng</a:t>
                </a:r>
                <a:r>
                  <a:rPr lang="en-US" sz="1200" dirty="0">
                    <a:solidFill>
                      <a:schemeClr val="bg1"/>
                    </a:solidFill>
                    <a:latin typeface="Arial" panose="020B0604020202020204" pitchFamily="34" charset="0"/>
                  </a:rPr>
                  <a:t> 920 CPU</a:t>
                </a:r>
              </a:p>
              <a:p>
                <a:pPr marL="168275" fontAlgn="ctr">
                  <a:lnSpc>
                    <a:spcPct val="150000"/>
                  </a:lnSpc>
                </a:pPr>
                <a:r>
                  <a:rPr lang="en-US" sz="1200" dirty="0">
                    <a:solidFill>
                      <a:schemeClr val="bg1"/>
                    </a:solidFill>
                    <a:latin typeface="Arial" panose="020B0604020202020204" pitchFamily="34" charset="0"/>
                  </a:rPr>
                  <a:t>12/25 Slot Disk or 24 Slot </a:t>
                </a:r>
                <a:r>
                  <a:rPr lang="en-US" sz="1200" dirty="0" err="1">
                    <a:solidFill>
                      <a:schemeClr val="bg1"/>
                    </a:solidFill>
                    <a:latin typeface="Arial" panose="020B0604020202020204" pitchFamily="34" charset="0"/>
                  </a:rPr>
                  <a:t>NVMe</a:t>
                </a:r>
                <a:endPar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168275" fontAlgn="ctr">
                  <a:lnSpc>
                    <a:spcPct val="150000"/>
                  </a:lnSpc>
                </a:pPr>
                <a:r>
                  <a:rPr lang="en-US" sz="1200" dirty="0">
                    <a:solidFill>
                      <a:schemeClr val="bg1"/>
                    </a:solidFill>
                    <a:latin typeface="Arial" panose="020B0604020202020204" pitchFamily="34" charset="0"/>
                  </a:rPr>
                  <a:t>GE / 10GE / 25GE / </a:t>
                </a:r>
                <a:r>
                  <a:rPr lang="en-US" altLang="zh-CN" sz="1200" dirty="0">
                    <a:solidFill>
                      <a:schemeClr val="bg1"/>
                    </a:solidFill>
                    <a:latin typeface="Arial" panose="020B0604020202020204" pitchFamily="34" charset="0"/>
                  </a:rPr>
                  <a:t>100 Gbit/s </a:t>
                </a:r>
                <a:r>
                  <a:rPr lang="en-US" sz="1200" dirty="0">
                    <a:solidFill>
                      <a:schemeClr val="bg1"/>
                    </a:solidFill>
                    <a:latin typeface="Arial" panose="020B0604020202020204" pitchFamily="34" charset="0"/>
                  </a:rPr>
                  <a:t>IB</a:t>
                </a:r>
                <a:endPar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9" name="图片 28"/>
              <p:cNvPicPr>
                <a:picLocks noChangeAspect="1"/>
              </p:cNvPicPr>
              <p:nvPr/>
            </p:nvPicPr>
            <p:blipFill>
              <a:blip r:embed="rId5" cstate="print"/>
              <a:stretch>
                <a:fillRect/>
              </a:stretch>
            </p:blipFill>
            <p:spPr>
              <a:xfrm>
                <a:off x="6723533" y="1562823"/>
                <a:ext cx="1648942" cy="863166"/>
              </a:xfrm>
              <a:prstGeom prst="rect">
                <a:avLst/>
              </a:prstGeom>
            </p:spPr>
          </p:pic>
          <p:pic>
            <p:nvPicPr>
              <p:cNvPr id="31" name="图片 30"/>
              <p:cNvPicPr>
                <a:picLocks noChangeAspect="1"/>
              </p:cNvPicPr>
              <p:nvPr/>
            </p:nvPicPr>
            <p:blipFill>
              <a:blip r:embed="rId6" cstate="print"/>
              <a:stretch>
                <a:fillRect/>
              </a:stretch>
            </p:blipFill>
            <p:spPr>
              <a:xfrm>
                <a:off x="6706082" y="2656767"/>
                <a:ext cx="1572742" cy="843839"/>
              </a:xfrm>
              <a:prstGeom prst="rect">
                <a:avLst/>
              </a:prstGeom>
            </p:spPr>
          </p:pic>
          <p:sp>
            <p:nvSpPr>
              <p:cNvPr id="34" name="文本框 33"/>
              <p:cNvSpPr txBox="1"/>
              <p:nvPr/>
            </p:nvSpPr>
            <p:spPr>
              <a:xfrm>
                <a:off x="8618851" y="1450179"/>
                <a:ext cx="3075700" cy="848403"/>
              </a:xfrm>
              <a:prstGeom prst="rect">
                <a:avLst/>
              </a:prstGeom>
              <a:noFill/>
            </p:spPr>
            <p:txBody>
              <a:bodyPr wrap="square" rtlCol="0">
                <a:noAutofit/>
              </a:bodyPr>
              <a:lstStyle/>
              <a:p>
                <a:pPr marL="171450" indent="-171450" fontAlgn="ctr">
                  <a:lnSpc>
                    <a:spcPct val="150000"/>
                  </a:lnSpc>
                  <a:buFont typeface="Arial" panose="020B0604020202020204" pitchFamily="34" charset="0"/>
                  <a:buChar char="•"/>
                </a:pPr>
                <a:r>
                  <a:rPr lang="en-US" sz="1200">
                    <a:solidFill>
                      <a:schemeClr val="bg1"/>
                    </a:solidFill>
                    <a:latin typeface="Arial" panose="020B0604020202020204" pitchFamily="34" charset="0"/>
                  </a:rPr>
                  <a:t>2288H V5 2 U rack storage node:</a:t>
                </a:r>
                <a:endParaRPr lang="en-US" altLang="zh-CN" sz="1200" b="1">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168275" fontAlgn="ctr">
                  <a:lnSpc>
                    <a:spcPct val="150000"/>
                  </a:lnSpc>
                </a:pPr>
                <a:r>
                  <a:rPr lang="en-US" sz="1200">
                    <a:solidFill>
                      <a:schemeClr val="bg1"/>
                    </a:solidFill>
                    <a:latin typeface="Arial" panose="020B0604020202020204" pitchFamily="34" charset="0"/>
                  </a:rPr>
                  <a:t>2*X86 CPU</a:t>
                </a:r>
              </a:p>
              <a:p>
                <a:pPr marL="168275" fontAlgn="ctr">
                  <a:lnSpc>
                    <a:spcPct val="150000"/>
                  </a:lnSpc>
                </a:pPr>
                <a:r>
                  <a:rPr lang="en-US" sz="1200">
                    <a:solidFill>
                      <a:schemeClr val="bg1"/>
                    </a:solidFill>
                    <a:latin typeface="Arial" panose="020B0604020202020204" pitchFamily="34" charset="0"/>
                  </a:rPr>
                  <a:t>12/25 Slot Disk or 24 Slot </a:t>
                </a:r>
                <a:r>
                  <a:rPr lang="en-US" sz="1200" err="1">
                    <a:solidFill>
                      <a:schemeClr val="bg1"/>
                    </a:solidFill>
                    <a:latin typeface="Arial" panose="020B0604020202020204" pitchFamily="34" charset="0"/>
                  </a:rPr>
                  <a:t>NVMe</a:t>
                </a:r>
                <a:endParaRPr lang="en-US" altLang="zh-CN" sz="120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168275" fontAlgn="ctr">
                  <a:lnSpc>
                    <a:spcPct val="150000"/>
                  </a:lnSpc>
                </a:pPr>
                <a:r>
                  <a:rPr lang="en-US" sz="1200">
                    <a:solidFill>
                      <a:schemeClr val="bg1"/>
                    </a:solidFill>
                    <a:latin typeface="Arial" panose="020B0604020202020204" pitchFamily="34" charset="0"/>
                  </a:rPr>
                  <a:t>GE / 10GE / 25GE / </a:t>
                </a:r>
                <a:r>
                  <a:rPr lang="en-US" altLang="zh-CN" sz="1200">
                    <a:solidFill>
                      <a:schemeClr val="bg1"/>
                    </a:solidFill>
                    <a:latin typeface="Arial" panose="020B0604020202020204" pitchFamily="34" charset="0"/>
                  </a:rPr>
                  <a:t>100 </a:t>
                </a:r>
                <a:r>
                  <a:rPr lang="en-US" altLang="zh-CN" sz="1200" err="1">
                    <a:solidFill>
                      <a:schemeClr val="bg1"/>
                    </a:solidFill>
                    <a:latin typeface="Arial" panose="020B0604020202020204" pitchFamily="34" charset="0"/>
                  </a:rPr>
                  <a:t>Gbit</a:t>
                </a:r>
                <a:r>
                  <a:rPr lang="en-US" altLang="zh-CN" sz="1200">
                    <a:solidFill>
                      <a:schemeClr val="bg1"/>
                    </a:solidFill>
                    <a:latin typeface="Arial" panose="020B0604020202020204" pitchFamily="34" charset="0"/>
                  </a:rPr>
                  <a:t>/s </a:t>
                </a:r>
                <a:r>
                  <a:rPr lang="en-US" sz="1200">
                    <a:solidFill>
                      <a:schemeClr val="bg1"/>
                    </a:solidFill>
                    <a:latin typeface="Arial" panose="020B0604020202020204" pitchFamily="34" charset="0"/>
                  </a:rPr>
                  <a:t>IB</a:t>
                </a:r>
                <a:endParaRPr lang="en-US" altLang="zh-CN" sz="12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文本框 34"/>
              <p:cNvSpPr txBox="1"/>
              <p:nvPr/>
            </p:nvSpPr>
            <p:spPr>
              <a:xfrm>
                <a:off x="8601400" y="2584709"/>
                <a:ext cx="2676166" cy="848403"/>
              </a:xfrm>
              <a:prstGeom prst="rect">
                <a:avLst/>
              </a:prstGeom>
              <a:noFill/>
            </p:spPr>
            <p:txBody>
              <a:bodyPr wrap="square" rtlCol="0">
                <a:noAutofit/>
              </a:bodyPr>
              <a:lstStyle/>
              <a:p>
                <a:pPr marL="171450" indent="-171450" fontAlgn="ctr">
                  <a:lnSpc>
                    <a:spcPct val="150000"/>
                  </a:lnSpc>
                  <a:buFont typeface="Arial" panose="020B0604020202020204" pitchFamily="34" charset="0"/>
                  <a:buChar char="•"/>
                </a:pPr>
                <a:r>
                  <a:rPr lang="en-US" sz="1200">
                    <a:solidFill>
                      <a:schemeClr val="bg1"/>
                    </a:solidFill>
                    <a:latin typeface="Arial" panose="020B0604020202020204" pitchFamily="34" charset="0"/>
                  </a:rPr>
                  <a:t>5288 V5 4 U rack storage node:</a:t>
                </a:r>
                <a:endParaRPr lang="en-US" altLang="zh-CN" sz="1200" b="1">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168275" fontAlgn="ctr">
                  <a:lnSpc>
                    <a:spcPct val="150000"/>
                  </a:lnSpc>
                </a:pPr>
                <a:r>
                  <a:rPr lang="en-US" sz="1200">
                    <a:solidFill>
                      <a:schemeClr val="bg1"/>
                    </a:solidFill>
                    <a:latin typeface="Arial" panose="020B0604020202020204" pitchFamily="34" charset="0"/>
                  </a:rPr>
                  <a:t>2*X86 CPU</a:t>
                </a:r>
              </a:p>
              <a:p>
                <a:pPr marL="168275" fontAlgn="ctr">
                  <a:lnSpc>
                    <a:spcPct val="150000"/>
                  </a:lnSpc>
                </a:pPr>
                <a:r>
                  <a:rPr lang="en-US" sz="1200">
                    <a:solidFill>
                      <a:schemeClr val="bg1"/>
                    </a:solidFill>
                    <a:latin typeface="Arial" panose="020B0604020202020204" pitchFamily="34" charset="0"/>
                  </a:rPr>
                  <a:t>36 Slot Disk</a:t>
                </a:r>
                <a:endParaRPr lang="en-US" altLang="zh-CN" sz="120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marL="168275" fontAlgn="ctr">
                  <a:lnSpc>
                    <a:spcPct val="150000"/>
                  </a:lnSpc>
                </a:pPr>
                <a:r>
                  <a:rPr lang="en-US" sz="1200">
                    <a:solidFill>
                      <a:schemeClr val="bg1"/>
                    </a:solidFill>
                    <a:latin typeface="Arial" panose="020B0604020202020204" pitchFamily="34" charset="0"/>
                  </a:rPr>
                  <a:t>GE / 10GE / 25GE / </a:t>
                </a:r>
                <a:r>
                  <a:rPr lang="en-US" altLang="zh-CN" sz="1200">
                    <a:solidFill>
                      <a:schemeClr val="bg1"/>
                    </a:solidFill>
                    <a:latin typeface="Arial" panose="020B0604020202020204" pitchFamily="34" charset="0"/>
                  </a:rPr>
                  <a:t>100 </a:t>
                </a:r>
                <a:r>
                  <a:rPr lang="en-US" altLang="zh-CN" sz="1200" err="1">
                    <a:solidFill>
                      <a:schemeClr val="bg1"/>
                    </a:solidFill>
                    <a:latin typeface="Arial" panose="020B0604020202020204" pitchFamily="34" charset="0"/>
                  </a:rPr>
                  <a:t>Gbit</a:t>
                </a:r>
                <a:r>
                  <a:rPr lang="en-US" altLang="zh-CN" sz="1200">
                    <a:solidFill>
                      <a:schemeClr val="bg1"/>
                    </a:solidFill>
                    <a:latin typeface="Arial" panose="020B0604020202020204" pitchFamily="34" charset="0"/>
                  </a:rPr>
                  <a:t>/s </a:t>
                </a:r>
                <a:r>
                  <a:rPr lang="en-US" sz="1200">
                    <a:solidFill>
                      <a:schemeClr val="bg1"/>
                    </a:solidFill>
                    <a:latin typeface="Arial" panose="020B0604020202020204" pitchFamily="34" charset="0"/>
                  </a:rPr>
                  <a:t>IB</a:t>
                </a:r>
                <a:endParaRPr lang="en-US" altLang="zh-CN" sz="12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6" name="文本框 35"/>
            <p:cNvSpPr txBox="1"/>
            <p:nvPr/>
          </p:nvSpPr>
          <p:spPr>
            <a:xfrm>
              <a:off x="1745882" y="950862"/>
              <a:ext cx="3097087" cy="522094"/>
            </a:xfrm>
            <a:prstGeom prst="rect">
              <a:avLst/>
            </a:prstGeom>
            <a:noFill/>
          </p:spPr>
          <p:txBody>
            <a:bodyPr wrap="square" lIns="0" tIns="0" rIns="0" bIns="0" rtlCol="0" anchor="ctr">
              <a:noAutofit/>
            </a:bodyPr>
            <a:lstStyle/>
            <a:p>
              <a:pPr algn="ctr" fontAlgn="ctr"/>
              <a:r>
                <a:rPr lang="en-US" sz="2400" err="1">
                  <a:latin typeface="Arial" panose="020B0604020202020204" pitchFamily="34" charset="0"/>
                </a:rPr>
                <a:t>Kunpeng</a:t>
              </a:r>
              <a:r>
                <a:rPr lang="en-US" sz="2400">
                  <a:latin typeface="Arial" panose="020B0604020202020204" pitchFamily="34" charset="0"/>
                </a:rPr>
                <a:t> series</a:t>
              </a:r>
            </a:p>
          </p:txBody>
        </p:sp>
        <p:sp>
          <p:nvSpPr>
            <p:cNvPr id="37" name="文本框 36"/>
            <p:cNvSpPr txBox="1"/>
            <p:nvPr/>
          </p:nvSpPr>
          <p:spPr>
            <a:xfrm>
              <a:off x="7496775" y="938875"/>
              <a:ext cx="2024630" cy="522094"/>
            </a:xfrm>
            <a:prstGeom prst="rect">
              <a:avLst/>
            </a:prstGeom>
            <a:noFill/>
          </p:spPr>
          <p:txBody>
            <a:bodyPr wrap="square" lIns="0" tIns="0" rIns="0" bIns="0" rtlCol="0" anchor="ctr">
              <a:noAutofit/>
            </a:bodyPr>
            <a:lstStyle/>
            <a:p>
              <a:pPr algn="ctr" fontAlgn="ctr"/>
              <a:r>
                <a:rPr lang="en-US" sz="2400">
                  <a:latin typeface="Arial" panose="020B0604020202020204" pitchFamily="34" charset="0"/>
                </a:rPr>
                <a:t>x86 series</a:t>
              </a:r>
              <a:endParaRPr lang="en-US" altLang="zh-CN" sz="2400" b="1">
                <a:latin typeface="Arial" panose="020B0604020202020204" pitchFamily="34" charset="0"/>
                <a:ea typeface="微软雅黑" panose="020B0503020204020204" pitchFamily="34" charset="-122"/>
              </a:endParaRPr>
            </a:p>
          </p:txBody>
        </p:sp>
      </p:grpSp>
      <p:graphicFrame>
        <p:nvGraphicFramePr>
          <p:cNvPr id="4" name="表格 3"/>
          <p:cNvGraphicFramePr>
            <a:graphicFrameLocks noGrp="1"/>
          </p:cNvGraphicFramePr>
          <p:nvPr>
            <p:extLst>
              <p:ext uri="{D42A27DB-BD31-4B8C-83A1-F6EECF244321}">
                <p14:modId xmlns:p14="http://schemas.microsoft.com/office/powerpoint/2010/main" val="805086593"/>
              </p:ext>
            </p:extLst>
          </p:nvPr>
        </p:nvGraphicFramePr>
        <p:xfrm>
          <a:off x="1492828" y="4917226"/>
          <a:ext cx="9448799" cy="1464120"/>
        </p:xfrm>
        <a:graphic>
          <a:graphicData uri="http://schemas.openxmlformats.org/drawingml/2006/table">
            <a:tbl>
              <a:tblPr firstRow="1" bandRow="1">
                <a:tableStyleId>{72833802-FEF1-4C79-8D5D-14CF1EAF98D9}</a:tableStyleId>
              </a:tblPr>
              <a:tblGrid>
                <a:gridCol w="1670136">
                  <a:extLst>
                    <a:ext uri="{9D8B030D-6E8A-4147-A177-3AD203B41FA5}">
                      <a16:colId xmlns:a16="http://schemas.microsoft.com/office/drawing/2014/main" val="20000"/>
                    </a:ext>
                  </a:extLst>
                </a:gridCol>
                <a:gridCol w="1620119">
                  <a:extLst>
                    <a:ext uri="{9D8B030D-6E8A-4147-A177-3AD203B41FA5}">
                      <a16:colId xmlns:a16="http://schemas.microsoft.com/office/drawing/2014/main" val="20001"/>
                    </a:ext>
                  </a:extLst>
                </a:gridCol>
                <a:gridCol w="2396142">
                  <a:extLst>
                    <a:ext uri="{9D8B030D-6E8A-4147-A177-3AD203B41FA5}">
                      <a16:colId xmlns:a16="http://schemas.microsoft.com/office/drawing/2014/main" val="20002"/>
                    </a:ext>
                  </a:extLst>
                </a:gridCol>
                <a:gridCol w="3762402">
                  <a:extLst>
                    <a:ext uri="{9D8B030D-6E8A-4147-A177-3AD203B41FA5}">
                      <a16:colId xmlns:a16="http://schemas.microsoft.com/office/drawing/2014/main" val="20003"/>
                    </a:ext>
                  </a:extLst>
                </a:gridCol>
              </a:tblGrid>
              <a:tr h="150125">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b="1">
                          <a:solidFill>
                            <a:schemeClr val="tx2"/>
                          </a:solidFill>
                          <a:latin typeface="Arial"/>
                          <a:ea typeface="微软雅黑" panose="020B0503020204020204" pitchFamily="34" charset="-122"/>
                          <a:cs typeface="+mn-cs"/>
                        </a:rPr>
                        <a:t>Name</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0192FF"/>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b="1">
                          <a:solidFill>
                            <a:schemeClr val="tx2"/>
                          </a:solidFill>
                          <a:latin typeface="Arial"/>
                          <a:ea typeface="微软雅黑" panose="020B0503020204020204" pitchFamily="34" charset="-122"/>
                          <a:cs typeface="+mn-cs"/>
                        </a:rPr>
                        <a:t>Node</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0192FF"/>
                    </a:solidFill>
                  </a:tcPr>
                </a:tc>
                <a:tc>
                  <a:txBody>
                    <a:bodyPr/>
                    <a:lstStyle/>
                    <a:p>
                      <a:pPr algn="ctr"/>
                      <a:r>
                        <a:rPr lang="en-US" sz="900" b="1">
                          <a:solidFill>
                            <a:schemeClr val="tx2"/>
                          </a:solidFill>
                          <a:latin typeface="Arial"/>
                          <a:ea typeface="微软雅黑" panose="020B0503020204020204" pitchFamily="34" charset="-122"/>
                        </a:rPr>
                        <a:t>Node Type</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0192FF"/>
                    </a:solidFill>
                  </a:tcPr>
                </a:tc>
                <a:tc>
                  <a:txBody>
                    <a:bodyPr/>
                    <a:lstStyle/>
                    <a:p>
                      <a:pPr algn="ctr"/>
                      <a:r>
                        <a:rPr lang="en-US" sz="900" b="1">
                          <a:solidFill>
                            <a:schemeClr val="tx2"/>
                          </a:solidFill>
                          <a:latin typeface="Arial"/>
                          <a:ea typeface="微软雅黑" panose="020B0503020204020204" pitchFamily="34" charset="-122"/>
                        </a:rPr>
                        <a:t>Hardware Platform</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rgbClr val="0192FF"/>
                    </a:solidFill>
                  </a:tcPr>
                </a:tc>
                <a:extLst>
                  <a:ext uri="{0D108BD9-81ED-4DB2-BD59-A6C34878D82A}">
                    <a16:rowId xmlns:a16="http://schemas.microsoft.com/office/drawing/2014/main" val="10000"/>
                  </a:ext>
                </a:extLst>
              </a:tr>
              <a:tr h="150125">
                <a:tc rowSpan="6">
                  <a:txBody>
                    <a:bodyPr/>
                    <a:lstStyle/>
                    <a:p>
                      <a:pPr indent="0" algn="ctr">
                        <a:spcAft>
                          <a:spcPts val="0"/>
                        </a:spcAft>
                      </a:pPr>
                      <a:r>
                        <a:rPr lang="en-US" sz="900" b="1" err="1">
                          <a:solidFill>
                            <a:schemeClr val="tx1"/>
                          </a:solidFill>
                          <a:latin typeface="Arial"/>
                          <a:ea typeface="微软雅黑" panose="020B0503020204020204" pitchFamily="34" charset="-122"/>
                        </a:rPr>
                        <a:t>OceanStor</a:t>
                      </a:r>
                      <a:r>
                        <a:rPr lang="en-US" sz="900" b="0">
                          <a:solidFill>
                            <a:schemeClr val="tx1"/>
                          </a:solidFill>
                          <a:latin typeface="Arial"/>
                          <a:ea typeface="微软雅黑" panose="020B0503020204020204" pitchFamily="34" charset="-122"/>
                        </a:rPr>
                        <a:t> 100D</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indent="0" algn="ctr">
                        <a:spcAft>
                          <a:spcPts val="0"/>
                        </a:spcAft>
                      </a:pPr>
                      <a:r>
                        <a:rPr lang="en-US" sz="900">
                          <a:solidFill>
                            <a:schemeClr val="tx1"/>
                          </a:solidFill>
                          <a:latin typeface="Arial"/>
                          <a:ea typeface="微软雅黑" panose="020B0503020204020204" pitchFamily="34" charset="-122"/>
                        </a:rPr>
                        <a:t>C110</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rowSpan="2">
                  <a:txBody>
                    <a:bodyPr/>
                    <a:lstStyle/>
                    <a:p>
                      <a:pPr indent="0" algn="ctr">
                        <a:spcAft>
                          <a:spcPts val="0"/>
                        </a:spcAft>
                      </a:pPr>
                      <a:r>
                        <a:rPr lang="en-US" sz="900">
                          <a:solidFill>
                            <a:schemeClr val="tx1"/>
                          </a:solidFill>
                          <a:latin typeface="Arial"/>
                          <a:ea typeface="微软雅黑" panose="020B0503020204020204" pitchFamily="34" charset="-122"/>
                        </a:rPr>
                        <a:t>Capacity</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indent="0" algn="ctr">
                        <a:spcAft>
                          <a:spcPts val="0"/>
                        </a:spcAft>
                      </a:pPr>
                      <a:r>
                        <a:rPr lang="en-US" sz="900">
                          <a:solidFill>
                            <a:schemeClr val="tx1">
                              <a:lumMod val="90000"/>
                              <a:lumOff val="10000"/>
                            </a:schemeClr>
                          </a:solidFill>
                          <a:latin typeface="Arial"/>
                          <a:ea typeface="微软雅黑" panose="020B0503020204020204" pitchFamily="34" charset="-122"/>
                        </a:rPr>
                        <a:t>5288 V5 </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0001"/>
                  </a:ext>
                </a:extLst>
              </a:tr>
              <a:tr h="150125">
                <a:tc vMerge="1">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endParaRPr lang="zh-CN" altLang="en-US" sz="800" b="1" kern="1200">
                        <a:solidFill>
                          <a:schemeClr val="tx1">
                            <a:lumMod val="90000"/>
                            <a:lumOff val="10000"/>
                          </a:schemeClr>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a:solidFill>
                            <a:schemeClr val="tx1"/>
                          </a:solidFill>
                          <a:latin typeface="Arial"/>
                          <a:ea typeface="微软雅黑" panose="020B0503020204020204" pitchFamily="34" charset="-122"/>
                        </a:rPr>
                        <a:t>C100</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vMerge="1">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endParaRPr lang="en-US" altLang="zh-CN" sz="800">
                        <a:solidFill>
                          <a:schemeClr val="tx1">
                            <a:lumMod val="90000"/>
                            <a:lumOff val="10000"/>
                          </a:schemeClr>
                        </a:solidFill>
                        <a:effectLst/>
                        <a:latin typeface="微软雅黑" panose="020B0503020204020204" pitchFamily="34" charset="-122"/>
                        <a:ea typeface="微软雅黑" panose="020B0503020204020204" pitchFamily="34" charset="-122"/>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a:solidFill>
                            <a:schemeClr val="tx1">
                              <a:lumMod val="90000"/>
                              <a:lumOff val="10000"/>
                            </a:schemeClr>
                          </a:solidFill>
                          <a:latin typeface="Arial"/>
                          <a:ea typeface="微软雅黑" panose="020B0503020204020204" pitchFamily="34" charset="-122"/>
                        </a:rPr>
                        <a:t>TaiShan 200 (Model</a:t>
                      </a:r>
                      <a:r>
                        <a:rPr lang="en-US" sz="900" baseline="0">
                          <a:solidFill>
                            <a:schemeClr val="tx1">
                              <a:lumMod val="90000"/>
                              <a:lumOff val="10000"/>
                            </a:schemeClr>
                          </a:solidFill>
                          <a:latin typeface="Arial"/>
                          <a:ea typeface="微软雅黑" panose="020B0503020204020204" pitchFamily="34" charset="-122"/>
                        </a:rPr>
                        <a:t> </a:t>
                      </a:r>
                      <a:r>
                        <a:rPr lang="en-US" sz="900">
                          <a:solidFill>
                            <a:schemeClr val="tx1">
                              <a:lumMod val="90000"/>
                              <a:lumOff val="10000"/>
                            </a:schemeClr>
                          </a:solidFill>
                          <a:latin typeface="Arial"/>
                          <a:ea typeface="微软雅黑" panose="020B0503020204020204" pitchFamily="34" charset="-122"/>
                        </a:rPr>
                        <a:t>5280)</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0002"/>
                  </a:ext>
                </a:extLst>
              </a:tr>
              <a:tr h="175863">
                <a:tc vMerge="1">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endParaRPr lang="zh-CN" altLang="en-US" sz="800" b="1" kern="1200">
                        <a:solidFill>
                          <a:schemeClr val="tx1">
                            <a:lumMod val="90000"/>
                            <a:lumOff val="10000"/>
                          </a:schemeClr>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a:solidFill>
                            <a:schemeClr val="tx1"/>
                          </a:solidFill>
                          <a:latin typeface="Arial"/>
                          <a:ea typeface="微软雅黑" panose="020B0503020204020204" pitchFamily="34" charset="-122"/>
                        </a:rPr>
                        <a:t>P110</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rowSpan="2">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b="0">
                          <a:solidFill>
                            <a:schemeClr val="tx1"/>
                          </a:solidFill>
                          <a:latin typeface="Arial"/>
                          <a:ea typeface="微软雅黑" panose="020B0503020204020204" pitchFamily="34" charset="-122"/>
                          <a:cs typeface="+mn-cs"/>
                        </a:rPr>
                        <a:t>Performance</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b="0">
                          <a:solidFill>
                            <a:schemeClr val="tx1">
                              <a:lumMod val="90000"/>
                              <a:lumOff val="10000"/>
                            </a:schemeClr>
                          </a:solidFill>
                          <a:latin typeface="Arial"/>
                          <a:ea typeface="微软雅黑" panose="020B0503020204020204" pitchFamily="34" charset="-122"/>
                          <a:cs typeface="+mn-cs"/>
                        </a:rPr>
                        <a:t>2288H V5</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0003"/>
                  </a:ext>
                </a:extLst>
              </a:tr>
              <a:tr h="175863">
                <a:tc vMerge="1">
                  <a:txBody>
                    <a:bodyPr/>
                    <a:lstStyle/>
                    <a:p>
                      <a:pPr indent="0" algn="l" rtl="0">
                        <a:spcAft>
                          <a:spcPts val="0"/>
                        </a:spcAft>
                      </a:pPr>
                      <a:endParaRPr lang="zh-CN" altLang="en-US" sz="800" kern="1200">
                        <a:solidFill>
                          <a:schemeClr val="tx1">
                            <a:lumMod val="90000"/>
                            <a:lumOff val="10000"/>
                          </a:schemeClr>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indent="0" algn="ctr">
                        <a:spcAft>
                          <a:spcPts val="0"/>
                        </a:spcAft>
                      </a:pPr>
                      <a:r>
                        <a:rPr lang="en-US" sz="900">
                          <a:solidFill>
                            <a:schemeClr val="tx1"/>
                          </a:solidFill>
                          <a:latin typeface="Arial"/>
                          <a:ea typeface="微软雅黑" panose="020B0503020204020204" pitchFamily="34" charset="-122"/>
                        </a:rPr>
                        <a:t>P100</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vMerge="1">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endParaRPr lang="zh-CN" altLang="en-US" sz="800" b="0" kern="1200">
                        <a:solidFill>
                          <a:schemeClr val="tx1">
                            <a:lumMod val="90000"/>
                            <a:lumOff val="10000"/>
                          </a:schemeClr>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b="0" err="1">
                          <a:solidFill>
                            <a:schemeClr val="tx1">
                              <a:lumMod val="90000"/>
                              <a:lumOff val="10000"/>
                            </a:schemeClr>
                          </a:solidFill>
                          <a:latin typeface="Arial"/>
                          <a:ea typeface="微软雅黑" panose="020B0503020204020204" pitchFamily="34" charset="-122"/>
                          <a:cs typeface="+mn-cs"/>
                        </a:rPr>
                        <a:t>TaiShan</a:t>
                      </a:r>
                      <a:r>
                        <a:rPr lang="en-US" sz="900" b="0">
                          <a:solidFill>
                            <a:schemeClr val="tx1">
                              <a:lumMod val="90000"/>
                              <a:lumOff val="10000"/>
                            </a:schemeClr>
                          </a:solidFill>
                          <a:latin typeface="Arial"/>
                          <a:ea typeface="微软雅黑" panose="020B0503020204020204" pitchFamily="34" charset="-122"/>
                          <a:cs typeface="+mn-cs"/>
                        </a:rPr>
                        <a:t> 200</a:t>
                      </a:r>
                      <a:r>
                        <a:rPr lang="en-US" sz="900">
                          <a:solidFill>
                            <a:schemeClr val="tx1">
                              <a:lumMod val="90000"/>
                              <a:lumOff val="10000"/>
                            </a:schemeClr>
                          </a:solidFill>
                          <a:latin typeface="Arial"/>
                          <a:ea typeface="微软雅黑" panose="020B0503020204020204" pitchFamily="34" charset="-122"/>
                          <a:cs typeface="+mn-cs"/>
                        </a:rPr>
                        <a:t> (Model</a:t>
                      </a:r>
                      <a:r>
                        <a:rPr lang="en-US" sz="900" baseline="0">
                          <a:solidFill>
                            <a:schemeClr val="tx1">
                              <a:lumMod val="90000"/>
                              <a:lumOff val="10000"/>
                            </a:schemeClr>
                          </a:solidFill>
                          <a:latin typeface="Arial"/>
                          <a:ea typeface="微软雅黑" panose="020B0503020204020204" pitchFamily="34" charset="-122"/>
                          <a:cs typeface="+mn-cs"/>
                        </a:rPr>
                        <a:t> </a:t>
                      </a:r>
                      <a:r>
                        <a:rPr lang="en-US" sz="900" b="0">
                          <a:solidFill>
                            <a:schemeClr val="tx1">
                              <a:lumMod val="90000"/>
                              <a:lumOff val="10000"/>
                            </a:schemeClr>
                          </a:solidFill>
                          <a:latin typeface="Arial"/>
                          <a:ea typeface="微软雅黑" panose="020B0503020204020204" pitchFamily="34" charset="-122"/>
                          <a:cs typeface="+mn-cs"/>
                        </a:rPr>
                        <a:t>2280)</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0004"/>
                  </a:ext>
                </a:extLst>
              </a:tr>
              <a:tr h="150125">
                <a:tc vMerge="1">
                  <a:txBody>
                    <a:bodyPr/>
                    <a:lstStyle/>
                    <a:p>
                      <a:pPr indent="0" algn="l" rtl="0">
                        <a:spcAft>
                          <a:spcPts val="0"/>
                        </a:spcAft>
                      </a:pPr>
                      <a:endParaRPr lang="zh-CN" altLang="en-US" sz="800" kern="1200">
                        <a:solidFill>
                          <a:schemeClr val="tx1">
                            <a:lumMod val="90000"/>
                            <a:lumOff val="10000"/>
                          </a:schemeClr>
                        </a:solidFill>
                        <a:latin typeface="微软雅黑" panose="020B0503020204020204" pitchFamily="34" charset="-122"/>
                        <a:ea typeface="微软雅黑" panose="020B0503020204020204" pitchFamily="34" charset="-122"/>
                        <a:cs typeface="+mn-cs"/>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indent="0" algn="ctr">
                        <a:spcAft>
                          <a:spcPts val="0"/>
                        </a:spcAft>
                      </a:pPr>
                      <a:r>
                        <a:rPr lang="en-US" sz="900">
                          <a:solidFill>
                            <a:schemeClr val="tx1"/>
                          </a:solidFill>
                          <a:latin typeface="Arial"/>
                          <a:ea typeface="微软雅黑" panose="020B0503020204020204" pitchFamily="34" charset="-122"/>
                        </a:rPr>
                        <a:t>F110</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b="0">
                          <a:solidFill>
                            <a:schemeClr val="tx1"/>
                          </a:solidFill>
                          <a:latin typeface="Arial"/>
                          <a:ea typeface="微软雅黑" panose="020B0503020204020204" pitchFamily="34" charset="-122"/>
                          <a:cs typeface="+mn-cs"/>
                        </a:rPr>
                        <a:t>Flash</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b="0">
                          <a:solidFill>
                            <a:schemeClr val="tx1">
                              <a:lumMod val="90000"/>
                              <a:lumOff val="10000"/>
                            </a:schemeClr>
                          </a:solidFill>
                          <a:latin typeface="Arial"/>
                          <a:ea typeface="微软雅黑" panose="020B0503020204020204" pitchFamily="34" charset="-122"/>
                          <a:cs typeface="+mn-cs"/>
                        </a:rPr>
                        <a:t>2288H V5</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0005"/>
                  </a:ext>
                </a:extLst>
              </a:tr>
              <a:tr h="150125">
                <a:tc vMerge="1">
                  <a:txBody>
                    <a:bodyPr/>
                    <a:lstStyle/>
                    <a:p>
                      <a:endParaRPr lang="zh-CN" altLang="en-US"/>
                    </a:p>
                  </a:txBody>
                  <a:tcPr/>
                </a:tc>
                <a:tc>
                  <a:txBody>
                    <a:bodyPr/>
                    <a:lstStyle/>
                    <a:p>
                      <a:pPr indent="0" algn="ctr">
                        <a:spcAft>
                          <a:spcPts val="0"/>
                        </a:spcAft>
                      </a:pPr>
                      <a:r>
                        <a:rPr lang="en-US" sz="900">
                          <a:solidFill>
                            <a:schemeClr val="tx1"/>
                          </a:solidFill>
                          <a:latin typeface="Arial"/>
                          <a:ea typeface="微软雅黑" panose="020B0503020204020204" pitchFamily="34" charset="-122"/>
                        </a:rPr>
                        <a:t>F100</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b="0">
                          <a:solidFill>
                            <a:schemeClr val="tx1"/>
                          </a:solidFill>
                          <a:latin typeface="Arial"/>
                          <a:ea typeface="微软雅黑" panose="020B0503020204020204" pitchFamily="34" charset="-122"/>
                          <a:cs typeface="+mn-cs"/>
                        </a:rPr>
                        <a:t>Flash</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sz="900" b="0" err="1">
                          <a:solidFill>
                            <a:schemeClr val="tx1">
                              <a:lumMod val="90000"/>
                              <a:lumOff val="10000"/>
                            </a:schemeClr>
                          </a:solidFill>
                          <a:latin typeface="Arial"/>
                          <a:ea typeface="微软雅黑" panose="020B0503020204020204" pitchFamily="34" charset="-122"/>
                          <a:cs typeface="+mn-cs"/>
                        </a:rPr>
                        <a:t>TaiShan</a:t>
                      </a:r>
                      <a:r>
                        <a:rPr lang="en-US" sz="900" b="0">
                          <a:solidFill>
                            <a:schemeClr val="tx1">
                              <a:lumMod val="90000"/>
                              <a:lumOff val="10000"/>
                            </a:schemeClr>
                          </a:solidFill>
                          <a:latin typeface="Arial"/>
                          <a:ea typeface="微软雅黑" panose="020B0503020204020204" pitchFamily="34" charset="-122"/>
                          <a:cs typeface="+mn-cs"/>
                        </a:rPr>
                        <a:t> 200</a:t>
                      </a:r>
                      <a:r>
                        <a:rPr lang="en-US" sz="900">
                          <a:solidFill>
                            <a:schemeClr val="tx1">
                              <a:lumMod val="90000"/>
                              <a:lumOff val="10000"/>
                            </a:schemeClr>
                          </a:solidFill>
                          <a:latin typeface="Arial"/>
                          <a:ea typeface="微软雅黑" panose="020B0503020204020204" pitchFamily="34" charset="-122"/>
                          <a:cs typeface="+mn-cs"/>
                        </a:rPr>
                        <a:t> (Model</a:t>
                      </a:r>
                      <a:r>
                        <a:rPr lang="en-US" sz="900" baseline="0">
                          <a:solidFill>
                            <a:schemeClr val="tx1">
                              <a:lumMod val="90000"/>
                              <a:lumOff val="10000"/>
                            </a:schemeClr>
                          </a:solidFill>
                          <a:latin typeface="Arial"/>
                          <a:ea typeface="微软雅黑" panose="020B0503020204020204" pitchFamily="34" charset="-122"/>
                          <a:cs typeface="+mn-cs"/>
                        </a:rPr>
                        <a:t> </a:t>
                      </a:r>
                      <a:r>
                        <a:rPr lang="en-US" sz="900" b="0">
                          <a:solidFill>
                            <a:schemeClr val="tx1">
                              <a:lumMod val="90000"/>
                              <a:lumOff val="10000"/>
                            </a:schemeClr>
                          </a:solidFill>
                          <a:latin typeface="Arial"/>
                          <a:ea typeface="微软雅黑" panose="020B0503020204020204" pitchFamily="34" charset="-122"/>
                          <a:cs typeface="+mn-cs"/>
                        </a:rPr>
                        <a:t>2280)</a:t>
                      </a:r>
                    </a:p>
                  </a:txBody>
                  <a:tcPr marL="36000" marR="36000" marT="36000" marB="36000"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83403714"/>
      </p:ext>
    </p:extLst>
  </p:cSld>
  <p:clrMapOvr>
    <a:masterClrMapping/>
  </p:clrMapOvr>
  <p:transition advClick="0" advTm="800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tretch>
            <a:fillRect/>
          </a:stretch>
        </p:blipFill>
        <p:spPr>
          <a:xfrm>
            <a:off x="2563635" y="3927497"/>
            <a:ext cx="3240000" cy="1478426"/>
          </a:xfrm>
          <a:prstGeom prst="rect">
            <a:avLst/>
          </a:prstGeom>
        </p:spPr>
      </p:pic>
      <p:pic>
        <p:nvPicPr>
          <p:cNvPr id="6" name="图片 5"/>
          <p:cNvPicPr>
            <a:picLocks noChangeAspect="1"/>
          </p:cNvPicPr>
          <p:nvPr/>
        </p:nvPicPr>
        <p:blipFill>
          <a:blip r:embed="rId4" cstate="print"/>
          <a:stretch>
            <a:fillRect/>
          </a:stretch>
        </p:blipFill>
        <p:spPr>
          <a:xfrm>
            <a:off x="6739253" y="3927497"/>
            <a:ext cx="3240000" cy="1478426"/>
          </a:xfrm>
          <a:prstGeom prst="rect">
            <a:avLst/>
          </a:prstGeom>
        </p:spPr>
      </p:pic>
      <p:sp>
        <p:nvSpPr>
          <p:cNvPr id="10" name="文本框 9"/>
          <p:cNvSpPr txBox="1"/>
          <p:nvPr/>
        </p:nvSpPr>
        <p:spPr>
          <a:xfrm>
            <a:off x="795258" y="4333790"/>
            <a:ext cx="1597908" cy="830997"/>
          </a:xfrm>
          <a:prstGeom prst="rect">
            <a:avLst/>
          </a:prstGeom>
          <a:noFill/>
        </p:spPr>
        <p:txBody>
          <a:bodyPr wrap="square" lIns="0" tIns="0" rIns="0" bIns="0" rtlCol="0" anchor="t">
            <a:noAutofit/>
          </a:bodyPr>
          <a:lstStyle/>
          <a:p>
            <a:pPr algn="ctr" fontAlgn="ctr"/>
            <a:r>
              <a:rPr lang="en-US" dirty="0">
                <a:cs typeface="Arial"/>
              </a:rPr>
              <a:t>High-performance all-flash</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algn="ctr" fontAlgn="ctr"/>
            <a:r>
              <a:rPr lang="en-US" dirty="0">
                <a:latin typeface="Arial" panose="020B0604020202020204" pitchFamily="34" charset="0"/>
              </a:rPr>
              <a:t>(Atlantic)</a:t>
            </a:r>
          </a:p>
        </p:txBody>
      </p:sp>
      <p:sp>
        <p:nvSpPr>
          <p:cNvPr id="12" name="文本框 11"/>
          <p:cNvSpPr txBox="1"/>
          <p:nvPr/>
        </p:nvSpPr>
        <p:spPr>
          <a:xfrm>
            <a:off x="2563635" y="5449975"/>
            <a:ext cx="3240000" cy="646331"/>
          </a:xfrm>
          <a:prstGeom prst="rect">
            <a:avLst/>
          </a:prstGeom>
          <a:noFill/>
        </p:spPr>
        <p:txBody>
          <a:bodyPr wrap="square" lIns="0" tIns="0" rIns="0" bIns="0" rtlCol="0">
            <a:noAutofit/>
          </a:bodyPr>
          <a:lstStyle/>
          <a:p>
            <a:pPr fontAlgn="ctr"/>
            <a:r>
              <a:rPr lang="en-US" sz="1400" dirty="0">
                <a:solidFill>
                  <a:srgbClr val="1D1D1A"/>
                </a:solidFill>
                <a:latin typeface="Arial" panose="020B0604020202020204" pitchFamily="34" charset="0"/>
              </a:rPr>
              <a:t>5 U, 8 nodes, 10 SSDs per node, 80 SSDs in total</a:t>
            </a:r>
          </a:p>
        </p:txBody>
      </p:sp>
      <p:sp>
        <p:nvSpPr>
          <p:cNvPr id="13" name="文本框 12"/>
          <p:cNvSpPr txBox="1"/>
          <p:nvPr/>
        </p:nvSpPr>
        <p:spPr>
          <a:xfrm>
            <a:off x="6739253" y="5449975"/>
            <a:ext cx="3703240" cy="969496"/>
          </a:xfrm>
          <a:prstGeom prst="rect">
            <a:avLst/>
          </a:prstGeom>
          <a:noFill/>
        </p:spPr>
        <p:txBody>
          <a:bodyPr wrap="square" lIns="0" tIns="0" rIns="0" bIns="0" rtlCol="0">
            <a:noAutofit/>
          </a:bodyPr>
          <a:lstStyle/>
          <a:p>
            <a:pPr fontAlgn="ctr"/>
            <a:r>
              <a:rPr lang="en-US" sz="1400" dirty="0">
                <a:solidFill>
                  <a:srgbClr val="1D1D1A"/>
                </a:solidFill>
                <a:latin typeface="Arial" panose="020B0604020202020204" pitchFamily="34" charset="0"/>
              </a:rPr>
              <a:t>Two I/O cards per node, a total of 16 I/O cards</a:t>
            </a:r>
            <a:endParaRPr lang="en-US" altLang="zh-CN" sz="1400" dirty="0">
              <a:solidFill>
                <a:srgbClr val="1D1D1A"/>
              </a:solidFill>
              <a:latin typeface="Arial" panose="020B0604020202020204" pitchFamily="34" charset="0"/>
              <a:ea typeface="微软雅黑" panose="020B0503020204020204" pitchFamily="34" charset="-122"/>
            </a:endParaRPr>
          </a:p>
          <a:p>
            <a:pPr fontAlgn="ctr"/>
            <a:r>
              <a:rPr lang="en-US" sz="1400" dirty="0">
                <a:solidFill>
                  <a:srgbClr val="1D1D1A"/>
                </a:solidFill>
                <a:latin typeface="Arial" panose="020B0604020202020204" pitchFamily="34" charset="0"/>
              </a:rPr>
              <a:t>Two switch boards, supporting eight 100GE ports and eight 25GE ports</a:t>
            </a:r>
          </a:p>
        </p:txBody>
      </p:sp>
      <p:sp>
        <p:nvSpPr>
          <p:cNvPr id="16" name="文本框 15"/>
          <p:cNvSpPr txBox="1"/>
          <p:nvPr/>
        </p:nvSpPr>
        <p:spPr>
          <a:xfrm>
            <a:off x="7630050" y="905437"/>
            <a:ext cx="1513840" cy="276999"/>
          </a:xfrm>
          <a:prstGeom prst="rect">
            <a:avLst/>
          </a:prstGeom>
          <a:noFill/>
        </p:spPr>
        <p:txBody>
          <a:bodyPr wrap="square" lIns="0" tIns="0" rIns="0" bIns="0" rtlCol="0">
            <a:noAutofit/>
          </a:bodyPr>
          <a:lstStyle/>
          <a:p>
            <a:pPr fontAlgn="ctr"/>
            <a:r>
              <a:rPr lang="en-US">
                <a:latin typeface="Arial" panose="020B0604020202020204" pitchFamily="34" charset="0"/>
              </a:rPr>
              <a:t>Rear view</a:t>
            </a:r>
          </a:p>
        </p:txBody>
      </p:sp>
      <p:sp>
        <p:nvSpPr>
          <p:cNvPr id="17" name="文本框 16"/>
          <p:cNvSpPr txBox="1"/>
          <p:nvPr/>
        </p:nvSpPr>
        <p:spPr>
          <a:xfrm>
            <a:off x="3454290" y="900391"/>
            <a:ext cx="1513840" cy="276999"/>
          </a:xfrm>
          <a:prstGeom prst="rect">
            <a:avLst/>
          </a:prstGeom>
          <a:noFill/>
        </p:spPr>
        <p:txBody>
          <a:bodyPr wrap="square" lIns="0" tIns="0" rIns="0" bIns="0" rtlCol="0">
            <a:noAutofit/>
          </a:bodyPr>
          <a:lstStyle/>
          <a:p>
            <a:pPr fontAlgn="ctr"/>
            <a:r>
              <a:rPr lang="en-US">
                <a:latin typeface="Arial" panose="020B0604020202020204" pitchFamily="34" charset="0"/>
              </a:rPr>
              <a:t>Front view</a:t>
            </a:r>
            <a:endParaRPr lang="en-US" altLang="zh-CN">
              <a:latin typeface="Arial" panose="020B0604020202020204" pitchFamily="34" charset="0"/>
              <a:ea typeface="微软雅黑" panose="020B0503020204020204" pitchFamily="34" charset="-122"/>
            </a:endParaRPr>
          </a:p>
        </p:txBody>
      </p:sp>
      <p:cxnSp>
        <p:nvCxnSpPr>
          <p:cNvPr id="19" name="直接连接符 18"/>
          <p:cNvCxnSpPr/>
          <p:nvPr/>
        </p:nvCxnSpPr>
        <p:spPr>
          <a:xfrm>
            <a:off x="737760" y="3576636"/>
            <a:ext cx="10105390" cy="0"/>
          </a:xfrm>
          <a:prstGeom prst="line">
            <a:avLst/>
          </a:prstGeom>
          <a:ln w="0">
            <a:solidFill>
              <a:srgbClr val="151515"/>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7062" y="1708992"/>
            <a:ext cx="1774300" cy="553998"/>
          </a:xfrm>
          <a:prstGeom prst="rect">
            <a:avLst/>
          </a:prstGeom>
          <a:noFill/>
        </p:spPr>
        <p:txBody>
          <a:bodyPr wrap="square" lIns="0" tIns="0" rIns="0" bIns="0" rtlCol="0">
            <a:noAutofit/>
          </a:bodyPr>
          <a:lstStyle/>
          <a:p>
            <a:pPr algn="ctr" fontAlgn="ctr"/>
            <a:r>
              <a:rPr lang="en-US">
                <a:latin typeface="Arial" panose="020B0604020202020204" pitchFamily="34" charset="0"/>
              </a:rPr>
              <a:t>High-density HDD</a:t>
            </a:r>
            <a:endParaRPr lang="en-US" altLang="zh-CN">
              <a:latin typeface="Arial" panose="020B0604020202020204" pitchFamily="34" charset="0"/>
              <a:ea typeface="微软雅黑" panose="020B0503020204020204" pitchFamily="34" charset="-122"/>
            </a:endParaRPr>
          </a:p>
          <a:p>
            <a:pPr algn="ctr" fontAlgn="ctr"/>
            <a:r>
              <a:rPr lang="en-US">
                <a:latin typeface="Arial" panose="020B0604020202020204" pitchFamily="34" charset="0"/>
              </a:rPr>
              <a:t>(Pacific)</a:t>
            </a:r>
          </a:p>
        </p:txBody>
      </p:sp>
      <p:sp>
        <p:nvSpPr>
          <p:cNvPr id="14" name="文本框 13"/>
          <p:cNvSpPr txBox="1"/>
          <p:nvPr/>
        </p:nvSpPr>
        <p:spPr>
          <a:xfrm>
            <a:off x="2536330" y="2889582"/>
            <a:ext cx="3339850" cy="646331"/>
          </a:xfrm>
          <a:prstGeom prst="rect">
            <a:avLst/>
          </a:prstGeom>
          <a:noFill/>
        </p:spPr>
        <p:txBody>
          <a:bodyPr wrap="square" lIns="0" tIns="0" rIns="0" bIns="0" rtlCol="0">
            <a:noAutofit/>
          </a:bodyPr>
          <a:lstStyle/>
          <a:p>
            <a:pPr fontAlgn="ctr"/>
            <a:r>
              <a:rPr lang="en-US" sz="1400" dirty="0">
                <a:solidFill>
                  <a:srgbClr val="1D1D1A"/>
                </a:solidFill>
                <a:latin typeface="Arial" panose="020B0604020202020204" pitchFamily="34" charset="0"/>
              </a:rPr>
              <a:t>5 U, 2 nodes, 60 HDDs per node, 120 HDDs in total</a:t>
            </a:r>
            <a:endParaRPr lang="en-US" altLang="zh-CN" sz="1400" dirty="0">
              <a:solidFill>
                <a:srgbClr val="1D1D1A"/>
              </a:solidFill>
              <a:latin typeface="Arial" panose="020B0604020202020204" pitchFamily="34" charset="0"/>
              <a:ea typeface="微软雅黑" panose="020B0503020204020204" pitchFamily="34" charset="-122"/>
            </a:endParaRPr>
          </a:p>
        </p:txBody>
      </p:sp>
      <p:sp>
        <p:nvSpPr>
          <p:cNvPr id="15" name="文本框 14"/>
          <p:cNvSpPr txBox="1"/>
          <p:nvPr/>
        </p:nvSpPr>
        <p:spPr>
          <a:xfrm>
            <a:off x="6662023" y="2889582"/>
            <a:ext cx="3339850" cy="646331"/>
          </a:xfrm>
          <a:prstGeom prst="rect">
            <a:avLst/>
          </a:prstGeom>
          <a:noFill/>
        </p:spPr>
        <p:txBody>
          <a:bodyPr wrap="square" lIns="0" tIns="0" rIns="0" bIns="0" rtlCol="0">
            <a:noAutofit/>
          </a:bodyPr>
          <a:lstStyle/>
          <a:p>
            <a:pPr fontAlgn="ctr"/>
            <a:r>
              <a:rPr lang="en-US" sz="1400" dirty="0">
                <a:solidFill>
                  <a:srgbClr val="1D1D1A"/>
                </a:solidFill>
                <a:latin typeface="Arial" panose="020B0604020202020204" pitchFamily="34" charset="0"/>
              </a:rPr>
              <a:t>Two I/O cards per node, four onboard 25GE ports</a:t>
            </a:r>
            <a:endParaRPr lang="en-US" altLang="zh-CN" sz="1400" dirty="0">
              <a:solidFill>
                <a:srgbClr val="1D1D1A"/>
              </a:solidFill>
              <a:latin typeface="Arial" panose="020B0604020202020204" pitchFamily="34" charset="0"/>
              <a:ea typeface="微软雅黑" panose="020B0503020204020204" pitchFamily="34" charset="-122"/>
            </a:endParaRPr>
          </a:p>
        </p:txBody>
      </p:sp>
      <p:pic>
        <p:nvPicPr>
          <p:cNvPr id="20" name="图片 19"/>
          <p:cNvPicPr>
            <a:picLocks noChangeAspect="1"/>
          </p:cNvPicPr>
          <p:nvPr/>
        </p:nvPicPr>
        <p:blipFill>
          <a:blip r:embed="rId5" cstate="print"/>
          <a:stretch>
            <a:fillRect/>
          </a:stretch>
        </p:blipFill>
        <p:spPr>
          <a:xfrm>
            <a:off x="2536330" y="1323687"/>
            <a:ext cx="3240000" cy="1495796"/>
          </a:xfrm>
          <a:prstGeom prst="rect">
            <a:avLst/>
          </a:prstGeom>
        </p:spPr>
      </p:pic>
      <p:pic>
        <p:nvPicPr>
          <p:cNvPr id="21" name="图片 20"/>
          <p:cNvPicPr>
            <a:picLocks noChangeAspect="1"/>
          </p:cNvPicPr>
          <p:nvPr/>
        </p:nvPicPr>
        <p:blipFill>
          <a:blip r:embed="rId6" cstate="print"/>
          <a:stretch>
            <a:fillRect/>
          </a:stretch>
        </p:blipFill>
        <p:spPr>
          <a:xfrm>
            <a:off x="6711948" y="1323687"/>
            <a:ext cx="3240000" cy="1500099"/>
          </a:xfrm>
          <a:prstGeom prst="rect">
            <a:avLst/>
          </a:prstGeom>
        </p:spPr>
      </p:pic>
      <p:sp>
        <p:nvSpPr>
          <p:cNvPr id="22"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New-Generation Distributed Storage Hardware</a:t>
            </a:r>
            <a:endParaRPr lang="en-US" altLang="zh-CN">
              <a:sym typeface="+mn-lt"/>
            </a:endParaRPr>
          </a:p>
        </p:txBody>
      </p:sp>
    </p:spTree>
    <p:extLst>
      <p:ext uri="{BB962C8B-B14F-4D97-AF65-F5344CB8AC3E}">
        <p14:creationId xmlns:p14="http://schemas.microsoft.com/office/powerpoint/2010/main" val="2703389680"/>
      </p:ext>
    </p:extLst>
  </p:cSld>
  <p:clrMapOvr>
    <a:masterClrMapping/>
  </p:clrMapOvr>
  <p:transition advClick="0" advTm="800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1193" y="2252231"/>
            <a:ext cx="5439218" cy="3764499"/>
            <a:chOff x="419850" y="1452960"/>
            <a:chExt cx="4809319" cy="3234747"/>
          </a:xfrm>
        </p:grpSpPr>
        <p:pic>
          <p:nvPicPr>
            <p:cNvPr id="1026" name="Picture 2" descr="C:\Users\c00376898\AppData\Roaming\eSpace_Desktop\UserData\c00376898\imagefiles\071C4143-B26F-439C-923A-B92EAB5ACBB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18" y="1452960"/>
              <a:ext cx="4695751" cy="3234747"/>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0"/>
            <p:cNvSpPr txBox="1"/>
            <p:nvPr/>
          </p:nvSpPr>
          <p:spPr>
            <a:xfrm>
              <a:off x="419850" y="3737283"/>
              <a:ext cx="673758" cy="238019"/>
            </a:xfrm>
            <a:prstGeom prst="rect">
              <a:avLst/>
            </a:prstGeom>
            <a:noFill/>
          </p:spPr>
          <p:txBody>
            <a:bodyPr wrap="square" rtlCol="0">
              <a:noAutofit/>
            </a:bodyPr>
            <a:lstStyle/>
            <a:p>
              <a:pPr fontAlgn="ctr"/>
              <a:r>
                <a:rPr lang="en-US" sz="1200">
                  <a:solidFill>
                    <a:srgbClr val="1D1D1A"/>
                  </a:solidFill>
                  <a:latin typeface="Arial" panose="020B0604020202020204" pitchFamily="34" charset="0"/>
                </a:rPr>
                <a:t>BBU</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21" name="文本框 347"/>
            <p:cNvSpPr txBox="1"/>
            <p:nvPr/>
          </p:nvSpPr>
          <p:spPr>
            <a:xfrm>
              <a:off x="2181381" y="1975881"/>
              <a:ext cx="673758" cy="238019"/>
            </a:xfrm>
            <a:prstGeom prst="rect">
              <a:avLst/>
            </a:prstGeom>
            <a:noFill/>
          </p:spPr>
          <p:txBody>
            <a:bodyPr wrap="square" rtlCol="0">
              <a:noAutofit/>
            </a:bodyPr>
            <a:lstStyle/>
            <a:p>
              <a:pPr fontAlgn="ctr"/>
              <a:r>
                <a:rPr lang="en-US" sz="1200">
                  <a:solidFill>
                    <a:srgbClr val="1D1D1A"/>
                  </a:solidFill>
                  <a:latin typeface="Arial" panose="020B0604020202020204" pitchFamily="34" charset="0"/>
                </a:rPr>
                <a:t>FAN</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22" name="文本框 354"/>
            <p:cNvSpPr txBox="1"/>
            <p:nvPr/>
          </p:nvSpPr>
          <p:spPr>
            <a:xfrm>
              <a:off x="459055" y="3023726"/>
              <a:ext cx="673758" cy="238019"/>
            </a:xfrm>
            <a:prstGeom prst="rect">
              <a:avLst/>
            </a:prstGeom>
            <a:noFill/>
          </p:spPr>
          <p:txBody>
            <a:bodyPr wrap="square" rtlCol="0">
              <a:noAutofit/>
            </a:bodyPr>
            <a:lstStyle/>
            <a:p>
              <a:pPr fontAlgn="ctr"/>
              <a:r>
                <a:rPr lang="en-US" sz="1200">
                  <a:solidFill>
                    <a:srgbClr val="1D1D1A"/>
                  </a:solidFill>
                  <a:latin typeface="Arial" panose="020B0604020202020204" pitchFamily="34" charset="0"/>
                </a:rPr>
                <a:t>PWR</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23" name="文本框 355"/>
            <p:cNvSpPr txBox="1"/>
            <p:nvPr/>
          </p:nvSpPr>
          <p:spPr>
            <a:xfrm>
              <a:off x="2233134" y="3993835"/>
              <a:ext cx="1123218" cy="238019"/>
            </a:xfrm>
            <a:prstGeom prst="rect">
              <a:avLst/>
            </a:prstGeom>
            <a:noFill/>
          </p:spPr>
          <p:txBody>
            <a:bodyPr wrap="square" rtlCol="0">
              <a:noAutofit/>
            </a:bodyPr>
            <a:lstStyle/>
            <a:p>
              <a:pPr fontAlgn="ctr"/>
              <a:r>
                <a:rPr lang="en-US" sz="1200">
                  <a:solidFill>
                    <a:srgbClr val="1D1D1A"/>
                  </a:solidFill>
                  <a:latin typeface="Arial" panose="020B0604020202020204" pitchFamily="34" charset="0"/>
                </a:rPr>
                <a:t>Expander</a:t>
              </a:r>
              <a:endParaRPr lang="en-US" altLang="zh-CN" sz="1200">
                <a:solidFill>
                  <a:srgbClr val="1D1D1A"/>
                </a:solidFill>
                <a:latin typeface="Arial" panose="020B0604020202020204" pitchFamily="34" charset="0"/>
                <a:ea typeface="微软雅黑" panose="020B0503020204020204" pitchFamily="34" charset="-122"/>
              </a:endParaRPr>
            </a:p>
          </p:txBody>
        </p:sp>
        <p:sp>
          <p:nvSpPr>
            <p:cNvPr id="25" name="文本框 357"/>
            <p:cNvSpPr txBox="1"/>
            <p:nvPr/>
          </p:nvSpPr>
          <p:spPr>
            <a:xfrm>
              <a:off x="4086838" y="1678891"/>
              <a:ext cx="1012655" cy="224795"/>
            </a:xfrm>
            <a:prstGeom prst="rect">
              <a:avLst/>
            </a:prstGeom>
            <a:noFill/>
          </p:spPr>
          <p:txBody>
            <a:bodyPr wrap="square" rtlCol="0">
              <a:noAutofit/>
            </a:bodyPr>
            <a:lstStyle/>
            <a:p>
              <a:pPr fontAlgn="ctr"/>
              <a:r>
                <a:rPr lang="en-US" sz="1100">
                  <a:solidFill>
                    <a:srgbClr val="1D1D1A"/>
                  </a:solidFill>
                  <a:latin typeface="Arial" panose="020B0604020202020204" pitchFamily="34" charset="0"/>
                </a:rPr>
                <a:t>Controller</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26" name="文本框 10"/>
            <p:cNvSpPr txBox="1"/>
            <p:nvPr/>
          </p:nvSpPr>
          <p:spPr>
            <a:xfrm>
              <a:off x="419850" y="3536647"/>
              <a:ext cx="673758" cy="238019"/>
            </a:xfrm>
            <a:prstGeom prst="rect">
              <a:avLst/>
            </a:prstGeom>
            <a:noFill/>
          </p:spPr>
          <p:txBody>
            <a:bodyPr wrap="square" rtlCol="0">
              <a:noAutofit/>
            </a:bodyPr>
            <a:lstStyle/>
            <a:p>
              <a:pPr fontAlgn="ctr"/>
              <a:r>
                <a:rPr lang="en-US" sz="1200">
                  <a:solidFill>
                    <a:srgbClr val="1D1D1A"/>
                  </a:solidFill>
                  <a:latin typeface="Arial" panose="020B0604020202020204" pitchFamily="34" charset="0"/>
                </a:rPr>
                <a:t>SSD</a:t>
              </a:r>
              <a:endParaRPr lang="en-US" altLang="zh-CN" sz="1200">
                <a:solidFill>
                  <a:srgbClr val="1D1D1A"/>
                </a:solidFill>
                <a:latin typeface="Arial" panose="020B0604020202020204" pitchFamily="34" charset="0"/>
                <a:ea typeface="微软雅黑" panose="020B0503020204020204" pitchFamily="34" charset="-122"/>
              </a:endParaRPr>
            </a:p>
          </p:txBody>
        </p:sp>
      </p:grpSp>
      <p:grpSp>
        <p:nvGrpSpPr>
          <p:cNvPr id="5" name="组合 4"/>
          <p:cNvGrpSpPr/>
          <p:nvPr/>
        </p:nvGrpSpPr>
        <p:grpSpPr>
          <a:xfrm>
            <a:off x="5912667" y="2252231"/>
            <a:ext cx="5857047" cy="3792599"/>
            <a:chOff x="5912667" y="2656484"/>
            <a:chExt cx="5857047" cy="3591546"/>
          </a:xfrm>
        </p:grpSpPr>
        <p:sp>
          <p:nvSpPr>
            <p:cNvPr id="812" name="圆角矩形 811"/>
            <p:cNvSpPr/>
            <p:nvPr/>
          </p:nvSpPr>
          <p:spPr bwMode="auto">
            <a:xfrm>
              <a:off x="10169106" y="4558060"/>
              <a:ext cx="398806" cy="1686307"/>
            </a:xfrm>
            <a:prstGeom prst="roundRect">
              <a:avLst/>
            </a:prstGeom>
            <a:solidFill>
              <a:srgbClr val="00B0F0"/>
            </a:solidFill>
            <a:ln>
              <a:solidFill>
                <a:srgbClr val="000000"/>
              </a:solidFill>
            </a:ln>
            <a:effectLst/>
          </p:spPr>
          <p:txBody>
            <a:bodyPr vert="horz" wrap="square" lIns="91416" tIns="45708" rIns="91416" bIns="45708"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1050" kern="0">
                <a:solidFill>
                  <a:srgbClr val="000000"/>
                </a:solidFill>
                <a:latin typeface="Arial" panose="020B0604020202020204" pitchFamily="34" charset="0"/>
                <a:ea typeface="微软雅黑" panose="020B0503020204020204" pitchFamily="34" charset="-122"/>
              </a:endParaRPr>
            </a:p>
          </p:txBody>
        </p:sp>
        <p:sp>
          <p:nvSpPr>
            <p:cNvPr id="813" name="圆角矩形 812"/>
            <p:cNvSpPr/>
            <p:nvPr/>
          </p:nvSpPr>
          <p:spPr bwMode="auto">
            <a:xfrm>
              <a:off x="9732926" y="4558060"/>
              <a:ext cx="398806" cy="1686307"/>
            </a:xfrm>
            <a:prstGeom prst="roundRect">
              <a:avLst/>
            </a:prstGeom>
            <a:solidFill>
              <a:srgbClr val="00B0F0"/>
            </a:solidFill>
            <a:ln>
              <a:solidFill>
                <a:srgbClr val="000000"/>
              </a:solidFill>
            </a:ln>
            <a:effectLst/>
          </p:spPr>
          <p:txBody>
            <a:bodyPr vert="horz" wrap="square" lIns="91416" tIns="45708" rIns="91416" bIns="45708"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1050" kern="0">
                <a:solidFill>
                  <a:srgbClr val="000000"/>
                </a:solidFill>
                <a:latin typeface="Arial" panose="020B0604020202020204" pitchFamily="34" charset="0"/>
                <a:ea typeface="微软雅黑" panose="020B0503020204020204" pitchFamily="34" charset="-122"/>
              </a:endParaRPr>
            </a:p>
          </p:txBody>
        </p:sp>
        <p:sp>
          <p:nvSpPr>
            <p:cNvPr id="814" name="圆角矩形 813"/>
            <p:cNvSpPr/>
            <p:nvPr/>
          </p:nvSpPr>
          <p:spPr bwMode="auto">
            <a:xfrm>
              <a:off x="9307524" y="4551432"/>
              <a:ext cx="398806" cy="1686307"/>
            </a:xfrm>
            <a:prstGeom prst="roundRect">
              <a:avLst/>
            </a:prstGeom>
            <a:solidFill>
              <a:srgbClr val="00B0F0"/>
            </a:solidFill>
            <a:ln>
              <a:solidFill>
                <a:srgbClr val="000000"/>
              </a:solidFill>
            </a:ln>
            <a:effectLst/>
          </p:spPr>
          <p:txBody>
            <a:bodyPr vert="horz" wrap="square" lIns="91416" tIns="45708" rIns="91416" bIns="45708"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1050" kern="0">
                <a:solidFill>
                  <a:srgbClr val="000000"/>
                </a:solidFill>
                <a:latin typeface="Arial" panose="020B0604020202020204" pitchFamily="34" charset="0"/>
                <a:ea typeface="微软雅黑" panose="020B0503020204020204" pitchFamily="34" charset="-122"/>
              </a:endParaRPr>
            </a:p>
          </p:txBody>
        </p:sp>
        <p:sp>
          <p:nvSpPr>
            <p:cNvPr id="815" name="圆角矩形 814"/>
            <p:cNvSpPr/>
            <p:nvPr/>
          </p:nvSpPr>
          <p:spPr bwMode="auto">
            <a:xfrm>
              <a:off x="8878445" y="4556325"/>
              <a:ext cx="398806" cy="1686307"/>
            </a:xfrm>
            <a:prstGeom prst="roundRect">
              <a:avLst/>
            </a:prstGeom>
            <a:solidFill>
              <a:srgbClr val="00B0F0"/>
            </a:solidFill>
            <a:ln>
              <a:solidFill>
                <a:srgbClr val="000000"/>
              </a:solidFill>
            </a:ln>
            <a:effectLst/>
          </p:spPr>
          <p:txBody>
            <a:bodyPr vert="horz" wrap="square" lIns="91416" tIns="45708" rIns="91416" bIns="45708"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1050" kern="0">
                <a:solidFill>
                  <a:srgbClr val="000000"/>
                </a:solidFill>
                <a:latin typeface="Arial" panose="020B0604020202020204" pitchFamily="34" charset="0"/>
                <a:ea typeface="微软雅黑" panose="020B0503020204020204" pitchFamily="34" charset="-122"/>
              </a:endParaRPr>
            </a:p>
          </p:txBody>
        </p:sp>
        <p:sp>
          <p:nvSpPr>
            <p:cNvPr id="816" name="圆角矩形 815"/>
            <p:cNvSpPr/>
            <p:nvPr/>
          </p:nvSpPr>
          <p:spPr bwMode="auto">
            <a:xfrm>
              <a:off x="8278383" y="4558060"/>
              <a:ext cx="398806" cy="1686307"/>
            </a:xfrm>
            <a:prstGeom prst="roundRect">
              <a:avLst/>
            </a:prstGeom>
            <a:solidFill>
              <a:srgbClr val="00B0F0"/>
            </a:solidFill>
            <a:ln>
              <a:solidFill>
                <a:srgbClr val="000000"/>
              </a:solidFill>
            </a:ln>
            <a:effectLst/>
          </p:spPr>
          <p:txBody>
            <a:bodyPr vert="horz" wrap="square" lIns="91416" tIns="45708" rIns="91416" bIns="45708"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1050" kern="0">
                <a:solidFill>
                  <a:srgbClr val="000000"/>
                </a:solidFill>
                <a:latin typeface="Arial" panose="020B0604020202020204" pitchFamily="34" charset="0"/>
                <a:ea typeface="微软雅黑" panose="020B0503020204020204" pitchFamily="34" charset="-122"/>
              </a:endParaRPr>
            </a:p>
          </p:txBody>
        </p:sp>
        <p:sp>
          <p:nvSpPr>
            <p:cNvPr id="817" name="圆角矩形 816"/>
            <p:cNvSpPr/>
            <p:nvPr/>
          </p:nvSpPr>
          <p:spPr bwMode="auto">
            <a:xfrm>
              <a:off x="7832115" y="4561723"/>
              <a:ext cx="398806" cy="1686307"/>
            </a:xfrm>
            <a:prstGeom prst="roundRect">
              <a:avLst/>
            </a:prstGeom>
            <a:solidFill>
              <a:srgbClr val="00B0F0"/>
            </a:solidFill>
            <a:ln>
              <a:solidFill>
                <a:srgbClr val="000000"/>
              </a:solidFill>
            </a:ln>
            <a:effectLst/>
          </p:spPr>
          <p:txBody>
            <a:bodyPr vert="horz" wrap="square" lIns="91416" tIns="45708" rIns="91416" bIns="45708"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1050" kern="0">
                <a:solidFill>
                  <a:srgbClr val="000000"/>
                </a:solidFill>
                <a:latin typeface="Arial" panose="020B0604020202020204" pitchFamily="34" charset="0"/>
                <a:ea typeface="微软雅黑" panose="020B0503020204020204" pitchFamily="34" charset="-122"/>
              </a:endParaRPr>
            </a:p>
          </p:txBody>
        </p:sp>
        <p:sp>
          <p:nvSpPr>
            <p:cNvPr id="818" name="圆角矩形 817"/>
            <p:cNvSpPr/>
            <p:nvPr/>
          </p:nvSpPr>
          <p:spPr bwMode="auto">
            <a:xfrm>
              <a:off x="7406713" y="4555096"/>
              <a:ext cx="398806" cy="1686307"/>
            </a:xfrm>
            <a:prstGeom prst="roundRect">
              <a:avLst/>
            </a:prstGeom>
            <a:solidFill>
              <a:srgbClr val="00B0F0"/>
            </a:solidFill>
            <a:ln>
              <a:solidFill>
                <a:srgbClr val="000000"/>
              </a:solidFill>
            </a:ln>
            <a:effectLst/>
          </p:spPr>
          <p:txBody>
            <a:bodyPr vert="horz" wrap="square" lIns="91416" tIns="45708" rIns="91416" bIns="45708"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1050" kern="0">
                <a:solidFill>
                  <a:srgbClr val="000000"/>
                </a:solidFill>
                <a:latin typeface="Arial" panose="020B0604020202020204" pitchFamily="34" charset="0"/>
                <a:ea typeface="微软雅黑" panose="020B0503020204020204" pitchFamily="34" charset="-122"/>
              </a:endParaRPr>
            </a:p>
          </p:txBody>
        </p:sp>
        <p:sp>
          <p:nvSpPr>
            <p:cNvPr id="819" name="圆角矩形 818"/>
            <p:cNvSpPr/>
            <p:nvPr/>
          </p:nvSpPr>
          <p:spPr bwMode="auto">
            <a:xfrm>
              <a:off x="6977634" y="4559990"/>
              <a:ext cx="398806" cy="1686307"/>
            </a:xfrm>
            <a:prstGeom prst="roundRect">
              <a:avLst/>
            </a:prstGeom>
            <a:solidFill>
              <a:srgbClr val="00B0F0"/>
            </a:solidFill>
            <a:ln>
              <a:solidFill>
                <a:srgbClr val="000000"/>
              </a:solidFill>
            </a:ln>
            <a:effectLst/>
          </p:spPr>
          <p:txBody>
            <a:bodyPr vert="horz" wrap="square" lIns="91416" tIns="45708" rIns="91416" bIns="45708"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1050" kern="0">
                <a:solidFill>
                  <a:srgbClr val="000000"/>
                </a:solidFill>
                <a:latin typeface="Arial" panose="020B0604020202020204" pitchFamily="34" charset="0"/>
                <a:ea typeface="微软雅黑" panose="020B0503020204020204" pitchFamily="34" charset="-122"/>
              </a:endParaRPr>
            </a:p>
          </p:txBody>
        </p:sp>
        <p:sp>
          <p:nvSpPr>
            <p:cNvPr id="820" name="圆角矩形 819"/>
            <p:cNvSpPr/>
            <p:nvPr/>
          </p:nvSpPr>
          <p:spPr bwMode="auto">
            <a:xfrm>
              <a:off x="9111156" y="3541026"/>
              <a:ext cx="1295394" cy="315319"/>
            </a:xfrm>
            <a:prstGeom prst="roundRect">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ln w="0"/>
                <a:solidFill>
                  <a:srgbClr val="000000"/>
                </a:solidFill>
                <a:effectLst>
                  <a:outerShdw blurRad="38100" dist="19050" dir="2700000" algn="tl" rotWithShape="0">
                    <a:srgbClr val="000000">
                      <a:alpha val="40000"/>
                    </a:srgbClr>
                  </a:outerShdw>
                </a:effectLst>
                <a:latin typeface="Arial" panose="020B0604020202020204" pitchFamily="34" charset="0"/>
                <a:ea typeface="微软雅黑" panose="020B0503020204020204" pitchFamily="34" charset="-122"/>
              </a:endParaRPr>
            </a:p>
          </p:txBody>
        </p:sp>
        <p:sp>
          <p:nvSpPr>
            <p:cNvPr id="821" name="文本框 820"/>
            <p:cNvSpPr txBox="1"/>
            <p:nvPr/>
          </p:nvSpPr>
          <p:spPr>
            <a:xfrm>
              <a:off x="9572638" y="3560974"/>
              <a:ext cx="486030" cy="240455"/>
            </a:xfrm>
            <a:prstGeom prst="rect">
              <a:avLst/>
            </a:prstGeom>
            <a:noFill/>
          </p:spPr>
          <p:txBody>
            <a:bodyPr wrap="square" rtlCol="0">
              <a:noAutofit/>
            </a:bodyPr>
            <a:lstStyle/>
            <a:p>
              <a:pPr defTabSz="914400" fontAlgn="ctr">
                <a:spcBef>
                  <a:spcPct val="0"/>
                </a:spcBef>
                <a:spcAft>
                  <a:spcPct val="0"/>
                </a:spcAft>
                <a:defRPr/>
              </a:pPr>
              <a:r>
                <a:rPr lang="en-US" sz="1050">
                  <a:solidFill>
                    <a:srgbClr val="000000"/>
                  </a:solidFill>
                  <a:latin typeface="Arial" panose="020B0604020202020204" pitchFamily="34" charset="0"/>
                </a:rPr>
                <a:t>1620</a:t>
              </a:r>
              <a:endParaRPr lang="en-US" altLang="zh-CN" sz="1050" kern="0">
                <a:solidFill>
                  <a:srgbClr val="000000"/>
                </a:solidFill>
                <a:latin typeface="Arial" panose="020B0604020202020204" pitchFamily="34" charset="0"/>
                <a:ea typeface="微软雅黑" panose="020B0503020204020204" pitchFamily="34" charset="-122"/>
              </a:endParaRPr>
            </a:p>
          </p:txBody>
        </p:sp>
        <p:cxnSp>
          <p:nvCxnSpPr>
            <p:cNvPr id="822" name="直接连接符 821"/>
            <p:cNvCxnSpPr>
              <a:endCxn id="991" idx="1"/>
            </p:cNvCxnSpPr>
            <p:nvPr/>
          </p:nvCxnSpPr>
          <p:spPr bwMode="auto">
            <a:xfrm>
              <a:off x="10413596" y="3706462"/>
              <a:ext cx="719348" cy="319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3" name="直接连接符 822"/>
            <p:cNvCxnSpPr>
              <a:stCxn id="820" idx="2"/>
              <a:endCxn id="906" idx="0"/>
            </p:cNvCxnSpPr>
            <p:nvPr/>
          </p:nvCxnSpPr>
          <p:spPr bwMode="auto">
            <a:xfrm flipH="1">
              <a:off x="9076285" y="3856345"/>
              <a:ext cx="682569" cy="86064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4" name="直接连接符 823"/>
            <p:cNvCxnSpPr>
              <a:stCxn id="820" idx="2"/>
              <a:endCxn id="919" idx="0"/>
            </p:cNvCxnSpPr>
            <p:nvPr/>
          </p:nvCxnSpPr>
          <p:spPr bwMode="auto">
            <a:xfrm flipH="1">
              <a:off x="9506739" y="3856345"/>
              <a:ext cx="252114" cy="85574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5" name="直接连接符 824"/>
            <p:cNvCxnSpPr>
              <a:stCxn id="820" idx="2"/>
              <a:endCxn id="932" idx="0"/>
            </p:cNvCxnSpPr>
            <p:nvPr/>
          </p:nvCxnSpPr>
          <p:spPr bwMode="auto">
            <a:xfrm>
              <a:off x="9758853" y="3856345"/>
              <a:ext cx="175001" cy="862373"/>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6" name="直接连接符 825"/>
            <p:cNvCxnSpPr>
              <a:stCxn id="820" idx="2"/>
              <a:endCxn id="945" idx="0"/>
            </p:cNvCxnSpPr>
            <p:nvPr/>
          </p:nvCxnSpPr>
          <p:spPr bwMode="auto">
            <a:xfrm>
              <a:off x="9758853" y="3856345"/>
              <a:ext cx="610574" cy="862373"/>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7" name="圆角矩形 826"/>
            <p:cNvSpPr/>
            <p:nvPr/>
          </p:nvSpPr>
          <p:spPr bwMode="auto">
            <a:xfrm flipH="1">
              <a:off x="7218324" y="3548800"/>
              <a:ext cx="1295394" cy="315319"/>
            </a:xfrm>
            <a:prstGeom prst="roundRect">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ln w="0"/>
                <a:solidFill>
                  <a:srgbClr val="000000"/>
                </a:solidFill>
                <a:effectLst>
                  <a:outerShdw blurRad="38100" dist="19050" dir="2700000" algn="tl" rotWithShape="0">
                    <a:srgbClr val="000000">
                      <a:alpha val="40000"/>
                    </a:srgbClr>
                  </a:outerShdw>
                </a:effectLst>
                <a:latin typeface="Arial" panose="020B0604020202020204" pitchFamily="34" charset="0"/>
                <a:ea typeface="微软雅黑" panose="020B0503020204020204" pitchFamily="34" charset="-122"/>
              </a:endParaRPr>
            </a:p>
          </p:txBody>
        </p:sp>
        <p:sp>
          <p:nvSpPr>
            <p:cNvPr id="828" name="文本框 827"/>
            <p:cNvSpPr txBox="1"/>
            <p:nvPr/>
          </p:nvSpPr>
          <p:spPr>
            <a:xfrm flipH="1">
              <a:off x="7659964" y="3558456"/>
              <a:ext cx="486030" cy="240455"/>
            </a:xfrm>
            <a:prstGeom prst="rect">
              <a:avLst/>
            </a:prstGeom>
            <a:noFill/>
          </p:spPr>
          <p:txBody>
            <a:bodyPr wrap="square" rtlCol="0">
              <a:noAutofit/>
            </a:bodyPr>
            <a:lstStyle/>
            <a:p>
              <a:pPr defTabSz="914400" fontAlgn="ctr">
                <a:spcBef>
                  <a:spcPct val="0"/>
                </a:spcBef>
                <a:spcAft>
                  <a:spcPct val="0"/>
                </a:spcAft>
                <a:defRPr/>
              </a:pPr>
              <a:r>
                <a:rPr lang="en-US" sz="1050">
                  <a:solidFill>
                    <a:srgbClr val="000000"/>
                  </a:solidFill>
                  <a:latin typeface="Arial" panose="020B0604020202020204" pitchFamily="34" charset="0"/>
                </a:rPr>
                <a:t>1620</a:t>
              </a: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29" name="流程图: 磁盘 828"/>
            <p:cNvSpPr/>
            <p:nvPr/>
          </p:nvSpPr>
          <p:spPr bwMode="auto">
            <a:xfrm flipH="1">
              <a:off x="7244774" y="505137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30" name="流程图: 磁盘 829"/>
            <p:cNvSpPr/>
            <p:nvPr/>
          </p:nvSpPr>
          <p:spPr bwMode="auto">
            <a:xfrm flipH="1">
              <a:off x="7109104" y="505137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31" name="流程图: 磁盘 830"/>
            <p:cNvSpPr/>
            <p:nvPr/>
          </p:nvSpPr>
          <p:spPr bwMode="auto">
            <a:xfrm flipH="1">
              <a:off x="7244746" y="551172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32" name="流程图: 磁盘 831"/>
            <p:cNvSpPr/>
            <p:nvPr/>
          </p:nvSpPr>
          <p:spPr bwMode="auto">
            <a:xfrm flipH="1">
              <a:off x="7109075" y="551172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33" name="流程图: 磁盘 832"/>
            <p:cNvSpPr/>
            <p:nvPr/>
          </p:nvSpPr>
          <p:spPr bwMode="auto">
            <a:xfrm flipH="1">
              <a:off x="7244774" y="5218003"/>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34" name="流程图: 磁盘 833"/>
            <p:cNvSpPr/>
            <p:nvPr/>
          </p:nvSpPr>
          <p:spPr bwMode="auto">
            <a:xfrm flipH="1">
              <a:off x="7109104" y="5218003"/>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35" name="流程图: 磁盘 834"/>
            <p:cNvSpPr/>
            <p:nvPr/>
          </p:nvSpPr>
          <p:spPr bwMode="auto">
            <a:xfrm flipH="1">
              <a:off x="7244746" y="567835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36" name="流程图: 磁盘 835"/>
            <p:cNvSpPr/>
            <p:nvPr/>
          </p:nvSpPr>
          <p:spPr bwMode="auto">
            <a:xfrm flipH="1">
              <a:off x="7109075" y="567835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37" name="矩形 836"/>
            <p:cNvSpPr/>
            <p:nvPr/>
          </p:nvSpPr>
          <p:spPr>
            <a:xfrm flipH="1">
              <a:off x="7076313" y="5341428"/>
              <a:ext cx="369012" cy="204023"/>
            </a:xfrm>
            <a:prstGeom prst="rect">
              <a:avLst/>
            </a:prstGeom>
          </p:spPr>
          <p:txBody>
            <a:bodyPr wrap="square">
              <a:noAutofit/>
            </a:bodyPr>
            <a:lstStyle/>
            <a:p>
              <a:pPr defTabSz="914400" fontAlgn="ctr">
                <a:spcBef>
                  <a:spcPct val="0"/>
                </a:spcBef>
                <a:spcAft>
                  <a:spcPct val="0"/>
                </a:spcAft>
                <a:defRPr/>
              </a:pPr>
              <a:r>
                <a:rPr lang="en-US" sz="800">
                  <a:solidFill>
                    <a:srgbClr val="000000"/>
                  </a:solidFill>
                  <a:latin typeface="Arial" panose="020B0604020202020204" pitchFamily="34" charset="0"/>
                </a:rPr>
                <a:t>X15</a:t>
              </a:r>
              <a:endParaRPr lang="en-US" altLang="zh-CN" sz="800" kern="0">
                <a:solidFill>
                  <a:srgbClr val="000000"/>
                </a:solidFill>
                <a:latin typeface="Arial" panose="020B0604020202020204" pitchFamily="34" charset="0"/>
                <a:ea typeface="微软雅黑" panose="020B0503020204020204" pitchFamily="34" charset="-122"/>
              </a:endParaRPr>
            </a:p>
          </p:txBody>
        </p:sp>
        <p:cxnSp>
          <p:nvCxnSpPr>
            <p:cNvPr id="838" name="直接连接符 837"/>
            <p:cNvCxnSpPr>
              <a:stCxn id="827" idx="2"/>
              <a:endCxn id="893" idx="0"/>
            </p:cNvCxnSpPr>
            <p:nvPr/>
          </p:nvCxnSpPr>
          <p:spPr bwMode="auto">
            <a:xfrm>
              <a:off x="7866021" y="3864118"/>
              <a:ext cx="614057" cy="85826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 name="直接连接符 838"/>
            <p:cNvCxnSpPr>
              <a:stCxn id="827" idx="2"/>
              <a:endCxn id="880" idx="0"/>
            </p:cNvCxnSpPr>
            <p:nvPr/>
          </p:nvCxnSpPr>
          <p:spPr bwMode="auto">
            <a:xfrm>
              <a:off x="7866021" y="3864118"/>
              <a:ext cx="164334" cy="85826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 name="直接连接符 839"/>
            <p:cNvCxnSpPr>
              <a:stCxn id="827" idx="2"/>
              <a:endCxn id="867" idx="0"/>
            </p:cNvCxnSpPr>
            <p:nvPr/>
          </p:nvCxnSpPr>
          <p:spPr bwMode="auto">
            <a:xfrm flipH="1">
              <a:off x="7606245" y="3864118"/>
              <a:ext cx="259776" cy="85163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1" name="直接连接符 840"/>
            <p:cNvCxnSpPr>
              <a:stCxn id="827" idx="2"/>
              <a:endCxn id="854" idx="0"/>
            </p:cNvCxnSpPr>
            <p:nvPr/>
          </p:nvCxnSpPr>
          <p:spPr bwMode="auto">
            <a:xfrm flipH="1">
              <a:off x="7177748" y="3864118"/>
              <a:ext cx="688273" cy="85653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2" name="矩形 841"/>
            <p:cNvSpPr/>
            <p:nvPr/>
          </p:nvSpPr>
          <p:spPr bwMode="auto">
            <a:xfrm>
              <a:off x="7012468" y="4923050"/>
              <a:ext cx="71145" cy="625603"/>
            </a:xfrm>
            <a:prstGeom prst="rect">
              <a:avLst/>
            </a:prstGeom>
            <a:solidFill>
              <a:srgbClr val="FFFFFF"/>
            </a:solidFill>
            <a:ln w="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500">
                  <a:solidFill>
                    <a:srgbClr val="000000"/>
                  </a:solidFill>
                  <a:latin typeface="Arial" panose="020B0604020202020204" pitchFamily="34" charset="0"/>
                </a:rPr>
                <a:t>HALFPALM</a:t>
              </a:r>
              <a:endParaRPr lang="en-US" altLang="zh-CN" sz="500" kern="0">
                <a:solidFill>
                  <a:srgbClr val="000000"/>
                </a:solidFill>
                <a:latin typeface="Arial" panose="020B0604020202020204" pitchFamily="34" charset="0"/>
                <a:ea typeface="微软雅黑" panose="020B0503020204020204" pitchFamily="34" charset="-122"/>
              </a:endParaRPr>
            </a:p>
          </p:txBody>
        </p:sp>
        <p:cxnSp>
          <p:nvCxnSpPr>
            <p:cNvPr id="843" name="直接连接符 842"/>
            <p:cNvCxnSpPr>
              <a:stCxn id="827" idx="2"/>
              <a:endCxn id="906" idx="0"/>
            </p:cNvCxnSpPr>
            <p:nvPr/>
          </p:nvCxnSpPr>
          <p:spPr bwMode="auto">
            <a:xfrm>
              <a:off x="7866021" y="3864118"/>
              <a:ext cx="1210265" cy="852866"/>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4" name="直接连接符 843"/>
            <p:cNvCxnSpPr>
              <a:stCxn id="827" idx="2"/>
              <a:endCxn id="919" idx="0"/>
            </p:cNvCxnSpPr>
            <p:nvPr/>
          </p:nvCxnSpPr>
          <p:spPr bwMode="auto">
            <a:xfrm>
              <a:off x="7866021" y="3864118"/>
              <a:ext cx="1640719" cy="847971"/>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5" name="直接连接符 844"/>
            <p:cNvCxnSpPr>
              <a:stCxn id="827" idx="2"/>
              <a:endCxn id="932" idx="0"/>
            </p:cNvCxnSpPr>
            <p:nvPr/>
          </p:nvCxnSpPr>
          <p:spPr bwMode="auto">
            <a:xfrm>
              <a:off x="7866021" y="3864118"/>
              <a:ext cx="2067833" cy="854599"/>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6" name="直接连接符 845"/>
            <p:cNvCxnSpPr>
              <a:stCxn id="827" idx="2"/>
              <a:endCxn id="945" idx="0"/>
            </p:cNvCxnSpPr>
            <p:nvPr/>
          </p:nvCxnSpPr>
          <p:spPr bwMode="auto">
            <a:xfrm>
              <a:off x="7866021" y="3864118"/>
              <a:ext cx="2503407" cy="854599"/>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7" name="直接连接符 846"/>
            <p:cNvCxnSpPr>
              <a:stCxn id="820" idx="2"/>
              <a:endCxn id="854" idx="0"/>
            </p:cNvCxnSpPr>
            <p:nvPr/>
          </p:nvCxnSpPr>
          <p:spPr bwMode="auto">
            <a:xfrm flipH="1">
              <a:off x="7177748" y="3856345"/>
              <a:ext cx="2581105" cy="864306"/>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8" name="直接连接符 847"/>
            <p:cNvCxnSpPr>
              <a:stCxn id="820" idx="2"/>
            </p:cNvCxnSpPr>
            <p:nvPr/>
          </p:nvCxnSpPr>
          <p:spPr bwMode="auto">
            <a:xfrm flipH="1">
              <a:off x="7577795" y="3856346"/>
              <a:ext cx="2181058" cy="852833"/>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9" name="直接连接符 848"/>
            <p:cNvCxnSpPr>
              <a:stCxn id="820" idx="2"/>
            </p:cNvCxnSpPr>
            <p:nvPr/>
          </p:nvCxnSpPr>
          <p:spPr bwMode="auto">
            <a:xfrm flipH="1">
              <a:off x="7937610" y="3856346"/>
              <a:ext cx="1821243" cy="855620"/>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 name="直接连接符 849"/>
            <p:cNvCxnSpPr>
              <a:stCxn id="820" idx="2"/>
              <a:endCxn id="893" idx="0"/>
            </p:cNvCxnSpPr>
            <p:nvPr/>
          </p:nvCxnSpPr>
          <p:spPr bwMode="auto">
            <a:xfrm flipH="1">
              <a:off x="8480076" y="3856345"/>
              <a:ext cx="1278777" cy="866038"/>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3" name="文本框 852"/>
            <p:cNvSpPr txBox="1"/>
            <p:nvPr/>
          </p:nvSpPr>
          <p:spPr>
            <a:xfrm>
              <a:off x="6933757" y="6001177"/>
              <a:ext cx="525276" cy="213611"/>
            </a:xfrm>
            <a:prstGeom prst="rect">
              <a:avLst/>
            </a:prstGeom>
            <a:noFill/>
          </p:spPr>
          <p:txBody>
            <a:bodyPr wrap="square" rtlCol="0">
              <a:noAutofit/>
            </a:bodyPr>
            <a:lstStyle/>
            <a:p>
              <a:pPr defTabSz="914400" fontAlgn="ctr">
                <a:spcBef>
                  <a:spcPct val="0"/>
                </a:spcBef>
                <a:spcAft>
                  <a:spcPct val="0"/>
                </a:spcAft>
                <a:defRPr/>
              </a:pPr>
              <a:r>
                <a:rPr lang="en-US" sz="600">
                  <a:solidFill>
                    <a:srgbClr val="000000"/>
                  </a:solidFill>
                  <a:latin typeface="Arial" panose="020B0604020202020204" pitchFamily="34" charset="0"/>
                </a:rPr>
                <a:t>VNODE 1</a:t>
              </a:r>
            </a:p>
          </p:txBody>
        </p:sp>
        <p:sp>
          <p:nvSpPr>
            <p:cNvPr id="854" name="圆角矩形 853"/>
            <p:cNvSpPr/>
            <p:nvPr/>
          </p:nvSpPr>
          <p:spPr bwMode="auto">
            <a:xfrm>
              <a:off x="6992097" y="4720651"/>
              <a:ext cx="371301" cy="173511"/>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700" err="1">
                  <a:solidFill>
                    <a:srgbClr val="FFFFFF"/>
                  </a:solidFill>
                  <a:latin typeface="Arial" panose="020B0604020202020204" pitchFamily="34" charset="0"/>
                </a:rPr>
                <a:t>Exp</a:t>
              </a:r>
              <a:endParaRPr lang="en-US" sz="700" kern="0">
                <a:solidFill>
                  <a:srgbClr val="FFFFFF"/>
                </a:solidFill>
                <a:latin typeface="Arial" panose="020B0604020202020204" pitchFamily="34" charset="0"/>
                <a:ea typeface="微软雅黑" panose="020B0503020204020204" pitchFamily="34" charset="-122"/>
              </a:endParaRPr>
            </a:p>
          </p:txBody>
        </p:sp>
        <p:cxnSp>
          <p:nvCxnSpPr>
            <p:cNvPr id="855" name="肘形连接符 854"/>
            <p:cNvCxnSpPr>
              <a:stCxn id="854" idx="2"/>
              <a:endCxn id="830" idx="1"/>
            </p:cNvCxnSpPr>
            <p:nvPr/>
          </p:nvCxnSpPr>
          <p:spPr bwMode="auto">
            <a:xfrm rot="5400000">
              <a:off x="7088856" y="4962482"/>
              <a:ext cx="157211" cy="20572"/>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6" name="肘形连接符 855"/>
            <p:cNvCxnSpPr>
              <a:stCxn id="854" idx="2"/>
              <a:endCxn id="829" idx="1"/>
            </p:cNvCxnSpPr>
            <p:nvPr/>
          </p:nvCxnSpPr>
          <p:spPr bwMode="auto">
            <a:xfrm rot="16200000" flipH="1">
              <a:off x="7156692" y="4915219"/>
              <a:ext cx="157211" cy="115098"/>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7" name="流程图: 磁盘 856"/>
            <p:cNvSpPr/>
            <p:nvPr/>
          </p:nvSpPr>
          <p:spPr bwMode="auto">
            <a:xfrm flipH="1">
              <a:off x="7673853" y="5046478"/>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58" name="流程图: 磁盘 857"/>
            <p:cNvSpPr/>
            <p:nvPr/>
          </p:nvSpPr>
          <p:spPr bwMode="auto">
            <a:xfrm flipH="1">
              <a:off x="7538183" y="5046478"/>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59" name="流程图: 磁盘 858"/>
            <p:cNvSpPr/>
            <p:nvPr/>
          </p:nvSpPr>
          <p:spPr bwMode="auto">
            <a:xfrm flipH="1">
              <a:off x="7673824" y="5506829"/>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60" name="流程图: 磁盘 859"/>
            <p:cNvSpPr/>
            <p:nvPr/>
          </p:nvSpPr>
          <p:spPr bwMode="auto">
            <a:xfrm flipH="1">
              <a:off x="7538153" y="5506829"/>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61" name="流程图: 磁盘 860"/>
            <p:cNvSpPr/>
            <p:nvPr/>
          </p:nvSpPr>
          <p:spPr bwMode="auto">
            <a:xfrm flipH="1">
              <a:off x="7673853" y="521310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62" name="流程图: 磁盘 861"/>
            <p:cNvSpPr/>
            <p:nvPr/>
          </p:nvSpPr>
          <p:spPr bwMode="auto">
            <a:xfrm flipH="1">
              <a:off x="7538183" y="521310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63" name="流程图: 磁盘 862"/>
            <p:cNvSpPr/>
            <p:nvPr/>
          </p:nvSpPr>
          <p:spPr bwMode="auto">
            <a:xfrm flipH="1">
              <a:off x="7673824" y="5673460"/>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64" name="流程图: 磁盘 863"/>
            <p:cNvSpPr/>
            <p:nvPr/>
          </p:nvSpPr>
          <p:spPr bwMode="auto">
            <a:xfrm flipH="1">
              <a:off x="7538153" y="5673460"/>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65" name="矩形 864"/>
            <p:cNvSpPr/>
            <p:nvPr/>
          </p:nvSpPr>
          <p:spPr>
            <a:xfrm flipH="1">
              <a:off x="7505391" y="5336532"/>
              <a:ext cx="369012" cy="204023"/>
            </a:xfrm>
            <a:prstGeom prst="rect">
              <a:avLst/>
            </a:prstGeom>
          </p:spPr>
          <p:txBody>
            <a:bodyPr wrap="square">
              <a:noAutofit/>
            </a:bodyPr>
            <a:lstStyle/>
            <a:p>
              <a:pPr defTabSz="914400" fontAlgn="ctr">
                <a:spcBef>
                  <a:spcPct val="0"/>
                </a:spcBef>
                <a:spcAft>
                  <a:spcPct val="0"/>
                </a:spcAft>
                <a:defRPr/>
              </a:pPr>
              <a:r>
                <a:rPr lang="en-US" sz="800">
                  <a:solidFill>
                    <a:srgbClr val="000000"/>
                  </a:solidFill>
                  <a:latin typeface="Arial" panose="020B0604020202020204" pitchFamily="34" charset="0"/>
                </a:rPr>
                <a:t>X15</a:t>
              </a: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866" name="矩形 865"/>
            <p:cNvSpPr/>
            <p:nvPr/>
          </p:nvSpPr>
          <p:spPr bwMode="auto">
            <a:xfrm>
              <a:off x="7431460" y="4918715"/>
              <a:ext cx="71145" cy="625603"/>
            </a:xfrm>
            <a:prstGeom prst="rect">
              <a:avLst/>
            </a:prstGeom>
            <a:solidFill>
              <a:srgbClr val="FFFFFF"/>
            </a:solidFill>
            <a:ln w="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500">
                  <a:solidFill>
                    <a:srgbClr val="000000"/>
                  </a:solidFill>
                  <a:latin typeface="Arial" panose="020B0604020202020204" pitchFamily="34" charset="0"/>
                </a:rPr>
                <a:t>HALFPALM</a:t>
              </a:r>
              <a:endParaRPr lang="en-US" altLang="zh-CN" sz="500" kern="0">
                <a:solidFill>
                  <a:srgbClr val="000000"/>
                </a:solidFill>
                <a:latin typeface="Arial" panose="020B0604020202020204" pitchFamily="34" charset="0"/>
                <a:ea typeface="微软雅黑" panose="020B0503020204020204" pitchFamily="34" charset="-122"/>
              </a:endParaRPr>
            </a:p>
          </p:txBody>
        </p:sp>
        <p:sp>
          <p:nvSpPr>
            <p:cNvPr id="867" name="圆角矩形 866"/>
            <p:cNvSpPr/>
            <p:nvPr/>
          </p:nvSpPr>
          <p:spPr bwMode="auto">
            <a:xfrm>
              <a:off x="7423901" y="4715755"/>
              <a:ext cx="364689" cy="173511"/>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700" err="1">
                  <a:solidFill>
                    <a:srgbClr val="FFFFFF"/>
                  </a:solidFill>
                  <a:latin typeface="Arial" panose="020B0604020202020204" pitchFamily="34" charset="0"/>
                </a:rPr>
                <a:t>Exp</a:t>
              </a:r>
              <a:endParaRPr lang="en-US" sz="700" kern="0">
                <a:solidFill>
                  <a:srgbClr val="FFFFFF"/>
                </a:solidFill>
                <a:latin typeface="Arial" panose="020B0604020202020204" pitchFamily="34" charset="0"/>
                <a:ea typeface="微软雅黑" panose="020B0503020204020204" pitchFamily="34" charset="-122"/>
              </a:endParaRPr>
            </a:p>
          </p:txBody>
        </p:sp>
        <p:cxnSp>
          <p:nvCxnSpPr>
            <p:cNvPr id="868" name="肘形连接符 867"/>
            <p:cNvCxnSpPr>
              <a:stCxn id="867" idx="2"/>
              <a:endCxn id="858" idx="1"/>
            </p:cNvCxnSpPr>
            <p:nvPr/>
          </p:nvCxnSpPr>
          <p:spPr bwMode="auto">
            <a:xfrm rot="5400000">
              <a:off x="7517645" y="4957876"/>
              <a:ext cx="157211" cy="19990"/>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9" name="肘形连接符 868"/>
            <p:cNvCxnSpPr>
              <a:stCxn id="867" idx="2"/>
              <a:endCxn id="857" idx="1"/>
            </p:cNvCxnSpPr>
            <p:nvPr/>
          </p:nvCxnSpPr>
          <p:spPr bwMode="auto">
            <a:xfrm rot="16200000" flipH="1">
              <a:off x="7585480" y="4910032"/>
              <a:ext cx="157211" cy="115680"/>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0" name="流程图: 磁盘 869"/>
            <p:cNvSpPr/>
            <p:nvPr/>
          </p:nvSpPr>
          <p:spPr bwMode="auto">
            <a:xfrm flipH="1">
              <a:off x="8099256" y="5053106"/>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71" name="流程图: 磁盘 870"/>
            <p:cNvSpPr/>
            <p:nvPr/>
          </p:nvSpPr>
          <p:spPr bwMode="auto">
            <a:xfrm flipH="1">
              <a:off x="7963586" y="5053106"/>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72" name="流程图: 磁盘 871"/>
            <p:cNvSpPr/>
            <p:nvPr/>
          </p:nvSpPr>
          <p:spPr bwMode="auto">
            <a:xfrm flipH="1">
              <a:off x="8099227" y="551345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73" name="流程图: 磁盘 872"/>
            <p:cNvSpPr/>
            <p:nvPr/>
          </p:nvSpPr>
          <p:spPr bwMode="auto">
            <a:xfrm flipH="1">
              <a:off x="7963556" y="551345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74" name="流程图: 磁盘 873"/>
            <p:cNvSpPr/>
            <p:nvPr/>
          </p:nvSpPr>
          <p:spPr bwMode="auto">
            <a:xfrm flipH="1">
              <a:off x="8099256" y="5219736"/>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75" name="流程图: 磁盘 874"/>
            <p:cNvSpPr/>
            <p:nvPr/>
          </p:nvSpPr>
          <p:spPr bwMode="auto">
            <a:xfrm flipH="1">
              <a:off x="7963586" y="5219736"/>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76" name="流程图: 磁盘 875"/>
            <p:cNvSpPr/>
            <p:nvPr/>
          </p:nvSpPr>
          <p:spPr bwMode="auto">
            <a:xfrm flipH="1">
              <a:off x="8099227" y="568008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77" name="流程图: 磁盘 876"/>
            <p:cNvSpPr/>
            <p:nvPr/>
          </p:nvSpPr>
          <p:spPr bwMode="auto">
            <a:xfrm flipH="1">
              <a:off x="7963556" y="568008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78" name="矩形 877"/>
            <p:cNvSpPr/>
            <p:nvPr/>
          </p:nvSpPr>
          <p:spPr>
            <a:xfrm flipH="1">
              <a:off x="7930794" y="5343161"/>
              <a:ext cx="369012" cy="204023"/>
            </a:xfrm>
            <a:prstGeom prst="rect">
              <a:avLst/>
            </a:prstGeom>
          </p:spPr>
          <p:txBody>
            <a:bodyPr wrap="square">
              <a:noAutofit/>
            </a:bodyPr>
            <a:lstStyle/>
            <a:p>
              <a:pPr defTabSz="914400" fontAlgn="ctr">
                <a:spcBef>
                  <a:spcPct val="0"/>
                </a:spcBef>
                <a:spcAft>
                  <a:spcPct val="0"/>
                </a:spcAft>
                <a:defRPr/>
              </a:pPr>
              <a:r>
                <a:rPr lang="en-US" sz="800">
                  <a:solidFill>
                    <a:srgbClr val="000000"/>
                  </a:solidFill>
                  <a:latin typeface="Arial" panose="020B0604020202020204" pitchFamily="34" charset="0"/>
                </a:rPr>
                <a:t>X15</a:t>
              </a: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879" name="矩形 878"/>
            <p:cNvSpPr/>
            <p:nvPr/>
          </p:nvSpPr>
          <p:spPr bwMode="auto">
            <a:xfrm>
              <a:off x="7856862" y="4925343"/>
              <a:ext cx="71145" cy="625603"/>
            </a:xfrm>
            <a:prstGeom prst="rect">
              <a:avLst/>
            </a:prstGeom>
            <a:solidFill>
              <a:srgbClr val="FFFFFF"/>
            </a:solidFill>
            <a:ln w="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500">
                  <a:solidFill>
                    <a:srgbClr val="000000"/>
                  </a:solidFill>
                  <a:latin typeface="Arial" panose="020B0604020202020204" pitchFamily="34" charset="0"/>
                </a:rPr>
                <a:t>HALFPALM</a:t>
              </a:r>
              <a:endParaRPr lang="en-US" altLang="zh-CN" sz="500" kern="0">
                <a:solidFill>
                  <a:srgbClr val="000000"/>
                </a:solidFill>
                <a:latin typeface="Arial" panose="020B0604020202020204" pitchFamily="34" charset="0"/>
                <a:ea typeface="微软雅黑" panose="020B0503020204020204" pitchFamily="34" charset="-122"/>
              </a:endParaRPr>
            </a:p>
          </p:txBody>
        </p:sp>
        <p:sp>
          <p:nvSpPr>
            <p:cNvPr id="880" name="圆角矩形 879"/>
            <p:cNvSpPr/>
            <p:nvPr/>
          </p:nvSpPr>
          <p:spPr bwMode="auto">
            <a:xfrm>
              <a:off x="7850503" y="4722382"/>
              <a:ext cx="359703" cy="173511"/>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700" err="1">
                  <a:solidFill>
                    <a:srgbClr val="FFFFFF"/>
                  </a:solidFill>
                  <a:latin typeface="Arial" panose="020B0604020202020204" pitchFamily="34" charset="0"/>
                </a:rPr>
                <a:t>Exp</a:t>
              </a:r>
              <a:endParaRPr lang="en-US" sz="700" kern="0">
                <a:solidFill>
                  <a:srgbClr val="FFFFFF"/>
                </a:solidFill>
                <a:latin typeface="Arial" panose="020B0604020202020204" pitchFamily="34" charset="0"/>
                <a:ea typeface="微软雅黑" panose="020B0503020204020204" pitchFamily="34" charset="-122"/>
              </a:endParaRPr>
            </a:p>
          </p:txBody>
        </p:sp>
        <p:cxnSp>
          <p:nvCxnSpPr>
            <p:cNvPr id="881" name="肘形连接符 880"/>
            <p:cNvCxnSpPr>
              <a:stCxn id="880" idx="2"/>
              <a:endCxn id="871" idx="1"/>
            </p:cNvCxnSpPr>
            <p:nvPr/>
          </p:nvCxnSpPr>
          <p:spPr bwMode="auto">
            <a:xfrm rot="5400000">
              <a:off x="7942401" y="4965152"/>
              <a:ext cx="157211" cy="18697"/>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2" name="肘形连接符 881"/>
            <p:cNvCxnSpPr>
              <a:stCxn id="880" idx="2"/>
              <a:endCxn id="870" idx="1"/>
            </p:cNvCxnSpPr>
            <p:nvPr/>
          </p:nvCxnSpPr>
          <p:spPr bwMode="auto">
            <a:xfrm rot="16200000" flipH="1">
              <a:off x="8010236" y="4916012"/>
              <a:ext cx="157211" cy="116974"/>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3" name="流程图: 磁盘 882"/>
            <p:cNvSpPr/>
            <p:nvPr/>
          </p:nvSpPr>
          <p:spPr bwMode="auto">
            <a:xfrm flipH="1">
              <a:off x="8535435" y="5053106"/>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84" name="流程图: 磁盘 883"/>
            <p:cNvSpPr/>
            <p:nvPr/>
          </p:nvSpPr>
          <p:spPr bwMode="auto">
            <a:xfrm flipH="1">
              <a:off x="8399765" y="5053106"/>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85" name="流程图: 磁盘 884"/>
            <p:cNvSpPr/>
            <p:nvPr/>
          </p:nvSpPr>
          <p:spPr bwMode="auto">
            <a:xfrm flipH="1">
              <a:off x="8535406" y="551345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86" name="流程图: 磁盘 885"/>
            <p:cNvSpPr/>
            <p:nvPr/>
          </p:nvSpPr>
          <p:spPr bwMode="auto">
            <a:xfrm flipH="1">
              <a:off x="8399736" y="551345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87" name="流程图: 磁盘 886"/>
            <p:cNvSpPr/>
            <p:nvPr/>
          </p:nvSpPr>
          <p:spPr bwMode="auto">
            <a:xfrm flipH="1">
              <a:off x="8535435" y="5219736"/>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88" name="流程图: 磁盘 887"/>
            <p:cNvSpPr/>
            <p:nvPr/>
          </p:nvSpPr>
          <p:spPr bwMode="auto">
            <a:xfrm flipH="1">
              <a:off x="8399765" y="5219736"/>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89" name="流程图: 磁盘 888"/>
            <p:cNvSpPr/>
            <p:nvPr/>
          </p:nvSpPr>
          <p:spPr bwMode="auto">
            <a:xfrm flipH="1">
              <a:off x="8535406" y="568008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90" name="流程图: 磁盘 889"/>
            <p:cNvSpPr/>
            <p:nvPr/>
          </p:nvSpPr>
          <p:spPr bwMode="auto">
            <a:xfrm flipH="1">
              <a:off x="8399736" y="568008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91" name="矩形 890"/>
            <p:cNvSpPr/>
            <p:nvPr/>
          </p:nvSpPr>
          <p:spPr>
            <a:xfrm flipH="1">
              <a:off x="8366973" y="5343161"/>
              <a:ext cx="369012" cy="204023"/>
            </a:xfrm>
            <a:prstGeom prst="rect">
              <a:avLst/>
            </a:prstGeom>
          </p:spPr>
          <p:txBody>
            <a:bodyPr wrap="square">
              <a:noAutofit/>
            </a:bodyPr>
            <a:lstStyle/>
            <a:p>
              <a:pPr defTabSz="914400" fontAlgn="ctr">
                <a:spcBef>
                  <a:spcPct val="0"/>
                </a:spcBef>
                <a:spcAft>
                  <a:spcPct val="0"/>
                </a:spcAft>
                <a:defRPr/>
              </a:pPr>
              <a:r>
                <a:rPr lang="en-US" sz="800">
                  <a:solidFill>
                    <a:srgbClr val="000000"/>
                  </a:solidFill>
                  <a:latin typeface="Arial" panose="020B0604020202020204" pitchFamily="34" charset="0"/>
                </a:rPr>
                <a:t>X15</a:t>
              </a: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892" name="矩形 891"/>
            <p:cNvSpPr/>
            <p:nvPr/>
          </p:nvSpPr>
          <p:spPr bwMode="auto">
            <a:xfrm>
              <a:off x="8293040" y="4925343"/>
              <a:ext cx="71145" cy="625603"/>
            </a:xfrm>
            <a:prstGeom prst="rect">
              <a:avLst/>
            </a:prstGeom>
            <a:solidFill>
              <a:srgbClr val="FFFFFF"/>
            </a:solidFill>
            <a:ln w="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500">
                  <a:solidFill>
                    <a:srgbClr val="000000"/>
                  </a:solidFill>
                  <a:latin typeface="Arial" panose="020B0604020202020204" pitchFamily="34" charset="0"/>
                </a:rPr>
                <a:t>HALFPALM</a:t>
              </a:r>
              <a:endParaRPr lang="en-US" altLang="zh-CN" sz="500" kern="0">
                <a:solidFill>
                  <a:srgbClr val="000000"/>
                </a:solidFill>
                <a:latin typeface="Arial" panose="020B0604020202020204" pitchFamily="34" charset="0"/>
                <a:ea typeface="微软雅黑" panose="020B0503020204020204" pitchFamily="34" charset="-122"/>
              </a:endParaRPr>
            </a:p>
          </p:txBody>
        </p:sp>
        <p:sp>
          <p:nvSpPr>
            <p:cNvPr id="893" name="圆角矩形 892"/>
            <p:cNvSpPr/>
            <p:nvPr/>
          </p:nvSpPr>
          <p:spPr bwMode="auto">
            <a:xfrm>
              <a:off x="8296235" y="4722382"/>
              <a:ext cx="367683" cy="173511"/>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700" err="1">
                  <a:solidFill>
                    <a:srgbClr val="FFFFFF"/>
                  </a:solidFill>
                  <a:latin typeface="Arial" panose="020B0604020202020204" pitchFamily="34" charset="0"/>
                </a:rPr>
                <a:t>Exp</a:t>
              </a:r>
              <a:endParaRPr lang="en-US" sz="700" kern="0">
                <a:solidFill>
                  <a:srgbClr val="FFFFFF"/>
                </a:solidFill>
                <a:latin typeface="Arial" panose="020B0604020202020204" pitchFamily="34" charset="0"/>
                <a:ea typeface="微软雅黑" panose="020B0503020204020204" pitchFamily="34" charset="-122"/>
              </a:endParaRPr>
            </a:p>
          </p:txBody>
        </p:sp>
        <p:cxnSp>
          <p:nvCxnSpPr>
            <p:cNvPr id="894" name="肘形连接符 893"/>
            <p:cNvCxnSpPr>
              <a:stCxn id="893" idx="2"/>
              <a:endCxn id="884" idx="1"/>
            </p:cNvCxnSpPr>
            <p:nvPr/>
          </p:nvCxnSpPr>
          <p:spPr bwMode="auto">
            <a:xfrm rot="5400000">
              <a:off x="8385351" y="4958380"/>
              <a:ext cx="157211" cy="32240"/>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5" name="肘形连接符 894"/>
            <p:cNvCxnSpPr>
              <a:stCxn id="893" idx="2"/>
              <a:endCxn id="883" idx="1"/>
            </p:cNvCxnSpPr>
            <p:nvPr/>
          </p:nvCxnSpPr>
          <p:spPr bwMode="auto">
            <a:xfrm rot="16200000" flipH="1">
              <a:off x="8453187" y="4922784"/>
              <a:ext cx="157211" cy="103431"/>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6" name="流程图: 磁盘 895"/>
            <p:cNvSpPr/>
            <p:nvPr/>
          </p:nvSpPr>
          <p:spPr bwMode="auto">
            <a:xfrm flipH="1">
              <a:off x="9145586" y="504770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97" name="流程图: 磁盘 896"/>
            <p:cNvSpPr/>
            <p:nvPr/>
          </p:nvSpPr>
          <p:spPr bwMode="auto">
            <a:xfrm flipH="1">
              <a:off x="9009916" y="504770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98" name="流程图: 磁盘 897"/>
            <p:cNvSpPr/>
            <p:nvPr/>
          </p:nvSpPr>
          <p:spPr bwMode="auto">
            <a:xfrm flipH="1">
              <a:off x="9145557" y="5508058"/>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99" name="流程图: 磁盘 898"/>
            <p:cNvSpPr/>
            <p:nvPr/>
          </p:nvSpPr>
          <p:spPr bwMode="auto">
            <a:xfrm flipH="1">
              <a:off x="9009887" y="5508058"/>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00" name="流程图: 磁盘 899"/>
            <p:cNvSpPr/>
            <p:nvPr/>
          </p:nvSpPr>
          <p:spPr bwMode="auto">
            <a:xfrm flipH="1">
              <a:off x="9145586" y="521433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01" name="流程图: 磁盘 900"/>
            <p:cNvSpPr/>
            <p:nvPr/>
          </p:nvSpPr>
          <p:spPr bwMode="auto">
            <a:xfrm flipH="1">
              <a:off x="9009916" y="5214337"/>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02" name="流程图: 磁盘 901"/>
            <p:cNvSpPr/>
            <p:nvPr/>
          </p:nvSpPr>
          <p:spPr bwMode="auto">
            <a:xfrm flipH="1">
              <a:off x="9145557" y="5674690"/>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03" name="流程图: 磁盘 902"/>
            <p:cNvSpPr/>
            <p:nvPr/>
          </p:nvSpPr>
          <p:spPr bwMode="auto">
            <a:xfrm flipH="1">
              <a:off x="9009887" y="5674690"/>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04" name="矩形 903"/>
            <p:cNvSpPr/>
            <p:nvPr/>
          </p:nvSpPr>
          <p:spPr>
            <a:xfrm flipH="1">
              <a:off x="8977123" y="5337762"/>
              <a:ext cx="369012" cy="204023"/>
            </a:xfrm>
            <a:prstGeom prst="rect">
              <a:avLst/>
            </a:prstGeom>
          </p:spPr>
          <p:txBody>
            <a:bodyPr wrap="square">
              <a:noAutofit/>
            </a:bodyPr>
            <a:lstStyle/>
            <a:p>
              <a:pPr defTabSz="914400" fontAlgn="ctr">
                <a:spcBef>
                  <a:spcPct val="0"/>
                </a:spcBef>
                <a:spcAft>
                  <a:spcPct val="0"/>
                </a:spcAft>
                <a:defRPr/>
              </a:pPr>
              <a:r>
                <a:rPr lang="en-US" sz="800">
                  <a:solidFill>
                    <a:srgbClr val="000000"/>
                  </a:solidFill>
                  <a:latin typeface="Arial" panose="020B0604020202020204" pitchFamily="34" charset="0"/>
                </a:rPr>
                <a:t>X15</a:t>
              </a: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905" name="矩形 904"/>
            <p:cNvSpPr/>
            <p:nvPr/>
          </p:nvSpPr>
          <p:spPr bwMode="auto">
            <a:xfrm>
              <a:off x="8903191" y="4919944"/>
              <a:ext cx="71145" cy="625603"/>
            </a:xfrm>
            <a:prstGeom prst="rect">
              <a:avLst/>
            </a:prstGeom>
            <a:solidFill>
              <a:srgbClr val="FFFFFF"/>
            </a:solidFill>
            <a:ln w="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500">
                  <a:solidFill>
                    <a:srgbClr val="000000"/>
                  </a:solidFill>
                  <a:latin typeface="Arial" panose="020B0604020202020204" pitchFamily="34" charset="0"/>
                </a:rPr>
                <a:t>HALFPALM</a:t>
              </a:r>
              <a:endParaRPr lang="en-US" altLang="zh-CN" sz="500" kern="0">
                <a:solidFill>
                  <a:srgbClr val="000000"/>
                </a:solidFill>
                <a:latin typeface="Arial" panose="020B0604020202020204" pitchFamily="34" charset="0"/>
                <a:ea typeface="微软雅黑" panose="020B0503020204020204" pitchFamily="34" charset="-122"/>
              </a:endParaRPr>
            </a:p>
          </p:txBody>
        </p:sp>
        <p:sp>
          <p:nvSpPr>
            <p:cNvPr id="906" name="圆角矩形 905"/>
            <p:cNvSpPr/>
            <p:nvPr/>
          </p:nvSpPr>
          <p:spPr bwMode="auto">
            <a:xfrm>
              <a:off x="8893855" y="4716985"/>
              <a:ext cx="364858" cy="173511"/>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700" err="1">
                  <a:solidFill>
                    <a:srgbClr val="FFFFFF"/>
                  </a:solidFill>
                  <a:latin typeface="Arial" panose="020B0604020202020204" pitchFamily="34" charset="0"/>
                </a:rPr>
                <a:t>Exp</a:t>
              </a:r>
              <a:endParaRPr lang="en-US" sz="700" kern="0">
                <a:solidFill>
                  <a:srgbClr val="FFFFFF"/>
                </a:solidFill>
                <a:latin typeface="Arial" panose="020B0604020202020204" pitchFamily="34" charset="0"/>
                <a:ea typeface="微软雅黑" panose="020B0503020204020204" pitchFamily="34" charset="-122"/>
              </a:endParaRPr>
            </a:p>
          </p:txBody>
        </p:sp>
        <p:cxnSp>
          <p:nvCxnSpPr>
            <p:cNvPr id="907" name="肘形连接符 906"/>
            <p:cNvCxnSpPr>
              <a:stCxn id="906" idx="2"/>
              <a:endCxn id="897" idx="1"/>
            </p:cNvCxnSpPr>
            <p:nvPr/>
          </p:nvCxnSpPr>
          <p:spPr bwMode="auto">
            <a:xfrm rot="5400000">
              <a:off x="8988531" y="4959954"/>
              <a:ext cx="157211" cy="18297"/>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8" name="肘形连接符 907"/>
            <p:cNvCxnSpPr>
              <a:stCxn id="906" idx="2"/>
              <a:endCxn id="896" idx="1"/>
            </p:cNvCxnSpPr>
            <p:nvPr/>
          </p:nvCxnSpPr>
          <p:spPr bwMode="auto">
            <a:xfrm rot="16200000" flipH="1">
              <a:off x="9056366" y="4910415"/>
              <a:ext cx="157211" cy="117373"/>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9" name="流程图: 磁盘 908"/>
            <p:cNvSpPr/>
            <p:nvPr/>
          </p:nvSpPr>
          <p:spPr bwMode="auto">
            <a:xfrm flipH="1">
              <a:off x="9574665" y="5042812"/>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10" name="流程图: 磁盘 909"/>
            <p:cNvSpPr/>
            <p:nvPr/>
          </p:nvSpPr>
          <p:spPr bwMode="auto">
            <a:xfrm flipH="1">
              <a:off x="9438994" y="5042812"/>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11" name="流程图: 磁盘 910"/>
            <p:cNvSpPr/>
            <p:nvPr/>
          </p:nvSpPr>
          <p:spPr bwMode="auto">
            <a:xfrm flipH="1">
              <a:off x="9574635" y="550316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12" name="流程图: 磁盘 911"/>
            <p:cNvSpPr/>
            <p:nvPr/>
          </p:nvSpPr>
          <p:spPr bwMode="auto">
            <a:xfrm flipH="1">
              <a:off x="9438965" y="550316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13" name="流程图: 磁盘 912"/>
            <p:cNvSpPr/>
            <p:nvPr/>
          </p:nvSpPr>
          <p:spPr bwMode="auto">
            <a:xfrm flipH="1">
              <a:off x="9574665" y="520944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14" name="流程图: 磁盘 913"/>
            <p:cNvSpPr/>
            <p:nvPr/>
          </p:nvSpPr>
          <p:spPr bwMode="auto">
            <a:xfrm flipH="1">
              <a:off x="9438994" y="520944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15" name="流程图: 磁盘 914"/>
            <p:cNvSpPr/>
            <p:nvPr/>
          </p:nvSpPr>
          <p:spPr bwMode="auto">
            <a:xfrm flipH="1">
              <a:off x="9574635" y="566979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16" name="流程图: 磁盘 915"/>
            <p:cNvSpPr/>
            <p:nvPr/>
          </p:nvSpPr>
          <p:spPr bwMode="auto">
            <a:xfrm flipH="1">
              <a:off x="9438965" y="5669794"/>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17" name="矩形 916"/>
            <p:cNvSpPr/>
            <p:nvPr/>
          </p:nvSpPr>
          <p:spPr>
            <a:xfrm flipH="1">
              <a:off x="9406203" y="5332867"/>
              <a:ext cx="369012" cy="204023"/>
            </a:xfrm>
            <a:prstGeom prst="rect">
              <a:avLst/>
            </a:prstGeom>
          </p:spPr>
          <p:txBody>
            <a:bodyPr wrap="square">
              <a:noAutofit/>
            </a:bodyPr>
            <a:lstStyle/>
            <a:p>
              <a:pPr defTabSz="914400" fontAlgn="ctr">
                <a:spcBef>
                  <a:spcPct val="0"/>
                </a:spcBef>
                <a:spcAft>
                  <a:spcPct val="0"/>
                </a:spcAft>
                <a:defRPr/>
              </a:pPr>
              <a:r>
                <a:rPr lang="en-US" sz="800">
                  <a:solidFill>
                    <a:srgbClr val="000000"/>
                  </a:solidFill>
                  <a:latin typeface="Arial" panose="020B0604020202020204" pitchFamily="34" charset="0"/>
                </a:rPr>
                <a:t>X15</a:t>
              </a: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918" name="矩形 917"/>
            <p:cNvSpPr/>
            <p:nvPr/>
          </p:nvSpPr>
          <p:spPr bwMode="auto">
            <a:xfrm>
              <a:off x="9332270" y="4915049"/>
              <a:ext cx="71145" cy="625603"/>
            </a:xfrm>
            <a:prstGeom prst="rect">
              <a:avLst/>
            </a:prstGeom>
            <a:solidFill>
              <a:srgbClr val="FFFFFF"/>
            </a:solidFill>
            <a:ln w="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500">
                  <a:solidFill>
                    <a:srgbClr val="000000"/>
                  </a:solidFill>
                  <a:latin typeface="Arial" panose="020B0604020202020204" pitchFamily="34" charset="0"/>
                </a:rPr>
                <a:t>HALFPALM</a:t>
              </a:r>
              <a:endParaRPr lang="en-US" altLang="zh-CN" sz="500" kern="0">
                <a:solidFill>
                  <a:srgbClr val="000000"/>
                </a:solidFill>
                <a:latin typeface="Arial" panose="020B0604020202020204" pitchFamily="34" charset="0"/>
                <a:ea typeface="微软雅黑" panose="020B0503020204020204" pitchFamily="34" charset="-122"/>
              </a:endParaRPr>
            </a:p>
          </p:txBody>
        </p:sp>
        <p:sp>
          <p:nvSpPr>
            <p:cNvPr id="919" name="圆角矩形 918"/>
            <p:cNvSpPr/>
            <p:nvPr/>
          </p:nvSpPr>
          <p:spPr bwMode="auto">
            <a:xfrm>
              <a:off x="9321127" y="4712090"/>
              <a:ext cx="371225" cy="173511"/>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700" err="1">
                  <a:solidFill>
                    <a:srgbClr val="FFFFFF"/>
                  </a:solidFill>
                  <a:latin typeface="Arial" panose="020B0604020202020204" pitchFamily="34" charset="0"/>
                </a:rPr>
                <a:t>Exp</a:t>
              </a:r>
              <a:endParaRPr lang="en-US" sz="500" kern="0">
                <a:solidFill>
                  <a:srgbClr val="FFFFFF"/>
                </a:solidFill>
                <a:latin typeface="Arial" panose="020B0604020202020204" pitchFamily="34" charset="0"/>
                <a:ea typeface="微软雅黑" panose="020B0503020204020204" pitchFamily="34" charset="-122"/>
              </a:endParaRPr>
            </a:p>
          </p:txBody>
        </p:sp>
        <p:cxnSp>
          <p:nvCxnSpPr>
            <p:cNvPr id="920" name="肘形连接符 919"/>
            <p:cNvCxnSpPr>
              <a:stCxn id="919" idx="2"/>
              <a:endCxn id="910" idx="1"/>
            </p:cNvCxnSpPr>
            <p:nvPr/>
          </p:nvCxnSpPr>
          <p:spPr bwMode="auto">
            <a:xfrm rot="5400000">
              <a:off x="9418298" y="4954371"/>
              <a:ext cx="157211" cy="19673"/>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1" name="肘形连接符 920"/>
            <p:cNvCxnSpPr>
              <a:stCxn id="919" idx="2"/>
              <a:endCxn id="909" idx="1"/>
            </p:cNvCxnSpPr>
            <p:nvPr/>
          </p:nvCxnSpPr>
          <p:spPr bwMode="auto">
            <a:xfrm rot="16200000" flipH="1">
              <a:off x="9486133" y="4906208"/>
              <a:ext cx="157211" cy="115997"/>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 name="流程图: 磁盘 921"/>
            <p:cNvSpPr/>
            <p:nvPr/>
          </p:nvSpPr>
          <p:spPr bwMode="auto">
            <a:xfrm flipH="1">
              <a:off x="10000067" y="5049440"/>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23" name="流程图: 磁盘 922"/>
            <p:cNvSpPr/>
            <p:nvPr/>
          </p:nvSpPr>
          <p:spPr bwMode="auto">
            <a:xfrm flipH="1">
              <a:off x="9864397" y="5049440"/>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24" name="流程图: 磁盘 923"/>
            <p:cNvSpPr/>
            <p:nvPr/>
          </p:nvSpPr>
          <p:spPr bwMode="auto">
            <a:xfrm flipH="1">
              <a:off x="10000038" y="5509793"/>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25" name="流程图: 磁盘 924"/>
            <p:cNvSpPr/>
            <p:nvPr/>
          </p:nvSpPr>
          <p:spPr bwMode="auto">
            <a:xfrm flipH="1">
              <a:off x="9864367" y="5509793"/>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26" name="流程图: 磁盘 925"/>
            <p:cNvSpPr/>
            <p:nvPr/>
          </p:nvSpPr>
          <p:spPr bwMode="auto">
            <a:xfrm flipH="1">
              <a:off x="10000067" y="5216071"/>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27" name="流程图: 磁盘 926"/>
            <p:cNvSpPr/>
            <p:nvPr/>
          </p:nvSpPr>
          <p:spPr bwMode="auto">
            <a:xfrm flipH="1">
              <a:off x="9864397" y="5216071"/>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28" name="流程图: 磁盘 927"/>
            <p:cNvSpPr/>
            <p:nvPr/>
          </p:nvSpPr>
          <p:spPr bwMode="auto">
            <a:xfrm flipH="1">
              <a:off x="10000038" y="5676422"/>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29" name="流程图: 磁盘 928"/>
            <p:cNvSpPr/>
            <p:nvPr/>
          </p:nvSpPr>
          <p:spPr bwMode="auto">
            <a:xfrm flipH="1">
              <a:off x="9864367" y="5676422"/>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30" name="矩形 929"/>
            <p:cNvSpPr/>
            <p:nvPr/>
          </p:nvSpPr>
          <p:spPr>
            <a:xfrm flipH="1">
              <a:off x="9831605" y="5339495"/>
              <a:ext cx="369012" cy="204023"/>
            </a:xfrm>
            <a:prstGeom prst="rect">
              <a:avLst/>
            </a:prstGeom>
          </p:spPr>
          <p:txBody>
            <a:bodyPr wrap="square">
              <a:noAutofit/>
            </a:bodyPr>
            <a:lstStyle/>
            <a:p>
              <a:pPr defTabSz="914400" fontAlgn="ctr">
                <a:spcBef>
                  <a:spcPct val="0"/>
                </a:spcBef>
                <a:spcAft>
                  <a:spcPct val="0"/>
                </a:spcAft>
                <a:defRPr/>
              </a:pPr>
              <a:r>
                <a:rPr lang="en-US" sz="800">
                  <a:solidFill>
                    <a:srgbClr val="000000"/>
                  </a:solidFill>
                  <a:latin typeface="Arial" panose="020B0604020202020204" pitchFamily="34" charset="0"/>
                </a:rPr>
                <a:t>X15</a:t>
              </a: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931" name="矩形 930"/>
            <p:cNvSpPr/>
            <p:nvPr/>
          </p:nvSpPr>
          <p:spPr bwMode="auto">
            <a:xfrm>
              <a:off x="9757673" y="4921677"/>
              <a:ext cx="71145" cy="625603"/>
            </a:xfrm>
            <a:prstGeom prst="rect">
              <a:avLst/>
            </a:prstGeom>
            <a:solidFill>
              <a:srgbClr val="FFFFFF"/>
            </a:solidFill>
            <a:ln w="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500">
                  <a:solidFill>
                    <a:srgbClr val="000000"/>
                  </a:solidFill>
                  <a:latin typeface="Arial" panose="020B0604020202020204" pitchFamily="34" charset="0"/>
                </a:rPr>
                <a:t>HALFPALM</a:t>
              </a:r>
              <a:endParaRPr lang="en-US" altLang="zh-CN" sz="500" kern="0">
                <a:solidFill>
                  <a:srgbClr val="000000"/>
                </a:solidFill>
                <a:latin typeface="Arial" panose="020B0604020202020204" pitchFamily="34" charset="0"/>
                <a:ea typeface="微软雅黑" panose="020B0503020204020204" pitchFamily="34" charset="-122"/>
              </a:endParaRPr>
            </a:p>
          </p:txBody>
        </p:sp>
        <p:sp>
          <p:nvSpPr>
            <p:cNvPr id="932" name="圆角矩形 931"/>
            <p:cNvSpPr/>
            <p:nvPr/>
          </p:nvSpPr>
          <p:spPr bwMode="auto">
            <a:xfrm>
              <a:off x="9751124" y="4718718"/>
              <a:ext cx="365459" cy="173511"/>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700" err="1">
                  <a:solidFill>
                    <a:srgbClr val="FFFFFF"/>
                  </a:solidFill>
                  <a:latin typeface="Arial" panose="020B0604020202020204" pitchFamily="34" charset="0"/>
                </a:rPr>
                <a:t>Exp</a:t>
              </a:r>
              <a:endParaRPr lang="en-US" sz="500" kern="0">
                <a:solidFill>
                  <a:srgbClr val="FFFFFF"/>
                </a:solidFill>
                <a:latin typeface="Arial" panose="020B0604020202020204" pitchFamily="34" charset="0"/>
                <a:ea typeface="微软雅黑" panose="020B0503020204020204" pitchFamily="34" charset="-122"/>
              </a:endParaRPr>
            </a:p>
          </p:txBody>
        </p:sp>
        <p:cxnSp>
          <p:nvCxnSpPr>
            <p:cNvPr id="933" name="肘形连接符 932"/>
            <p:cNvCxnSpPr>
              <a:stCxn id="932" idx="2"/>
              <a:endCxn id="923" idx="1"/>
            </p:cNvCxnSpPr>
            <p:nvPr/>
          </p:nvCxnSpPr>
          <p:spPr bwMode="auto">
            <a:xfrm rot="5400000">
              <a:off x="9844556" y="4960142"/>
              <a:ext cx="157211" cy="21385"/>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 name="肘形连接符 933"/>
            <p:cNvCxnSpPr>
              <a:stCxn id="932" idx="2"/>
              <a:endCxn id="922" idx="1"/>
            </p:cNvCxnSpPr>
            <p:nvPr/>
          </p:nvCxnSpPr>
          <p:spPr bwMode="auto">
            <a:xfrm rot="16200000" flipH="1">
              <a:off x="9912391" y="4913692"/>
              <a:ext cx="157211" cy="114285"/>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5" name="流程图: 磁盘 934"/>
            <p:cNvSpPr/>
            <p:nvPr/>
          </p:nvSpPr>
          <p:spPr bwMode="auto">
            <a:xfrm flipH="1">
              <a:off x="10436246" y="5049440"/>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36" name="流程图: 磁盘 935"/>
            <p:cNvSpPr/>
            <p:nvPr/>
          </p:nvSpPr>
          <p:spPr bwMode="auto">
            <a:xfrm flipH="1">
              <a:off x="10300575" y="5049440"/>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37" name="流程图: 磁盘 936"/>
            <p:cNvSpPr/>
            <p:nvPr/>
          </p:nvSpPr>
          <p:spPr bwMode="auto">
            <a:xfrm flipH="1">
              <a:off x="10436217" y="5509793"/>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38" name="流程图: 磁盘 937"/>
            <p:cNvSpPr/>
            <p:nvPr/>
          </p:nvSpPr>
          <p:spPr bwMode="auto">
            <a:xfrm flipH="1">
              <a:off x="10300547" y="5509793"/>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39" name="流程图: 磁盘 938"/>
            <p:cNvSpPr/>
            <p:nvPr/>
          </p:nvSpPr>
          <p:spPr bwMode="auto">
            <a:xfrm flipH="1">
              <a:off x="10436246" y="5216071"/>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40" name="流程图: 磁盘 939"/>
            <p:cNvSpPr/>
            <p:nvPr/>
          </p:nvSpPr>
          <p:spPr bwMode="auto">
            <a:xfrm flipH="1">
              <a:off x="10300575" y="5216071"/>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41" name="流程图: 磁盘 940"/>
            <p:cNvSpPr/>
            <p:nvPr/>
          </p:nvSpPr>
          <p:spPr bwMode="auto">
            <a:xfrm flipH="1">
              <a:off x="10436217" y="5676422"/>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42" name="流程图: 磁盘 941"/>
            <p:cNvSpPr/>
            <p:nvPr/>
          </p:nvSpPr>
          <p:spPr bwMode="auto">
            <a:xfrm flipH="1">
              <a:off x="10300547" y="5676422"/>
              <a:ext cx="96145" cy="123051"/>
            </a:xfrm>
            <a:prstGeom prst="flowChartMagneticDisk">
              <a:avLst/>
            </a:prstGeom>
            <a:solidFill>
              <a:srgbClr val="FFFFFF"/>
            </a:solidFill>
            <a:ln w="12700" cap="flat" cmpd="sng" algn="ctr">
              <a:solidFill>
                <a:srgbClr val="000000"/>
              </a:solidFill>
              <a:prstDash val="solid"/>
            </a:ln>
            <a:effectLst/>
          </p:spPr>
          <p:txBody>
            <a:bodyPr vert="horz" wrap="square" lIns="91404" tIns="45702" rIns="91404" bIns="45702" numCol="1" rtlCol="0" anchor="t" anchorCtr="0" compatLnSpc="1">
              <a:noAutofit/>
            </a:bodyPr>
            <a:lstStyle/>
            <a:p>
              <a:pPr defTabSz="913765" fontAlgn="ctr">
                <a:spcBef>
                  <a:spcPct val="0"/>
                </a:spcBef>
                <a:spcAft>
                  <a:spcPct val="0"/>
                </a:spcAft>
                <a:buClr>
                  <a:srgbClr val="CC9900"/>
                </a:buClr>
                <a:buFont typeface="Wingdings" panose="05000000000000000000" pitchFamily="2" charset="2"/>
                <a:buChar char="n"/>
                <a:defRPr/>
              </a:pP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943" name="矩形 942"/>
            <p:cNvSpPr/>
            <p:nvPr/>
          </p:nvSpPr>
          <p:spPr>
            <a:xfrm flipH="1">
              <a:off x="10267784" y="5339495"/>
              <a:ext cx="369012" cy="204023"/>
            </a:xfrm>
            <a:prstGeom prst="rect">
              <a:avLst/>
            </a:prstGeom>
          </p:spPr>
          <p:txBody>
            <a:bodyPr wrap="square">
              <a:noAutofit/>
            </a:bodyPr>
            <a:lstStyle/>
            <a:p>
              <a:pPr defTabSz="914400" fontAlgn="ctr">
                <a:spcBef>
                  <a:spcPct val="0"/>
                </a:spcBef>
                <a:spcAft>
                  <a:spcPct val="0"/>
                </a:spcAft>
                <a:defRPr/>
              </a:pPr>
              <a:r>
                <a:rPr lang="en-US" sz="800">
                  <a:solidFill>
                    <a:srgbClr val="000000"/>
                  </a:solidFill>
                  <a:latin typeface="Arial" panose="020B0604020202020204" pitchFamily="34" charset="0"/>
                </a:rPr>
                <a:t>X15</a:t>
              </a: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944" name="矩形 943"/>
            <p:cNvSpPr/>
            <p:nvPr/>
          </p:nvSpPr>
          <p:spPr bwMode="auto">
            <a:xfrm>
              <a:off x="10193852" y="4921677"/>
              <a:ext cx="71145" cy="625603"/>
            </a:xfrm>
            <a:prstGeom prst="rect">
              <a:avLst/>
            </a:prstGeom>
            <a:solidFill>
              <a:srgbClr val="FFFFFF"/>
            </a:solidFill>
            <a:ln w="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500">
                  <a:solidFill>
                    <a:srgbClr val="000000"/>
                  </a:solidFill>
                  <a:latin typeface="Arial" panose="020B0604020202020204" pitchFamily="34" charset="0"/>
                </a:rPr>
                <a:t>HALFPALM</a:t>
              </a:r>
              <a:endParaRPr lang="en-US" altLang="zh-CN" sz="500" kern="0">
                <a:solidFill>
                  <a:srgbClr val="000000"/>
                </a:solidFill>
                <a:latin typeface="Arial" panose="020B0604020202020204" pitchFamily="34" charset="0"/>
                <a:ea typeface="微软雅黑" panose="020B0503020204020204" pitchFamily="34" charset="-122"/>
              </a:endParaRPr>
            </a:p>
          </p:txBody>
        </p:sp>
        <p:sp>
          <p:nvSpPr>
            <p:cNvPr id="945" name="圆角矩形 944"/>
            <p:cNvSpPr/>
            <p:nvPr/>
          </p:nvSpPr>
          <p:spPr bwMode="auto">
            <a:xfrm>
              <a:off x="10184020" y="4718718"/>
              <a:ext cx="370814" cy="173511"/>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700" err="1">
                  <a:solidFill>
                    <a:srgbClr val="FFFFFF"/>
                  </a:solidFill>
                  <a:latin typeface="Arial" panose="020B0604020202020204" pitchFamily="34" charset="0"/>
                </a:rPr>
                <a:t>Exp</a:t>
              </a:r>
              <a:endParaRPr lang="en-US" sz="700" b="1" kern="0">
                <a:solidFill>
                  <a:srgbClr val="FFFFFF"/>
                </a:solidFill>
                <a:latin typeface="Arial" panose="020B0604020202020204" pitchFamily="34" charset="0"/>
                <a:ea typeface="微软雅黑" panose="020B0503020204020204" pitchFamily="34" charset="-122"/>
              </a:endParaRPr>
            </a:p>
          </p:txBody>
        </p:sp>
        <p:cxnSp>
          <p:nvCxnSpPr>
            <p:cNvPr id="946" name="肘形连接符 945"/>
            <p:cNvCxnSpPr>
              <a:stCxn id="945" idx="2"/>
              <a:endCxn id="936" idx="1"/>
            </p:cNvCxnSpPr>
            <p:nvPr/>
          </p:nvCxnSpPr>
          <p:spPr bwMode="auto">
            <a:xfrm rot="5400000">
              <a:off x="10280432" y="4960445"/>
              <a:ext cx="157211" cy="20780"/>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7" name="肘形连接符 946"/>
            <p:cNvCxnSpPr>
              <a:stCxn id="945" idx="2"/>
              <a:endCxn id="935" idx="1"/>
            </p:cNvCxnSpPr>
            <p:nvPr/>
          </p:nvCxnSpPr>
          <p:spPr bwMode="auto">
            <a:xfrm rot="16200000" flipH="1">
              <a:off x="10348267" y="4913389"/>
              <a:ext cx="157211" cy="114891"/>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8" name="文本框 947"/>
            <p:cNvSpPr txBox="1"/>
            <p:nvPr/>
          </p:nvSpPr>
          <p:spPr>
            <a:xfrm>
              <a:off x="7344111" y="6014484"/>
              <a:ext cx="525276" cy="213611"/>
            </a:xfrm>
            <a:prstGeom prst="rect">
              <a:avLst/>
            </a:prstGeom>
            <a:noFill/>
          </p:spPr>
          <p:txBody>
            <a:bodyPr wrap="square" rtlCol="0">
              <a:noAutofit/>
            </a:bodyPr>
            <a:lstStyle/>
            <a:p>
              <a:pPr defTabSz="914400" fontAlgn="ctr">
                <a:spcBef>
                  <a:spcPct val="0"/>
                </a:spcBef>
                <a:spcAft>
                  <a:spcPct val="0"/>
                </a:spcAft>
                <a:defRPr/>
              </a:pPr>
              <a:r>
                <a:rPr lang="en-US" sz="600">
                  <a:solidFill>
                    <a:srgbClr val="000000"/>
                  </a:solidFill>
                  <a:latin typeface="Arial" panose="020B0604020202020204" pitchFamily="34" charset="0"/>
                </a:rPr>
                <a:t>VNODE 2</a:t>
              </a:r>
            </a:p>
          </p:txBody>
        </p:sp>
        <p:sp>
          <p:nvSpPr>
            <p:cNvPr id="949" name="文本框 948"/>
            <p:cNvSpPr txBox="1"/>
            <p:nvPr/>
          </p:nvSpPr>
          <p:spPr>
            <a:xfrm>
              <a:off x="7768607" y="6001177"/>
              <a:ext cx="525276" cy="213611"/>
            </a:xfrm>
            <a:prstGeom prst="rect">
              <a:avLst/>
            </a:prstGeom>
            <a:noFill/>
          </p:spPr>
          <p:txBody>
            <a:bodyPr wrap="square" rtlCol="0">
              <a:noAutofit/>
            </a:bodyPr>
            <a:lstStyle/>
            <a:p>
              <a:pPr defTabSz="914400" fontAlgn="ctr">
                <a:spcBef>
                  <a:spcPct val="0"/>
                </a:spcBef>
                <a:spcAft>
                  <a:spcPct val="0"/>
                </a:spcAft>
                <a:defRPr/>
              </a:pPr>
              <a:r>
                <a:rPr lang="en-US" sz="600">
                  <a:solidFill>
                    <a:srgbClr val="000000"/>
                  </a:solidFill>
                  <a:latin typeface="Arial" panose="020B0604020202020204" pitchFamily="34" charset="0"/>
                </a:rPr>
                <a:t>VNODE 3</a:t>
              </a:r>
            </a:p>
          </p:txBody>
        </p:sp>
        <p:sp>
          <p:nvSpPr>
            <p:cNvPr id="950" name="文本框 949"/>
            <p:cNvSpPr txBox="1"/>
            <p:nvPr/>
          </p:nvSpPr>
          <p:spPr>
            <a:xfrm>
              <a:off x="8210207" y="6001177"/>
              <a:ext cx="525276" cy="213611"/>
            </a:xfrm>
            <a:prstGeom prst="rect">
              <a:avLst/>
            </a:prstGeom>
            <a:noFill/>
          </p:spPr>
          <p:txBody>
            <a:bodyPr wrap="square" rtlCol="0">
              <a:noAutofit/>
            </a:bodyPr>
            <a:lstStyle/>
            <a:p>
              <a:pPr defTabSz="914400" fontAlgn="ctr">
                <a:spcBef>
                  <a:spcPct val="0"/>
                </a:spcBef>
                <a:spcAft>
                  <a:spcPct val="0"/>
                </a:spcAft>
                <a:defRPr/>
              </a:pPr>
              <a:r>
                <a:rPr lang="en-US" sz="600">
                  <a:solidFill>
                    <a:srgbClr val="000000"/>
                  </a:solidFill>
                  <a:latin typeface="Arial" panose="020B0604020202020204" pitchFamily="34" charset="0"/>
                </a:rPr>
                <a:t>VNODE 4</a:t>
              </a:r>
            </a:p>
          </p:txBody>
        </p:sp>
        <p:sp>
          <p:nvSpPr>
            <p:cNvPr id="951" name="文本框 950"/>
            <p:cNvSpPr txBox="1"/>
            <p:nvPr/>
          </p:nvSpPr>
          <p:spPr>
            <a:xfrm>
              <a:off x="8820391" y="6001177"/>
              <a:ext cx="525276" cy="213611"/>
            </a:xfrm>
            <a:prstGeom prst="rect">
              <a:avLst/>
            </a:prstGeom>
            <a:noFill/>
          </p:spPr>
          <p:txBody>
            <a:bodyPr wrap="square" rtlCol="0">
              <a:noAutofit/>
            </a:bodyPr>
            <a:lstStyle/>
            <a:p>
              <a:pPr defTabSz="914400" fontAlgn="ctr">
                <a:spcBef>
                  <a:spcPct val="0"/>
                </a:spcBef>
                <a:spcAft>
                  <a:spcPct val="0"/>
                </a:spcAft>
                <a:defRPr/>
              </a:pPr>
              <a:r>
                <a:rPr lang="en-US" sz="600">
                  <a:solidFill>
                    <a:srgbClr val="000000"/>
                  </a:solidFill>
                  <a:latin typeface="Arial" panose="020B0604020202020204" pitchFamily="34" charset="0"/>
                </a:rPr>
                <a:t>VNODE 5</a:t>
              </a:r>
            </a:p>
          </p:txBody>
        </p:sp>
        <p:sp>
          <p:nvSpPr>
            <p:cNvPr id="952" name="文本框 951"/>
            <p:cNvSpPr txBox="1"/>
            <p:nvPr/>
          </p:nvSpPr>
          <p:spPr>
            <a:xfrm>
              <a:off x="9253418" y="5997555"/>
              <a:ext cx="525276" cy="213611"/>
            </a:xfrm>
            <a:prstGeom prst="rect">
              <a:avLst/>
            </a:prstGeom>
            <a:noFill/>
          </p:spPr>
          <p:txBody>
            <a:bodyPr wrap="square" rtlCol="0">
              <a:noAutofit/>
            </a:bodyPr>
            <a:lstStyle/>
            <a:p>
              <a:pPr defTabSz="914400" fontAlgn="ctr">
                <a:spcBef>
                  <a:spcPct val="0"/>
                </a:spcBef>
                <a:spcAft>
                  <a:spcPct val="0"/>
                </a:spcAft>
                <a:defRPr/>
              </a:pPr>
              <a:r>
                <a:rPr lang="en-US" sz="600">
                  <a:solidFill>
                    <a:srgbClr val="000000"/>
                  </a:solidFill>
                  <a:latin typeface="Arial" panose="020B0604020202020204" pitchFamily="34" charset="0"/>
                </a:rPr>
                <a:t>VNODE 6</a:t>
              </a:r>
            </a:p>
          </p:txBody>
        </p:sp>
        <p:sp>
          <p:nvSpPr>
            <p:cNvPr id="953" name="文本框 952"/>
            <p:cNvSpPr txBox="1"/>
            <p:nvPr/>
          </p:nvSpPr>
          <p:spPr>
            <a:xfrm>
              <a:off x="9676871" y="5996884"/>
              <a:ext cx="525276" cy="213611"/>
            </a:xfrm>
            <a:prstGeom prst="rect">
              <a:avLst/>
            </a:prstGeom>
            <a:noFill/>
          </p:spPr>
          <p:txBody>
            <a:bodyPr wrap="square" rtlCol="0">
              <a:noAutofit/>
            </a:bodyPr>
            <a:lstStyle/>
            <a:p>
              <a:pPr defTabSz="914400" fontAlgn="ctr">
                <a:spcBef>
                  <a:spcPct val="0"/>
                </a:spcBef>
                <a:spcAft>
                  <a:spcPct val="0"/>
                </a:spcAft>
                <a:defRPr/>
              </a:pPr>
              <a:r>
                <a:rPr lang="en-US" sz="600">
                  <a:solidFill>
                    <a:srgbClr val="000000"/>
                  </a:solidFill>
                  <a:latin typeface="Arial" panose="020B0604020202020204" pitchFamily="34" charset="0"/>
                </a:rPr>
                <a:t>VNODE 7</a:t>
              </a:r>
            </a:p>
          </p:txBody>
        </p:sp>
        <p:sp>
          <p:nvSpPr>
            <p:cNvPr id="954" name="文本框 953"/>
            <p:cNvSpPr txBox="1"/>
            <p:nvPr/>
          </p:nvSpPr>
          <p:spPr>
            <a:xfrm>
              <a:off x="10114951" y="5992549"/>
              <a:ext cx="525276" cy="213611"/>
            </a:xfrm>
            <a:prstGeom prst="rect">
              <a:avLst/>
            </a:prstGeom>
            <a:noFill/>
          </p:spPr>
          <p:txBody>
            <a:bodyPr wrap="square" rtlCol="0">
              <a:noAutofit/>
            </a:bodyPr>
            <a:lstStyle/>
            <a:p>
              <a:pPr defTabSz="914400" fontAlgn="ctr">
                <a:spcBef>
                  <a:spcPct val="0"/>
                </a:spcBef>
                <a:spcAft>
                  <a:spcPct val="0"/>
                </a:spcAft>
                <a:defRPr/>
              </a:pPr>
              <a:r>
                <a:rPr lang="en-US" sz="600">
                  <a:solidFill>
                    <a:srgbClr val="000000"/>
                  </a:solidFill>
                  <a:latin typeface="Arial" panose="020B0604020202020204" pitchFamily="34" charset="0"/>
                </a:rPr>
                <a:t>VNODE 8</a:t>
              </a:r>
            </a:p>
          </p:txBody>
        </p:sp>
        <p:cxnSp>
          <p:nvCxnSpPr>
            <p:cNvPr id="957" name="直接连接符 956"/>
            <p:cNvCxnSpPr>
              <a:stCxn id="851" idx="2"/>
            </p:cNvCxnSpPr>
            <p:nvPr/>
          </p:nvCxnSpPr>
          <p:spPr bwMode="auto">
            <a:xfrm flipH="1">
              <a:off x="7464417" y="3204482"/>
              <a:ext cx="1804" cy="34437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8" name="直接连接符 957"/>
            <p:cNvCxnSpPr/>
            <p:nvPr/>
          </p:nvCxnSpPr>
          <p:spPr bwMode="auto">
            <a:xfrm flipH="1">
              <a:off x="7889984" y="3228917"/>
              <a:ext cx="1805" cy="31002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9" name="直接连接符 958"/>
            <p:cNvCxnSpPr/>
            <p:nvPr/>
          </p:nvCxnSpPr>
          <p:spPr bwMode="auto">
            <a:xfrm flipH="1">
              <a:off x="8334256" y="3228917"/>
              <a:ext cx="1805" cy="31002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3" name="直接连接符 962"/>
            <p:cNvCxnSpPr>
              <a:stCxn id="960" idx="2"/>
            </p:cNvCxnSpPr>
            <p:nvPr/>
          </p:nvCxnSpPr>
          <p:spPr bwMode="auto">
            <a:xfrm flipH="1">
              <a:off x="9333974" y="3204482"/>
              <a:ext cx="1802" cy="353853"/>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4" name="直接连接符 963"/>
            <p:cNvCxnSpPr/>
            <p:nvPr/>
          </p:nvCxnSpPr>
          <p:spPr bwMode="auto">
            <a:xfrm flipH="1">
              <a:off x="9759540" y="3238392"/>
              <a:ext cx="1805" cy="31002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5" name="直接连接符 964"/>
            <p:cNvCxnSpPr/>
            <p:nvPr/>
          </p:nvCxnSpPr>
          <p:spPr bwMode="auto">
            <a:xfrm flipH="1">
              <a:off x="10203811" y="3238392"/>
              <a:ext cx="1805" cy="31002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6" name="文本框 965"/>
            <p:cNvSpPr txBox="1"/>
            <p:nvPr/>
          </p:nvSpPr>
          <p:spPr>
            <a:xfrm>
              <a:off x="7272328" y="3957002"/>
              <a:ext cx="1128835" cy="320607"/>
            </a:xfrm>
            <a:prstGeom prst="rect">
              <a:avLst/>
            </a:prstGeom>
            <a:noFill/>
          </p:spPr>
          <p:txBody>
            <a:bodyPr wrap="square" rtlCol="0">
              <a:noAutofit/>
            </a:bodyPr>
            <a:lstStyle/>
            <a:p>
              <a:pPr defTabSz="914400" fontAlgn="ctr">
                <a:spcBef>
                  <a:spcPct val="0"/>
                </a:spcBef>
                <a:spcAft>
                  <a:spcPct val="0"/>
                </a:spcAft>
                <a:defRPr/>
              </a:pPr>
              <a:r>
                <a:rPr lang="en-US" sz="1600">
                  <a:solidFill>
                    <a:srgbClr val="000000"/>
                  </a:solidFill>
                  <a:latin typeface="Arial" panose="020B0604020202020204" pitchFamily="34" charset="0"/>
                </a:rPr>
                <a:t>SAS/PCIE</a:t>
              </a:r>
              <a:endParaRPr lang="en-US" altLang="zh-CN" sz="1600" kern="0">
                <a:solidFill>
                  <a:srgbClr val="000000"/>
                </a:solidFill>
                <a:latin typeface="Arial" panose="020B0604020202020204" pitchFamily="34" charset="0"/>
                <a:ea typeface="微软雅黑" panose="020B0503020204020204" pitchFamily="34" charset="-122"/>
              </a:endParaRPr>
            </a:p>
          </p:txBody>
        </p:sp>
        <p:sp>
          <p:nvSpPr>
            <p:cNvPr id="967" name="文本框 966"/>
            <p:cNvSpPr txBox="1"/>
            <p:nvPr/>
          </p:nvSpPr>
          <p:spPr>
            <a:xfrm>
              <a:off x="9265917" y="3938293"/>
              <a:ext cx="1128835" cy="320607"/>
            </a:xfrm>
            <a:prstGeom prst="rect">
              <a:avLst/>
            </a:prstGeom>
            <a:noFill/>
          </p:spPr>
          <p:txBody>
            <a:bodyPr wrap="square" rtlCol="0">
              <a:noAutofit/>
            </a:bodyPr>
            <a:lstStyle/>
            <a:p>
              <a:pPr defTabSz="914400" fontAlgn="ctr">
                <a:spcBef>
                  <a:spcPct val="0"/>
                </a:spcBef>
                <a:spcAft>
                  <a:spcPct val="0"/>
                </a:spcAft>
                <a:defRPr/>
              </a:pPr>
              <a:r>
                <a:rPr lang="en-US" sz="1600">
                  <a:solidFill>
                    <a:srgbClr val="000000"/>
                  </a:solidFill>
                  <a:latin typeface="Arial" panose="020B0604020202020204" pitchFamily="34" charset="0"/>
                </a:rPr>
                <a:t>SAS/PCIE</a:t>
              </a:r>
              <a:endParaRPr lang="en-US" altLang="zh-CN" sz="1600" kern="0">
                <a:solidFill>
                  <a:srgbClr val="000000"/>
                </a:solidFill>
                <a:latin typeface="Arial" panose="020B0604020202020204" pitchFamily="34" charset="0"/>
                <a:ea typeface="微软雅黑" panose="020B0503020204020204" pitchFamily="34" charset="-122"/>
              </a:endParaRPr>
            </a:p>
          </p:txBody>
        </p:sp>
        <p:sp>
          <p:nvSpPr>
            <p:cNvPr id="981" name="圆角矩形 980"/>
            <p:cNvSpPr/>
            <p:nvPr/>
          </p:nvSpPr>
          <p:spPr bwMode="auto">
            <a:xfrm>
              <a:off x="6023441" y="3529623"/>
              <a:ext cx="527548" cy="360059"/>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fontAlgn="ctr">
                <a:spcBef>
                  <a:spcPct val="0"/>
                </a:spcBef>
                <a:spcAft>
                  <a:spcPct val="0"/>
                </a:spcAft>
                <a:buClr>
                  <a:srgbClr val="CC9900"/>
                </a:buClr>
                <a:defRPr/>
              </a:pPr>
              <a:r>
                <a:rPr lang="en-US" sz="1050">
                  <a:solidFill>
                    <a:srgbClr val="000000"/>
                  </a:solidFill>
                  <a:latin typeface="Arial" panose="020B0604020202020204" pitchFamily="34" charset="0"/>
                </a:rPr>
                <a:t>BMC</a:t>
              </a:r>
              <a:endParaRPr lang="en-US" altLang="zh-CN" sz="1050" kern="0">
                <a:solidFill>
                  <a:srgbClr val="000000"/>
                </a:solidFill>
                <a:latin typeface="Arial" panose="020B0604020202020204" pitchFamily="34" charset="0"/>
                <a:ea typeface="微软雅黑" panose="020B0503020204020204" pitchFamily="34" charset="-122"/>
              </a:endParaRPr>
            </a:p>
          </p:txBody>
        </p:sp>
        <p:cxnSp>
          <p:nvCxnSpPr>
            <p:cNvPr id="983" name="直接连接符 982"/>
            <p:cNvCxnSpPr>
              <a:stCxn id="982" idx="2"/>
            </p:cNvCxnSpPr>
            <p:nvPr/>
          </p:nvCxnSpPr>
          <p:spPr bwMode="auto">
            <a:xfrm flipH="1">
              <a:off x="6296725" y="3204482"/>
              <a:ext cx="1802" cy="350080"/>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4" name="圆角矩形 983"/>
            <p:cNvSpPr/>
            <p:nvPr/>
          </p:nvSpPr>
          <p:spPr bwMode="auto">
            <a:xfrm>
              <a:off x="6185180" y="4599424"/>
              <a:ext cx="202519" cy="159863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91440" tIns="45720" rIns="91440" bIns="45720" numCol="1" rtlCol="0" anchor="ctr" anchorCtr="0" compatLnSpc="1">
              <a:noAutofit/>
            </a:bodyPr>
            <a:lstStyle/>
            <a:p>
              <a:pPr algn="ctr" defTabSz="914400" fontAlgn="ctr">
                <a:spcBef>
                  <a:spcPct val="0"/>
                </a:spcBef>
                <a:spcAft>
                  <a:spcPct val="0"/>
                </a:spcAft>
                <a:buClr>
                  <a:srgbClr val="CC9900"/>
                </a:buClr>
                <a:defRPr/>
              </a:pPr>
              <a:r>
                <a:rPr lang="en-US" sz="1100">
                  <a:solidFill>
                    <a:srgbClr val="000000"/>
                  </a:solidFill>
                  <a:latin typeface="Arial" panose="020B0604020202020204" pitchFamily="34" charset="0"/>
                </a:rPr>
                <a:t>BBU</a:t>
              </a:r>
              <a:endParaRPr lang="en-US" altLang="zh-CN" sz="1100" kern="0">
                <a:solidFill>
                  <a:srgbClr val="000000"/>
                </a:solidFill>
                <a:latin typeface="Arial" panose="020B0604020202020204" pitchFamily="34" charset="0"/>
                <a:ea typeface="微软雅黑" panose="020B0503020204020204" pitchFamily="34" charset="-122"/>
              </a:endParaRPr>
            </a:p>
          </p:txBody>
        </p:sp>
        <p:sp>
          <p:nvSpPr>
            <p:cNvPr id="985" name="圆角矩形 984"/>
            <p:cNvSpPr/>
            <p:nvPr/>
          </p:nvSpPr>
          <p:spPr bwMode="auto">
            <a:xfrm>
              <a:off x="6457692" y="4599424"/>
              <a:ext cx="202519" cy="159863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91440" tIns="45720" rIns="91440" bIns="45720" numCol="1" rtlCol="0" anchor="ctr" anchorCtr="0" compatLnSpc="1">
              <a:noAutofit/>
            </a:bodyPr>
            <a:lstStyle/>
            <a:p>
              <a:pPr algn="ctr" defTabSz="914400" fontAlgn="ctr">
                <a:spcBef>
                  <a:spcPct val="0"/>
                </a:spcBef>
                <a:spcAft>
                  <a:spcPct val="0"/>
                </a:spcAft>
                <a:buClr>
                  <a:srgbClr val="CC9900"/>
                </a:buClr>
                <a:defRPr/>
              </a:pPr>
              <a:r>
                <a:rPr lang="en-US" sz="1100">
                  <a:solidFill>
                    <a:srgbClr val="000000"/>
                  </a:solidFill>
                  <a:latin typeface="Arial" panose="020B0604020202020204" pitchFamily="34" charset="0"/>
                </a:rPr>
                <a:t>Fan module</a:t>
              </a:r>
            </a:p>
          </p:txBody>
        </p:sp>
        <p:sp>
          <p:nvSpPr>
            <p:cNvPr id="986" name="圆角矩形 985"/>
            <p:cNvSpPr/>
            <p:nvPr/>
          </p:nvSpPr>
          <p:spPr bwMode="auto">
            <a:xfrm>
              <a:off x="5912667" y="4592798"/>
              <a:ext cx="202519" cy="159863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91440" tIns="45720" rIns="91440" bIns="45720" numCol="1" rtlCol="0" anchor="ctr" anchorCtr="0" compatLnSpc="1">
              <a:noAutofit/>
            </a:bodyPr>
            <a:lstStyle/>
            <a:p>
              <a:pPr algn="ctr" defTabSz="914400" fontAlgn="ctr">
                <a:spcBef>
                  <a:spcPct val="0"/>
                </a:spcBef>
                <a:spcAft>
                  <a:spcPct val="0"/>
                </a:spcAft>
                <a:buClr>
                  <a:srgbClr val="CC9900"/>
                </a:buClr>
                <a:defRPr/>
              </a:pPr>
              <a:r>
                <a:rPr lang="en-US" sz="1100">
                  <a:solidFill>
                    <a:srgbClr val="000000"/>
                  </a:solidFill>
                  <a:latin typeface="Arial" panose="020B0604020202020204" pitchFamily="34" charset="0"/>
                </a:rPr>
                <a:t>Power supply unit</a:t>
              </a:r>
            </a:p>
          </p:txBody>
        </p:sp>
        <p:cxnSp>
          <p:nvCxnSpPr>
            <p:cNvPr id="987" name="直接连接符 986"/>
            <p:cNvCxnSpPr>
              <a:stCxn id="981" idx="2"/>
              <a:endCxn id="986" idx="0"/>
            </p:cNvCxnSpPr>
            <p:nvPr/>
          </p:nvCxnSpPr>
          <p:spPr bwMode="auto">
            <a:xfrm flipH="1">
              <a:off x="6013927" y="3889682"/>
              <a:ext cx="273288" cy="70311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8" name="直接连接符 987"/>
            <p:cNvCxnSpPr>
              <a:stCxn id="981" idx="2"/>
              <a:endCxn id="984" idx="0"/>
            </p:cNvCxnSpPr>
            <p:nvPr/>
          </p:nvCxnSpPr>
          <p:spPr bwMode="auto">
            <a:xfrm flipH="1">
              <a:off x="6286440" y="3889682"/>
              <a:ext cx="775" cy="70974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9" name="直接连接符 988"/>
            <p:cNvCxnSpPr>
              <a:stCxn id="981" idx="2"/>
              <a:endCxn id="985" idx="0"/>
            </p:cNvCxnSpPr>
            <p:nvPr/>
          </p:nvCxnSpPr>
          <p:spPr bwMode="auto">
            <a:xfrm>
              <a:off x="6287214" y="3889682"/>
              <a:ext cx="271737" cy="70974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0" name="直接连接符 989"/>
            <p:cNvCxnSpPr>
              <a:stCxn id="981" idx="3"/>
              <a:endCxn id="827" idx="3"/>
            </p:cNvCxnSpPr>
            <p:nvPr/>
          </p:nvCxnSpPr>
          <p:spPr bwMode="auto">
            <a:xfrm flipV="1">
              <a:off x="6550989" y="3706460"/>
              <a:ext cx="667335" cy="319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1" name="圆角矩形 990"/>
            <p:cNvSpPr/>
            <p:nvPr/>
          </p:nvSpPr>
          <p:spPr bwMode="auto">
            <a:xfrm>
              <a:off x="11132944" y="3529623"/>
              <a:ext cx="527548" cy="360059"/>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fontAlgn="ctr">
                <a:spcBef>
                  <a:spcPct val="0"/>
                </a:spcBef>
                <a:spcAft>
                  <a:spcPct val="0"/>
                </a:spcAft>
                <a:buClr>
                  <a:srgbClr val="CC9900"/>
                </a:buClr>
                <a:defRPr/>
              </a:pPr>
              <a:r>
                <a:rPr lang="en-US" sz="1050">
                  <a:solidFill>
                    <a:srgbClr val="000000"/>
                  </a:solidFill>
                  <a:latin typeface="Arial" panose="020B0604020202020204" pitchFamily="34" charset="0"/>
                </a:rPr>
                <a:t>BMC</a:t>
              </a:r>
              <a:endParaRPr lang="en-US" altLang="zh-CN" sz="1050" kern="0">
                <a:solidFill>
                  <a:srgbClr val="000000"/>
                </a:solidFill>
                <a:latin typeface="Arial" panose="020B0604020202020204" pitchFamily="34" charset="0"/>
                <a:ea typeface="微软雅黑" panose="020B0503020204020204" pitchFamily="34" charset="-122"/>
              </a:endParaRPr>
            </a:p>
          </p:txBody>
        </p:sp>
        <p:sp>
          <p:nvSpPr>
            <p:cNvPr id="851" name="矩形 850"/>
            <p:cNvSpPr/>
            <p:nvPr/>
          </p:nvSpPr>
          <p:spPr bwMode="auto">
            <a:xfrm>
              <a:off x="7313910" y="2656484"/>
              <a:ext cx="304622" cy="547998"/>
            </a:xfrm>
            <a:prstGeom prst="rect">
              <a:avLst/>
            </a:prstGeom>
            <a:solidFill>
              <a:srgbClr val="FFFFFF"/>
            </a:solidFill>
            <a:ln w="1270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800" err="1">
                  <a:solidFill>
                    <a:srgbClr val="000000"/>
                  </a:solidFill>
                  <a:latin typeface="Arial" panose="020B0604020202020204" pitchFamily="34" charset="0"/>
                </a:rPr>
                <a:t>PCIe</a:t>
              </a:r>
              <a:r>
                <a:rPr lang="en-US" sz="800">
                  <a:solidFill>
                    <a:srgbClr val="000000"/>
                  </a:solidFill>
                  <a:latin typeface="Arial" panose="020B0604020202020204" pitchFamily="34" charset="0"/>
                </a:rPr>
                <a:t> card</a:t>
              </a:r>
            </a:p>
          </p:txBody>
        </p:sp>
        <p:sp>
          <p:nvSpPr>
            <p:cNvPr id="955" name="矩形 954"/>
            <p:cNvSpPr/>
            <p:nvPr/>
          </p:nvSpPr>
          <p:spPr bwMode="auto">
            <a:xfrm>
              <a:off x="7746279" y="2656484"/>
              <a:ext cx="304622" cy="547998"/>
            </a:xfrm>
            <a:prstGeom prst="rect">
              <a:avLst/>
            </a:prstGeom>
            <a:solidFill>
              <a:srgbClr val="FFFFFF"/>
            </a:solidFill>
            <a:ln w="1270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800" err="1">
                  <a:solidFill>
                    <a:srgbClr val="000000"/>
                  </a:solidFill>
                  <a:latin typeface="Arial" panose="020B0604020202020204" pitchFamily="34" charset="0"/>
                </a:rPr>
                <a:t>PCIe</a:t>
              </a:r>
              <a:r>
                <a:rPr lang="en-US" sz="800">
                  <a:solidFill>
                    <a:srgbClr val="000000"/>
                  </a:solidFill>
                  <a:latin typeface="Arial" panose="020B0604020202020204" pitchFamily="34" charset="0"/>
                </a:rPr>
                <a:t> card</a:t>
              </a:r>
            </a:p>
          </p:txBody>
        </p:sp>
        <p:sp>
          <p:nvSpPr>
            <p:cNvPr id="956" name="矩形 955"/>
            <p:cNvSpPr/>
            <p:nvPr/>
          </p:nvSpPr>
          <p:spPr bwMode="auto">
            <a:xfrm>
              <a:off x="8174471" y="2656484"/>
              <a:ext cx="304622" cy="547998"/>
            </a:xfrm>
            <a:prstGeom prst="rect">
              <a:avLst/>
            </a:prstGeom>
            <a:solidFill>
              <a:srgbClr val="FFFFFF"/>
            </a:solidFill>
            <a:ln w="1270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4*</a:t>
              </a:r>
            </a:p>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25G</a:t>
              </a: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960" name="矩形 959"/>
            <p:cNvSpPr/>
            <p:nvPr/>
          </p:nvSpPr>
          <p:spPr bwMode="auto">
            <a:xfrm>
              <a:off x="9183465" y="2656484"/>
              <a:ext cx="304622" cy="547998"/>
            </a:xfrm>
            <a:prstGeom prst="rect">
              <a:avLst/>
            </a:prstGeom>
            <a:solidFill>
              <a:srgbClr val="FFFFFF"/>
            </a:solidFill>
            <a:ln w="1270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800" err="1">
                  <a:solidFill>
                    <a:srgbClr val="000000"/>
                  </a:solidFill>
                  <a:latin typeface="Arial" panose="020B0604020202020204" pitchFamily="34" charset="0"/>
                </a:rPr>
                <a:t>PCIe</a:t>
              </a:r>
              <a:r>
                <a:rPr lang="en-US" sz="800">
                  <a:solidFill>
                    <a:srgbClr val="000000"/>
                  </a:solidFill>
                  <a:latin typeface="Arial" panose="020B0604020202020204" pitchFamily="34" charset="0"/>
                </a:rPr>
                <a:t> card</a:t>
              </a:r>
            </a:p>
          </p:txBody>
        </p:sp>
        <p:sp>
          <p:nvSpPr>
            <p:cNvPr id="961" name="矩形 960"/>
            <p:cNvSpPr/>
            <p:nvPr/>
          </p:nvSpPr>
          <p:spPr bwMode="auto">
            <a:xfrm>
              <a:off x="9615834" y="2656484"/>
              <a:ext cx="304622" cy="547998"/>
            </a:xfrm>
            <a:prstGeom prst="rect">
              <a:avLst/>
            </a:prstGeom>
            <a:solidFill>
              <a:srgbClr val="FFFFFF"/>
            </a:solidFill>
            <a:ln w="1270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800" err="1">
                  <a:solidFill>
                    <a:srgbClr val="000000"/>
                  </a:solidFill>
                  <a:latin typeface="Arial" panose="020B0604020202020204" pitchFamily="34" charset="0"/>
                </a:rPr>
                <a:t>PCIe</a:t>
              </a:r>
              <a:r>
                <a:rPr lang="en-US" sz="800">
                  <a:solidFill>
                    <a:srgbClr val="000000"/>
                  </a:solidFill>
                  <a:latin typeface="Arial" panose="020B0604020202020204" pitchFamily="34" charset="0"/>
                </a:rPr>
                <a:t> card</a:t>
              </a:r>
            </a:p>
          </p:txBody>
        </p:sp>
        <p:sp>
          <p:nvSpPr>
            <p:cNvPr id="962" name="矩形 961"/>
            <p:cNvSpPr/>
            <p:nvPr/>
          </p:nvSpPr>
          <p:spPr bwMode="auto">
            <a:xfrm>
              <a:off x="10044026" y="2656484"/>
              <a:ext cx="304622" cy="547998"/>
            </a:xfrm>
            <a:prstGeom prst="rect">
              <a:avLst/>
            </a:prstGeom>
            <a:solidFill>
              <a:srgbClr val="FFFFFF"/>
            </a:solidFill>
            <a:ln w="1270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4*</a:t>
              </a:r>
            </a:p>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25G</a:t>
              </a: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982" name="矩形 981"/>
            <p:cNvSpPr/>
            <p:nvPr/>
          </p:nvSpPr>
          <p:spPr bwMode="auto">
            <a:xfrm>
              <a:off x="6146216" y="2656484"/>
              <a:ext cx="304622" cy="547998"/>
            </a:xfrm>
            <a:prstGeom prst="rect">
              <a:avLst/>
            </a:prstGeom>
            <a:solidFill>
              <a:srgbClr val="FFFFFF"/>
            </a:solidFill>
            <a:ln w="1270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1*</a:t>
              </a:r>
            </a:p>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GE</a:t>
              </a: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992" name="矩形 991"/>
            <p:cNvSpPr/>
            <p:nvPr/>
          </p:nvSpPr>
          <p:spPr bwMode="auto">
            <a:xfrm>
              <a:off x="11255719" y="2656484"/>
              <a:ext cx="304622" cy="547998"/>
            </a:xfrm>
            <a:prstGeom prst="rect">
              <a:avLst/>
            </a:prstGeom>
            <a:solidFill>
              <a:srgbClr val="FFFFFF"/>
            </a:solidFill>
            <a:ln w="12700" cap="flat" cmpd="sng" algn="ctr">
              <a:solidFill>
                <a:srgbClr val="000000"/>
              </a:solidFill>
              <a:prstDash val="solid"/>
            </a:ln>
            <a:effectLst/>
          </p:spPr>
          <p:txBody>
            <a:bodyPr vert="vert270" wrap="square" lIns="91416" tIns="45708" rIns="91416" bIns="45708" numCol="1" rtlCol="0" anchor="ctr"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1*</a:t>
              </a:r>
            </a:p>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GE</a:t>
              </a:r>
              <a:endParaRPr lang="en-US" altLang="zh-CN" sz="800" kern="0">
                <a:solidFill>
                  <a:srgbClr val="000000"/>
                </a:solidFill>
                <a:latin typeface="Arial" panose="020B0604020202020204" pitchFamily="34" charset="0"/>
                <a:ea typeface="微软雅黑" panose="020B0503020204020204" pitchFamily="34" charset="-122"/>
              </a:endParaRPr>
            </a:p>
          </p:txBody>
        </p:sp>
        <p:cxnSp>
          <p:nvCxnSpPr>
            <p:cNvPr id="993" name="直接连接符 992"/>
            <p:cNvCxnSpPr>
              <a:stCxn id="992" idx="2"/>
            </p:cNvCxnSpPr>
            <p:nvPr/>
          </p:nvCxnSpPr>
          <p:spPr bwMode="auto">
            <a:xfrm flipH="1">
              <a:off x="11406228" y="3204482"/>
              <a:ext cx="1802" cy="32922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4" name="圆角矩形 993"/>
            <p:cNvSpPr/>
            <p:nvPr/>
          </p:nvSpPr>
          <p:spPr bwMode="auto">
            <a:xfrm>
              <a:off x="11294683" y="4599424"/>
              <a:ext cx="202519" cy="159863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91440" tIns="45720" rIns="91440" bIns="45720" numCol="1" rtlCol="0" anchor="ctr" anchorCtr="0" compatLnSpc="1">
              <a:noAutofit/>
            </a:bodyPr>
            <a:lstStyle/>
            <a:p>
              <a:pPr algn="ctr" defTabSz="914400" fontAlgn="ctr">
                <a:spcBef>
                  <a:spcPct val="0"/>
                </a:spcBef>
                <a:spcAft>
                  <a:spcPct val="0"/>
                </a:spcAft>
                <a:buClr>
                  <a:srgbClr val="CC9900"/>
                </a:buClr>
                <a:defRPr/>
              </a:pPr>
              <a:r>
                <a:rPr lang="en-US" sz="1100">
                  <a:solidFill>
                    <a:srgbClr val="000000"/>
                  </a:solidFill>
                  <a:latin typeface="Arial" panose="020B0604020202020204" pitchFamily="34" charset="0"/>
                </a:rPr>
                <a:t>BBU</a:t>
              </a:r>
              <a:endParaRPr lang="en-US" altLang="zh-CN" sz="1100" kern="0">
                <a:solidFill>
                  <a:srgbClr val="000000"/>
                </a:solidFill>
                <a:latin typeface="Arial" panose="020B0604020202020204" pitchFamily="34" charset="0"/>
                <a:ea typeface="微软雅黑" panose="020B0503020204020204" pitchFamily="34" charset="-122"/>
              </a:endParaRPr>
            </a:p>
          </p:txBody>
        </p:sp>
        <p:sp>
          <p:nvSpPr>
            <p:cNvPr id="995" name="圆角矩形 994"/>
            <p:cNvSpPr/>
            <p:nvPr/>
          </p:nvSpPr>
          <p:spPr bwMode="auto">
            <a:xfrm>
              <a:off x="11567195" y="4599424"/>
              <a:ext cx="202519" cy="159863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91440" tIns="45720" rIns="91440" bIns="45720" numCol="1" rtlCol="0" anchor="ctr" anchorCtr="0" compatLnSpc="1">
              <a:noAutofit/>
            </a:bodyPr>
            <a:lstStyle/>
            <a:p>
              <a:pPr algn="ctr" defTabSz="914400" fontAlgn="ctr">
                <a:spcBef>
                  <a:spcPct val="0"/>
                </a:spcBef>
                <a:spcAft>
                  <a:spcPct val="0"/>
                </a:spcAft>
                <a:buClr>
                  <a:srgbClr val="CC9900"/>
                </a:buClr>
                <a:defRPr/>
              </a:pPr>
              <a:r>
                <a:rPr lang="en-US" sz="1100">
                  <a:solidFill>
                    <a:srgbClr val="000000"/>
                  </a:solidFill>
                  <a:latin typeface="Arial" panose="020B0604020202020204" pitchFamily="34" charset="0"/>
                </a:rPr>
                <a:t>Fan module</a:t>
              </a:r>
            </a:p>
          </p:txBody>
        </p:sp>
        <p:sp>
          <p:nvSpPr>
            <p:cNvPr id="996" name="圆角矩形 995"/>
            <p:cNvSpPr/>
            <p:nvPr/>
          </p:nvSpPr>
          <p:spPr bwMode="auto">
            <a:xfrm>
              <a:off x="11022171" y="4592798"/>
              <a:ext cx="202519" cy="159863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91440" tIns="45720" rIns="91440" bIns="45720" numCol="1" rtlCol="0" anchor="ctr" anchorCtr="0" compatLnSpc="1">
              <a:noAutofit/>
            </a:bodyPr>
            <a:lstStyle/>
            <a:p>
              <a:pPr algn="ctr" defTabSz="914400" fontAlgn="ctr">
                <a:spcBef>
                  <a:spcPct val="0"/>
                </a:spcBef>
                <a:spcAft>
                  <a:spcPct val="0"/>
                </a:spcAft>
                <a:buClr>
                  <a:srgbClr val="CC9900"/>
                </a:buClr>
                <a:defRPr/>
              </a:pPr>
              <a:r>
                <a:rPr lang="en-US" sz="1100">
                  <a:solidFill>
                    <a:srgbClr val="000000"/>
                  </a:solidFill>
                  <a:latin typeface="Arial" panose="020B0604020202020204" pitchFamily="34" charset="0"/>
                </a:rPr>
                <a:t>Power supply unit</a:t>
              </a:r>
            </a:p>
          </p:txBody>
        </p:sp>
        <p:cxnSp>
          <p:nvCxnSpPr>
            <p:cNvPr id="997" name="直接连接符 996"/>
            <p:cNvCxnSpPr>
              <a:stCxn id="991" idx="2"/>
              <a:endCxn id="996" idx="0"/>
            </p:cNvCxnSpPr>
            <p:nvPr/>
          </p:nvCxnSpPr>
          <p:spPr bwMode="auto">
            <a:xfrm flipH="1">
              <a:off x="11123430" y="3889682"/>
              <a:ext cx="273288" cy="70311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8" name="直接连接符 997"/>
            <p:cNvCxnSpPr>
              <a:stCxn id="991" idx="2"/>
              <a:endCxn id="994" idx="0"/>
            </p:cNvCxnSpPr>
            <p:nvPr/>
          </p:nvCxnSpPr>
          <p:spPr bwMode="auto">
            <a:xfrm flipH="1">
              <a:off x="11395943" y="3889682"/>
              <a:ext cx="775" cy="70974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9" name="直接连接符 998"/>
            <p:cNvCxnSpPr>
              <a:stCxn id="991" idx="2"/>
              <a:endCxn id="995" idx="0"/>
            </p:cNvCxnSpPr>
            <p:nvPr/>
          </p:nvCxnSpPr>
          <p:spPr bwMode="auto">
            <a:xfrm>
              <a:off x="11396718" y="3889682"/>
              <a:ext cx="271737" cy="709742"/>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0" name="圆角矩形 999"/>
            <p:cNvSpPr/>
            <p:nvPr/>
          </p:nvSpPr>
          <p:spPr bwMode="auto">
            <a:xfrm>
              <a:off x="10734036" y="4592798"/>
              <a:ext cx="202519" cy="159863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91440" tIns="45720" rIns="91440" bIns="45720" numCol="1" rtlCol="0" anchor="ctr" anchorCtr="0" compatLnSpc="1">
              <a:noAutofit/>
            </a:bodyPr>
            <a:lstStyle/>
            <a:p>
              <a:pPr algn="ctr" defTabSz="914400" fontAlgn="ctr">
                <a:spcBef>
                  <a:spcPct val="0"/>
                </a:spcBef>
                <a:spcAft>
                  <a:spcPct val="0"/>
                </a:spcAft>
                <a:buClr>
                  <a:srgbClr val="CC9900"/>
                </a:buClr>
                <a:defRPr/>
              </a:pPr>
              <a:r>
                <a:rPr lang="en-US" sz="1100">
                  <a:solidFill>
                    <a:srgbClr val="000000"/>
                  </a:solidFill>
                  <a:latin typeface="Arial" panose="020B0604020202020204" pitchFamily="34" charset="0"/>
                </a:rPr>
                <a:t>System disk</a:t>
              </a:r>
            </a:p>
          </p:txBody>
        </p:sp>
        <p:cxnSp>
          <p:nvCxnSpPr>
            <p:cNvPr id="1001" name="直接连接符 1000"/>
            <p:cNvCxnSpPr>
              <a:stCxn id="820" idx="2"/>
              <a:endCxn id="1000" idx="0"/>
            </p:cNvCxnSpPr>
            <p:nvPr/>
          </p:nvCxnSpPr>
          <p:spPr bwMode="auto">
            <a:xfrm>
              <a:off x="9758853" y="3856345"/>
              <a:ext cx="1076442" cy="736453"/>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2" name="圆角矩形 1001"/>
            <p:cNvSpPr/>
            <p:nvPr/>
          </p:nvSpPr>
          <p:spPr bwMode="auto">
            <a:xfrm>
              <a:off x="6722090" y="4607524"/>
              <a:ext cx="202519" cy="159863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91440" tIns="45720" rIns="91440" bIns="45720" numCol="1" rtlCol="0" anchor="ctr" anchorCtr="0" compatLnSpc="1">
              <a:noAutofit/>
            </a:bodyPr>
            <a:lstStyle/>
            <a:p>
              <a:pPr algn="ctr" defTabSz="914400" fontAlgn="ctr">
                <a:spcBef>
                  <a:spcPct val="0"/>
                </a:spcBef>
                <a:spcAft>
                  <a:spcPct val="0"/>
                </a:spcAft>
                <a:buClr>
                  <a:srgbClr val="CC9900"/>
                </a:buClr>
                <a:defRPr/>
              </a:pPr>
              <a:r>
                <a:rPr lang="en-US" sz="1100">
                  <a:solidFill>
                    <a:srgbClr val="000000"/>
                  </a:solidFill>
                  <a:latin typeface="Arial" panose="020B0604020202020204" pitchFamily="34" charset="0"/>
                </a:rPr>
                <a:t>System disk</a:t>
              </a:r>
            </a:p>
          </p:txBody>
        </p:sp>
        <p:cxnSp>
          <p:nvCxnSpPr>
            <p:cNvPr id="1003" name="直接连接符 1002"/>
            <p:cNvCxnSpPr>
              <a:stCxn id="827" idx="2"/>
              <a:endCxn id="1002" idx="0"/>
            </p:cNvCxnSpPr>
            <p:nvPr/>
          </p:nvCxnSpPr>
          <p:spPr bwMode="auto">
            <a:xfrm flipH="1">
              <a:off x="6823350" y="3864118"/>
              <a:ext cx="1042671" cy="743406"/>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矩形 3"/>
          <p:cNvSpPr/>
          <p:nvPr/>
        </p:nvSpPr>
        <p:spPr>
          <a:xfrm>
            <a:off x="259636" y="1042422"/>
            <a:ext cx="11627424" cy="958337"/>
          </a:xfrm>
          <a:prstGeom prst="rect">
            <a:avLst/>
          </a:prstGeom>
          <a:solidFill>
            <a:srgbClr val="00B0F0"/>
          </a:solidFill>
        </p:spPr>
        <p:txBody>
          <a:bodyPr wrap="square" anchor="ctr">
            <a:noAutofit/>
          </a:bodyPr>
          <a:lstStyle/>
          <a:p>
            <a:pPr marL="285750" indent="-285750" fontAlgn="ctr">
              <a:buFont typeface="Arial" panose="020B0604020202020204" pitchFamily="34" charset="0"/>
              <a:buChar char="•"/>
            </a:pPr>
            <a:r>
              <a:rPr lang="en-US" sz="1400" dirty="0">
                <a:solidFill>
                  <a:schemeClr val="tx2"/>
                </a:solidFill>
                <a:latin typeface="Arial" panose="020B0604020202020204" pitchFamily="34" charset="0"/>
              </a:rPr>
              <a:t>Two nodes with 120 disks provide 24 disk slots per U, with industry-leading density and the lowest TCO per disk slot in the industry.</a:t>
            </a:r>
            <a:endParaRPr lang="en-US" altLang="zh-CN" sz="1400" b="1" dirty="0">
              <a:solidFill>
                <a:schemeClr val="tx2"/>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r>
              <a:rPr lang="en-US" sz="1400" dirty="0">
                <a:solidFill>
                  <a:schemeClr val="tx2"/>
                </a:solidFill>
                <a:latin typeface="Arial" panose="020B0604020202020204" pitchFamily="34" charset="0"/>
              </a:rPr>
              <a:t>The dual-controller switchover design of </a:t>
            </a:r>
            <a:r>
              <a:rPr lang="en-US" sz="1400" dirty="0" err="1">
                <a:solidFill>
                  <a:schemeClr val="tx2"/>
                </a:solidFill>
                <a:latin typeface="Arial" panose="020B0604020202020204" pitchFamily="34" charset="0"/>
              </a:rPr>
              <a:t>vnode</a:t>
            </a:r>
            <a:r>
              <a:rPr lang="en-US" sz="1400" dirty="0">
                <a:solidFill>
                  <a:schemeClr val="tx2"/>
                </a:solidFill>
                <a:latin typeface="Arial" panose="020B0604020202020204" pitchFamily="34" charset="0"/>
              </a:rPr>
              <a:t> eliminates data reconstruction in the case of controller failures, ensuring service continuity and high reliability.</a:t>
            </a:r>
            <a:endParaRPr lang="en-US" altLang="zh-CN" sz="1400" b="1" dirty="0">
              <a:solidFill>
                <a:schemeClr val="tx2"/>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r>
              <a:rPr lang="en-US" sz="1400" dirty="0">
                <a:solidFill>
                  <a:schemeClr val="tx2"/>
                </a:solidFill>
                <a:latin typeface="Arial" panose="020B0604020202020204" pitchFamily="34" charset="0"/>
              </a:rPr>
              <a:t>FRU design for entire system components, independent smooth evolution for each subsystem, one entire system for ever-new data</a:t>
            </a:r>
            <a:endParaRPr lang="en-US" altLang="zh-CN" sz="1400" b="1" dirty="0">
              <a:solidFill>
                <a:schemeClr val="tx2"/>
              </a:solidFill>
              <a:latin typeface="Arial" panose="020B0604020202020204" pitchFamily="34" charset="0"/>
              <a:ea typeface="微软雅黑" panose="020B0503020204020204" pitchFamily="34" charset="-122"/>
            </a:endParaRPr>
          </a:p>
        </p:txBody>
      </p:sp>
      <p:sp>
        <p:nvSpPr>
          <p:cNvPr id="198" name="标题 1"/>
          <p:cNvSpPr txBox="1">
            <a:spLocks/>
          </p:cNvSpPr>
          <p:nvPr/>
        </p:nvSpPr>
        <p:spPr>
          <a:xfrm>
            <a:off x="195411" y="279548"/>
            <a:ext cx="11999421" cy="490906"/>
          </a:xfrm>
          <a:prstGeom prst="rect">
            <a:avLst/>
          </a:prstGeom>
          <a:noFill/>
          <a:ln w="9525">
            <a:noFill/>
            <a:miter lim="800000"/>
            <a:headEnd/>
            <a:tailEnd/>
          </a:ln>
        </p:spPr>
        <p:txBody>
          <a:bodyPr vert="horz" wrap="square" lIns="95295" tIns="47645" rIns="95295" bIns="47645" numCol="1" anchor="ctr" anchorCtr="0" compatLnSpc="1">
            <a:prstTxWarp prst="textNoShape">
              <a:avLst/>
            </a:prstTxWarp>
            <a:noAutofit/>
          </a:bodyPr>
          <a:lstStyle>
            <a:lvl1pPr algn="l" defTabSz="1187323" rtl="0" eaLnBrk="1" latinLnBrk="0" hangingPunct="1">
              <a:lnSpc>
                <a:spcPct val="90000"/>
              </a:lnSpc>
              <a:spcBef>
                <a:spcPct val="0"/>
              </a:spcBef>
              <a:buNone/>
              <a:defRPr sz="5714" kern="1200">
                <a:solidFill>
                  <a:schemeClr val="tx1"/>
                </a:solidFill>
                <a:latin typeface="Arial"/>
                <a:ea typeface="+mj-ea"/>
                <a:cs typeface="+mj-cs"/>
              </a:defRPr>
            </a:lvl1pPr>
          </a:lstStyle>
          <a:p>
            <a:pPr fontAlgn="ctr"/>
            <a:r>
              <a:rPr lang="en-US" sz="2400" b="1">
                <a:solidFill>
                  <a:prstClr val="black"/>
                </a:solidFill>
                <a:latin typeface="Arial" panose="020B0604020202020204" pitchFamily="34" charset="0"/>
              </a:rPr>
              <a:t>Pacific Architecture Concept: High Disk Density, Ultimate TCO, Dual-Controller Switchover, High Reliability, Smooth Data Upgrade, and Ever-New Data</a:t>
            </a:r>
            <a:endParaRPr lang="en-US" altLang="zh-CN" sz="2400" b="1">
              <a:solidFill>
                <a:prstClr val="black"/>
              </a:solidFill>
              <a:latin typeface="Arial" panose="020B0604020202020204" pitchFamily="34" charset="0"/>
              <a:ea typeface="微软雅黑" panose="020B0503020204020204" pitchFamily="34" charset="-122"/>
              <a:sym typeface="+mn-lt"/>
            </a:endParaRPr>
          </a:p>
        </p:txBody>
      </p:sp>
    </p:spTree>
    <p:extLst>
      <p:ext uri="{BB962C8B-B14F-4D97-AF65-F5344CB8AC3E}">
        <p14:creationId xmlns:p14="http://schemas.microsoft.com/office/powerpoint/2010/main" val="1659981222"/>
      </p:ext>
    </p:extLst>
  </p:cSld>
  <p:clrMapOvr>
    <a:masterClrMapping/>
  </p:clrMapOvr>
  <p:transition advClick="0" advTm="800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内容占位符 2"/>
          <p:cNvSpPr txBox="1"/>
          <p:nvPr/>
        </p:nvSpPr>
        <p:spPr bwMode="auto">
          <a:xfrm>
            <a:off x="753023" y="1808680"/>
            <a:ext cx="4867363" cy="244941"/>
          </a:xfrm>
          <a:prstGeom prst="rect">
            <a:avLst/>
          </a:prstGeom>
          <a:solidFill>
            <a:srgbClr val="00B0F0"/>
          </a:solidFill>
        </p:spPr>
        <p:txBody>
          <a:bodyPr wrap="square" rtlCol="0" anchor="ctr">
            <a:noAutofit/>
          </a:bodyPr>
          <a:lstStyle>
            <a:defPPr>
              <a:defRPr lang="zh-CN"/>
            </a:defPPr>
            <a:lvl1pPr algn="ctr">
              <a:defRPr b="1">
                <a:solidFill>
                  <a:srgbClr val="FFFFFF"/>
                </a:solidFill>
                <a:latin typeface="Arial" panose="02010609060101010101" pitchFamily="49" charset="-122"/>
              </a:defRPr>
            </a:lvl1pPr>
          </a:lstStyle>
          <a:p>
            <a:pPr defTabSz="914400" fontAlgn="ctr">
              <a:spcBef>
                <a:spcPct val="0"/>
              </a:spcBef>
              <a:spcAft>
                <a:spcPct val="0"/>
              </a:spcAft>
            </a:pPr>
            <a:r>
              <a:rPr lang="en-US" sz="1050">
                <a:latin typeface="Arial" panose="020B0604020202020204" pitchFamily="34" charset="0"/>
              </a:rPr>
              <a:t>Secondary controller service takeover in the case of a faulty controller</a:t>
            </a:r>
            <a:endParaRPr lang="en-US" altLang="zh-CN" sz="1050">
              <a:latin typeface="Arial" panose="020B0604020202020204" pitchFamily="34" charset="0"/>
              <a:ea typeface="微软雅黑" panose="020B0503020204020204" pitchFamily="34" charset="-122"/>
            </a:endParaRPr>
          </a:p>
        </p:txBody>
      </p:sp>
      <p:sp>
        <p:nvSpPr>
          <p:cNvPr id="558" name="文本框 557"/>
          <p:cNvSpPr txBox="1"/>
          <p:nvPr/>
        </p:nvSpPr>
        <p:spPr>
          <a:xfrm>
            <a:off x="292303" y="5243027"/>
            <a:ext cx="5806767" cy="1042898"/>
          </a:xfrm>
          <a:prstGeom prst="rect">
            <a:avLst/>
          </a:prstGeom>
          <a:noFill/>
        </p:spPr>
        <p:txBody>
          <a:bodyPr wrap="square" rtlCol="0">
            <a:noAutofit/>
          </a:bodyPr>
          <a:lstStyle/>
          <a:p>
            <a:pPr marL="149225" indent="-149225" defTabSz="914400" fontAlgn="ctr">
              <a:spcBef>
                <a:spcPct val="0"/>
              </a:spcBef>
              <a:spcAft>
                <a:spcPct val="0"/>
              </a:spcAft>
            </a:pPr>
            <a:r>
              <a:rPr lang="en-US" sz="1050" dirty="0">
                <a:latin typeface="Arial" panose="020B0604020202020204" pitchFamily="34" charset="0"/>
              </a:rPr>
              <a:t>1. When a single node is faulty, SSDs are taken over by the secondary controller physically within 10 seconds, and no reconstruction is required. Compared with common hardware, the fault recovery duration is reduced from days to seconds.</a:t>
            </a:r>
          </a:p>
          <a:p>
            <a:pPr marL="149225" indent="-149225" defTabSz="914400" fontAlgn="ctr">
              <a:spcBef>
                <a:spcPct val="0"/>
              </a:spcBef>
              <a:spcAft>
                <a:spcPct val="0"/>
              </a:spcAft>
            </a:pPr>
            <a:r>
              <a:rPr lang="en-US" sz="1050" dirty="0">
                <a:solidFill>
                  <a:srgbClr val="000000"/>
                </a:solidFill>
                <a:latin typeface="Arial" panose="020B0604020202020204" pitchFamily="34" charset="0"/>
              </a:rPr>
              <a:t>2. The system software can be upgraded online and offline without service interruption.</a:t>
            </a:r>
            <a:endParaRPr lang="en-US" altLang="zh-CN" sz="1050" dirty="0">
              <a:solidFill>
                <a:srgbClr val="000000"/>
              </a:solidFill>
              <a:latin typeface="Arial" panose="020B0604020202020204" pitchFamily="34" charset="0"/>
              <a:ea typeface="微软雅黑" panose="020B0503020204020204" pitchFamily="34" charset="-122"/>
            </a:endParaRPr>
          </a:p>
          <a:p>
            <a:pPr marL="149225" indent="-149225" defTabSz="914400" fontAlgn="ctr">
              <a:spcBef>
                <a:spcPct val="0"/>
              </a:spcBef>
              <a:spcAft>
                <a:spcPct val="0"/>
              </a:spcAft>
            </a:pPr>
            <a:r>
              <a:rPr lang="en-US" sz="1050" dirty="0">
                <a:solidFill>
                  <a:srgbClr val="000000"/>
                </a:solidFill>
                <a:latin typeface="Arial" panose="020B0604020202020204" pitchFamily="34" charset="0"/>
              </a:rPr>
              <a:t>3. Controllers and modules can be replaced online.</a:t>
            </a:r>
            <a:endParaRPr lang="en-US" altLang="zh-CN" sz="1050" dirty="0">
              <a:solidFill>
                <a:srgbClr val="000000"/>
              </a:solidFill>
              <a:latin typeface="Arial" panose="020B0604020202020204" pitchFamily="34" charset="0"/>
              <a:ea typeface="微软雅黑" panose="020B0503020204020204" pitchFamily="34" charset="-122"/>
            </a:endParaRPr>
          </a:p>
        </p:txBody>
      </p:sp>
      <p:sp>
        <p:nvSpPr>
          <p:cNvPr id="561" name="流程图: 磁盘 560"/>
          <p:cNvSpPr/>
          <p:nvPr/>
        </p:nvSpPr>
        <p:spPr bwMode="auto">
          <a:xfrm>
            <a:off x="3278891" y="4413904"/>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62" name="流程图: 磁盘 561"/>
          <p:cNvSpPr/>
          <p:nvPr/>
        </p:nvSpPr>
        <p:spPr bwMode="auto">
          <a:xfrm>
            <a:off x="3278891" y="4554391"/>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63" name="矩形 562"/>
          <p:cNvSpPr/>
          <p:nvPr/>
        </p:nvSpPr>
        <p:spPr bwMode="auto">
          <a:xfrm>
            <a:off x="3278891" y="3807693"/>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64" name="矩形 563"/>
          <p:cNvSpPr/>
          <p:nvPr/>
        </p:nvSpPr>
        <p:spPr bwMode="auto">
          <a:xfrm>
            <a:off x="3247330" y="3296781"/>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65" name="流程图: 磁盘 564"/>
          <p:cNvSpPr/>
          <p:nvPr/>
        </p:nvSpPr>
        <p:spPr bwMode="auto">
          <a:xfrm>
            <a:off x="3570126" y="4413904"/>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66" name="流程图: 磁盘 565"/>
          <p:cNvSpPr/>
          <p:nvPr/>
        </p:nvSpPr>
        <p:spPr bwMode="auto">
          <a:xfrm>
            <a:off x="3570126" y="4554391"/>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67" name="矩形 566"/>
          <p:cNvSpPr/>
          <p:nvPr/>
        </p:nvSpPr>
        <p:spPr bwMode="auto">
          <a:xfrm>
            <a:off x="3570126" y="3807693"/>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68" name="矩形 567"/>
          <p:cNvSpPr/>
          <p:nvPr/>
        </p:nvSpPr>
        <p:spPr bwMode="auto">
          <a:xfrm>
            <a:off x="3538567" y="3296781"/>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69" name="流程图: 磁盘 568"/>
          <p:cNvSpPr/>
          <p:nvPr/>
        </p:nvSpPr>
        <p:spPr bwMode="auto">
          <a:xfrm>
            <a:off x="3862262" y="4413904"/>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70" name="流程图: 磁盘 569"/>
          <p:cNvSpPr/>
          <p:nvPr/>
        </p:nvSpPr>
        <p:spPr bwMode="auto">
          <a:xfrm>
            <a:off x="3862262" y="4554391"/>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71" name="矩形 570"/>
          <p:cNvSpPr/>
          <p:nvPr/>
        </p:nvSpPr>
        <p:spPr bwMode="auto">
          <a:xfrm>
            <a:off x="3862262" y="3807693"/>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72" name="矩形 571"/>
          <p:cNvSpPr/>
          <p:nvPr/>
        </p:nvSpPr>
        <p:spPr bwMode="auto">
          <a:xfrm>
            <a:off x="3830701" y="3296781"/>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73" name="流程图: 磁盘 572"/>
          <p:cNvSpPr/>
          <p:nvPr/>
        </p:nvSpPr>
        <p:spPr bwMode="auto">
          <a:xfrm>
            <a:off x="4153498" y="4413904"/>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74" name="流程图: 磁盘 573"/>
          <p:cNvSpPr/>
          <p:nvPr/>
        </p:nvSpPr>
        <p:spPr bwMode="auto">
          <a:xfrm>
            <a:off x="4153498" y="4554391"/>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75" name="矩形 574"/>
          <p:cNvSpPr/>
          <p:nvPr/>
        </p:nvSpPr>
        <p:spPr bwMode="auto">
          <a:xfrm>
            <a:off x="4153498" y="3807693"/>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76" name="矩形 575"/>
          <p:cNvSpPr/>
          <p:nvPr/>
        </p:nvSpPr>
        <p:spPr bwMode="auto">
          <a:xfrm>
            <a:off x="4121938" y="3296781"/>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78" name="流程图: 磁盘 577"/>
          <p:cNvSpPr/>
          <p:nvPr/>
        </p:nvSpPr>
        <p:spPr bwMode="auto">
          <a:xfrm>
            <a:off x="4577269" y="4413904"/>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79" name="流程图: 磁盘 578"/>
          <p:cNvSpPr/>
          <p:nvPr/>
        </p:nvSpPr>
        <p:spPr bwMode="auto">
          <a:xfrm>
            <a:off x="4577269" y="4554391"/>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80" name="矩形 579"/>
          <p:cNvSpPr/>
          <p:nvPr/>
        </p:nvSpPr>
        <p:spPr bwMode="auto">
          <a:xfrm>
            <a:off x="4577269" y="3807693"/>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81" name="矩形 580"/>
          <p:cNvSpPr/>
          <p:nvPr/>
        </p:nvSpPr>
        <p:spPr bwMode="auto">
          <a:xfrm>
            <a:off x="4545708" y="3296781"/>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82" name="流程图: 磁盘 581"/>
          <p:cNvSpPr/>
          <p:nvPr/>
        </p:nvSpPr>
        <p:spPr bwMode="auto">
          <a:xfrm>
            <a:off x="4868505" y="4413904"/>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83" name="流程图: 磁盘 582"/>
          <p:cNvSpPr/>
          <p:nvPr/>
        </p:nvSpPr>
        <p:spPr bwMode="auto">
          <a:xfrm>
            <a:off x="4868505" y="4554391"/>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84" name="矩形 583"/>
          <p:cNvSpPr/>
          <p:nvPr/>
        </p:nvSpPr>
        <p:spPr bwMode="auto">
          <a:xfrm>
            <a:off x="4868505" y="3807693"/>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85" name="矩形 584"/>
          <p:cNvSpPr/>
          <p:nvPr/>
        </p:nvSpPr>
        <p:spPr bwMode="auto">
          <a:xfrm>
            <a:off x="4836945" y="3296781"/>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86" name="流程图: 磁盘 585"/>
          <p:cNvSpPr/>
          <p:nvPr/>
        </p:nvSpPr>
        <p:spPr bwMode="auto">
          <a:xfrm>
            <a:off x="5160641" y="4413904"/>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87" name="流程图: 磁盘 586"/>
          <p:cNvSpPr/>
          <p:nvPr/>
        </p:nvSpPr>
        <p:spPr bwMode="auto">
          <a:xfrm>
            <a:off x="5160641" y="4554391"/>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88" name="矩形 587"/>
          <p:cNvSpPr/>
          <p:nvPr/>
        </p:nvSpPr>
        <p:spPr bwMode="auto">
          <a:xfrm>
            <a:off x="5160641" y="3807693"/>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89" name="矩形 588"/>
          <p:cNvSpPr/>
          <p:nvPr/>
        </p:nvSpPr>
        <p:spPr bwMode="auto">
          <a:xfrm>
            <a:off x="5129080" y="3296781"/>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90" name="流程图: 磁盘 589"/>
          <p:cNvSpPr/>
          <p:nvPr/>
        </p:nvSpPr>
        <p:spPr bwMode="auto">
          <a:xfrm>
            <a:off x="5451876" y="4413904"/>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91" name="流程图: 磁盘 590"/>
          <p:cNvSpPr/>
          <p:nvPr/>
        </p:nvSpPr>
        <p:spPr bwMode="auto">
          <a:xfrm>
            <a:off x="5451876" y="4554391"/>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92" name="矩形 591"/>
          <p:cNvSpPr/>
          <p:nvPr/>
        </p:nvSpPr>
        <p:spPr bwMode="auto">
          <a:xfrm>
            <a:off x="5451876" y="3807693"/>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93" name="矩形 592"/>
          <p:cNvSpPr/>
          <p:nvPr/>
        </p:nvSpPr>
        <p:spPr bwMode="auto">
          <a:xfrm>
            <a:off x="5420317" y="3296781"/>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596" name="文本框 595"/>
          <p:cNvSpPr txBox="1"/>
          <p:nvPr/>
        </p:nvSpPr>
        <p:spPr>
          <a:xfrm>
            <a:off x="3177103" y="4255819"/>
            <a:ext cx="620239" cy="200055"/>
          </a:xfrm>
          <a:prstGeom prst="rect">
            <a:avLst/>
          </a:prstGeom>
          <a:noFill/>
        </p:spPr>
        <p:txBody>
          <a:bodyPr wrap="square" rtlCol="0">
            <a:noAutofit/>
          </a:bodyPr>
          <a:lstStyle/>
          <a:p>
            <a:pPr defTabSz="914400" fontAlgn="ctr">
              <a:spcBef>
                <a:spcPct val="0"/>
              </a:spcBef>
              <a:spcAft>
                <a:spcPct val="0"/>
              </a:spcAft>
              <a:defRPr/>
            </a:pPr>
            <a:r>
              <a:rPr lang="en-US" sz="700">
                <a:solidFill>
                  <a:srgbClr val="000000"/>
                </a:solidFill>
                <a:latin typeface="Arial" panose="020B0604020202020204" pitchFamily="34" charset="0"/>
              </a:rPr>
              <a:t>15 x HDDs</a:t>
            </a: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98" name="左右箭头 597"/>
          <p:cNvSpPr/>
          <p:nvPr/>
        </p:nvSpPr>
        <p:spPr bwMode="auto">
          <a:xfrm>
            <a:off x="4380714" y="4459016"/>
            <a:ext cx="164995" cy="143893"/>
          </a:xfrm>
          <a:prstGeom prst="leftRightArrow">
            <a:avLst/>
          </a:prstGeom>
          <a:solidFill>
            <a:srgbClr val="FFFFFF">
              <a:lumMod val="50000"/>
            </a:srgbClr>
          </a:solidFill>
          <a:ln>
            <a:noFill/>
          </a:ln>
          <a:effectLst/>
        </p:spPr>
        <p:txBody>
          <a:bodyPr vert="horz" wrap="square" lIns="68562" tIns="34281" rIns="68562" bIns="34281"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599" name="文本框 598"/>
          <p:cNvSpPr txBox="1"/>
          <p:nvPr/>
        </p:nvSpPr>
        <p:spPr>
          <a:xfrm>
            <a:off x="992048" y="4958156"/>
            <a:ext cx="1408250" cy="369332"/>
          </a:xfrm>
          <a:prstGeom prst="rect">
            <a:avLst/>
          </a:prstGeom>
          <a:noFill/>
        </p:spPr>
        <p:txBody>
          <a:bodyPr wrap="square" rtlCol="0">
            <a:noAutofit/>
          </a:bodyPr>
          <a:lstStyle/>
          <a:p>
            <a:pPr algn="ctr" defTabSz="914400" fontAlgn="ctr">
              <a:spcBef>
                <a:spcPct val="0"/>
              </a:spcBef>
              <a:spcAft>
                <a:spcPct val="0"/>
              </a:spcAft>
              <a:defRPr/>
            </a:pPr>
            <a:r>
              <a:rPr lang="en-US" sz="900">
                <a:solidFill>
                  <a:srgbClr val="000000"/>
                </a:solidFill>
                <a:latin typeface="Arial" panose="020B0604020202020204" pitchFamily="34" charset="0"/>
              </a:rPr>
              <a:t>Dual-controller takeover</a:t>
            </a:r>
          </a:p>
        </p:txBody>
      </p:sp>
      <p:sp>
        <p:nvSpPr>
          <p:cNvPr id="600" name="文本框 599"/>
          <p:cNvSpPr txBox="1"/>
          <p:nvPr/>
        </p:nvSpPr>
        <p:spPr>
          <a:xfrm>
            <a:off x="3180140" y="3624351"/>
            <a:ext cx="1039067" cy="200055"/>
          </a:xfrm>
          <a:prstGeom prst="rect">
            <a:avLst/>
          </a:prstGeom>
          <a:noFill/>
        </p:spPr>
        <p:txBody>
          <a:bodyPr wrap="square" rtlCol="0">
            <a:noAutofit/>
          </a:bodyPr>
          <a:lstStyle/>
          <a:p>
            <a:pPr defTabSz="914400" fontAlgn="ctr">
              <a:spcBef>
                <a:spcPct val="0"/>
              </a:spcBef>
              <a:spcAft>
                <a:spcPct val="0"/>
              </a:spcAft>
              <a:defRPr/>
            </a:pPr>
            <a:r>
              <a:rPr lang="en-US" sz="700">
                <a:solidFill>
                  <a:srgbClr val="000000"/>
                </a:solidFill>
                <a:latin typeface="Arial" panose="020B0604020202020204" pitchFamily="34" charset="0"/>
              </a:rPr>
              <a:t>Single-controller SSD</a:t>
            </a:r>
            <a:endParaRPr lang="en-US" altLang="zh-CN" sz="700" kern="0">
              <a:solidFill>
                <a:srgbClr val="000000"/>
              </a:solidFill>
              <a:latin typeface="Arial" panose="020B0604020202020204" pitchFamily="34" charset="0"/>
              <a:ea typeface="微软雅黑" panose="020B0503020204020204" pitchFamily="34" charset="-122"/>
            </a:endParaRPr>
          </a:p>
        </p:txBody>
      </p:sp>
      <p:cxnSp>
        <p:nvCxnSpPr>
          <p:cNvPr id="611" name="直接连接符 610"/>
          <p:cNvCxnSpPr/>
          <p:nvPr/>
        </p:nvCxnSpPr>
        <p:spPr bwMode="auto">
          <a:xfrm flipV="1">
            <a:off x="414473" y="3215926"/>
            <a:ext cx="5331337" cy="9381"/>
          </a:xfrm>
          <a:prstGeom prst="line">
            <a:avLst/>
          </a:prstGeom>
          <a:noFill/>
          <a:ln w="9525" cap="flat" cmpd="sng" algn="ctr">
            <a:solidFill>
              <a:srgbClr val="00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2" name="流程图: 磁盘 611"/>
          <p:cNvSpPr/>
          <p:nvPr/>
        </p:nvSpPr>
        <p:spPr bwMode="auto">
          <a:xfrm>
            <a:off x="511851" y="4430833"/>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13" name="流程图: 磁盘 612"/>
          <p:cNvSpPr/>
          <p:nvPr/>
        </p:nvSpPr>
        <p:spPr bwMode="auto">
          <a:xfrm>
            <a:off x="511851" y="4571319"/>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14" name="矩形 613"/>
          <p:cNvSpPr/>
          <p:nvPr/>
        </p:nvSpPr>
        <p:spPr bwMode="auto">
          <a:xfrm>
            <a:off x="511851" y="3824621"/>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15" name="矩形 614"/>
          <p:cNvSpPr/>
          <p:nvPr/>
        </p:nvSpPr>
        <p:spPr bwMode="auto">
          <a:xfrm>
            <a:off x="480290" y="3313710"/>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16" name="流程图: 磁盘 615"/>
          <p:cNvSpPr/>
          <p:nvPr/>
        </p:nvSpPr>
        <p:spPr bwMode="auto">
          <a:xfrm>
            <a:off x="803087" y="4430833"/>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17" name="流程图: 磁盘 616"/>
          <p:cNvSpPr/>
          <p:nvPr/>
        </p:nvSpPr>
        <p:spPr bwMode="auto">
          <a:xfrm>
            <a:off x="803087" y="4571319"/>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18" name="矩形 617"/>
          <p:cNvSpPr/>
          <p:nvPr/>
        </p:nvSpPr>
        <p:spPr bwMode="auto">
          <a:xfrm>
            <a:off x="803087" y="3824621"/>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19" name="矩形 618"/>
          <p:cNvSpPr/>
          <p:nvPr/>
        </p:nvSpPr>
        <p:spPr bwMode="auto">
          <a:xfrm>
            <a:off x="771527" y="3313710"/>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20" name="流程图: 磁盘 619"/>
          <p:cNvSpPr/>
          <p:nvPr/>
        </p:nvSpPr>
        <p:spPr bwMode="auto">
          <a:xfrm>
            <a:off x="1095223" y="4430833"/>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21" name="流程图: 磁盘 620"/>
          <p:cNvSpPr/>
          <p:nvPr/>
        </p:nvSpPr>
        <p:spPr bwMode="auto">
          <a:xfrm>
            <a:off x="1095223" y="4571319"/>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22" name="矩形 621"/>
          <p:cNvSpPr/>
          <p:nvPr/>
        </p:nvSpPr>
        <p:spPr bwMode="auto">
          <a:xfrm>
            <a:off x="1095223" y="3824621"/>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23" name="矩形 622"/>
          <p:cNvSpPr/>
          <p:nvPr/>
        </p:nvSpPr>
        <p:spPr bwMode="auto">
          <a:xfrm>
            <a:off x="1063662" y="3313710"/>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24" name="流程图: 磁盘 623"/>
          <p:cNvSpPr/>
          <p:nvPr/>
        </p:nvSpPr>
        <p:spPr bwMode="auto">
          <a:xfrm>
            <a:off x="1386458" y="4430833"/>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25" name="流程图: 磁盘 624"/>
          <p:cNvSpPr/>
          <p:nvPr/>
        </p:nvSpPr>
        <p:spPr bwMode="auto">
          <a:xfrm>
            <a:off x="1386458" y="4571319"/>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26" name="矩形 625"/>
          <p:cNvSpPr/>
          <p:nvPr/>
        </p:nvSpPr>
        <p:spPr bwMode="auto">
          <a:xfrm>
            <a:off x="1386458" y="3824621"/>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27" name="矩形 626"/>
          <p:cNvSpPr/>
          <p:nvPr/>
        </p:nvSpPr>
        <p:spPr bwMode="auto">
          <a:xfrm>
            <a:off x="1354897" y="3313710"/>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29" name="流程图: 磁盘 628"/>
          <p:cNvSpPr/>
          <p:nvPr/>
        </p:nvSpPr>
        <p:spPr bwMode="auto">
          <a:xfrm>
            <a:off x="1810229" y="4430833"/>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30" name="流程图: 磁盘 629"/>
          <p:cNvSpPr/>
          <p:nvPr/>
        </p:nvSpPr>
        <p:spPr bwMode="auto">
          <a:xfrm>
            <a:off x="1810229" y="4571319"/>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31" name="矩形 630"/>
          <p:cNvSpPr/>
          <p:nvPr/>
        </p:nvSpPr>
        <p:spPr bwMode="auto">
          <a:xfrm>
            <a:off x="1810229" y="3824621"/>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32" name="矩形 631"/>
          <p:cNvSpPr/>
          <p:nvPr/>
        </p:nvSpPr>
        <p:spPr bwMode="auto">
          <a:xfrm>
            <a:off x="1778669" y="3313710"/>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33" name="流程图: 磁盘 632"/>
          <p:cNvSpPr/>
          <p:nvPr/>
        </p:nvSpPr>
        <p:spPr bwMode="auto">
          <a:xfrm>
            <a:off x="2101465" y="4430833"/>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34" name="流程图: 磁盘 633"/>
          <p:cNvSpPr/>
          <p:nvPr/>
        </p:nvSpPr>
        <p:spPr bwMode="auto">
          <a:xfrm>
            <a:off x="2101465" y="4571319"/>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35" name="矩形 634"/>
          <p:cNvSpPr/>
          <p:nvPr/>
        </p:nvSpPr>
        <p:spPr bwMode="auto">
          <a:xfrm>
            <a:off x="2101465" y="3824621"/>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36" name="矩形 635"/>
          <p:cNvSpPr/>
          <p:nvPr/>
        </p:nvSpPr>
        <p:spPr bwMode="auto">
          <a:xfrm>
            <a:off x="2069904" y="3313710"/>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37" name="流程图: 磁盘 636"/>
          <p:cNvSpPr/>
          <p:nvPr/>
        </p:nvSpPr>
        <p:spPr bwMode="auto">
          <a:xfrm>
            <a:off x="2393600" y="4430833"/>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38" name="流程图: 磁盘 637"/>
          <p:cNvSpPr/>
          <p:nvPr/>
        </p:nvSpPr>
        <p:spPr bwMode="auto">
          <a:xfrm>
            <a:off x="2393600" y="4571319"/>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39" name="矩形 638"/>
          <p:cNvSpPr/>
          <p:nvPr/>
        </p:nvSpPr>
        <p:spPr bwMode="auto">
          <a:xfrm>
            <a:off x="2393600" y="3824621"/>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40" name="矩形 639"/>
          <p:cNvSpPr/>
          <p:nvPr/>
        </p:nvSpPr>
        <p:spPr bwMode="auto">
          <a:xfrm>
            <a:off x="2362040" y="3313710"/>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41" name="流程图: 磁盘 640"/>
          <p:cNvSpPr/>
          <p:nvPr/>
        </p:nvSpPr>
        <p:spPr bwMode="auto">
          <a:xfrm>
            <a:off x="2684837" y="4430833"/>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42" name="流程图: 磁盘 641"/>
          <p:cNvSpPr/>
          <p:nvPr/>
        </p:nvSpPr>
        <p:spPr bwMode="auto">
          <a:xfrm>
            <a:off x="2684837" y="4571319"/>
            <a:ext cx="194757" cy="103745"/>
          </a:xfrm>
          <a:prstGeom prst="flowChartMagneticDisk">
            <a:avLst/>
          </a:prstGeom>
          <a:solidFill>
            <a:srgbClr val="FFFFFF"/>
          </a:solidFill>
          <a:ln w="12700" cap="flat" cmpd="sng" algn="ctr">
            <a:solidFill>
              <a:srgbClr val="000000"/>
            </a:solidFill>
            <a:prstDash val="solid"/>
          </a:ln>
          <a:effectLst/>
        </p:spPr>
        <p:txBody>
          <a:bodyPr vert="horz" wrap="square" lIns="0" tIns="34277" rIns="0"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43" name="矩形 642"/>
          <p:cNvSpPr/>
          <p:nvPr/>
        </p:nvSpPr>
        <p:spPr bwMode="auto">
          <a:xfrm>
            <a:off x="2684837" y="3824621"/>
            <a:ext cx="194757" cy="236293"/>
          </a:xfrm>
          <a:prstGeom prst="rect">
            <a:avLst/>
          </a:prstGeom>
          <a:solidFill>
            <a:srgbClr val="FFFFFF"/>
          </a:solidFill>
          <a:ln w="12700" cap="flat" cmpd="sng" algn="ctr">
            <a:solidFill>
              <a:srgbClr val="000000"/>
            </a:solidFill>
            <a:prstDash val="solid"/>
          </a:ln>
          <a:effec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SSD</a:t>
            </a:r>
            <a:endParaRPr lang="en-US" altLang="zh-CN" sz="600" kern="0">
              <a:solidFill>
                <a:srgbClr val="000000"/>
              </a:solidFill>
              <a:latin typeface="Arial" panose="020B0604020202020204" pitchFamily="34" charset="0"/>
              <a:ea typeface="微软雅黑" panose="020B0503020204020204" pitchFamily="34" charset="-122"/>
            </a:endParaRPr>
          </a:p>
        </p:txBody>
      </p:sp>
      <p:sp>
        <p:nvSpPr>
          <p:cNvPr id="644" name="矩形 643"/>
          <p:cNvSpPr/>
          <p:nvPr/>
        </p:nvSpPr>
        <p:spPr bwMode="auto">
          <a:xfrm>
            <a:off x="2653277" y="3313710"/>
            <a:ext cx="258776" cy="166189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r>
              <a:rPr lang="en-US" sz="600">
                <a:solidFill>
                  <a:srgbClr val="000000"/>
                </a:solidFill>
                <a:latin typeface="Arial" panose="020B0604020202020204" pitchFamily="34" charset="0"/>
              </a:rPr>
              <a:t>VNODE</a:t>
            </a:r>
            <a:endParaRPr lang="en-US" altLang="zh-CN" sz="600" kern="0">
              <a:solidFill>
                <a:srgbClr val="000000"/>
              </a:solidFill>
              <a:latin typeface="Arial" panose="020B0604020202020204" pitchFamily="34" charset="0"/>
              <a:ea typeface="微软雅黑" panose="020B0503020204020204" pitchFamily="34" charset="-122"/>
            </a:endParaRPr>
          </a:p>
        </p:txBody>
      </p:sp>
      <p:grpSp>
        <p:nvGrpSpPr>
          <p:cNvPr id="7" name="组合 6"/>
          <p:cNvGrpSpPr/>
          <p:nvPr/>
        </p:nvGrpSpPr>
        <p:grpSpPr>
          <a:xfrm>
            <a:off x="414473" y="2304709"/>
            <a:ext cx="5331337" cy="2840790"/>
            <a:chOff x="414473" y="2262052"/>
            <a:chExt cx="5331337" cy="2952763"/>
          </a:xfrm>
        </p:grpSpPr>
        <p:sp>
          <p:nvSpPr>
            <p:cNvPr id="577" name="矩形 576"/>
            <p:cNvSpPr/>
            <p:nvPr/>
          </p:nvSpPr>
          <p:spPr bwMode="auto">
            <a:xfrm>
              <a:off x="3181513" y="2262052"/>
              <a:ext cx="1265919" cy="2935835"/>
            </a:xfrm>
            <a:prstGeom prst="rect">
              <a:avLst/>
            </a:prstGeom>
            <a:noFill/>
            <a:ln w="12700">
              <a:solidFill>
                <a:srgbClr val="0070C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Controller A</a:t>
              </a:r>
            </a:p>
          </p:txBody>
        </p:sp>
        <p:sp>
          <p:nvSpPr>
            <p:cNvPr id="594" name="矩形 593"/>
            <p:cNvSpPr/>
            <p:nvPr/>
          </p:nvSpPr>
          <p:spPr bwMode="auto">
            <a:xfrm>
              <a:off x="4479891" y="2262052"/>
              <a:ext cx="1265919" cy="2935835"/>
            </a:xfrm>
            <a:prstGeom prst="rect">
              <a:avLst/>
            </a:prstGeom>
            <a:noFill/>
            <a:ln w="12700">
              <a:solidFill>
                <a:srgbClr val="0070C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Controller B</a:t>
              </a:r>
            </a:p>
          </p:txBody>
        </p:sp>
        <p:sp>
          <p:nvSpPr>
            <p:cNvPr id="628" name="矩形 627"/>
            <p:cNvSpPr/>
            <p:nvPr/>
          </p:nvSpPr>
          <p:spPr bwMode="auto">
            <a:xfrm>
              <a:off x="414473" y="2278980"/>
              <a:ext cx="1265919" cy="2935835"/>
            </a:xfrm>
            <a:prstGeom prst="rect">
              <a:avLst/>
            </a:prstGeom>
            <a:noFill/>
            <a:ln w="12700">
              <a:solidFill>
                <a:srgbClr val="0070C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Controller A</a:t>
              </a:r>
            </a:p>
          </p:txBody>
        </p:sp>
        <p:sp>
          <p:nvSpPr>
            <p:cNvPr id="645" name="矩形 644"/>
            <p:cNvSpPr/>
            <p:nvPr/>
          </p:nvSpPr>
          <p:spPr bwMode="auto">
            <a:xfrm>
              <a:off x="1712852" y="2278980"/>
              <a:ext cx="1265919" cy="2935835"/>
            </a:xfrm>
            <a:prstGeom prst="rect">
              <a:avLst/>
            </a:prstGeom>
            <a:noFill/>
            <a:ln w="12700">
              <a:solidFill>
                <a:srgbClr val="0070C0"/>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Controller B</a:t>
              </a:r>
            </a:p>
          </p:txBody>
        </p:sp>
      </p:grpSp>
      <p:grpSp>
        <p:nvGrpSpPr>
          <p:cNvPr id="8" name="组合 7"/>
          <p:cNvGrpSpPr/>
          <p:nvPr/>
        </p:nvGrpSpPr>
        <p:grpSpPr>
          <a:xfrm>
            <a:off x="347756" y="2076510"/>
            <a:ext cx="5451488" cy="3157124"/>
            <a:chOff x="347756" y="2033852"/>
            <a:chExt cx="5451488" cy="3236259"/>
          </a:xfrm>
        </p:grpSpPr>
        <p:sp>
          <p:nvSpPr>
            <p:cNvPr id="595" name="矩形 594"/>
            <p:cNvSpPr/>
            <p:nvPr/>
          </p:nvSpPr>
          <p:spPr bwMode="auto">
            <a:xfrm>
              <a:off x="3105109" y="2034427"/>
              <a:ext cx="2694135" cy="323568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Enclosure 2</a:t>
              </a: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646" name="矩形 645"/>
            <p:cNvSpPr/>
            <p:nvPr/>
          </p:nvSpPr>
          <p:spPr bwMode="auto">
            <a:xfrm>
              <a:off x="347756" y="2033852"/>
              <a:ext cx="2694135" cy="3235684"/>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Enclosure 1</a:t>
              </a:r>
              <a:endParaRPr lang="en-US" altLang="zh-CN" sz="800" kern="0">
                <a:solidFill>
                  <a:srgbClr val="000000"/>
                </a:solidFill>
                <a:latin typeface="Arial" panose="020B0604020202020204" pitchFamily="34" charset="0"/>
                <a:ea typeface="微软雅黑" panose="020B0503020204020204" pitchFamily="34" charset="-122"/>
              </a:endParaRPr>
            </a:p>
          </p:txBody>
        </p:sp>
      </p:grpSp>
      <p:sp>
        <p:nvSpPr>
          <p:cNvPr id="647" name="文本框 646"/>
          <p:cNvSpPr txBox="1"/>
          <p:nvPr/>
        </p:nvSpPr>
        <p:spPr>
          <a:xfrm>
            <a:off x="396488" y="4259775"/>
            <a:ext cx="620239" cy="200055"/>
          </a:xfrm>
          <a:prstGeom prst="rect">
            <a:avLst/>
          </a:prstGeom>
          <a:noFill/>
        </p:spPr>
        <p:txBody>
          <a:bodyPr wrap="square" rtlCol="0">
            <a:noAutofit/>
          </a:bodyPr>
          <a:lstStyle/>
          <a:p>
            <a:pPr defTabSz="914400" fontAlgn="ctr">
              <a:spcBef>
                <a:spcPct val="0"/>
              </a:spcBef>
              <a:spcAft>
                <a:spcPct val="0"/>
              </a:spcAft>
              <a:defRPr/>
            </a:pPr>
            <a:r>
              <a:rPr lang="en-US" sz="700">
                <a:solidFill>
                  <a:srgbClr val="000000"/>
                </a:solidFill>
                <a:latin typeface="Arial" panose="020B0604020202020204" pitchFamily="34" charset="0"/>
              </a:rPr>
              <a:t>15 x HDDs</a:t>
            </a: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49" name="左右箭头 648"/>
          <p:cNvSpPr/>
          <p:nvPr/>
        </p:nvSpPr>
        <p:spPr bwMode="auto">
          <a:xfrm>
            <a:off x="1613675" y="4475945"/>
            <a:ext cx="164995" cy="143893"/>
          </a:xfrm>
          <a:prstGeom prst="leftRightArrow">
            <a:avLst/>
          </a:prstGeom>
          <a:solidFill>
            <a:srgbClr val="FFFFFF">
              <a:lumMod val="50000"/>
            </a:srgbClr>
          </a:solidFill>
          <a:ln>
            <a:noFill/>
          </a:ln>
          <a:effectLst/>
        </p:spPr>
        <p:txBody>
          <a:bodyPr vert="horz" wrap="square" lIns="68562" tIns="34281" rIns="68562" bIns="34281"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50" name="文本框 649"/>
          <p:cNvSpPr txBox="1"/>
          <p:nvPr/>
        </p:nvSpPr>
        <p:spPr>
          <a:xfrm>
            <a:off x="415694" y="3633573"/>
            <a:ext cx="1039067" cy="200055"/>
          </a:xfrm>
          <a:prstGeom prst="rect">
            <a:avLst/>
          </a:prstGeom>
          <a:noFill/>
        </p:spPr>
        <p:txBody>
          <a:bodyPr wrap="square" rtlCol="0">
            <a:noAutofit/>
          </a:bodyPr>
          <a:lstStyle/>
          <a:p>
            <a:pPr defTabSz="914400" fontAlgn="ctr">
              <a:spcBef>
                <a:spcPct val="0"/>
              </a:spcBef>
              <a:spcAft>
                <a:spcPct val="0"/>
              </a:spcAft>
              <a:defRPr/>
            </a:pPr>
            <a:r>
              <a:rPr lang="en-US" sz="700">
                <a:solidFill>
                  <a:srgbClr val="000000"/>
                </a:solidFill>
                <a:latin typeface="Arial" panose="020B0604020202020204" pitchFamily="34" charset="0"/>
              </a:rPr>
              <a:t>Single-controller SSD</a:t>
            </a:r>
            <a:endParaRPr lang="en-US" altLang="zh-CN" sz="700" kern="0">
              <a:solidFill>
                <a:srgbClr val="000000"/>
              </a:solidFill>
              <a:latin typeface="Arial" panose="020B0604020202020204" pitchFamily="34" charset="0"/>
              <a:ea typeface="微软雅黑" panose="020B0503020204020204" pitchFamily="34" charset="-122"/>
            </a:endParaRPr>
          </a:p>
        </p:txBody>
      </p:sp>
      <p:grpSp>
        <p:nvGrpSpPr>
          <p:cNvPr id="5" name="组合 4"/>
          <p:cNvGrpSpPr/>
          <p:nvPr/>
        </p:nvGrpSpPr>
        <p:grpSpPr>
          <a:xfrm>
            <a:off x="480290" y="2578277"/>
            <a:ext cx="1133384" cy="474229"/>
            <a:chOff x="480290" y="2535620"/>
            <a:chExt cx="1133384" cy="474229"/>
          </a:xfrm>
        </p:grpSpPr>
        <p:sp>
          <p:nvSpPr>
            <p:cNvPr id="651" name="矩形 650"/>
            <p:cNvSpPr/>
            <p:nvPr/>
          </p:nvSpPr>
          <p:spPr bwMode="auto">
            <a:xfrm>
              <a:off x="480290" y="2535620"/>
              <a:ext cx="1133384" cy="474229"/>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652" name="矩形 651"/>
            <p:cNvSpPr/>
            <p:nvPr/>
          </p:nvSpPr>
          <p:spPr bwMode="auto">
            <a:xfrm>
              <a:off x="544308" y="2631636"/>
              <a:ext cx="1016509" cy="262867"/>
            </a:xfrm>
            <a:prstGeom prst="rect">
              <a:avLst/>
            </a:prstGeom>
            <a:noFill/>
            <a:ln>
              <a:no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1000">
                  <a:solidFill>
                    <a:srgbClr val="000000"/>
                  </a:solidFill>
                  <a:latin typeface="Arial" panose="020B0604020202020204" pitchFamily="34" charset="0"/>
                </a:rPr>
                <a:t>Compute virtual unit</a:t>
              </a:r>
              <a:endParaRPr lang="en-US" altLang="zh-CN" sz="1000" kern="0">
                <a:solidFill>
                  <a:srgbClr val="000000"/>
                </a:solidFill>
                <a:latin typeface="Arial" panose="020B0604020202020204" pitchFamily="34" charset="0"/>
                <a:ea typeface="微软雅黑" panose="020B0503020204020204" pitchFamily="34" charset="-122"/>
              </a:endParaRPr>
            </a:p>
          </p:txBody>
        </p:sp>
      </p:grpSp>
      <p:cxnSp>
        <p:nvCxnSpPr>
          <p:cNvPr id="663" name="肘形连接符 9"/>
          <p:cNvCxnSpPr/>
          <p:nvPr/>
        </p:nvCxnSpPr>
        <p:spPr bwMode="auto">
          <a:xfrm rot="5400000" flipH="1" flipV="1">
            <a:off x="3071227" y="1835482"/>
            <a:ext cx="16929" cy="1468662"/>
          </a:xfrm>
          <a:prstGeom prst="curvedConnector3">
            <a:avLst>
              <a:gd name="adj1" fmla="val 1462499"/>
            </a:avLst>
          </a:prstGeom>
          <a:noFill/>
          <a:ln w="12700" cap="flat" cmpd="sng" algn="ctr">
            <a:solidFill>
              <a:srgbClr val="0070C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4" name="肘形连接符 9"/>
          <p:cNvCxnSpPr/>
          <p:nvPr/>
        </p:nvCxnSpPr>
        <p:spPr bwMode="auto">
          <a:xfrm rot="5400000" flipH="1" flipV="1">
            <a:off x="3720417" y="1186293"/>
            <a:ext cx="16929" cy="2767041"/>
          </a:xfrm>
          <a:prstGeom prst="curvedConnector3">
            <a:avLst>
              <a:gd name="adj1" fmla="val 1462499"/>
            </a:avLst>
          </a:prstGeom>
          <a:noFill/>
          <a:ln w="12700" cap="flat" cmpd="sng" algn="ctr">
            <a:solidFill>
              <a:srgbClr val="0070C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 name="肘形连接符 9"/>
          <p:cNvCxnSpPr/>
          <p:nvPr/>
        </p:nvCxnSpPr>
        <p:spPr bwMode="auto">
          <a:xfrm rot="5400000">
            <a:off x="1694934" y="4508129"/>
            <a:ext cx="8647" cy="423770"/>
          </a:xfrm>
          <a:prstGeom prst="curvedConnector3">
            <a:avLst>
              <a:gd name="adj1" fmla="val 634291"/>
            </a:avLst>
          </a:prstGeom>
          <a:noFill/>
          <a:ln w="6350" cap="flat" cmpd="sng" algn="ctr">
            <a:solidFill>
              <a:srgbClr val="0070C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 name="肘形连接符 9"/>
          <p:cNvCxnSpPr/>
          <p:nvPr/>
        </p:nvCxnSpPr>
        <p:spPr bwMode="auto">
          <a:xfrm rot="5400000">
            <a:off x="1694934" y="4216892"/>
            <a:ext cx="8647" cy="1006244"/>
          </a:xfrm>
          <a:prstGeom prst="curvedConnector3">
            <a:avLst>
              <a:gd name="adj1" fmla="val 1251425"/>
            </a:avLst>
          </a:prstGeom>
          <a:noFill/>
          <a:ln w="6350" cap="flat" cmpd="sng" algn="ctr">
            <a:solidFill>
              <a:srgbClr val="0070C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7" name="肘形连接符 9"/>
          <p:cNvCxnSpPr/>
          <p:nvPr/>
        </p:nvCxnSpPr>
        <p:spPr bwMode="auto">
          <a:xfrm rot="5400000">
            <a:off x="1694934" y="3924758"/>
            <a:ext cx="8647" cy="1590513"/>
          </a:xfrm>
          <a:prstGeom prst="curvedConnector3">
            <a:avLst>
              <a:gd name="adj1" fmla="val 1937142"/>
            </a:avLst>
          </a:prstGeom>
          <a:noFill/>
          <a:ln w="6350" cap="flat" cmpd="sng" algn="ctr">
            <a:solidFill>
              <a:srgbClr val="0070C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8" name="肘形连接符 9"/>
          <p:cNvCxnSpPr/>
          <p:nvPr/>
        </p:nvCxnSpPr>
        <p:spPr bwMode="auto">
          <a:xfrm rot="5400000">
            <a:off x="1694934" y="3633521"/>
            <a:ext cx="8647" cy="2172986"/>
          </a:xfrm>
          <a:prstGeom prst="curvedConnector3">
            <a:avLst>
              <a:gd name="adj1" fmla="val 2485732"/>
            </a:avLst>
          </a:prstGeom>
          <a:noFill/>
          <a:ln w="6350" cap="flat" cmpd="sng" algn="ctr">
            <a:solidFill>
              <a:srgbClr val="0070C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9" name="矩形 668"/>
          <p:cNvSpPr/>
          <p:nvPr/>
        </p:nvSpPr>
        <p:spPr>
          <a:xfrm>
            <a:off x="1916917" y="2388276"/>
            <a:ext cx="1340838" cy="1200329"/>
          </a:xfrm>
          <a:prstGeom prst="rect">
            <a:avLst/>
          </a:prstGeom>
        </p:spPr>
        <p:txBody>
          <a:bodyPr wrap="square">
            <a:noAutofit/>
          </a:bodyPr>
          <a:lstStyle/>
          <a:p>
            <a:pPr defTabSz="914400" fontAlgn="ctr">
              <a:spcBef>
                <a:spcPct val="0"/>
              </a:spcBef>
              <a:spcAft>
                <a:spcPct val="0"/>
              </a:spcAft>
              <a:defRPr/>
            </a:pPr>
            <a:r>
              <a:rPr lang="en-US" sz="7200" b="1">
                <a:solidFill>
                  <a:srgbClr val="FF0000"/>
                </a:solidFill>
                <a:latin typeface="Arial" panose="020B0604020202020204" pitchFamily="34" charset="0"/>
              </a:rPr>
              <a:t>X</a:t>
            </a:r>
            <a:endParaRPr lang="en-US" altLang="zh-CN" sz="7200" b="1" kern="0">
              <a:solidFill>
                <a:srgbClr val="FF0000"/>
              </a:solidFill>
              <a:latin typeface="Arial" panose="020B0604020202020204" pitchFamily="34" charset="0"/>
              <a:ea typeface="微软雅黑" panose="020B0503020204020204" pitchFamily="34" charset="-122"/>
            </a:endParaRPr>
          </a:p>
        </p:txBody>
      </p:sp>
      <p:sp>
        <p:nvSpPr>
          <p:cNvPr id="559" name="文本框 558"/>
          <p:cNvSpPr txBox="1"/>
          <p:nvPr/>
        </p:nvSpPr>
        <p:spPr>
          <a:xfrm>
            <a:off x="7350049" y="1786219"/>
            <a:ext cx="3702974" cy="253916"/>
          </a:xfrm>
          <a:prstGeom prst="rect">
            <a:avLst/>
          </a:prstGeom>
          <a:solidFill>
            <a:srgbClr val="00B0F0"/>
          </a:solidFill>
        </p:spPr>
        <p:txBody>
          <a:bodyPr wrap="square" rtlCol="0" anchor="ctr">
            <a:noAutofit/>
          </a:bodyPr>
          <a:lstStyle>
            <a:defPPr>
              <a:defRPr lang="zh-CN"/>
            </a:defPPr>
            <a:lvl1pPr algn="ctr">
              <a:defRPr sz="1400" b="1">
                <a:solidFill>
                  <a:srgbClr val="FFFFFF"/>
                </a:solidFill>
                <a:latin typeface="Arial" panose="020B0503020204020204" pitchFamily="34" charset="-122"/>
                <a:ea typeface="微软雅黑" panose="020B0503020204020204" pitchFamily="34" charset="-122"/>
              </a:defRPr>
            </a:lvl1pPr>
          </a:lstStyle>
          <a:p>
            <a:pPr defTabSz="914400" fontAlgn="ctr">
              <a:spcBef>
                <a:spcPct val="0"/>
              </a:spcBef>
              <a:spcAft>
                <a:spcPct val="0"/>
              </a:spcAft>
              <a:defRPr/>
            </a:pPr>
            <a:r>
              <a:rPr lang="en-US" sz="1050" err="1">
                <a:latin typeface="Arial" panose="020B0604020202020204" pitchFamily="34" charset="0"/>
              </a:rPr>
              <a:t>Vnode</a:t>
            </a:r>
            <a:r>
              <a:rPr lang="en-US" sz="1050">
                <a:latin typeface="Arial" panose="020B0604020202020204" pitchFamily="34" charset="0"/>
              </a:rPr>
              <a:t>-level high-ratio EC N+2</a:t>
            </a:r>
            <a:endParaRPr lang="en-US" altLang="zh-CN" sz="1050" kern="0">
              <a:latin typeface="Arial" panose="020B0604020202020204" pitchFamily="34" charset="0"/>
            </a:endParaRPr>
          </a:p>
        </p:txBody>
      </p:sp>
      <p:sp>
        <p:nvSpPr>
          <p:cNvPr id="670" name="矩形 669"/>
          <p:cNvSpPr/>
          <p:nvPr/>
        </p:nvSpPr>
        <p:spPr>
          <a:xfrm>
            <a:off x="6135438" y="5327488"/>
            <a:ext cx="5483405" cy="1042898"/>
          </a:xfrm>
          <a:prstGeom prst="rect">
            <a:avLst/>
          </a:prstGeom>
        </p:spPr>
        <p:txBody>
          <a:bodyPr wrap="square">
            <a:noAutofit/>
          </a:bodyPr>
          <a:lstStyle/>
          <a:p>
            <a:pPr marL="149225" indent="-149225" defTabSz="914400" fontAlgn="ctr">
              <a:spcBef>
                <a:spcPct val="0"/>
              </a:spcBef>
              <a:spcAft>
                <a:spcPct val="0"/>
              </a:spcAft>
            </a:pPr>
            <a:r>
              <a:rPr lang="en-US" sz="1050" dirty="0">
                <a:latin typeface="Arial" panose="020B0604020202020204" pitchFamily="34" charset="0"/>
              </a:rPr>
              <a:t>1. The SSDs of a single controller are distributed to four </a:t>
            </a:r>
            <a:r>
              <a:rPr lang="en-US" sz="1050" dirty="0" err="1">
                <a:latin typeface="Arial" panose="020B0604020202020204" pitchFamily="34" charset="0"/>
              </a:rPr>
              <a:t>vnodes</a:t>
            </a:r>
            <a:r>
              <a:rPr lang="en-US" sz="1050" dirty="0">
                <a:latin typeface="Arial" panose="020B0604020202020204" pitchFamily="34" charset="0"/>
              </a:rPr>
              <a:t> based on the expander unit. A large-ratio EC at the </a:t>
            </a:r>
            <a:r>
              <a:rPr lang="en-US" sz="1050" dirty="0" err="1">
                <a:latin typeface="Arial" panose="020B0604020202020204" pitchFamily="34" charset="0"/>
              </a:rPr>
              <a:t>vnode</a:t>
            </a:r>
            <a:r>
              <a:rPr lang="en-US" sz="1050" dirty="0">
                <a:latin typeface="Arial" panose="020B0604020202020204" pitchFamily="34" charset="0"/>
              </a:rPr>
              <a:t> level is supported.</a:t>
            </a:r>
            <a:endParaRPr lang="en-US" altLang="zh-CN" sz="1050" dirty="0">
              <a:solidFill>
                <a:srgbClr val="000000"/>
              </a:solidFill>
              <a:latin typeface="Arial" panose="020B0604020202020204" pitchFamily="34" charset="0"/>
              <a:ea typeface="微软雅黑" panose="020B0503020204020204" pitchFamily="34" charset="-122"/>
            </a:endParaRPr>
          </a:p>
          <a:p>
            <a:pPr marL="149225" indent="-149225" defTabSz="914400" fontAlgn="ctr">
              <a:spcBef>
                <a:spcPct val="0"/>
              </a:spcBef>
              <a:spcAft>
                <a:spcPct val="0"/>
              </a:spcAft>
            </a:pPr>
            <a:r>
              <a:rPr lang="en-US" sz="1050" dirty="0">
                <a:solidFill>
                  <a:srgbClr val="000000"/>
                </a:solidFill>
                <a:latin typeface="Arial" panose="020B0604020202020204" pitchFamily="34" charset="0"/>
              </a:rPr>
              <a:t>2. At least two enclosures and 16 </a:t>
            </a:r>
            <a:r>
              <a:rPr lang="en-US" sz="1050" dirty="0" err="1">
                <a:solidFill>
                  <a:srgbClr val="000000"/>
                </a:solidFill>
                <a:latin typeface="Arial" panose="020B0604020202020204" pitchFamily="34" charset="0"/>
              </a:rPr>
              <a:t>vnodes</a:t>
            </a:r>
            <a:r>
              <a:rPr lang="en-US" sz="1050" dirty="0">
                <a:solidFill>
                  <a:srgbClr val="000000"/>
                </a:solidFill>
                <a:latin typeface="Arial" panose="020B0604020202020204" pitchFamily="34" charset="0"/>
              </a:rPr>
              <a:t> are configured. The EC ratio can reach 30+2, which is the same as the reliability of general-purpose hardware.</a:t>
            </a:r>
          </a:p>
          <a:p>
            <a:pPr marL="149225" indent="-149225" defTabSz="914400" fontAlgn="ctr">
              <a:spcBef>
                <a:spcPct val="0"/>
              </a:spcBef>
              <a:spcAft>
                <a:spcPct val="0"/>
              </a:spcAft>
            </a:pPr>
            <a:r>
              <a:rPr lang="en-US" sz="1050" dirty="0">
                <a:solidFill>
                  <a:srgbClr val="000000"/>
                </a:solidFill>
                <a:latin typeface="Arial" panose="020B0604020202020204" pitchFamily="34" charset="0"/>
              </a:rPr>
              <a:t>3. Expansion modules (including power supplies) and disk modules can be replaced online independently.</a:t>
            </a:r>
            <a:endParaRPr lang="en-US" altLang="zh-CN" sz="1050" dirty="0">
              <a:solidFill>
                <a:srgbClr val="000000"/>
              </a:solidFill>
              <a:latin typeface="Arial" panose="020B0604020202020204" pitchFamily="34" charset="0"/>
              <a:ea typeface="微软雅黑" panose="020B0503020204020204" pitchFamily="34" charset="-122"/>
            </a:endParaRPr>
          </a:p>
        </p:txBody>
      </p:sp>
      <p:sp>
        <p:nvSpPr>
          <p:cNvPr id="672" name="圆角矩形 671"/>
          <p:cNvSpPr/>
          <p:nvPr/>
        </p:nvSpPr>
        <p:spPr bwMode="auto">
          <a:xfrm>
            <a:off x="8148369" y="3694022"/>
            <a:ext cx="607417" cy="1247229"/>
          </a:xfrm>
          <a:prstGeom prst="roundRect">
            <a:avLst/>
          </a:prstGeom>
          <a:solidFill>
            <a:srgbClr val="00B0F0"/>
          </a:solidFill>
          <a:ln>
            <a:solidFill>
              <a:srgbClr val="000000"/>
            </a:solidFill>
          </a:ln>
          <a:effectLst/>
        </p:spPr>
        <p:txBody>
          <a:bodyPr vert="horz" wrap="square" lIns="68562" tIns="34281" rIns="68562" bIns="34281"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788" kern="0">
              <a:solidFill>
                <a:srgbClr val="000000"/>
              </a:solidFill>
              <a:latin typeface="Arial" panose="020B0604020202020204" pitchFamily="34" charset="0"/>
              <a:ea typeface="宋体" pitchFamily="2" charset="-122"/>
            </a:endParaRPr>
          </a:p>
        </p:txBody>
      </p:sp>
      <p:sp>
        <p:nvSpPr>
          <p:cNvPr id="673" name="圆角矩形 672"/>
          <p:cNvSpPr/>
          <p:nvPr/>
        </p:nvSpPr>
        <p:spPr bwMode="auto">
          <a:xfrm>
            <a:off x="7468663" y="3696882"/>
            <a:ext cx="607417" cy="1247229"/>
          </a:xfrm>
          <a:prstGeom prst="roundRect">
            <a:avLst/>
          </a:prstGeom>
          <a:solidFill>
            <a:srgbClr val="00B0F0"/>
          </a:solidFill>
          <a:ln>
            <a:solidFill>
              <a:srgbClr val="000000"/>
            </a:solidFill>
          </a:ln>
          <a:effectLst/>
        </p:spPr>
        <p:txBody>
          <a:bodyPr vert="horz" wrap="square" lIns="68562" tIns="34281" rIns="68562" bIns="34281"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788" kern="0">
              <a:solidFill>
                <a:srgbClr val="000000"/>
              </a:solidFill>
              <a:latin typeface="Arial" panose="020B0604020202020204" pitchFamily="34" charset="0"/>
              <a:ea typeface="宋体" pitchFamily="2" charset="-122"/>
            </a:endParaRPr>
          </a:p>
        </p:txBody>
      </p:sp>
      <p:sp>
        <p:nvSpPr>
          <p:cNvPr id="674" name="圆角矩形 673"/>
          <p:cNvSpPr/>
          <p:nvPr/>
        </p:nvSpPr>
        <p:spPr bwMode="auto">
          <a:xfrm>
            <a:off x="6820736" y="3691709"/>
            <a:ext cx="607417" cy="1247229"/>
          </a:xfrm>
          <a:prstGeom prst="roundRect">
            <a:avLst/>
          </a:prstGeom>
          <a:solidFill>
            <a:srgbClr val="00B0F0"/>
          </a:solidFill>
          <a:ln>
            <a:solidFill>
              <a:srgbClr val="000000"/>
            </a:solidFill>
          </a:ln>
          <a:effectLst/>
        </p:spPr>
        <p:txBody>
          <a:bodyPr vert="horz" wrap="square" lIns="68562" tIns="34281" rIns="68562" bIns="34281"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788" kern="0">
              <a:solidFill>
                <a:srgbClr val="000000"/>
              </a:solidFill>
              <a:latin typeface="Arial" panose="020B0604020202020204" pitchFamily="34" charset="0"/>
              <a:ea typeface="宋体" pitchFamily="2" charset="-122"/>
            </a:endParaRPr>
          </a:p>
        </p:txBody>
      </p:sp>
      <p:sp>
        <p:nvSpPr>
          <p:cNvPr id="675" name="圆角矩形 674"/>
          <p:cNvSpPr/>
          <p:nvPr/>
        </p:nvSpPr>
        <p:spPr bwMode="auto">
          <a:xfrm>
            <a:off x="6167211" y="3695530"/>
            <a:ext cx="607417" cy="1247229"/>
          </a:xfrm>
          <a:prstGeom prst="roundRect">
            <a:avLst/>
          </a:prstGeom>
          <a:solidFill>
            <a:srgbClr val="00B0F0"/>
          </a:solidFill>
          <a:ln>
            <a:solidFill>
              <a:srgbClr val="000000"/>
            </a:solidFill>
          </a:ln>
          <a:effectLst/>
        </p:spPr>
        <p:txBody>
          <a:bodyPr vert="horz" wrap="square" lIns="68562" tIns="34281" rIns="68562" bIns="34281"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788" kern="0">
              <a:solidFill>
                <a:srgbClr val="000000"/>
              </a:solidFill>
              <a:latin typeface="Arial" panose="020B0604020202020204" pitchFamily="34" charset="0"/>
              <a:ea typeface="宋体" pitchFamily="2" charset="-122"/>
            </a:endParaRPr>
          </a:p>
        </p:txBody>
      </p:sp>
      <p:sp>
        <p:nvSpPr>
          <p:cNvPr id="676" name="圆角矩形 675"/>
          <p:cNvSpPr/>
          <p:nvPr/>
        </p:nvSpPr>
        <p:spPr bwMode="auto">
          <a:xfrm>
            <a:off x="9416759" y="2899991"/>
            <a:ext cx="1973002" cy="246180"/>
          </a:xfrm>
          <a:prstGeom prst="roundRect">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ln w="0"/>
              <a:solidFill>
                <a:srgbClr val="000000"/>
              </a:solidFill>
              <a:effectLst>
                <a:outerShdw blurRad="38100" dist="19050" dir="2700000" algn="tl" rotWithShape="0">
                  <a:srgbClr val="000000">
                    <a:alpha val="40000"/>
                  </a:srgbClr>
                </a:outerShdw>
              </a:effectLst>
              <a:latin typeface="Arial" panose="020B0604020202020204" pitchFamily="34" charset="0"/>
              <a:ea typeface="微软雅黑" panose="020B0503020204020204" pitchFamily="34" charset="-122"/>
            </a:endParaRPr>
          </a:p>
        </p:txBody>
      </p:sp>
      <p:sp>
        <p:nvSpPr>
          <p:cNvPr id="677" name="文本框 676"/>
          <p:cNvSpPr txBox="1"/>
          <p:nvPr/>
        </p:nvSpPr>
        <p:spPr>
          <a:xfrm>
            <a:off x="10119637" y="2915565"/>
            <a:ext cx="409086" cy="213585"/>
          </a:xfrm>
          <a:prstGeom prst="rect">
            <a:avLst/>
          </a:prstGeom>
          <a:noFill/>
        </p:spPr>
        <p:txBody>
          <a:bodyPr wrap="square" rtlCol="0">
            <a:noAutofit/>
          </a:bodyPr>
          <a:lstStyle/>
          <a:p>
            <a:pPr defTabSz="914400" fontAlgn="ctr">
              <a:spcBef>
                <a:spcPct val="0"/>
              </a:spcBef>
              <a:spcAft>
                <a:spcPct val="0"/>
              </a:spcAft>
              <a:defRPr/>
            </a:pPr>
            <a:r>
              <a:rPr lang="en-US" sz="788">
                <a:solidFill>
                  <a:srgbClr val="000000"/>
                </a:solidFill>
                <a:latin typeface="Arial" panose="020B0604020202020204" pitchFamily="34" charset="0"/>
              </a:rPr>
              <a:t>1620</a:t>
            </a: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78" name="圆角矩形 677"/>
          <p:cNvSpPr/>
          <p:nvPr/>
        </p:nvSpPr>
        <p:spPr bwMode="auto">
          <a:xfrm flipH="1">
            <a:off x="6533803" y="2906060"/>
            <a:ext cx="1973002" cy="246180"/>
          </a:xfrm>
          <a:prstGeom prst="roundRect">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ln w="0"/>
              <a:solidFill>
                <a:srgbClr val="000000"/>
              </a:solidFill>
              <a:effectLst>
                <a:outerShdw blurRad="38100" dist="19050" dir="2700000" algn="tl" rotWithShape="0">
                  <a:srgbClr val="000000">
                    <a:alpha val="40000"/>
                  </a:srgbClr>
                </a:outerShdw>
              </a:effectLst>
              <a:latin typeface="Arial" panose="020B0604020202020204" pitchFamily="34" charset="0"/>
              <a:ea typeface="微软雅黑" panose="020B0503020204020204" pitchFamily="34" charset="-122"/>
            </a:endParaRPr>
          </a:p>
        </p:txBody>
      </p:sp>
      <p:sp>
        <p:nvSpPr>
          <p:cNvPr id="679" name="文本框 678"/>
          <p:cNvSpPr txBox="1"/>
          <p:nvPr/>
        </p:nvSpPr>
        <p:spPr>
          <a:xfrm flipH="1">
            <a:off x="7206462" y="2913599"/>
            <a:ext cx="409086" cy="213585"/>
          </a:xfrm>
          <a:prstGeom prst="rect">
            <a:avLst/>
          </a:prstGeom>
          <a:noFill/>
        </p:spPr>
        <p:txBody>
          <a:bodyPr wrap="square" rtlCol="0">
            <a:noAutofit/>
          </a:bodyPr>
          <a:lstStyle/>
          <a:p>
            <a:pPr defTabSz="914400" fontAlgn="ctr">
              <a:spcBef>
                <a:spcPct val="0"/>
              </a:spcBef>
              <a:spcAft>
                <a:spcPct val="0"/>
              </a:spcAft>
              <a:defRPr/>
            </a:pPr>
            <a:r>
              <a:rPr lang="en-US" sz="788">
                <a:solidFill>
                  <a:srgbClr val="000000"/>
                </a:solidFill>
                <a:latin typeface="Arial" panose="020B0604020202020204" pitchFamily="34" charset="0"/>
              </a:rPr>
              <a:t>1620</a:t>
            </a: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80" name="流程图: 磁盘 679"/>
          <p:cNvSpPr/>
          <p:nvPr/>
        </p:nvSpPr>
        <p:spPr bwMode="auto">
          <a:xfrm flipH="1">
            <a:off x="6574090" y="4215562"/>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81" name="流程图: 磁盘 680"/>
          <p:cNvSpPr/>
          <p:nvPr/>
        </p:nvSpPr>
        <p:spPr bwMode="auto">
          <a:xfrm flipH="1">
            <a:off x="6367452" y="4215562"/>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82" name="流程图: 磁盘 681"/>
          <p:cNvSpPr/>
          <p:nvPr/>
        </p:nvSpPr>
        <p:spPr bwMode="auto">
          <a:xfrm flipH="1">
            <a:off x="6574046" y="4574973"/>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83" name="流程图: 磁盘 682"/>
          <p:cNvSpPr/>
          <p:nvPr/>
        </p:nvSpPr>
        <p:spPr bwMode="auto">
          <a:xfrm flipH="1">
            <a:off x="6367407" y="4574973"/>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84" name="流程图: 磁盘 683"/>
          <p:cNvSpPr/>
          <p:nvPr/>
        </p:nvSpPr>
        <p:spPr bwMode="auto">
          <a:xfrm flipH="1">
            <a:off x="6574090" y="434565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85" name="流程图: 磁盘 684"/>
          <p:cNvSpPr/>
          <p:nvPr/>
        </p:nvSpPr>
        <p:spPr bwMode="auto">
          <a:xfrm flipH="1">
            <a:off x="6367452" y="434565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86" name="流程图: 磁盘 685"/>
          <p:cNvSpPr/>
          <p:nvPr/>
        </p:nvSpPr>
        <p:spPr bwMode="auto">
          <a:xfrm flipH="1">
            <a:off x="6574046" y="4705067"/>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87" name="流程图: 磁盘 686"/>
          <p:cNvSpPr/>
          <p:nvPr/>
        </p:nvSpPr>
        <p:spPr bwMode="auto">
          <a:xfrm flipH="1">
            <a:off x="6367407" y="4705067"/>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688" name="矩形 687"/>
          <p:cNvSpPr/>
          <p:nvPr/>
        </p:nvSpPr>
        <p:spPr>
          <a:xfrm flipH="1">
            <a:off x="6404551" y="4419709"/>
            <a:ext cx="338554" cy="196208"/>
          </a:xfrm>
          <a:prstGeom prst="rect">
            <a:avLst/>
          </a:prstGeom>
        </p:spPr>
        <p:txBody>
          <a:bodyPr wrap="square">
            <a:noAutofit/>
          </a:bodyPr>
          <a:lstStyle/>
          <a:p>
            <a:pPr defTabSz="914400" fontAlgn="ctr">
              <a:spcBef>
                <a:spcPct val="0"/>
              </a:spcBef>
              <a:spcAft>
                <a:spcPct val="0"/>
              </a:spcAft>
              <a:defRPr/>
            </a:pPr>
            <a:r>
              <a:rPr lang="en-US" sz="675">
                <a:solidFill>
                  <a:srgbClr val="000000"/>
                </a:solidFill>
                <a:latin typeface="Arial" panose="020B0604020202020204" pitchFamily="34" charset="0"/>
              </a:rPr>
              <a:t>X15</a:t>
            </a:r>
            <a:endParaRPr lang="en-US" altLang="zh-CN" sz="675" kern="0">
              <a:solidFill>
                <a:srgbClr val="000000"/>
              </a:solidFill>
              <a:latin typeface="Arial" panose="020B0604020202020204" pitchFamily="34" charset="0"/>
              <a:ea typeface="微软雅黑" panose="020B0503020204020204" pitchFamily="34" charset="-122"/>
            </a:endParaRPr>
          </a:p>
        </p:txBody>
      </p:sp>
      <p:cxnSp>
        <p:nvCxnSpPr>
          <p:cNvPr id="689" name="直接连接符 688"/>
          <p:cNvCxnSpPr>
            <a:stCxn id="678" idx="2"/>
            <a:endCxn id="741" idx="0"/>
          </p:cNvCxnSpPr>
          <p:nvPr/>
        </p:nvCxnSpPr>
        <p:spPr bwMode="auto">
          <a:xfrm>
            <a:off x="7520304" y="3152240"/>
            <a:ext cx="935263" cy="6700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0" name="直接连接符 689"/>
          <p:cNvCxnSpPr>
            <a:stCxn id="678" idx="2"/>
            <a:endCxn id="728" idx="0"/>
          </p:cNvCxnSpPr>
          <p:nvPr/>
        </p:nvCxnSpPr>
        <p:spPr bwMode="auto">
          <a:xfrm>
            <a:off x="7520304" y="3152240"/>
            <a:ext cx="250296" cy="670075"/>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1" name="直接连接符 690"/>
          <p:cNvCxnSpPr>
            <a:stCxn id="678" idx="2"/>
            <a:endCxn id="715" idx="0"/>
          </p:cNvCxnSpPr>
          <p:nvPr/>
        </p:nvCxnSpPr>
        <p:spPr bwMode="auto">
          <a:xfrm flipH="1">
            <a:off x="7124643" y="3152240"/>
            <a:ext cx="395661" cy="66490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2" name="直接连接符 691"/>
          <p:cNvCxnSpPr>
            <a:stCxn id="678" idx="2"/>
            <a:endCxn id="702" idx="0"/>
          </p:cNvCxnSpPr>
          <p:nvPr/>
        </p:nvCxnSpPr>
        <p:spPr bwMode="auto">
          <a:xfrm flipH="1">
            <a:off x="6472002" y="3152240"/>
            <a:ext cx="1048301" cy="668723"/>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3" name="矩形 692"/>
          <p:cNvSpPr/>
          <p:nvPr/>
        </p:nvSpPr>
        <p:spPr bwMode="auto">
          <a:xfrm>
            <a:off x="6220266" y="4115376"/>
            <a:ext cx="108361" cy="488428"/>
          </a:xfrm>
          <a:prstGeom prst="rect">
            <a:avLst/>
          </a:prstGeom>
          <a:solidFill>
            <a:srgbClr val="FFFFFF"/>
          </a:solidFill>
          <a:ln w="0" cap="flat" cmpd="sng" algn="ctr">
            <a:solidFill>
              <a:srgbClr val="000000"/>
            </a:solidFill>
            <a:prstDash val="solid"/>
          </a:ln>
          <a:effectLst/>
        </p:spPr>
        <p:txBody>
          <a:bodyPr vert="vert270"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375">
                <a:solidFill>
                  <a:srgbClr val="000000"/>
                </a:solidFill>
                <a:latin typeface="Arial" panose="020B0604020202020204" pitchFamily="34" charset="0"/>
              </a:rPr>
              <a:t>HALFPALM</a:t>
            </a:r>
            <a:endParaRPr lang="en-US" altLang="zh-CN" sz="375" kern="0">
              <a:solidFill>
                <a:srgbClr val="000000"/>
              </a:solidFill>
              <a:latin typeface="Arial" panose="020B0604020202020204" pitchFamily="34" charset="0"/>
              <a:ea typeface="微软雅黑" panose="020B0503020204020204" pitchFamily="34" charset="-122"/>
            </a:endParaRPr>
          </a:p>
        </p:txBody>
      </p:sp>
      <p:cxnSp>
        <p:nvCxnSpPr>
          <p:cNvPr id="694" name="直接连接符 693"/>
          <p:cNvCxnSpPr>
            <a:stCxn id="678" idx="2"/>
          </p:cNvCxnSpPr>
          <p:nvPr/>
        </p:nvCxnSpPr>
        <p:spPr bwMode="auto">
          <a:xfrm>
            <a:off x="7520304" y="3152240"/>
            <a:ext cx="1843342" cy="665861"/>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 name="直接连接符 694"/>
          <p:cNvCxnSpPr>
            <a:stCxn id="678" idx="2"/>
          </p:cNvCxnSpPr>
          <p:nvPr/>
        </p:nvCxnSpPr>
        <p:spPr bwMode="auto">
          <a:xfrm>
            <a:off x="7520304" y="3152240"/>
            <a:ext cx="2498964" cy="662040"/>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 name="直接连接符 695"/>
          <p:cNvCxnSpPr>
            <a:stCxn id="678" idx="2"/>
          </p:cNvCxnSpPr>
          <p:nvPr/>
        </p:nvCxnSpPr>
        <p:spPr bwMode="auto">
          <a:xfrm>
            <a:off x="7520304" y="3152240"/>
            <a:ext cx="3149497" cy="667214"/>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7" name="直接连接符 696"/>
          <p:cNvCxnSpPr>
            <a:stCxn id="676" idx="2"/>
            <a:endCxn id="702" idx="0"/>
          </p:cNvCxnSpPr>
          <p:nvPr/>
        </p:nvCxnSpPr>
        <p:spPr bwMode="auto">
          <a:xfrm flipH="1">
            <a:off x="6472002" y="3146170"/>
            <a:ext cx="3931257" cy="674793"/>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8" name="直接连接符 697"/>
          <p:cNvCxnSpPr>
            <a:stCxn id="676" idx="2"/>
          </p:cNvCxnSpPr>
          <p:nvPr/>
        </p:nvCxnSpPr>
        <p:spPr bwMode="auto">
          <a:xfrm flipH="1">
            <a:off x="7081311" y="3146171"/>
            <a:ext cx="3321949" cy="665835"/>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9" name="直接连接符 698"/>
          <p:cNvCxnSpPr>
            <a:stCxn id="676" idx="2"/>
          </p:cNvCxnSpPr>
          <p:nvPr/>
        </p:nvCxnSpPr>
        <p:spPr bwMode="auto">
          <a:xfrm flipH="1">
            <a:off x="7629341" y="3146171"/>
            <a:ext cx="2773918" cy="668011"/>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0" name="直接连接符 699"/>
          <p:cNvCxnSpPr>
            <a:stCxn id="676" idx="2"/>
            <a:endCxn id="741" idx="0"/>
          </p:cNvCxnSpPr>
          <p:nvPr/>
        </p:nvCxnSpPr>
        <p:spPr bwMode="auto">
          <a:xfrm flipH="1">
            <a:off x="8455567" y="3146170"/>
            <a:ext cx="1947692" cy="676145"/>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1" name="矩形 700"/>
          <p:cNvSpPr/>
          <p:nvPr/>
        </p:nvSpPr>
        <p:spPr bwMode="auto">
          <a:xfrm>
            <a:off x="6679389" y="2278944"/>
            <a:ext cx="463966" cy="377903"/>
          </a:xfrm>
          <a:prstGeom prst="rect">
            <a:avLst/>
          </a:prstGeom>
          <a:solidFill>
            <a:srgbClr val="FFFFFF"/>
          </a:solidFill>
          <a:ln w="12700" cap="flat" cmpd="sng" algn="ctr">
            <a:solidFill>
              <a:srgbClr val="000000"/>
            </a:solidFill>
            <a:prstDash val="solid"/>
          </a:ln>
          <a:effectLst/>
        </p:spPr>
        <p:txBody>
          <a:bodyPr vert="horz"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800" err="1">
                <a:solidFill>
                  <a:srgbClr val="000000"/>
                </a:solidFill>
                <a:latin typeface="Arial" panose="020B0604020202020204" pitchFamily="34" charset="0"/>
              </a:rPr>
              <a:t>PCIe</a:t>
            </a:r>
            <a:r>
              <a:rPr lang="en-US" sz="800">
                <a:solidFill>
                  <a:srgbClr val="000000"/>
                </a:solidFill>
                <a:latin typeface="Arial" panose="020B0604020202020204" pitchFamily="34" charset="0"/>
              </a:rPr>
              <a:t> card</a:t>
            </a:r>
          </a:p>
        </p:txBody>
      </p:sp>
      <p:sp>
        <p:nvSpPr>
          <p:cNvPr id="702" name="圆角矩形 701"/>
          <p:cNvSpPr/>
          <p:nvPr/>
        </p:nvSpPr>
        <p:spPr bwMode="auto">
          <a:xfrm>
            <a:off x="6189240" y="3820963"/>
            <a:ext cx="565525" cy="13546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noAutofit/>
          </a:bodyPr>
          <a:lstStyle/>
          <a:p>
            <a:pPr algn="ctr" defTabSz="914400" fontAlgn="ctr">
              <a:spcBef>
                <a:spcPct val="0"/>
              </a:spcBef>
              <a:spcAft>
                <a:spcPct val="0"/>
              </a:spcAft>
              <a:defRPr/>
            </a:pPr>
            <a:r>
              <a:rPr lang="en-US" sz="450" b="1">
                <a:solidFill>
                  <a:srgbClr val="FFFFFF"/>
                </a:solidFill>
                <a:latin typeface="Arial" panose="020B0604020202020204" pitchFamily="34" charset="0"/>
              </a:rPr>
              <a:t>VNODE 1</a:t>
            </a:r>
          </a:p>
        </p:txBody>
      </p:sp>
      <p:cxnSp>
        <p:nvCxnSpPr>
          <p:cNvPr id="703" name="肘形连接符 702"/>
          <p:cNvCxnSpPr>
            <a:stCxn id="702" idx="2"/>
            <a:endCxn id="681" idx="1"/>
          </p:cNvCxnSpPr>
          <p:nvPr/>
        </p:nvCxnSpPr>
        <p:spPr bwMode="auto">
          <a:xfrm rot="5400000">
            <a:off x="6326769" y="4070329"/>
            <a:ext cx="259133" cy="31333"/>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4" name="肘形连接符 703"/>
          <p:cNvCxnSpPr>
            <a:stCxn id="702" idx="2"/>
            <a:endCxn id="680" idx="1"/>
          </p:cNvCxnSpPr>
          <p:nvPr/>
        </p:nvCxnSpPr>
        <p:spPr bwMode="auto">
          <a:xfrm rot="16200000" flipH="1">
            <a:off x="6430088" y="3998343"/>
            <a:ext cx="259133" cy="175305"/>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5" name="流程图: 磁盘 704"/>
          <p:cNvSpPr/>
          <p:nvPr/>
        </p:nvSpPr>
        <p:spPr bwMode="auto">
          <a:xfrm flipH="1">
            <a:off x="7227616" y="4211740"/>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06" name="流程图: 磁盘 705"/>
          <p:cNvSpPr/>
          <p:nvPr/>
        </p:nvSpPr>
        <p:spPr bwMode="auto">
          <a:xfrm flipH="1">
            <a:off x="7020977" y="4211740"/>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07" name="流程图: 磁盘 706"/>
          <p:cNvSpPr/>
          <p:nvPr/>
        </p:nvSpPr>
        <p:spPr bwMode="auto">
          <a:xfrm flipH="1">
            <a:off x="7227571" y="4571152"/>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08" name="流程图: 磁盘 707"/>
          <p:cNvSpPr/>
          <p:nvPr/>
        </p:nvSpPr>
        <p:spPr bwMode="auto">
          <a:xfrm flipH="1">
            <a:off x="7020933" y="4571152"/>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09" name="流程图: 磁盘 708"/>
          <p:cNvSpPr/>
          <p:nvPr/>
        </p:nvSpPr>
        <p:spPr bwMode="auto">
          <a:xfrm flipH="1">
            <a:off x="7227616" y="4341833"/>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10" name="流程图: 磁盘 709"/>
          <p:cNvSpPr/>
          <p:nvPr/>
        </p:nvSpPr>
        <p:spPr bwMode="auto">
          <a:xfrm flipH="1">
            <a:off x="7020977" y="4341833"/>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11" name="流程图: 磁盘 710"/>
          <p:cNvSpPr/>
          <p:nvPr/>
        </p:nvSpPr>
        <p:spPr bwMode="auto">
          <a:xfrm flipH="1">
            <a:off x="7227571" y="470124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12" name="流程图: 磁盘 711"/>
          <p:cNvSpPr/>
          <p:nvPr/>
        </p:nvSpPr>
        <p:spPr bwMode="auto">
          <a:xfrm flipH="1">
            <a:off x="7020933" y="470124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13" name="矩形 712"/>
          <p:cNvSpPr/>
          <p:nvPr/>
        </p:nvSpPr>
        <p:spPr>
          <a:xfrm flipH="1">
            <a:off x="7058076" y="4415885"/>
            <a:ext cx="338554" cy="196208"/>
          </a:xfrm>
          <a:prstGeom prst="rect">
            <a:avLst/>
          </a:prstGeom>
        </p:spPr>
        <p:txBody>
          <a:bodyPr wrap="square">
            <a:noAutofit/>
          </a:bodyPr>
          <a:lstStyle/>
          <a:p>
            <a:pPr defTabSz="914400" fontAlgn="ctr">
              <a:spcBef>
                <a:spcPct val="0"/>
              </a:spcBef>
              <a:spcAft>
                <a:spcPct val="0"/>
              </a:spcAft>
              <a:defRPr/>
            </a:pPr>
            <a:r>
              <a:rPr lang="en-US" sz="675">
                <a:solidFill>
                  <a:srgbClr val="000000"/>
                </a:solidFill>
                <a:latin typeface="Arial" panose="020B0604020202020204" pitchFamily="34" charset="0"/>
              </a:rPr>
              <a:t>X15</a:t>
            </a:r>
            <a:endParaRPr lang="en-US" altLang="zh-CN" sz="675" kern="0">
              <a:solidFill>
                <a:srgbClr val="000000"/>
              </a:solidFill>
              <a:latin typeface="Arial" panose="020B0604020202020204" pitchFamily="34" charset="0"/>
              <a:ea typeface="微软雅黑" panose="020B0503020204020204" pitchFamily="34" charset="-122"/>
            </a:endParaRPr>
          </a:p>
        </p:txBody>
      </p:sp>
      <p:sp>
        <p:nvSpPr>
          <p:cNvPr id="714" name="矩形 713"/>
          <p:cNvSpPr/>
          <p:nvPr/>
        </p:nvSpPr>
        <p:spPr bwMode="auto">
          <a:xfrm>
            <a:off x="6858428" y="4111991"/>
            <a:ext cx="108361" cy="488428"/>
          </a:xfrm>
          <a:prstGeom prst="rect">
            <a:avLst/>
          </a:prstGeom>
          <a:solidFill>
            <a:srgbClr val="FFFFFF"/>
          </a:solidFill>
          <a:ln w="0" cap="flat" cmpd="sng" algn="ctr">
            <a:solidFill>
              <a:srgbClr val="000000"/>
            </a:solidFill>
            <a:prstDash val="solid"/>
          </a:ln>
          <a:effectLst/>
        </p:spPr>
        <p:txBody>
          <a:bodyPr vert="vert270"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375">
                <a:solidFill>
                  <a:srgbClr val="000000"/>
                </a:solidFill>
                <a:latin typeface="Arial" panose="020B0604020202020204" pitchFamily="34" charset="0"/>
              </a:rPr>
              <a:t>HALFPALM</a:t>
            </a:r>
            <a:endParaRPr lang="en-US" altLang="zh-CN" sz="375" kern="0">
              <a:solidFill>
                <a:srgbClr val="000000"/>
              </a:solidFill>
              <a:latin typeface="Arial" panose="020B0604020202020204" pitchFamily="34" charset="0"/>
              <a:ea typeface="微软雅黑" panose="020B0503020204020204" pitchFamily="34" charset="-122"/>
            </a:endParaRPr>
          </a:p>
        </p:txBody>
      </p:sp>
      <p:sp>
        <p:nvSpPr>
          <p:cNvPr id="715" name="圆角矩形 714"/>
          <p:cNvSpPr/>
          <p:nvPr/>
        </p:nvSpPr>
        <p:spPr bwMode="auto">
          <a:xfrm>
            <a:off x="6846916" y="3817141"/>
            <a:ext cx="555454" cy="13546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noAutofit/>
          </a:bodyPr>
          <a:lstStyle/>
          <a:p>
            <a:pPr algn="ctr" defTabSz="914400" fontAlgn="ctr">
              <a:spcBef>
                <a:spcPct val="0"/>
              </a:spcBef>
              <a:spcAft>
                <a:spcPct val="0"/>
              </a:spcAft>
              <a:defRPr/>
            </a:pPr>
            <a:r>
              <a:rPr lang="en-US" sz="450" b="1">
                <a:solidFill>
                  <a:srgbClr val="FFFFFF"/>
                </a:solidFill>
                <a:latin typeface="Arial" panose="020B0604020202020204" pitchFamily="34" charset="0"/>
              </a:rPr>
              <a:t>VNODE 1</a:t>
            </a:r>
          </a:p>
        </p:txBody>
      </p:sp>
      <p:cxnSp>
        <p:nvCxnSpPr>
          <p:cNvPr id="716" name="肘形连接符 715"/>
          <p:cNvCxnSpPr>
            <a:stCxn id="715" idx="2"/>
            <a:endCxn id="706" idx="1"/>
          </p:cNvCxnSpPr>
          <p:nvPr/>
        </p:nvCxnSpPr>
        <p:spPr bwMode="auto">
          <a:xfrm rot="5400000">
            <a:off x="6979852" y="4066950"/>
            <a:ext cx="259133" cy="30448"/>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7" name="肘形连接符 716"/>
          <p:cNvCxnSpPr>
            <a:stCxn id="715" idx="2"/>
            <a:endCxn id="705" idx="1"/>
          </p:cNvCxnSpPr>
          <p:nvPr/>
        </p:nvCxnSpPr>
        <p:spPr bwMode="auto">
          <a:xfrm rot="16200000" flipH="1">
            <a:off x="7083171" y="3994078"/>
            <a:ext cx="259133" cy="176191"/>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 name="流程图: 磁盘 717"/>
          <p:cNvSpPr/>
          <p:nvPr/>
        </p:nvSpPr>
        <p:spPr bwMode="auto">
          <a:xfrm flipH="1">
            <a:off x="7875544" y="4216915"/>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19" name="流程图: 磁盘 718"/>
          <p:cNvSpPr/>
          <p:nvPr/>
        </p:nvSpPr>
        <p:spPr bwMode="auto">
          <a:xfrm flipH="1">
            <a:off x="7668905" y="4216915"/>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20" name="流程图: 磁盘 719"/>
          <p:cNvSpPr/>
          <p:nvPr/>
        </p:nvSpPr>
        <p:spPr bwMode="auto">
          <a:xfrm flipH="1">
            <a:off x="7875497" y="457632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21" name="流程图: 磁盘 720"/>
          <p:cNvSpPr/>
          <p:nvPr/>
        </p:nvSpPr>
        <p:spPr bwMode="auto">
          <a:xfrm flipH="1">
            <a:off x="7668860" y="457632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22" name="流程图: 磁盘 721"/>
          <p:cNvSpPr/>
          <p:nvPr/>
        </p:nvSpPr>
        <p:spPr bwMode="auto">
          <a:xfrm flipH="1">
            <a:off x="7875544" y="4347009"/>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23" name="流程图: 磁盘 722"/>
          <p:cNvSpPr/>
          <p:nvPr/>
        </p:nvSpPr>
        <p:spPr bwMode="auto">
          <a:xfrm flipH="1">
            <a:off x="7668905" y="4347009"/>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24" name="流程图: 磁盘 723"/>
          <p:cNvSpPr/>
          <p:nvPr/>
        </p:nvSpPr>
        <p:spPr bwMode="auto">
          <a:xfrm flipH="1">
            <a:off x="7875497" y="4706420"/>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25" name="流程图: 磁盘 724"/>
          <p:cNvSpPr/>
          <p:nvPr/>
        </p:nvSpPr>
        <p:spPr bwMode="auto">
          <a:xfrm flipH="1">
            <a:off x="7668860" y="4706420"/>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26" name="矩形 725"/>
          <p:cNvSpPr/>
          <p:nvPr/>
        </p:nvSpPr>
        <p:spPr>
          <a:xfrm flipH="1">
            <a:off x="7706004" y="4421061"/>
            <a:ext cx="338554" cy="196208"/>
          </a:xfrm>
          <a:prstGeom prst="rect">
            <a:avLst/>
          </a:prstGeom>
        </p:spPr>
        <p:txBody>
          <a:bodyPr wrap="square">
            <a:noAutofit/>
          </a:bodyPr>
          <a:lstStyle/>
          <a:p>
            <a:pPr defTabSz="914400" fontAlgn="ctr">
              <a:spcBef>
                <a:spcPct val="0"/>
              </a:spcBef>
              <a:spcAft>
                <a:spcPct val="0"/>
              </a:spcAft>
              <a:defRPr/>
            </a:pPr>
            <a:r>
              <a:rPr lang="en-US" sz="675">
                <a:solidFill>
                  <a:srgbClr val="000000"/>
                </a:solidFill>
                <a:latin typeface="Arial" panose="020B0604020202020204" pitchFamily="34" charset="0"/>
              </a:rPr>
              <a:t>X15</a:t>
            </a:r>
            <a:endParaRPr lang="en-US" altLang="zh-CN" sz="675" kern="0">
              <a:solidFill>
                <a:srgbClr val="000000"/>
              </a:solidFill>
              <a:latin typeface="Arial" panose="020B0604020202020204" pitchFamily="34" charset="0"/>
              <a:ea typeface="微软雅黑" panose="020B0503020204020204" pitchFamily="34" charset="-122"/>
            </a:endParaRPr>
          </a:p>
        </p:txBody>
      </p:sp>
      <p:sp>
        <p:nvSpPr>
          <p:cNvPr id="727" name="矩形 726"/>
          <p:cNvSpPr/>
          <p:nvPr/>
        </p:nvSpPr>
        <p:spPr bwMode="auto">
          <a:xfrm>
            <a:off x="7506355" y="4117166"/>
            <a:ext cx="108361" cy="488428"/>
          </a:xfrm>
          <a:prstGeom prst="rect">
            <a:avLst/>
          </a:prstGeom>
          <a:solidFill>
            <a:srgbClr val="FFFFFF"/>
          </a:solidFill>
          <a:ln w="0" cap="flat" cmpd="sng" algn="ctr">
            <a:solidFill>
              <a:srgbClr val="000000"/>
            </a:solidFill>
            <a:prstDash val="solid"/>
          </a:ln>
          <a:effectLst/>
        </p:spPr>
        <p:txBody>
          <a:bodyPr vert="vert270"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375">
                <a:solidFill>
                  <a:srgbClr val="000000"/>
                </a:solidFill>
                <a:latin typeface="Arial" panose="020B0604020202020204" pitchFamily="34" charset="0"/>
              </a:rPr>
              <a:t>HALFPALM</a:t>
            </a:r>
            <a:endParaRPr lang="en-US" altLang="zh-CN" sz="375" kern="0">
              <a:solidFill>
                <a:srgbClr val="000000"/>
              </a:solidFill>
              <a:latin typeface="Arial" panose="020B0604020202020204" pitchFamily="34" charset="0"/>
              <a:ea typeface="微软雅黑" panose="020B0503020204020204" pitchFamily="34" charset="-122"/>
            </a:endParaRPr>
          </a:p>
        </p:txBody>
      </p:sp>
      <p:sp>
        <p:nvSpPr>
          <p:cNvPr id="728" name="圆角矩形 727"/>
          <p:cNvSpPr/>
          <p:nvPr/>
        </p:nvSpPr>
        <p:spPr bwMode="auto">
          <a:xfrm>
            <a:off x="7496669" y="3822315"/>
            <a:ext cx="547861" cy="13546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noAutofit/>
          </a:bodyPr>
          <a:lstStyle/>
          <a:p>
            <a:pPr algn="ctr" defTabSz="914400" fontAlgn="ctr">
              <a:spcBef>
                <a:spcPct val="0"/>
              </a:spcBef>
              <a:spcAft>
                <a:spcPct val="0"/>
              </a:spcAft>
              <a:defRPr/>
            </a:pPr>
            <a:r>
              <a:rPr lang="en-US" sz="450" b="1">
                <a:solidFill>
                  <a:srgbClr val="FFFFFF"/>
                </a:solidFill>
                <a:latin typeface="Arial" panose="020B0604020202020204" pitchFamily="34" charset="0"/>
              </a:rPr>
              <a:t>VNODE 1</a:t>
            </a:r>
          </a:p>
        </p:txBody>
      </p:sp>
      <p:cxnSp>
        <p:nvCxnSpPr>
          <p:cNvPr id="729" name="肘形连接符 728"/>
          <p:cNvCxnSpPr>
            <a:endCxn id="719" idx="1"/>
          </p:cNvCxnSpPr>
          <p:nvPr/>
        </p:nvCxnSpPr>
        <p:spPr bwMode="auto">
          <a:xfrm rot="5400000">
            <a:off x="7694991" y="4141306"/>
            <a:ext cx="122740" cy="28477"/>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0" name="肘形连接符 729"/>
          <p:cNvCxnSpPr>
            <a:endCxn id="718" idx="1"/>
          </p:cNvCxnSpPr>
          <p:nvPr/>
        </p:nvCxnSpPr>
        <p:spPr bwMode="auto">
          <a:xfrm rot="16200000" flipH="1">
            <a:off x="7798311" y="4066464"/>
            <a:ext cx="122740" cy="178162"/>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1" name="流程图: 磁盘 730"/>
          <p:cNvSpPr/>
          <p:nvPr/>
        </p:nvSpPr>
        <p:spPr bwMode="auto">
          <a:xfrm flipH="1">
            <a:off x="8539883" y="4216915"/>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32" name="流程图: 磁盘 731"/>
          <p:cNvSpPr/>
          <p:nvPr/>
        </p:nvSpPr>
        <p:spPr bwMode="auto">
          <a:xfrm flipH="1">
            <a:off x="8333245" y="4216915"/>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33" name="流程图: 磁盘 732"/>
          <p:cNvSpPr/>
          <p:nvPr/>
        </p:nvSpPr>
        <p:spPr bwMode="auto">
          <a:xfrm flipH="1">
            <a:off x="8539839" y="457632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34" name="流程图: 磁盘 733"/>
          <p:cNvSpPr/>
          <p:nvPr/>
        </p:nvSpPr>
        <p:spPr bwMode="auto">
          <a:xfrm flipH="1">
            <a:off x="8333200" y="457632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35" name="流程图: 磁盘 734"/>
          <p:cNvSpPr/>
          <p:nvPr/>
        </p:nvSpPr>
        <p:spPr bwMode="auto">
          <a:xfrm flipH="1">
            <a:off x="8539883" y="4347009"/>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36" name="流程图: 磁盘 735"/>
          <p:cNvSpPr/>
          <p:nvPr/>
        </p:nvSpPr>
        <p:spPr bwMode="auto">
          <a:xfrm flipH="1">
            <a:off x="8333245" y="4347009"/>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37" name="流程图: 磁盘 736"/>
          <p:cNvSpPr/>
          <p:nvPr/>
        </p:nvSpPr>
        <p:spPr bwMode="auto">
          <a:xfrm flipH="1">
            <a:off x="8539839" y="4706420"/>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38" name="流程图: 磁盘 737"/>
          <p:cNvSpPr/>
          <p:nvPr/>
        </p:nvSpPr>
        <p:spPr bwMode="auto">
          <a:xfrm flipH="1">
            <a:off x="8333200" y="4706420"/>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39" name="矩形 738"/>
          <p:cNvSpPr/>
          <p:nvPr/>
        </p:nvSpPr>
        <p:spPr>
          <a:xfrm flipH="1">
            <a:off x="8370343" y="4421061"/>
            <a:ext cx="338554" cy="196208"/>
          </a:xfrm>
          <a:prstGeom prst="rect">
            <a:avLst/>
          </a:prstGeom>
        </p:spPr>
        <p:txBody>
          <a:bodyPr wrap="square">
            <a:noAutofit/>
          </a:bodyPr>
          <a:lstStyle/>
          <a:p>
            <a:pPr defTabSz="914400" fontAlgn="ctr">
              <a:spcBef>
                <a:spcPct val="0"/>
              </a:spcBef>
              <a:spcAft>
                <a:spcPct val="0"/>
              </a:spcAft>
              <a:defRPr/>
            </a:pPr>
            <a:r>
              <a:rPr lang="en-US" sz="675">
                <a:solidFill>
                  <a:srgbClr val="000000"/>
                </a:solidFill>
                <a:latin typeface="Arial" panose="020B0604020202020204" pitchFamily="34" charset="0"/>
              </a:rPr>
              <a:t>X15</a:t>
            </a:r>
            <a:endParaRPr lang="en-US" altLang="zh-CN" sz="675" kern="0">
              <a:solidFill>
                <a:srgbClr val="000000"/>
              </a:solidFill>
              <a:latin typeface="Arial" panose="020B0604020202020204" pitchFamily="34" charset="0"/>
              <a:ea typeface="微软雅黑" panose="020B0503020204020204" pitchFamily="34" charset="-122"/>
            </a:endParaRPr>
          </a:p>
        </p:txBody>
      </p:sp>
      <p:sp>
        <p:nvSpPr>
          <p:cNvPr id="740" name="矩形 739"/>
          <p:cNvSpPr/>
          <p:nvPr/>
        </p:nvSpPr>
        <p:spPr bwMode="auto">
          <a:xfrm>
            <a:off x="8170694" y="4117166"/>
            <a:ext cx="108361" cy="488428"/>
          </a:xfrm>
          <a:prstGeom prst="rect">
            <a:avLst/>
          </a:prstGeom>
          <a:solidFill>
            <a:srgbClr val="FFFFFF"/>
          </a:solidFill>
          <a:ln w="0" cap="flat" cmpd="sng" algn="ctr">
            <a:solidFill>
              <a:srgbClr val="000000"/>
            </a:solidFill>
            <a:prstDash val="solid"/>
          </a:ln>
          <a:effectLst/>
        </p:spPr>
        <p:txBody>
          <a:bodyPr vert="vert270"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375">
                <a:solidFill>
                  <a:srgbClr val="000000"/>
                </a:solidFill>
                <a:latin typeface="Arial" panose="020B0604020202020204" pitchFamily="34" charset="0"/>
              </a:rPr>
              <a:t>HALFPALM</a:t>
            </a:r>
            <a:endParaRPr lang="en-US" altLang="zh-CN" sz="375" kern="0">
              <a:solidFill>
                <a:srgbClr val="000000"/>
              </a:solidFill>
              <a:latin typeface="Arial" panose="020B0604020202020204" pitchFamily="34" charset="0"/>
              <a:ea typeface="微软雅黑" panose="020B0503020204020204" pitchFamily="34" charset="-122"/>
            </a:endParaRPr>
          </a:p>
        </p:txBody>
      </p:sp>
      <p:sp>
        <p:nvSpPr>
          <p:cNvPr id="741" name="圆角矩形 740"/>
          <p:cNvSpPr/>
          <p:nvPr/>
        </p:nvSpPr>
        <p:spPr bwMode="auto">
          <a:xfrm>
            <a:off x="8175560" y="3822315"/>
            <a:ext cx="560014" cy="13546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noAutofit/>
          </a:bodyPr>
          <a:lstStyle/>
          <a:p>
            <a:pPr algn="ctr" defTabSz="914400" fontAlgn="ctr">
              <a:spcBef>
                <a:spcPct val="0"/>
              </a:spcBef>
              <a:spcAft>
                <a:spcPct val="0"/>
              </a:spcAft>
              <a:defRPr/>
            </a:pPr>
            <a:r>
              <a:rPr lang="en-US" sz="450" b="1">
                <a:solidFill>
                  <a:srgbClr val="FFFFFF"/>
                </a:solidFill>
                <a:latin typeface="Arial" panose="020B0604020202020204" pitchFamily="34" charset="0"/>
              </a:rPr>
              <a:t>VNODE 1</a:t>
            </a:r>
          </a:p>
        </p:txBody>
      </p:sp>
      <p:cxnSp>
        <p:nvCxnSpPr>
          <p:cNvPr id="742" name="肘形连接符 741"/>
          <p:cNvCxnSpPr>
            <a:endCxn id="732" idx="1"/>
          </p:cNvCxnSpPr>
          <p:nvPr/>
        </p:nvCxnSpPr>
        <p:spPr bwMode="auto">
          <a:xfrm rot="5400000">
            <a:off x="8369645" y="4130992"/>
            <a:ext cx="122740" cy="49104"/>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3" name="肘形连接符 742"/>
          <p:cNvCxnSpPr>
            <a:endCxn id="731" idx="1"/>
          </p:cNvCxnSpPr>
          <p:nvPr/>
        </p:nvCxnSpPr>
        <p:spPr bwMode="auto">
          <a:xfrm rot="16200000" flipH="1">
            <a:off x="8472964" y="4076777"/>
            <a:ext cx="122740" cy="157534"/>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4" name="矩形 743"/>
          <p:cNvSpPr/>
          <p:nvPr/>
        </p:nvSpPr>
        <p:spPr bwMode="auto">
          <a:xfrm>
            <a:off x="7337927" y="2279385"/>
            <a:ext cx="463966" cy="377903"/>
          </a:xfrm>
          <a:prstGeom prst="rect">
            <a:avLst/>
          </a:prstGeom>
          <a:solidFill>
            <a:srgbClr val="FFFFFF"/>
          </a:solidFill>
          <a:ln w="12700" cap="flat" cmpd="sng" algn="ctr">
            <a:solidFill>
              <a:srgbClr val="000000"/>
            </a:solidFill>
            <a:prstDash val="solid"/>
          </a:ln>
          <a:effectLst/>
        </p:spPr>
        <p:txBody>
          <a:bodyPr vert="horz"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800" err="1">
                <a:solidFill>
                  <a:srgbClr val="000000"/>
                </a:solidFill>
                <a:latin typeface="Arial" panose="020B0604020202020204" pitchFamily="34" charset="0"/>
              </a:rPr>
              <a:t>PCIe</a:t>
            </a:r>
            <a:r>
              <a:rPr lang="en-US" sz="800">
                <a:solidFill>
                  <a:srgbClr val="000000"/>
                </a:solidFill>
                <a:latin typeface="Arial" panose="020B0604020202020204" pitchFamily="34" charset="0"/>
              </a:rPr>
              <a:t> card</a:t>
            </a:r>
          </a:p>
        </p:txBody>
      </p:sp>
      <p:sp>
        <p:nvSpPr>
          <p:cNvPr id="745" name="矩形 744"/>
          <p:cNvSpPr/>
          <p:nvPr/>
        </p:nvSpPr>
        <p:spPr bwMode="auto">
          <a:xfrm>
            <a:off x="7990101" y="2281150"/>
            <a:ext cx="463966" cy="377903"/>
          </a:xfrm>
          <a:prstGeom prst="rect">
            <a:avLst/>
          </a:prstGeom>
          <a:solidFill>
            <a:srgbClr val="FFFFFF"/>
          </a:solidFill>
          <a:ln w="12700" cap="flat" cmpd="sng" algn="ctr">
            <a:solidFill>
              <a:srgbClr val="000000"/>
            </a:solidFill>
            <a:prstDash val="solid"/>
          </a:ln>
          <a:effectLst/>
        </p:spPr>
        <p:txBody>
          <a:bodyPr vert="horz"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4*</a:t>
            </a:r>
          </a:p>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25G</a:t>
            </a:r>
            <a:endParaRPr lang="en-US" altLang="zh-CN" sz="900" kern="0">
              <a:solidFill>
                <a:srgbClr val="000000"/>
              </a:solidFill>
              <a:latin typeface="Arial" panose="020B0604020202020204" pitchFamily="34" charset="0"/>
              <a:ea typeface="微软雅黑" panose="020B0503020204020204" pitchFamily="34" charset="-122"/>
            </a:endParaRPr>
          </a:p>
        </p:txBody>
      </p:sp>
      <p:cxnSp>
        <p:nvCxnSpPr>
          <p:cNvPr id="746" name="直接连接符 745"/>
          <p:cNvCxnSpPr>
            <a:stCxn id="701" idx="2"/>
          </p:cNvCxnSpPr>
          <p:nvPr/>
        </p:nvCxnSpPr>
        <p:spPr bwMode="auto">
          <a:xfrm flipH="1">
            <a:off x="6908624" y="2656847"/>
            <a:ext cx="2748" cy="24204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7" name="直接连接符 746"/>
          <p:cNvCxnSpPr/>
          <p:nvPr/>
        </p:nvCxnSpPr>
        <p:spPr bwMode="auto">
          <a:xfrm flipH="1">
            <a:off x="7556803" y="2656316"/>
            <a:ext cx="2748" cy="24204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8" name="直接连接符 747"/>
          <p:cNvCxnSpPr/>
          <p:nvPr/>
        </p:nvCxnSpPr>
        <p:spPr bwMode="auto">
          <a:xfrm flipH="1">
            <a:off x="8233469" y="2656316"/>
            <a:ext cx="2748" cy="24204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9" name="矩形 748"/>
          <p:cNvSpPr/>
          <p:nvPr/>
        </p:nvSpPr>
        <p:spPr bwMode="auto">
          <a:xfrm>
            <a:off x="9526891" y="2286342"/>
            <a:ext cx="463966" cy="377903"/>
          </a:xfrm>
          <a:prstGeom prst="rect">
            <a:avLst/>
          </a:prstGeom>
          <a:solidFill>
            <a:srgbClr val="FFFFFF"/>
          </a:solidFill>
          <a:ln w="12700" cap="flat" cmpd="sng" algn="ctr">
            <a:solidFill>
              <a:srgbClr val="000000"/>
            </a:solidFill>
            <a:prstDash val="solid"/>
          </a:ln>
          <a:effectLst/>
        </p:spPr>
        <p:txBody>
          <a:bodyPr vert="horz"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800" err="1">
                <a:solidFill>
                  <a:srgbClr val="000000"/>
                </a:solidFill>
                <a:latin typeface="Arial" panose="020B0604020202020204" pitchFamily="34" charset="0"/>
              </a:rPr>
              <a:t>PCIe</a:t>
            </a:r>
            <a:r>
              <a:rPr lang="en-US" sz="800">
                <a:solidFill>
                  <a:srgbClr val="000000"/>
                </a:solidFill>
                <a:latin typeface="Arial" panose="020B0604020202020204" pitchFamily="34" charset="0"/>
              </a:rPr>
              <a:t> card</a:t>
            </a:r>
          </a:p>
        </p:txBody>
      </p:sp>
      <p:sp>
        <p:nvSpPr>
          <p:cNvPr id="750" name="矩形 749"/>
          <p:cNvSpPr/>
          <p:nvPr/>
        </p:nvSpPr>
        <p:spPr bwMode="auto">
          <a:xfrm>
            <a:off x="10185429" y="2286783"/>
            <a:ext cx="463966" cy="377903"/>
          </a:xfrm>
          <a:prstGeom prst="rect">
            <a:avLst/>
          </a:prstGeom>
          <a:solidFill>
            <a:srgbClr val="FFFFFF"/>
          </a:solidFill>
          <a:ln w="12700" cap="flat" cmpd="sng" algn="ctr">
            <a:solidFill>
              <a:srgbClr val="000000"/>
            </a:solidFill>
            <a:prstDash val="solid"/>
          </a:ln>
          <a:effectLst/>
        </p:spPr>
        <p:txBody>
          <a:bodyPr vert="horz"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800" err="1">
                <a:solidFill>
                  <a:srgbClr val="000000"/>
                </a:solidFill>
                <a:latin typeface="Arial" panose="020B0604020202020204" pitchFamily="34" charset="0"/>
              </a:rPr>
              <a:t>PCIe</a:t>
            </a:r>
            <a:r>
              <a:rPr lang="en-US" sz="800">
                <a:solidFill>
                  <a:srgbClr val="000000"/>
                </a:solidFill>
                <a:latin typeface="Arial" panose="020B0604020202020204" pitchFamily="34" charset="0"/>
              </a:rPr>
              <a:t> card</a:t>
            </a:r>
          </a:p>
        </p:txBody>
      </p:sp>
      <p:sp>
        <p:nvSpPr>
          <p:cNvPr id="751" name="矩形 750"/>
          <p:cNvSpPr/>
          <p:nvPr/>
        </p:nvSpPr>
        <p:spPr bwMode="auto">
          <a:xfrm>
            <a:off x="10837603" y="2288547"/>
            <a:ext cx="463966" cy="377903"/>
          </a:xfrm>
          <a:prstGeom prst="rect">
            <a:avLst/>
          </a:prstGeom>
          <a:solidFill>
            <a:srgbClr val="FFFFFF"/>
          </a:solidFill>
          <a:ln w="12700" cap="flat" cmpd="sng" algn="ctr">
            <a:solidFill>
              <a:srgbClr val="000000"/>
            </a:solidFill>
            <a:prstDash val="solid"/>
          </a:ln>
          <a:effectLst/>
        </p:spPr>
        <p:txBody>
          <a:bodyPr vert="horz"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4*</a:t>
            </a:r>
          </a:p>
          <a:p>
            <a:pPr algn="ctr" defTabSz="914400" fontAlgn="ctr">
              <a:spcBef>
                <a:spcPct val="0"/>
              </a:spcBef>
              <a:spcAft>
                <a:spcPct val="0"/>
              </a:spcAft>
              <a:buClr>
                <a:srgbClr val="CC9900"/>
              </a:buClr>
              <a:defRPr/>
            </a:pPr>
            <a:r>
              <a:rPr lang="en-US" sz="800">
                <a:solidFill>
                  <a:srgbClr val="000000"/>
                </a:solidFill>
                <a:latin typeface="Arial" panose="020B0604020202020204" pitchFamily="34" charset="0"/>
              </a:rPr>
              <a:t>25G</a:t>
            </a:r>
            <a:endParaRPr lang="en-US" altLang="zh-CN" sz="900" kern="0">
              <a:solidFill>
                <a:srgbClr val="000000"/>
              </a:solidFill>
              <a:latin typeface="Arial" panose="020B0604020202020204" pitchFamily="34" charset="0"/>
              <a:ea typeface="微软雅黑" panose="020B0503020204020204" pitchFamily="34" charset="-122"/>
            </a:endParaRPr>
          </a:p>
        </p:txBody>
      </p:sp>
      <p:cxnSp>
        <p:nvCxnSpPr>
          <p:cNvPr id="752" name="直接连接符 751"/>
          <p:cNvCxnSpPr>
            <a:stCxn id="749" idx="2"/>
          </p:cNvCxnSpPr>
          <p:nvPr/>
        </p:nvCxnSpPr>
        <p:spPr bwMode="auto">
          <a:xfrm flipH="1">
            <a:off x="9756126" y="2664245"/>
            <a:ext cx="2748" cy="24204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3" name="直接连接符 752"/>
          <p:cNvCxnSpPr/>
          <p:nvPr/>
        </p:nvCxnSpPr>
        <p:spPr bwMode="auto">
          <a:xfrm flipH="1">
            <a:off x="10404305" y="2663714"/>
            <a:ext cx="2748" cy="24204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4" name="直接连接符 753"/>
          <p:cNvCxnSpPr/>
          <p:nvPr/>
        </p:nvCxnSpPr>
        <p:spPr bwMode="auto">
          <a:xfrm flipH="1">
            <a:off x="11080970" y="2663714"/>
            <a:ext cx="2748" cy="242047"/>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55" name="组合 754"/>
          <p:cNvGrpSpPr/>
          <p:nvPr/>
        </p:nvGrpSpPr>
        <p:grpSpPr>
          <a:xfrm>
            <a:off x="6393228" y="4966405"/>
            <a:ext cx="2938033" cy="68665"/>
            <a:chOff x="1704028" y="5991225"/>
            <a:chExt cx="6035767" cy="295275"/>
          </a:xfrm>
        </p:grpSpPr>
        <p:cxnSp>
          <p:nvCxnSpPr>
            <p:cNvPr id="828" name="肘形连接符 827"/>
            <p:cNvCxnSpPr/>
            <p:nvPr/>
          </p:nvCxnSpPr>
          <p:spPr bwMode="auto">
            <a:xfrm>
              <a:off x="1704028" y="5991225"/>
              <a:ext cx="6035767" cy="295275"/>
            </a:xfrm>
            <a:prstGeom prst="bentConnector3">
              <a:avLst>
                <a:gd name="adj1" fmla="val 132"/>
              </a:avLst>
            </a:prstGeom>
            <a:noFill/>
            <a:ln w="9525" cap="flat" cmpd="sng" algn="ctr">
              <a:solidFill>
                <a:srgbClr val="FFFFFF">
                  <a:lumMod val="65000"/>
                </a:srgbClr>
              </a:solidFill>
              <a:prstDash val="lgDash"/>
            </a:ln>
            <a:effectLst/>
          </p:spPr>
        </p:cxnSp>
        <p:cxnSp>
          <p:nvCxnSpPr>
            <p:cNvPr id="829" name="直接连接符 828"/>
            <p:cNvCxnSpPr/>
            <p:nvPr/>
          </p:nvCxnSpPr>
          <p:spPr bwMode="auto">
            <a:xfrm flipV="1">
              <a:off x="7739795" y="5991225"/>
              <a:ext cx="0" cy="295275"/>
            </a:xfrm>
            <a:prstGeom prst="line">
              <a:avLst/>
            </a:prstGeom>
            <a:noFill/>
            <a:ln w="9525" cap="flat" cmpd="sng" algn="ctr">
              <a:solidFill>
                <a:srgbClr val="FFFFFF">
                  <a:lumMod val="65000"/>
                </a:srgbClr>
              </a:solidFill>
              <a:prstDash val="lgDash"/>
            </a:ln>
            <a:effectLst/>
          </p:spPr>
        </p:cxnSp>
      </p:grpSp>
      <p:grpSp>
        <p:nvGrpSpPr>
          <p:cNvPr id="756" name="组合 755"/>
          <p:cNvGrpSpPr/>
          <p:nvPr/>
        </p:nvGrpSpPr>
        <p:grpSpPr>
          <a:xfrm>
            <a:off x="7081311" y="4951013"/>
            <a:ext cx="2938033" cy="152799"/>
            <a:chOff x="1704028" y="5991225"/>
            <a:chExt cx="6035767" cy="295275"/>
          </a:xfrm>
        </p:grpSpPr>
        <p:cxnSp>
          <p:nvCxnSpPr>
            <p:cNvPr id="826" name="肘形连接符 825"/>
            <p:cNvCxnSpPr/>
            <p:nvPr/>
          </p:nvCxnSpPr>
          <p:spPr bwMode="auto">
            <a:xfrm>
              <a:off x="1704028" y="5991225"/>
              <a:ext cx="6035767" cy="295275"/>
            </a:xfrm>
            <a:prstGeom prst="bentConnector3">
              <a:avLst>
                <a:gd name="adj1" fmla="val 132"/>
              </a:avLst>
            </a:prstGeom>
            <a:noFill/>
            <a:ln w="9525" cap="flat" cmpd="sng" algn="ctr">
              <a:solidFill>
                <a:srgbClr val="FFFFFF">
                  <a:lumMod val="65000"/>
                </a:srgbClr>
              </a:solidFill>
              <a:prstDash val="lgDash"/>
            </a:ln>
            <a:effectLst/>
          </p:spPr>
        </p:cxnSp>
        <p:cxnSp>
          <p:nvCxnSpPr>
            <p:cNvPr id="827" name="直接连接符 826"/>
            <p:cNvCxnSpPr/>
            <p:nvPr/>
          </p:nvCxnSpPr>
          <p:spPr bwMode="auto">
            <a:xfrm flipV="1">
              <a:off x="7739795" y="5991225"/>
              <a:ext cx="0" cy="295275"/>
            </a:xfrm>
            <a:prstGeom prst="line">
              <a:avLst/>
            </a:prstGeom>
            <a:noFill/>
            <a:ln w="9525" cap="flat" cmpd="sng" algn="ctr">
              <a:solidFill>
                <a:srgbClr val="FFFFFF">
                  <a:lumMod val="65000"/>
                </a:srgbClr>
              </a:solidFill>
              <a:prstDash val="lgDash"/>
            </a:ln>
            <a:effectLst/>
          </p:spPr>
        </p:cxnSp>
      </p:grpSp>
      <p:grpSp>
        <p:nvGrpSpPr>
          <p:cNvPr id="757" name="组合 756"/>
          <p:cNvGrpSpPr/>
          <p:nvPr/>
        </p:nvGrpSpPr>
        <p:grpSpPr>
          <a:xfrm>
            <a:off x="7756361" y="4967820"/>
            <a:ext cx="2938033" cy="199834"/>
            <a:chOff x="1704028" y="5991225"/>
            <a:chExt cx="6035767" cy="295275"/>
          </a:xfrm>
        </p:grpSpPr>
        <p:cxnSp>
          <p:nvCxnSpPr>
            <p:cNvPr id="824" name="肘形连接符 823"/>
            <p:cNvCxnSpPr/>
            <p:nvPr/>
          </p:nvCxnSpPr>
          <p:spPr bwMode="auto">
            <a:xfrm>
              <a:off x="1704028" y="5991225"/>
              <a:ext cx="6035767" cy="295275"/>
            </a:xfrm>
            <a:prstGeom prst="bentConnector3">
              <a:avLst>
                <a:gd name="adj1" fmla="val 132"/>
              </a:avLst>
            </a:prstGeom>
            <a:noFill/>
            <a:ln w="9525" cap="flat" cmpd="sng" algn="ctr">
              <a:solidFill>
                <a:srgbClr val="FFFFFF">
                  <a:lumMod val="65000"/>
                </a:srgbClr>
              </a:solidFill>
              <a:prstDash val="lgDash"/>
            </a:ln>
            <a:effectLst/>
          </p:spPr>
        </p:cxnSp>
        <p:cxnSp>
          <p:nvCxnSpPr>
            <p:cNvPr id="825" name="直接连接符 824"/>
            <p:cNvCxnSpPr/>
            <p:nvPr/>
          </p:nvCxnSpPr>
          <p:spPr bwMode="auto">
            <a:xfrm flipV="1">
              <a:off x="7739795" y="5991225"/>
              <a:ext cx="0" cy="295275"/>
            </a:xfrm>
            <a:prstGeom prst="line">
              <a:avLst/>
            </a:prstGeom>
            <a:noFill/>
            <a:ln w="9525" cap="flat" cmpd="sng" algn="ctr">
              <a:solidFill>
                <a:srgbClr val="FFFFFF">
                  <a:lumMod val="65000"/>
                </a:srgbClr>
              </a:solidFill>
              <a:prstDash val="lgDash"/>
            </a:ln>
            <a:effectLst/>
          </p:spPr>
        </p:cxnSp>
      </p:grpSp>
      <p:grpSp>
        <p:nvGrpSpPr>
          <p:cNvPr id="758" name="组合 757"/>
          <p:cNvGrpSpPr/>
          <p:nvPr/>
        </p:nvGrpSpPr>
        <p:grpSpPr>
          <a:xfrm>
            <a:off x="8431014" y="4967820"/>
            <a:ext cx="2938033" cy="265813"/>
            <a:chOff x="1704028" y="5991225"/>
            <a:chExt cx="6035767" cy="295275"/>
          </a:xfrm>
        </p:grpSpPr>
        <p:cxnSp>
          <p:nvCxnSpPr>
            <p:cNvPr id="822" name="肘形连接符 821"/>
            <p:cNvCxnSpPr/>
            <p:nvPr/>
          </p:nvCxnSpPr>
          <p:spPr bwMode="auto">
            <a:xfrm>
              <a:off x="1704028" y="5991225"/>
              <a:ext cx="6035767" cy="295275"/>
            </a:xfrm>
            <a:prstGeom prst="bentConnector3">
              <a:avLst>
                <a:gd name="adj1" fmla="val 132"/>
              </a:avLst>
            </a:prstGeom>
            <a:noFill/>
            <a:ln w="9525" cap="flat" cmpd="sng" algn="ctr">
              <a:solidFill>
                <a:srgbClr val="FFFFFF">
                  <a:lumMod val="65000"/>
                </a:srgbClr>
              </a:solidFill>
              <a:prstDash val="lgDash"/>
            </a:ln>
            <a:effectLst/>
          </p:spPr>
        </p:cxnSp>
        <p:cxnSp>
          <p:nvCxnSpPr>
            <p:cNvPr id="823" name="直接连接符 822"/>
            <p:cNvCxnSpPr/>
            <p:nvPr/>
          </p:nvCxnSpPr>
          <p:spPr bwMode="auto">
            <a:xfrm flipV="1">
              <a:off x="7739795" y="5991225"/>
              <a:ext cx="0" cy="295275"/>
            </a:xfrm>
            <a:prstGeom prst="line">
              <a:avLst/>
            </a:prstGeom>
            <a:noFill/>
            <a:ln w="9525" cap="flat" cmpd="sng" algn="ctr">
              <a:solidFill>
                <a:srgbClr val="FFFFFF">
                  <a:lumMod val="65000"/>
                </a:srgbClr>
              </a:solidFill>
              <a:prstDash val="lgDash"/>
            </a:ln>
            <a:effectLst/>
          </p:spPr>
        </p:cxnSp>
      </p:grpSp>
      <p:sp>
        <p:nvSpPr>
          <p:cNvPr id="759" name="矩形 758"/>
          <p:cNvSpPr/>
          <p:nvPr/>
        </p:nvSpPr>
        <p:spPr>
          <a:xfrm>
            <a:off x="6135438" y="5041474"/>
            <a:ext cx="646331" cy="369332"/>
          </a:xfrm>
          <a:prstGeom prst="rect">
            <a:avLst/>
          </a:prstGeom>
        </p:spPr>
        <p:txBody>
          <a:bodyPr wrap="square">
            <a:noAutofit/>
          </a:bodyPr>
          <a:lstStyle/>
          <a:p>
            <a:pPr defTabSz="914400" fontAlgn="ctr">
              <a:spcBef>
                <a:spcPct val="0"/>
              </a:spcBef>
              <a:spcAft>
                <a:spcPct val="0"/>
              </a:spcAft>
              <a:defRPr/>
            </a:pPr>
            <a:r>
              <a:rPr lang="en-US">
                <a:solidFill>
                  <a:srgbClr val="000000"/>
                </a:solidFill>
                <a:latin typeface="Arial" panose="020B0604020202020204" pitchFamily="34" charset="0"/>
              </a:rPr>
              <a:t>SAS</a:t>
            </a:r>
            <a:endParaRPr lang="en-US" altLang="zh-CN" kern="0">
              <a:solidFill>
                <a:srgbClr val="000000"/>
              </a:solidFill>
              <a:latin typeface="Arial" panose="020B0604020202020204" pitchFamily="34" charset="0"/>
              <a:ea typeface="宋体" pitchFamily="2" charset="-122"/>
            </a:endParaRPr>
          </a:p>
        </p:txBody>
      </p:sp>
      <p:sp>
        <p:nvSpPr>
          <p:cNvPr id="760" name="圆角矩形 759"/>
          <p:cNvSpPr/>
          <p:nvPr/>
        </p:nvSpPr>
        <p:spPr bwMode="auto">
          <a:xfrm>
            <a:off x="10932240" y="3690739"/>
            <a:ext cx="607417" cy="1247229"/>
          </a:xfrm>
          <a:prstGeom prst="roundRect">
            <a:avLst/>
          </a:prstGeom>
          <a:solidFill>
            <a:srgbClr val="00B0F0"/>
          </a:solidFill>
          <a:ln>
            <a:solidFill>
              <a:srgbClr val="000000"/>
            </a:solidFill>
          </a:ln>
          <a:effectLst/>
        </p:spPr>
        <p:txBody>
          <a:bodyPr vert="horz" wrap="square" lIns="68562" tIns="34281" rIns="68562" bIns="34281"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788" kern="0">
              <a:solidFill>
                <a:srgbClr val="000000"/>
              </a:solidFill>
              <a:latin typeface="Arial" panose="020B0604020202020204" pitchFamily="34" charset="0"/>
              <a:ea typeface="宋体" pitchFamily="2" charset="-122"/>
            </a:endParaRPr>
          </a:p>
        </p:txBody>
      </p:sp>
      <p:sp>
        <p:nvSpPr>
          <p:cNvPr id="761" name="圆角矩形 760"/>
          <p:cNvSpPr/>
          <p:nvPr/>
        </p:nvSpPr>
        <p:spPr bwMode="auto">
          <a:xfrm>
            <a:off x="10252533" y="3693600"/>
            <a:ext cx="607417" cy="1247229"/>
          </a:xfrm>
          <a:prstGeom prst="roundRect">
            <a:avLst/>
          </a:prstGeom>
          <a:solidFill>
            <a:srgbClr val="00B0F0"/>
          </a:solidFill>
          <a:ln>
            <a:solidFill>
              <a:srgbClr val="000000"/>
            </a:solidFill>
          </a:ln>
          <a:effectLst/>
        </p:spPr>
        <p:txBody>
          <a:bodyPr vert="horz" wrap="square" lIns="68562" tIns="34281" rIns="68562" bIns="34281"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788" kern="0">
              <a:solidFill>
                <a:srgbClr val="000000"/>
              </a:solidFill>
              <a:latin typeface="Arial" panose="020B0604020202020204" pitchFamily="34" charset="0"/>
              <a:ea typeface="宋体" pitchFamily="2" charset="-122"/>
            </a:endParaRPr>
          </a:p>
        </p:txBody>
      </p:sp>
      <p:sp>
        <p:nvSpPr>
          <p:cNvPr id="762" name="圆角矩形 761"/>
          <p:cNvSpPr/>
          <p:nvPr/>
        </p:nvSpPr>
        <p:spPr bwMode="auto">
          <a:xfrm>
            <a:off x="9604607" y="3688426"/>
            <a:ext cx="607417" cy="1247229"/>
          </a:xfrm>
          <a:prstGeom prst="roundRect">
            <a:avLst/>
          </a:prstGeom>
          <a:solidFill>
            <a:srgbClr val="00B0F0"/>
          </a:solidFill>
          <a:ln>
            <a:solidFill>
              <a:srgbClr val="000000"/>
            </a:solidFill>
          </a:ln>
          <a:effectLst/>
        </p:spPr>
        <p:txBody>
          <a:bodyPr vert="horz" wrap="square" lIns="68562" tIns="34281" rIns="68562" bIns="34281" numCol="1" rtlCol="0" anchor="t" anchorCtr="0" compatLnSpc="1">
            <a:noAutofit/>
          </a:bodyPr>
          <a:lstStyle/>
          <a:p>
            <a:pPr algn="ctr" defTabSz="914400" fontAlgn="ctr">
              <a:spcBef>
                <a:spcPct val="0"/>
              </a:spcBef>
              <a:spcAft>
                <a:spcPct val="0"/>
              </a:spcAft>
              <a:buClr>
                <a:srgbClr val="CC9900"/>
              </a:buClr>
              <a:buFont typeface="Wingdings" panose="05000000000000000000" pitchFamily="2" charset="2"/>
              <a:buChar char="n"/>
              <a:defRPr/>
            </a:pPr>
            <a:endParaRPr lang="en-US" sz="788" kern="0">
              <a:solidFill>
                <a:srgbClr val="000000"/>
              </a:solidFill>
              <a:latin typeface="Arial" panose="020B0604020202020204" pitchFamily="34" charset="0"/>
              <a:ea typeface="宋体" pitchFamily="2" charset="-122"/>
            </a:endParaRPr>
          </a:p>
        </p:txBody>
      </p:sp>
      <p:sp>
        <p:nvSpPr>
          <p:cNvPr id="763" name="圆角矩形 762"/>
          <p:cNvSpPr/>
          <p:nvPr/>
        </p:nvSpPr>
        <p:spPr bwMode="auto">
          <a:xfrm>
            <a:off x="8951081" y="3692247"/>
            <a:ext cx="607417" cy="1247229"/>
          </a:xfrm>
          <a:prstGeom prst="roundRect">
            <a:avLst/>
          </a:prstGeom>
          <a:solidFill>
            <a:srgbClr val="00B0F0"/>
          </a:solidFill>
          <a:ln>
            <a:solidFill>
              <a:srgbClr val="000000"/>
            </a:solidFill>
          </a:ln>
          <a:effectLst/>
        </p:spPr>
        <p:txBody>
          <a:bodyPr vert="horz" wrap="square" lIns="68562" tIns="34281" rIns="68562" bIns="34281" numCol="1" rtlCol="0" anchor="t" anchorCtr="0" compatLnSpc="1">
            <a:noAutofit/>
          </a:bodyPr>
          <a:lstStyle/>
          <a:p>
            <a:pPr defTabSz="914400" fontAlgn="ctr">
              <a:spcBef>
                <a:spcPct val="0"/>
              </a:spcBef>
              <a:spcAft>
                <a:spcPct val="0"/>
              </a:spcAft>
              <a:buClr>
                <a:srgbClr val="CC9900"/>
              </a:buClr>
              <a:buFont typeface="Wingdings" panose="05000000000000000000" pitchFamily="2" charset="2"/>
              <a:buChar char="n"/>
              <a:defRPr/>
            </a:pPr>
            <a:endParaRPr lang="en-US" sz="788" kern="0">
              <a:solidFill>
                <a:srgbClr val="000000"/>
              </a:solidFill>
              <a:latin typeface="Arial" panose="020B0604020202020204" pitchFamily="34" charset="0"/>
              <a:ea typeface="宋体" pitchFamily="2" charset="-122"/>
            </a:endParaRPr>
          </a:p>
        </p:txBody>
      </p:sp>
      <p:sp>
        <p:nvSpPr>
          <p:cNvPr id="764" name="流程图: 磁盘 763"/>
          <p:cNvSpPr/>
          <p:nvPr/>
        </p:nvSpPr>
        <p:spPr bwMode="auto">
          <a:xfrm flipH="1">
            <a:off x="9357960" y="4212280"/>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65" name="流程图: 磁盘 764"/>
          <p:cNvSpPr/>
          <p:nvPr/>
        </p:nvSpPr>
        <p:spPr bwMode="auto">
          <a:xfrm flipH="1">
            <a:off x="9151322" y="4212280"/>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66" name="流程图: 磁盘 765"/>
          <p:cNvSpPr/>
          <p:nvPr/>
        </p:nvSpPr>
        <p:spPr bwMode="auto">
          <a:xfrm flipH="1">
            <a:off x="9357917" y="4571691"/>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67" name="流程图: 磁盘 766"/>
          <p:cNvSpPr/>
          <p:nvPr/>
        </p:nvSpPr>
        <p:spPr bwMode="auto">
          <a:xfrm flipH="1">
            <a:off x="9151278" y="4571691"/>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68" name="流程图: 磁盘 767"/>
          <p:cNvSpPr/>
          <p:nvPr/>
        </p:nvSpPr>
        <p:spPr bwMode="auto">
          <a:xfrm flipH="1">
            <a:off x="9357960" y="4342373"/>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69" name="流程图: 磁盘 768"/>
          <p:cNvSpPr/>
          <p:nvPr/>
        </p:nvSpPr>
        <p:spPr bwMode="auto">
          <a:xfrm flipH="1">
            <a:off x="9151322" y="4342373"/>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70" name="流程图: 磁盘 769"/>
          <p:cNvSpPr/>
          <p:nvPr/>
        </p:nvSpPr>
        <p:spPr bwMode="auto">
          <a:xfrm flipH="1">
            <a:off x="9357917" y="4701785"/>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71" name="流程图: 磁盘 770"/>
          <p:cNvSpPr/>
          <p:nvPr/>
        </p:nvSpPr>
        <p:spPr bwMode="auto">
          <a:xfrm flipH="1">
            <a:off x="9151278" y="4701785"/>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72" name="矩形 771"/>
          <p:cNvSpPr/>
          <p:nvPr/>
        </p:nvSpPr>
        <p:spPr>
          <a:xfrm flipH="1">
            <a:off x="9188423" y="4416425"/>
            <a:ext cx="338554" cy="196208"/>
          </a:xfrm>
          <a:prstGeom prst="rect">
            <a:avLst/>
          </a:prstGeom>
        </p:spPr>
        <p:txBody>
          <a:bodyPr wrap="square">
            <a:noAutofit/>
          </a:bodyPr>
          <a:lstStyle/>
          <a:p>
            <a:pPr defTabSz="914400" fontAlgn="ctr">
              <a:spcBef>
                <a:spcPct val="0"/>
              </a:spcBef>
              <a:spcAft>
                <a:spcPct val="0"/>
              </a:spcAft>
              <a:defRPr/>
            </a:pPr>
            <a:r>
              <a:rPr lang="en-US" sz="675">
                <a:solidFill>
                  <a:srgbClr val="000000"/>
                </a:solidFill>
                <a:latin typeface="Arial" panose="020B0604020202020204" pitchFamily="34" charset="0"/>
              </a:rPr>
              <a:t>X15</a:t>
            </a:r>
            <a:endParaRPr lang="en-US" altLang="zh-CN" sz="675" kern="0">
              <a:solidFill>
                <a:srgbClr val="000000"/>
              </a:solidFill>
              <a:latin typeface="Arial" panose="020B0604020202020204" pitchFamily="34" charset="0"/>
              <a:ea typeface="微软雅黑" panose="020B0503020204020204" pitchFamily="34" charset="-122"/>
            </a:endParaRPr>
          </a:p>
        </p:txBody>
      </p:sp>
      <p:sp>
        <p:nvSpPr>
          <p:cNvPr id="773" name="矩形 772"/>
          <p:cNvSpPr/>
          <p:nvPr/>
        </p:nvSpPr>
        <p:spPr bwMode="auto">
          <a:xfrm>
            <a:off x="9004137" y="4112093"/>
            <a:ext cx="108361" cy="488428"/>
          </a:xfrm>
          <a:prstGeom prst="rect">
            <a:avLst/>
          </a:prstGeom>
          <a:solidFill>
            <a:srgbClr val="FFFFFF"/>
          </a:solidFill>
          <a:ln w="0" cap="flat" cmpd="sng" algn="ctr">
            <a:solidFill>
              <a:srgbClr val="000000"/>
            </a:solidFill>
            <a:prstDash val="solid"/>
          </a:ln>
          <a:effectLst/>
        </p:spPr>
        <p:txBody>
          <a:bodyPr vert="vert270"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375">
                <a:solidFill>
                  <a:srgbClr val="000000"/>
                </a:solidFill>
                <a:latin typeface="Arial" panose="020B0604020202020204" pitchFamily="34" charset="0"/>
              </a:rPr>
              <a:t>HALFPALM</a:t>
            </a:r>
            <a:endParaRPr lang="en-US" altLang="zh-CN" sz="375" kern="0">
              <a:solidFill>
                <a:srgbClr val="000000"/>
              </a:solidFill>
              <a:latin typeface="Arial" panose="020B0604020202020204" pitchFamily="34" charset="0"/>
              <a:ea typeface="微软雅黑" panose="020B0503020204020204" pitchFamily="34" charset="-122"/>
            </a:endParaRPr>
          </a:p>
        </p:txBody>
      </p:sp>
      <p:sp>
        <p:nvSpPr>
          <p:cNvPr id="774" name="圆角矩形 773"/>
          <p:cNvSpPr/>
          <p:nvPr/>
        </p:nvSpPr>
        <p:spPr bwMode="auto">
          <a:xfrm>
            <a:off x="8973110" y="3817680"/>
            <a:ext cx="565525" cy="13546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noAutofit/>
          </a:bodyPr>
          <a:lstStyle/>
          <a:p>
            <a:pPr algn="ctr" defTabSz="914400" fontAlgn="ctr">
              <a:spcBef>
                <a:spcPct val="0"/>
              </a:spcBef>
              <a:spcAft>
                <a:spcPct val="0"/>
              </a:spcAft>
              <a:defRPr/>
            </a:pPr>
            <a:r>
              <a:rPr lang="en-US" sz="450" b="1">
                <a:solidFill>
                  <a:srgbClr val="FFFFFF"/>
                </a:solidFill>
                <a:latin typeface="Arial" panose="020B0604020202020204" pitchFamily="34" charset="0"/>
              </a:rPr>
              <a:t>VNODE 1</a:t>
            </a:r>
          </a:p>
        </p:txBody>
      </p:sp>
      <p:cxnSp>
        <p:nvCxnSpPr>
          <p:cNvPr id="775" name="肘形连接符 774"/>
          <p:cNvCxnSpPr>
            <a:stCxn id="774" idx="2"/>
            <a:endCxn id="765" idx="1"/>
          </p:cNvCxnSpPr>
          <p:nvPr/>
        </p:nvCxnSpPr>
        <p:spPr bwMode="auto">
          <a:xfrm rot="5400000">
            <a:off x="9110640" y="4067047"/>
            <a:ext cx="259133" cy="31333"/>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6" name="肘形连接符 775"/>
          <p:cNvCxnSpPr>
            <a:stCxn id="774" idx="2"/>
            <a:endCxn id="764" idx="1"/>
          </p:cNvCxnSpPr>
          <p:nvPr/>
        </p:nvCxnSpPr>
        <p:spPr bwMode="auto">
          <a:xfrm rot="16200000" flipH="1">
            <a:off x="9213958" y="3995060"/>
            <a:ext cx="259133" cy="175305"/>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7" name="流程图: 磁盘 776"/>
          <p:cNvSpPr/>
          <p:nvPr/>
        </p:nvSpPr>
        <p:spPr bwMode="auto">
          <a:xfrm flipH="1">
            <a:off x="10011486" y="4208457"/>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78" name="流程图: 磁盘 777"/>
          <p:cNvSpPr/>
          <p:nvPr/>
        </p:nvSpPr>
        <p:spPr bwMode="auto">
          <a:xfrm flipH="1">
            <a:off x="9804848" y="4208457"/>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79" name="流程图: 磁盘 778"/>
          <p:cNvSpPr/>
          <p:nvPr/>
        </p:nvSpPr>
        <p:spPr bwMode="auto">
          <a:xfrm flipH="1">
            <a:off x="10011441" y="4567869"/>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80" name="流程图: 磁盘 779"/>
          <p:cNvSpPr/>
          <p:nvPr/>
        </p:nvSpPr>
        <p:spPr bwMode="auto">
          <a:xfrm flipH="1">
            <a:off x="9804803" y="4567869"/>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81" name="流程图: 磁盘 780"/>
          <p:cNvSpPr/>
          <p:nvPr/>
        </p:nvSpPr>
        <p:spPr bwMode="auto">
          <a:xfrm flipH="1">
            <a:off x="10011486" y="4338551"/>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82" name="流程图: 磁盘 781"/>
          <p:cNvSpPr/>
          <p:nvPr/>
        </p:nvSpPr>
        <p:spPr bwMode="auto">
          <a:xfrm flipH="1">
            <a:off x="9804848" y="4338551"/>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83" name="流程图: 磁盘 782"/>
          <p:cNvSpPr/>
          <p:nvPr/>
        </p:nvSpPr>
        <p:spPr bwMode="auto">
          <a:xfrm flipH="1">
            <a:off x="10011441" y="4697963"/>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84" name="流程图: 磁盘 783"/>
          <p:cNvSpPr/>
          <p:nvPr/>
        </p:nvSpPr>
        <p:spPr bwMode="auto">
          <a:xfrm flipH="1">
            <a:off x="9804803" y="4697963"/>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85" name="矩形 784"/>
          <p:cNvSpPr/>
          <p:nvPr/>
        </p:nvSpPr>
        <p:spPr>
          <a:xfrm flipH="1">
            <a:off x="9841946" y="4412603"/>
            <a:ext cx="338554" cy="196208"/>
          </a:xfrm>
          <a:prstGeom prst="rect">
            <a:avLst/>
          </a:prstGeom>
        </p:spPr>
        <p:txBody>
          <a:bodyPr wrap="square">
            <a:noAutofit/>
          </a:bodyPr>
          <a:lstStyle/>
          <a:p>
            <a:pPr defTabSz="914400" fontAlgn="ctr">
              <a:spcBef>
                <a:spcPct val="0"/>
              </a:spcBef>
              <a:spcAft>
                <a:spcPct val="0"/>
              </a:spcAft>
              <a:defRPr/>
            </a:pPr>
            <a:r>
              <a:rPr lang="en-US" sz="675">
                <a:solidFill>
                  <a:srgbClr val="000000"/>
                </a:solidFill>
                <a:latin typeface="Arial" panose="020B0604020202020204" pitchFamily="34" charset="0"/>
              </a:rPr>
              <a:t>X15</a:t>
            </a:r>
            <a:endParaRPr lang="en-US" altLang="zh-CN" sz="675" kern="0">
              <a:solidFill>
                <a:srgbClr val="000000"/>
              </a:solidFill>
              <a:latin typeface="Arial" panose="020B0604020202020204" pitchFamily="34" charset="0"/>
              <a:ea typeface="微软雅黑" panose="020B0503020204020204" pitchFamily="34" charset="-122"/>
            </a:endParaRPr>
          </a:p>
        </p:txBody>
      </p:sp>
      <p:sp>
        <p:nvSpPr>
          <p:cNvPr id="786" name="矩形 785"/>
          <p:cNvSpPr/>
          <p:nvPr/>
        </p:nvSpPr>
        <p:spPr bwMode="auto">
          <a:xfrm>
            <a:off x="9642298" y="4108708"/>
            <a:ext cx="108361" cy="488428"/>
          </a:xfrm>
          <a:prstGeom prst="rect">
            <a:avLst/>
          </a:prstGeom>
          <a:solidFill>
            <a:srgbClr val="FFFFFF"/>
          </a:solidFill>
          <a:ln w="0" cap="flat" cmpd="sng" algn="ctr">
            <a:solidFill>
              <a:srgbClr val="000000"/>
            </a:solidFill>
            <a:prstDash val="solid"/>
          </a:ln>
          <a:effectLst/>
        </p:spPr>
        <p:txBody>
          <a:bodyPr vert="vert270"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375">
                <a:solidFill>
                  <a:srgbClr val="000000"/>
                </a:solidFill>
                <a:latin typeface="Arial" panose="020B0604020202020204" pitchFamily="34" charset="0"/>
              </a:rPr>
              <a:t>HALFPALM</a:t>
            </a:r>
            <a:endParaRPr lang="en-US" altLang="zh-CN" sz="375" kern="0">
              <a:solidFill>
                <a:srgbClr val="000000"/>
              </a:solidFill>
              <a:latin typeface="Arial" panose="020B0604020202020204" pitchFamily="34" charset="0"/>
              <a:ea typeface="微软雅黑" panose="020B0503020204020204" pitchFamily="34" charset="-122"/>
            </a:endParaRPr>
          </a:p>
        </p:txBody>
      </p:sp>
      <p:sp>
        <p:nvSpPr>
          <p:cNvPr id="787" name="圆角矩形 786"/>
          <p:cNvSpPr/>
          <p:nvPr/>
        </p:nvSpPr>
        <p:spPr bwMode="auto">
          <a:xfrm>
            <a:off x="9630786" y="3813858"/>
            <a:ext cx="555454" cy="13546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noAutofit/>
          </a:bodyPr>
          <a:lstStyle/>
          <a:p>
            <a:pPr algn="ctr" defTabSz="914400" fontAlgn="ctr">
              <a:spcBef>
                <a:spcPct val="0"/>
              </a:spcBef>
              <a:spcAft>
                <a:spcPct val="0"/>
              </a:spcAft>
              <a:defRPr/>
            </a:pPr>
            <a:r>
              <a:rPr lang="en-US" sz="450" b="1">
                <a:solidFill>
                  <a:srgbClr val="FFFFFF"/>
                </a:solidFill>
                <a:latin typeface="Arial" panose="020B0604020202020204" pitchFamily="34" charset="0"/>
              </a:rPr>
              <a:t>VNODE 1</a:t>
            </a:r>
          </a:p>
        </p:txBody>
      </p:sp>
      <p:cxnSp>
        <p:nvCxnSpPr>
          <p:cNvPr id="788" name="肘形连接符 787"/>
          <p:cNvCxnSpPr>
            <a:stCxn id="787" idx="2"/>
            <a:endCxn id="778" idx="1"/>
          </p:cNvCxnSpPr>
          <p:nvPr/>
        </p:nvCxnSpPr>
        <p:spPr bwMode="auto">
          <a:xfrm rot="5400000">
            <a:off x="9763723" y="4063667"/>
            <a:ext cx="259133" cy="30448"/>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9" name="肘形连接符 788"/>
          <p:cNvCxnSpPr>
            <a:stCxn id="787" idx="2"/>
            <a:endCxn id="777" idx="1"/>
          </p:cNvCxnSpPr>
          <p:nvPr/>
        </p:nvCxnSpPr>
        <p:spPr bwMode="auto">
          <a:xfrm rot="16200000" flipH="1">
            <a:off x="9867042" y="3990795"/>
            <a:ext cx="259133" cy="176191"/>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0" name="流程图: 磁盘 789"/>
          <p:cNvSpPr/>
          <p:nvPr/>
        </p:nvSpPr>
        <p:spPr bwMode="auto">
          <a:xfrm flipH="1">
            <a:off x="10659414" y="4213632"/>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91" name="流程图: 磁盘 790"/>
          <p:cNvSpPr/>
          <p:nvPr/>
        </p:nvSpPr>
        <p:spPr bwMode="auto">
          <a:xfrm flipH="1">
            <a:off x="10452776" y="4213632"/>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92" name="流程图: 磁盘 791"/>
          <p:cNvSpPr/>
          <p:nvPr/>
        </p:nvSpPr>
        <p:spPr bwMode="auto">
          <a:xfrm flipH="1">
            <a:off x="10659368" y="4573044"/>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93" name="流程图: 磁盘 792"/>
          <p:cNvSpPr/>
          <p:nvPr/>
        </p:nvSpPr>
        <p:spPr bwMode="auto">
          <a:xfrm flipH="1">
            <a:off x="10452730" y="4573044"/>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94" name="流程图: 磁盘 793"/>
          <p:cNvSpPr/>
          <p:nvPr/>
        </p:nvSpPr>
        <p:spPr bwMode="auto">
          <a:xfrm flipH="1">
            <a:off x="10659414" y="434372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95" name="流程图: 磁盘 794"/>
          <p:cNvSpPr/>
          <p:nvPr/>
        </p:nvSpPr>
        <p:spPr bwMode="auto">
          <a:xfrm flipH="1">
            <a:off x="10452776" y="434372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96" name="流程图: 磁盘 795"/>
          <p:cNvSpPr/>
          <p:nvPr/>
        </p:nvSpPr>
        <p:spPr bwMode="auto">
          <a:xfrm flipH="1">
            <a:off x="10659368" y="4703137"/>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97" name="流程图: 磁盘 796"/>
          <p:cNvSpPr/>
          <p:nvPr/>
        </p:nvSpPr>
        <p:spPr bwMode="auto">
          <a:xfrm flipH="1">
            <a:off x="10452730" y="4703137"/>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798" name="矩形 797"/>
          <p:cNvSpPr/>
          <p:nvPr/>
        </p:nvSpPr>
        <p:spPr>
          <a:xfrm flipH="1">
            <a:off x="10489874" y="4417779"/>
            <a:ext cx="338554" cy="196208"/>
          </a:xfrm>
          <a:prstGeom prst="rect">
            <a:avLst/>
          </a:prstGeom>
        </p:spPr>
        <p:txBody>
          <a:bodyPr wrap="square">
            <a:noAutofit/>
          </a:bodyPr>
          <a:lstStyle/>
          <a:p>
            <a:pPr defTabSz="914400" fontAlgn="ctr">
              <a:spcBef>
                <a:spcPct val="0"/>
              </a:spcBef>
              <a:spcAft>
                <a:spcPct val="0"/>
              </a:spcAft>
              <a:defRPr/>
            </a:pPr>
            <a:r>
              <a:rPr lang="en-US" sz="675">
                <a:solidFill>
                  <a:srgbClr val="000000"/>
                </a:solidFill>
                <a:latin typeface="Arial" panose="020B0604020202020204" pitchFamily="34" charset="0"/>
              </a:rPr>
              <a:t>X15</a:t>
            </a:r>
            <a:endParaRPr lang="en-US" altLang="zh-CN" sz="675" kern="0">
              <a:solidFill>
                <a:srgbClr val="000000"/>
              </a:solidFill>
              <a:latin typeface="Arial" panose="020B0604020202020204" pitchFamily="34" charset="0"/>
              <a:ea typeface="微软雅黑" panose="020B0503020204020204" pitchFamily="34" charset="-122"/>
            </a:endParaRPr>
          </a:p>
        </p:txBody>
      </p:sp>
      <p:sp>
        <p:nvSpPr>
          <p:cNvPr id="799" name="矩形 798"/>
          <p:cNvSpPr/>
          <p:nvPr/>
        </p:nvSpPr>
        <p:spPr bwMode="auto">
          <a:xfrm>
            <a:off x="10290225" y="4113883"/>
            <a:ext cx="108361" cy="488428"/>
          </a:xfrm>
          <a:prstGeom prst="rect">
            <a:avLst/>
          </a:prstGeom>
          <a:solidFill>
            <a:srgbClr val="FFFFFF"/>
          </a:solidFill>
          <a:ln w="0" cap="flat" cmpd="sng" algn="ctr">
            <a:solidFill>
              <a:srgbClr val="000000"/>
            </a:solidFill>
            <a:prstDash val="solid"/>
          </a:ln>
          <a:effectLst/>
        </p:spPr>
        <p:txBody>
          <a:bodyPr vert="vert270"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375">
                <a:solidFill>
                  <a:srgbClr val="000000"/>
                </a:solidFill>
                <a:latin typeface="Arial" panose="020B0604020202020204" pitchFamily="34" charset="0"/>
              </a:rPr>
              <a:t>HALFPALM</a:t>
            </a:r>
            <a:endParaRPr lang="en-US" altLang="zh-CN" sz="375" kern="0">
              <a:solidFill>
                <a:srgbClr val="000000"/>
              </a:solidFill>
              <a:latin typeface="Arial" panose="020B0604020202020204" pitchFamily="34" charset="0"/>
              <a:ea typeface="微软雅黑" panose="020B0503020204020204" pitchFamily="34" charset="-122"/>
            </a:endParaRPr>
          </a:p>
        </p:txBody>
      </p:sp>
      <p:sp>
        <p:nvSpPr>
          <p:cNvPr id="800" name="圆角矩形 799"/>
          <p:cNvSpPr/>
          <p:nvPr/>
        </p:nvSpPr>
        <p:spPr bwMode="auto">
          <a:xfrm>
            <a:off x="10280539" y="3819032"/>
            <a:ext cx="547861" cy="13546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noAutofit/>
          </a:bodyPr>
          <a:lstStyle/>
          <a:p>
            <a:pPr algn="ctr" defTabSz="914400" fontAlgn="ctr">
              <a:spcBef>
                <a:spcPct val="0"/>
              </a:spcBef>
              <a:spcAft>
                <a:spcPct val="0"/>
              </a:spcAft>
              <a:defRPr/>
            </a:pPr>
            <a:r>
              <a:rPr lang="en-US" sz="450" b="1">
                <a:solidFill>
                  <a:srgbClr val="FFFFFF"/>
                </a:solidFill>
                <a:latin typeface="Arial" panose="020B0604020202020204" pitchFamily="34" charset="0"/>
              </a:rPr>
              <a:t>VNODE 1</a:t>
            </a:r>
          </a:p>
        </p:txBody>
      </p:sp>
      <p:cxnSp>
        <p:nvCxnSpPr>
          <p:cNvPr id="801" name="肘形连接符 800"/>
          <p:cNvCxnSpPr>
            <a:stCxn id="800" idx="2"/>
            <a:endCxn id="791" idx="1"/>
          </p:cNvCxnSpPr>
          <p:nvPr/>
        </p:nvCxnSpPr>
        <p:spPr bwMode="auto">
          <a:xfrm rot="5400000">
            <a:off x="10410665" y="4069827"/>
            <a:ext cx="259133" cy="28477"/>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2" name="肘形连接符 801"/>
          <p:cNvCxnSpPr>
            <a:stCxn id="800" idx="2"/>
            <a:endCxn id="790" idx="1"/>
          </p:cNvCxnSpPr>
          <p:nvPr/>
        </p:nvCxnSpPr>
        <p:spPr bwMode="auto">
          <a:xfrm rot="16200000" flipH="1">
            <a:off x="10513984" y="3994984"/>
            <a:ext cx="259133" cy="178162"/>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3" name="流程图: 磁盘 802"/>
          <p:cNvSpPr/>
          <p:nvPr/>
        </p:nvSpPr>
        <p:spPr bwMode="auto">
          <a:xfrm flipH="1">
            <a:off x="11323754" y="4213632"/>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804" name="流程图: 磁盘 803"/>
          <p:cNvSpPr/>
          <p:nvPr/>
        </p:nvSpPr>
        <p:spPr bwMode="auto">
          <a:xfrm flipH="1">
            <a:off x="11117116" y="4213632"/>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805" name="流程图: 磁盘 804"/>
          <p:cNvSpPr/>
          <p:nvPr/>
        </p:nvSpPr>
        <p:spPr bwMode="auto">
          <a:xfrm flipH="1">
            <a:off x="11323709" y="4573044"/>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806" name="流程图: 磁盘 805"/>
          <p:cNvSpPr/>
          <p:nvPr/>
        </p:nvSpPr>
        <p:spPr bwMode="auto">
          <a:xfrm flipH="1">
            <a:off x="11117071" y="4573044"/>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807" name="流程图: 磁盘 806"/>
          <p:cNvSpPr/>
          <p:nvPr/>
        </p:nvSpPr>
        <p:spPr bwMode="auto">
          <a:xfrm flipH="1">
            <a:off x="11323754" y="434372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808" name="流程图: 磁盘 807"/>
          <p:cNvSpPr/>
          <p:nvPr/>
        </p:nvSpPr>
        <p:spPr bwMode="auto">
          <a:xfrm flipH="1">
            <a:off x="11117116" y="4343726"/>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809" name="流程图: 磁盘 808"/>
          <p:cNvSpPr/>
          <p:nvPr/>
        </p:nvSpPr>
        <p:spPr bwMode="auto">
          <a:xfrm flipH="1">
            <a:off x="11323709" y="4703137"/>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810" name="流程图: 磁盘 809"/>
          <p:cNvSpPr/>
          <p:nvPr/>
        </p:nvSpPr>
        <p:spPr bwMode="auto">
          <a:xfrm flipH="1">
            <a:off x="11117071" y="4703137"/>
            <a:ext cx="146437" cy="96070"/>
          </a:xfrm>
          <a:prstGeom prst="flowChartMagneticDisk">
            <a:avLst/>
          </a:prstGeom>
          <a:solidFill>
            <a:srgbClr val="FFFFFF"/>
          </a:solidFill>
          <a:ln w="12700" cap="flat" cmpd="sng" algn="ctr">
            <a:solidFill>
              <a:srgbClr val="000000"/>
            </a:solidFill>
            <a:prstDash val="solid"/>
          </a:ln>
          <a:effectLst/>
        </p:spPr>
        <p:txBody>
          <a:bodyPr vert="horz" wrap="square" lIns="68553" tIns="34277" rIns="68553" bIns="34277" numCol="1" rtlCol="0" anchor="t" anchorCtr="0" compatLnSpc="1">
            <a:noAutofit/>
          </a:bodyPr>
          <a:lstStyle/>
          <a:p>
            <a:pPr defTabSz="685324" fontAlgn="ctr">
              <a:spcBef>
                <a:spcPct val="0"/>
              </a:spcBef>
              <a:spcAft>
                <a:spcPct val="0"/>
              </a:spcAft>
              <a:buClr>
                <a:srgbClr val="CC9900"/>
              </a:buClr>
              <a:buFont typeface="Wingdings" panose="05000000000000000000" pitchFamily="2" charset="2"/>
              <a:buChar char="n"/>
              <a:defRPr/>
            </a:pPr>
            <a:endParaRPr lang="en-US" altLang="zh-CN" sz="788" kern="0">
              <a:solidFill>
                <a:srgbClr val="000000"/>
              </a:solidFill>
              <a:latin typeface="Arial" panose="020B0604020202020204" pitchFamily="34" charset="0"/>
              <a:ea typeface="微软雅黑" panose="020B0503020204020204" pitchFamily="34" charset="-122"/>
            </a:endParaRPr>
          </a:p>
        </p:txBody>
      </p:sp>
      <p:sp>
        <p:nvSpPr>
          <p:cNvPr id="811" name="矩形 810"/>
          <p:cNvSpPr/>
          <p:nvPr/>
        </p:nvSpPr>
        <p:spPr>
          <a:xfrm flipH="1">
            <a:off x="11154214" y="4417779"/>
            <a:ext cx="338554" cy="196208"/>
          </a:xfrm>
          <a:prstGeom prst="rect">
            <a:avLst/>
          </a:prstGeom>
        </p:spPr>
        <p:txBody>
          <a:bodyPr wrap="square">
            <a:noAutofit/>
          </a:bodyPr>
          <a:lstStyle/>
          <a:p>
            <a:pPr defTabSz="914400" fontAlgn="ctr">
              <a:spcBef>
                <a:spcPct val="0"/>
              </a:spcBef>
              <a:spcAft>
                <a:spcPct val="0"/>
              </a:spcAft>
              <a:defRPr/>
            </a:pPr>
            <a:r>
              <a:rPr lang="en-US" sz="675">
                <a:solidFill>
                  <a:srgbClr val="000000"/>
                </a:solidFill>
                <a:latin typeface="Arial" panose="020B0604020202020204" pitchFamily="34" charset="0"/>
              </a:rPr>
              <a:t>X15</a:t>
            </a:r>
            <a:endParaRPr lang="en-US" altLang="zh-CN" sz="675" kern="0">
              <a:solidFill>
                <a:srgbClr val="000000"/>
              </a:solidFill>
              <a:latin typeface="Arial" panose="020B0604020202020204" pitchFamily="34" charset="0"/>
              <a:ea typeface="微软雅黑" panose="020B0503020204020204" pitchFamily="34" charset="-122"/>
            </a:endParaRPr>
          </a:p>
        </p:txBody>
      </p:sp>
      <p:sp>
        <p:nvSpPr>
          <p:cNvPr id="812" name="矩形 811"/>
          <p:cNvSpPr/>
          <p:nvPr/>
        </p:nvSpPr>
        <p:spPr bwMode="auto">
          <a:xfrm>
            <a:off x="10954565" y="4113883"/>
            <a:ext cx="108361" cy="488428"/>
          </a:xfrm>
          <a:prstGeom prst="rect">
            <a:avLst/>
          </a:prstGeom>
          <a:solidFill>
            <a:srgbClr val="FFFFFF"/>
          </a:solidFill>
          <a:ln w="0" cap="flat" cmpd="sng" algn="ctr">
            <a:solidFill>
              <a:srgbClr val="000000"/>
            </a:solidFill>
            <a:prstDash val="solid"/>
          </a:ln>
          <a:effectLst/>
        </p:spPr>
        <p:txBody>
          <a:bodyPr vert="vert270" wrap="square" lIns="68562" tIns="34281" rIns="68562" bIns="34281" numCol="1" rtlCol="0" anchor="ctr" anchorCtr="0" compatLnSpc="1">
            <a:noAutofit/>
          </a:bodyPr>
          <a:lstStyle/>
          <a:p>
            <a:pPr algn="ctr" defTabSz="914400" fontAlgn="ctr">
              <a:spcBef>
                <a:spcPct val="0"/>
              </a:spcBef>
              <a:spcAft>
                <a:spcPct val="0"/>
              </a:spcAft>
              <a:buClr>
                <a:srgbClr val="CC9900"/>
              </a:buClr>
              <a:defRPr/>
            </a:pPr>
            <a:r>
              <a:rPr lang="en-US" sz="375">
                <a:solidFill>
                  <a:srgbClr val="000000"/>
                </a:solidFill>
                <a:latin typeface="Arial" panose="020B0604020202020204" pitchFamily="34" charset="0"/>
              </a:rPr>
              <a:t>HALFPALM</a:t>
            </a:r>
            <a:endParaRPr lang="en-US" altLang="zh-CN" sz="375" kern="0">
              <a:solidFill>
                <a:srgbClr val="000000"/>
              </a:solidFill>
              <a:latin typeface="Arial" panose="020B0604020202020204" pitchFamily="34" charset="0"/>
              <a:ea typeface="微软雅黑" panose="020B0503020204020204" pitchFamily="34" charset="-122"/>
            </a:endParaRPr>
          </a:p>
        </p:txBody>
      </p:sp>
      <p:sp>
        <p:nvSpPr>
          <p:cNvPr id="813" name="圆角矩形 812"/>
          <p:cNvSpPr/>
          <p:nvPr/>
        </p:nvSpPr>
        <p:spPr bwMode="auto">
          <a:xfrm>
            <a:off x="10959430" y="3819032"/>
            <a:ext cx="560014" cy="135466"/>
          </a:xfrm>
          <a:prstGeom prst="roundRect">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noAutofit/>
          </a:bodyPr>
          <a:lstStyle/>
          <a:p>
            <a:pPr algn="ctr" defTabSz="914400" fontAlgn="ctr">
              <a:spcBef>
                <a:spcPct val="0"/>
              </a:spcBef>
              <a:spcAft>
                <a:spcPct val="0"/>
              </a:spcAft>
              <a:defRPr/>
            </a:pPr>
            <a:r>
              <a:rPr lang="en-US" sz="450" b="1">
                <a:solidFill>
                  <a:srgbClr val="FFFFFF"/>
                </a:solidFill>
                <a:latin typeface="Arial" panose="020B0604020202020204" pitchFamily="34" charset="0"/>
              </a:rPr>
              <a:t>VNODE 1</a:t>
            </a:r>
          </a:p>
        </p:txBody>
      </p:sp>
      <p:cxnSp>
        <p:nvCxnSpPr>
          <p:cNvPr id="814" name="肘形连接符 813"/>
          <p:cNvCxnSpPr>
            <a:stCxn id="813" idx="2"/>
            <a:endCxn id="804" idx="1"/>
          </p:cNvCxnSpPr>
          <p:nvPr/>
        </p:nvCxnSpPr>
        <p:spPr bwMode="auto">
          <a:xfrm rot="5400000">
            <a:off x="11085319" y="4059514"/>
            <a:ext cx="259133" cy="49103"/>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5" name="肘形连接符 814"/>
          <p:cNvCxnSpPr>
            <a:stCxn id="813" idx="2"/>
            <a:endCxn id="803" idx="1"/>
          </p:cNvCxnSpPr>
          <p:nvPr/>
        </p:nvCxnSpPr>
        <p:spPr bwMode="auto">
          <a:xfrm rot="16200000" flipH="1">
            <a:off x="11188638" y="4005298"/>
            <a:ext cx="259133" cy="157534"/>
          </a:xfrm>
          <a:prstGeom prst="bentConnector3">
            <a:avLst>
              <a:gd name="adj1" fmla="val 50000"/>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6" name="直接连接符 815"/>
          <p:cNvCxnSpPr>
            <a:stCxn id="676" idx="2"/>
          </p:cNvCxnSpPr>
          <p:nvPr/>
        </p:nvCxnSpPr>
        <p:spPr bwMode="auto">
          <a:xfrm>
            <a:off x="10403260" y="3146170"/>
            <a:ext cx="266541" cy="67328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7" name="直接连接符 816"/>
          <p:cNvCxnSpPr>
            <a:stCxn id="676" idx="2"/>
          </p:cNvCxnSpPr>
          <p:nvPr/>
        </p:nvCxnSpPr>
        <p:spPr bwMode="auto">
          <a:xfrm>
            <a:off x="10403260" y="3146170"/>
            <a:ext cx="929960" cy="673284"/>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8" name="直接连接符 817"/>
          <p:cNvCxnSpPr>
            <a:stCxn id="678" idx="2"/>
          </p:cNvCxnSpPr>
          <p:nvPr/>
        </p:nvCxnSpPr>
        <p:spPr bwMode="auto">
          <a:xfrm>
            <a:off x="7520304" y="3152240"/>
            <a:ext cx="3812916" cy="667214"/>
          </a:xfrm>
          <a:prstGeom prst="line">
            <a:avLst/>
          </a:prstGeom>
          <a:noFill/>
          <a:ln w="9525" cap="flat" cmpd="sng" algn="ctr">
            <a:solidFill>
              <a:srgbClr val="FFFFFF">
                <a:lumMod val="75000"/>
              </a:srgb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9" name="文本框 818"/>
          <p:cNvSpPr txBox="1"/>
          <p:nvPr/>
        </p:nvSpPr>
        <p:spPr>
          <a:xfrm>
            <a:off x="8452077" y="3310115"/>
            <a:ext cx="1249060" cy="369332"/>
          </a:xfrm>
          <a:prstGeom prst="rect">
            <a:avLst/>
          </a:prstGeom>
          <a:noFill/>
        </p:spPr>
        <p:txBody>
          <a:bodyPr wrap="square" rtlCol="0">
            <a:noAutofit/>
          </a:bodyPr>
          <a:lstStyle/>
          <a:p>
            <a:pPr defTabSz="914400" fontAlgn="ctr">
              <a:spcBef>
                <a:spcPct val="0"/>
              </a:spcBef>
              <a:spcAft>
                <a:spcPct val="0"/>
              </a:spcAft>
              <a:defRPr/>
            </a:pPr>
            <a:r>
              <a:rPr lang="en-US">
                <a:solidFill>
                  <a:srgbClr val="000000"/>
                </a:solidFill>
                <a:latin typeface="Arial" panose="020B0604020202020204" pitchFamily="34" charset="0"/>
              </a:rPr>
              <a:t>SAS/PCIE</a:t>
            </a:r>
            <a:endParaRPr lang="en-US" altLang="zh-CN" kern="0">
              <a:solidFill>
                <a:srgbClr val="000000"/>
              </a:solidFill>
              <a:latin typeface="Arial" panose="020B0604020202020204" pitchFamily="34" charset="0"/>
              <a:ea typeface="宋体" pitchFamily="2" charset="-122"/>
            </a:endParaRPr>
          </a:p>
        </p:txBody>
      </p:sp>
      <p:cxnSp>
        <p:nvCxnSpPr>
          <p:cNvPr id="820" name="直接连接符 819"/>
          <p:cNvCxnSpPr>
            <a:stCxn id="676" idx="2"/>
          </p:cNvCxnSpPr>
          <p:nvPr/>
        </p:nvCxnSpPr>
        <p:spPr bwMode="auto">
          <a:xfrm flipH="1">
            <a:off x="10019268" y="3146170"/>
            <a:ext cx="383992" cy="668109"/>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 name="直接连接符 820"/>
          <p:cNvCxnSpPr>
            <a:stCxn id="676" idx="2"/>
          </p:cNvCxnSpPr>
          <p:nvPr/>
        </p:nvCxnSpPr>
        <p:spPr bwMode="auto">
          <a:xfrm flipH="1">
            <a:off x="9363646" y="3146170"/>
            <a:ext cx="1039613" cy="671931"/>
          </a:xfrm>
          <a:prstGeom prst="line">
            <a:avLst/>
          </a:prstGeom>
          <a:noFill/>
          <a:ln w="9525" cap="flat" cmpd="sng" algn="ctr">
            <a:solidFill>
              <a:srgbClr val="000000">
                <a:shade val="95000"/>
                <a:satMod val="105000"/>
              </a:srgb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0" name="矩形 829"/>
          <p:cNvSpPr/>
          <p:nvPr/>
        </p:nvSpPr>
        <p:spPr>
          <a:xfrm>
            <a:off x="6853523" y="3859125"/>
            <a:ext cx="1039016" cy="1015663"/>
          </a:xfrm>
          <a:prstGeom prst="rect">
            <a:avLst/>
          </a:prstGeom>
        </p:spPr>
        <p:txBody>
          <a:bodyPr wrap="square">
            <a:noAutofit/>
          </a:bodyPr>
          <a:lstStyle/>
          <a:p>
            <a:pPr defTabSz="914400" fontAlgn="ctr">
              <a:spcBef>
                <a:spcPct val="0"/>
              </a:spcBef>
              <a:spcAft>
                <a:spcPct val="0"/>
              </a:spcAft>
            </a:pPr>
            <a:r>
              <a:rPr lang="en-US" sz="6000" b="1">
                <a:solidFill>
                  <a:srgbClr val="FF0000"/>
                </a:solidFill>
                <a:latin typeface="Arial" panose="020B0604020202020204" pitchFamily="34" charset="0"/>
              </a:rPr>
              <a:t>X</a:t>
            </a:r>
            <a:endParaRPr lang="en-US" altLang="zh-CN" sz="6000" b="1">
              <a:solidFill>
                <a:srgbClr val="FF0000"/>
              </a:solidFill>
              <a:latin typeface="Arial" panose="020B0604020202020204" pitchFamily="34" charset="0"/>
              <a:ea typeface="宋体" pitchFamily="2" charset="-122"/>
            </a:endParaRPr>
          </a:p>
        </p:txBody>
      </p:sp>
      <p:sp>
        <p:nvSpPr>
          <p:cNvPr id="831" name="矩形 830"/>
          <p:cNvSpPr/>
          <p:nvPr/>
        </p:nvSpPr>
        <p:spPr>
          <a:xfrm>
            <a:off x="318888" y="1087092"/>
            <a:ext cx="11454012" cy="612500"/>
          </a:xfrm>
          <a:prstGeom prst="rect">
            <a:avLst/>
          </a:prstGeom>
          <a:solidFill>
            <a:srgbClr val="00B0F0"/>
          </a:solidFill>
        </p:spPr>
        <p:txBody>
          <a:bodyPr wrap="square" anchor="ctr">
            <a:noAutofit/>
          </a:bodyPr>
          <a:lstStyle/>
          <a:p>
            <a:pPr marL="285750" indent="-285750" defTabSz="914400" fontAlgn="ctr">
              <a:spcBef>
                <a:spcPct val="0"/>
              </a:spcBef>
              <a:spcAft>
                <a:spcPct val="0"/>
              </a:spcAft>
              <a:buFont typeface="Arial" panose="020B0604020202020204" pitchFamily="34" charset="0"/>
              <a:buChar char="•"/>
            </a:pPr>
            <a:r>
              <a:rPr lang="en-US" sz="1200" err="1">
                <a:solidFill>
                  <a:schemeClr val="tx2"/>
                </a:solidFill>
                <a:latin typeface="Arial" panose="020B0604020202020204" pitchFamily="34" charset="0"/>
              </a:rPr>
              <a:t>Vnode</a:t>
            </a:r>
            <a:r>
              <a:rPr lang="en-US" sz="1200">
                <a:solidFill>
                  <a:schemeClr val="tx2"/>
                </a:solidFill>
                <a:latin typeface="Arial" panose="020B0604020202020204" pitchFamily="34" charset="0"/>
              </a:rPr>
              <a:t> design supports large-scale EC and provides over 20% cost competitiveness.</a:t>
            </a:r>
            <a:endParaRPr lang="en-US" altLang="zh-CN" sz="1200">
              <a:solidFill>
                <a:schemeClr val="tx2"/>
              </a:solidFill>
              <a:latin typeface="Arial" panose="020B0604020202020204" pitchFamily="34" charset="0"/>
              <a:ea typeface="微软雅黑" panose="020B0503020204020204" pitchFamily="34" charset="-122"/>
            </a:endParaRPr>
          </a:p>
          <a:p>
            <a:pPr marL="285750" indent="-285750" defTabSz="914400" fontAlgn="ctr">
              <a:spcBef>
                <a:spcPct val="0"/>
              </a:spcBef>
              <a:spcAft>
                <a:spcPct val="0"/>
              </a:spcAft>
              <a:buFont typeface="Arial" panose="020B0604020202020204" pitchFamily="34" charset="0"/>
              <a:buChar char="•"/>
            </a:pPr>
            <a:r>
              <a:rPr lang="en-US" sz="1200">
                <a:solidFill>
                  <a:schemeClr val="tx2"/>
                </a:solidFill>
                <a:latin typeface="Arial" panose="020B0604020202020204" pitchFamily="34" charset="0"/>
              </a:rPr>
              <a:t>If a controller is faulty, the peer controller of the </a:t>
            </a:r>
            <a:r>
              <a:rPr lang="en-US" sz="1200" err="1">
                <a:solidFill>
                  <a:schemeClr val="tx2"/>
                </a:solidFill>
                <a:latin typeface="Arial" panose="020B0604020202020204" pitchFamily="34" charset="0"/>
              </a:rPr>
              <a:t>vnode</a:t>
            </a:r>
            <a:r>
              <a:rPr lang="en-US" sz="1200">
                <a:solidFill>
                  <a:schemeClr val="tx2"/>
                </a:solidFill>
                <a:latin typeface="Arial" panose="020B0604020202020204" pitchFamily="34" charset="0"/>
              </a:rPr>
              <a:t> takes over services in seconds, ensuring service continuity and improving reliability and availability.</a:t>
            </a:r>
            <a:endParaRPr lang="en-US" altLang="zh-CN" sz="1200" b="1">
              <a:solidFill>
                <a:schemeClr val="tx2"/>
              </a:solidFill>
              <a:latin typeface="Arial" panose="020B0604020202020204" pitchFamily="34" charset="0"/>
              <a:ea typeface="微软雅黑" panose="020B0503020204020204" pitchFamily="34" charset="-122"/>
            </a:endParaRPr>
          </a:p>
          <a:p>
            <a:pPr marL="285750" indent="-285750" defTabSz="914400" fontAlgn="ctr">
              <a:spcBef>
                <a:spcPct val="0"/>
              </a:spcBef>
              <a:spcAft>
                <a:spcPct val="0"/>
              </a:spcAft>
              <a:buFont typeface="Arial" panose="020B0604020202020204" pitchFamily="34" charset="0"/>
              <a:buChar char="•"/>
            </a:pPr>
            <a:r>
              <a:rPr lang="en-US" sz="1200">
                <a:solidFill>
                  <a:schemeClr val="tx2"/>
                </a:solidFill>
                <a:latin typeface="Arial" panose="020B0604020202020204" pitchFamily="34" charset="0"/>
              </a:rPr>
              <a:t>EC redundancy is constructed based on </a:t>
            </a:r>
            <a:r>
              <a:rPr lang="en-US" sz="1200" err="1">
                <a:solidFill>
                  <a:schemeClr val="tx2"/>
                </a:solidFill>
                <a:latin typeface="Arial" panose="020B0604020202020204" pitchFamily="34" charset="0"/>
              </a:rPr>
              <a:t>vnodes</a:t>
            </a:r>
            <a:r>
              <a:rPr lang="en-US" sz="1200">
                <a:solidFill>
                  <a:schemeClr val="tx2"/>
                </a:solidFill>
                <a:latin typeface="Arial" panose="020B0604020202020204" pitchFamily="34" charset="0"/>
              </a:rPr>
              <a:t>. Areas affected by faults can be reduced to fewer than 15 disks. A faulty expansion board can be replaced online.</a:t>
            </a:r>
            <a:endParaRPr lang="en-US" altLang="zh-CN" sz="1200">
              <a:solidFill>
                <a:schemeClr val="tx2"/>
              </a:solidFill>
              <a:latin typeface="Arial" panose="020B0604020202020204" pitchFamily="34" charset="0"/>
              <a:ea typeface="微软雅黑" panose="020B0503020204020204" pitchFamily="34" charset="-122"/>
            </a:endParaRPr>
          </a:p>
        </p:txBody>
      </p:sp>
      <p:sp>
        <p:nvSpPr>
          <p:cNvPr id="278" name="标题 1"/>
          <p:cNvSpPr txBox="1">
            <a:spLocks/>
          </p:cNvSpPr>
          <p:nvPr/>
        </p:nvSpPr>
        <p:spPr>
          <a:xfrm>
            <a:off x="707062" y="135730"/>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Pacific </a:t>
            </a:r>
            <a:r>
              <a:rPr lang="en-US" err="1"/>
              <a:t>VNode</a:t>
            </a:r>
            <a:r>
              <a:rPr lang="en-US"/>
              <a:t> Design: High-Ratio EC, Low Cost, Dual-Controller Switchover, and High Reliability</a:t>
            </a:r>
            <a:endParaRPr lang="en-US" altLang="zh-CN"/>
          </a:p>
        </p:txBody>
      </p:sp>
      <p:grpSp>
        <p:nvGrpSpPr>
          <p:cNvPr id="282" name="组合 281"/>
          <p:cNvGrpSpPr/>
          <p:nvPr/>
        </p:nvGrpSpPr>
        <p:grpSpPr>
          <a:xfrm>
            <a:off x="1785020" y="2569813"/>
            <a:ext cx="1133384" cy="474229"/>
            <a:chOff x="480290" y="2535620"/>
            <a:chExt cx="1133384" cy="474229"/>
          </a:xfrm>
        </p:grpSpPr>
        <p:sp>
          <p:nvSpPr>
            <p:cNvPr id="283" name="矩形 282"/>
            <p:cNvSpPr/>
            <p:nvPr/>
          </p:nvSpPr>
          <p:spPr bwMode="auto">
            <a:xfrm>
              <a:off x="480290" y="2535620"/>
              <a:ext cx="1133384" cy="474229"/>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284" name="矩形 283"/>
            <p:cNvSpPr/>
            <p:nvPr/>
          </p:nvSpPr>
          <p:spPr bwMode="auto">
            <a:xfrm>
              <a:off x="544308" y="2631636"/>
              <a:ext cx="1016509" cy="262867"/>
            </a:xfrm>
            <a:prstGeom prst="rect">
              <a:avLst/>
            </a:prstGeom>
            <a:noFill/>
            <a:ln>
              <a:no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1000">
                  <a:solidFill>
                    <a:srgbClr val="000000"/>
                  </a:solidFill>
                  <a:latin typeface="Arial" panose="020B0604020202020204" pitchFamily="34" charset="0"/>
                </a:rPr>
                <a:t>Compute virtual unit</a:t>
              </a:r>
              <a:endParaRPr lang="en-US" altLang="zh-CN" sz="1000" kern="0">
                <a:solidFill>
                  <a:srgbClr val="000000"/>
                </a:solidFill>
                <a:latin typeface="Arial" panose="020B0604020202020204" pitchFamily="34" charset="0"/>
                <a:ea typeface="微软雅黑" panose="020B0503020204020204" pitchFamily="34" charset="-122"/>
              </a:endParaRPr>
            </a:p>
          </p:txBody>
        </p:sp>
      </p:grpSp>
      <p:grpSp>
        <p:nvGrpSpPr>
          <p:cNvPr id="285" name="组合 284"/>
          <p:cNvGrpSpPr/>
          <p:nvPr/>
        </p:nvGrpSpPr>
        <p:grpSpPr>
          <a:xfrm>
            <a:off x="3249447" y="2568611"/>
            <a:ext cx="1133384" cy="474229"/>
            <a:chOff x="480290" y="2535620"/>
            <a:chExt cx="1133384" cy="474229"/>
          </a:xfrm>
        </p:grpSpPr>
        <p:sp>
          <p:nvSpPr>
            <p:cNvPr id="286" name="矩形 285"/>
            <p:cNvSpPr/>
            <p:nvPr/>
          </p:nvSpPr>
          <p:spPr bwMode="auto">
            <a:xfrm>
              <a:off x="480290" y="2535620"/>
              <a:ext cx="1133384" cy="474229"/>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287" name="矩形 286"/>
            <p:cNvSpPr/>
            <p:nvPr/>
          </p:nvSpPr>
          <p:spPr bwMode="auto">
            <a:xfrm>
              <a:off x="544308" y="2631636"/>
              <a:ext cx="1016509" cy="262867"/>
            </a:xfrm>
            <a:prstGeom prst="rect">
              <a:avLst/>
            </a:prstGeom>
            <a:noFill/>
            <a:ln>
              <a:no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1000">
                  <a:solidFill>
                    <a:srgbClr val="000000"/>
                  </a:solidFill>
                  <a:latin typeface="Arial" panose="020B0604020202020204" pitchFamily="34" charset="0"/>
                </a:rPr>
                <a:t>Compute virtual unit</a:t>
              </a:r>
              <a:endParaRPr lang="en-US" altLang="zh-CN" sz="1000" kern="0">
                <a:solidFill>
                  <a:srgbClr val="000000"/>
                </a:solidFill>
                <a:latin typeface="Arial" panose="020B0604020202020204" pitchFamily="34" charset="0"/>
                <a:ea typeface="微软雅黑" panose="020B0503020204020204" pitchFamily="34" charset="-122"/>
              </a:endParaRPr>
            </a:p>
          </p:txBody>
        </p:sp>
      </p:grpSp>
      <p:grpSp>
        <p:nvGrpSpPr>
          <p:cNvPr id="288" name="组合 287"/>
          <p:cNvGrpSpPr/>
          <p:nvPr/>
        </p:nvGrpSpPr>
        <p:grpSpPr>
          <a:xfrm>
            <a:off x="4538005" y="2568611"/>
            <a:ext cx="1133384" cy="474229"/>
            <a:chOff x="480290" y="2535620"/>
            <a:chExt cx="1133384" cy="474229"/>
          </a:xfrm>
        </p:grpSpPr>
        <p:sp>
          <p:nvSpPr>
            <p:cNvPr id="289" name="矩形 288"/>
            <p:cNvSpPr/>
            <p:nvPr/>
          </p:nvSpPr>
          <p:spPr bwMode="auto">
            <a:xfrm>
              <a:off x="480290" y="2535620"/>
              <a:ext cx="1133384" cy="474229"/>
            </a:xfrm>
            <a:prstGeom prst="rect">
              <a:avLst/>
            </a:prstGeom>
            <a:noFill/>
            <a:ln>
              <a:solidFill>
                <a:srgbClr val="0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t" anchorCtr="0" compatLnSpc="1">
              <a:noAutofit/>
            </a:bodyPr>
            <a:lstStyle/>
            <a:p>
              <a:pPr algn="ctr" defTabSz="914400" fontAlgn="ctr">
                <a:spcBef>
                  <a:spcPct val="0"/>
                </a:spcBef>
                <a:spcAft>
                  <a:spcPct val="0"/>
                </a:spcAft>
                <a:buClr>
                  <a:srgbClr val="CC9900"/>
                </a:buClr>
                <a:defRPr/>
              </a:pPr>
              <a:endParaRPr lang="en-US" altLang="zh-CN" sz="700" kern="0">
                <a:solidFill>
                  <a:srgbClr val="000000"/>
                </a:solidFill>
                <a:latin typeface="Arial" panose="020B0604020202020204" pitchFamily="34" charset="0"/>
                <a:ea typeface="微软雅黑" panose="020B0503020204020204" pitchFamily="34" charset="-122"/>
              </a:endParaRPr>
            </a:p>
          </p:txBody>
        </p:sp>
        <p:sp>
          <p:nvSpPr>
            <p:cNvPr id="290" name="矩形 289"/>
            <p:cNvSpPr/>
            <p:nvPr/>
          </p:nvSpPr>
          <p:spPr bwMode="auto">
            <a:xfrm>
              <a:off x="544308" y="2631636"/>
              <a:ext cx="1016509" cy="262867"/>
            </a:xfrm>
            <a:prstGeom prst="rect">
              <a:avLst/>
            </a:prstGeom>
            <a:noFill/>
            <a:ln>
              <a:no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0" bIns="34281" numCol="1" rtlCol="0" anchor="ctr" anchorCtr="0" compatLnSpc="1">
              <a:noAutofit/>
            </a:bodyPr>
            <a:lstStyle/>
            <a:p>
              <a:pPr algn="ctr" defTabSz="914400" fontAlgn="ctr">
                <a:spcBef>
                  <a:spcPct val="0"/>
                </a:spcBef>
                <a:spcAft>
                  <a:spcPct val="0"/>
                </a:spcAft>
                <a:buClr>
                  <a:srgbClr val="CC9900"/>
                </a:buClr>
                <a:defRPr/>
              </a:pPr>
              <a:r>
                <a:rPr lang="en-US" sz="1000">
                  <a:solidFill>
                    <a:srgbClr val="000000"/>
                  </a:solidFill>
                  <a:latin typeface="Arial" panose="020B0604020202020204" pitchFamily="34" charset="0"/>
                </a:rPr>
                <a:t>Compute virtual unit</a:t>
              </a:r>
              <a:endParaRPr lang="en-US" altLang="zh-CN" sz="1000" kern="0">
                <a:solidFill>
                  <a:srgbClr val="000000"/>
                </a:solidFill>
                <a:latin typeface="Arial" panose="020B0604020202020204" pitchFamily="34" charset="0"/>
                <a:ea typeface="微软雅黑" panose="020B0503020204020204" pitchFamily="34" charset="-122"/>
              </a:endParaRPr>
            </a:p>
          </p:txBody>
        </p:sp>
      </p:grpSp>
      <p:cxnSp>
        <p:nvCxnSpPr>
          <p:cNvPr id="297" name="肘形连接符 9"/>
          <p:cNvCxnSpPr>
            <a:stCxn id="283" idx="0"/>
            <a:endCxn id="651" idx="0"/>
          </p:cNvCxnSpPr>
          <p:nvPr/>
        </p:nvCxnSpPr>
        <p:spPr bwMode="auto">
          <a:xfrm rot="16200000" flipH="1" flipV="1">
            <a:off x="1695115" y="1921680"/>
            <a:ext cx="8464" cy="1304730"/>
          </a:xfrm>
          <a:prstGeom prst="curvedConnector3">
            <a:avLst>
              <a:gd name="adj1" fmla="val -2700851"/>
            </a:avLst>
          </a:prstGeom>
          <a:noFill/>
          <a:ln w="12700" cap="flat" cmpd="sng" algn="ctr">
            <a:solidFill>
              <a:srgbClr val="0070C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41100994"/>
      </p:ext>
    </p:extLst>
  </p:cSld>
  <p:clrMapOvr>
    <a:masterClrMapping/>
  </p:clrMapOvr>
  <p:transition advClick="0" advTm="800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z00254916\AppData\Roaming\eSpace_Desktop\UserData\z00254916\imagefiles\2C4BDF98-CA96-4932-A4E3-7984DB1E691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078" y="2320962"/>
            <a:ext cx="4458759" cy="21918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cstate="print"/>
          <a:stretch>
            <a:fillRect/>
          </a:stretch>
        </p:blipFill>
        <p:spPr>
          <a:xfrm>
            <a:off x="294245" y="5172308"/>
            <a:ext cx="2348372" cy="1080000"/>
          </a:xfrm>
          <a:prstGeom prst="rect">
            <a:avLst/>
          </a:prstGeom>
        </p:spPr>
      </p:pic>
      <p:pic>
        <p:nvPicPr>
          <p:cNvPr id="9" name="图片 8"/>
          <p:cNvPicPr>
            <a:picLocks noChangeAspect="1"/>
          </p:cNvPicPr>
          <p:nvPr/>
        </p:nvPicPr>
        <p:blipFill>
          <a:blip r:embed="rId5" cstate="print"/>
          <a:stretch>
            <a:fillRect/>
          </a:stretch>
        </p:blipFill>
        <p:spPr>
          <a:xfrm>
            <a:off x="2972153" y="5180463"/>
            <a:ext cx="2359942" cy="1080000"/>
          </a:xfrm>
          <a:prstGeom prst="rect">
            <a:avLst/>
          </a:prstGeom>
        </p:spPr>
      </p:pic>
      <p:sp>
        <p:nvSpPr>
          <p:cNvPr id="10" name="文本框 9"/>
          <p:cNvSpPr txBox="1"/>
          <p:nvPr/>
        </p:nvSpPr>
        <p:spPr>
          <a:xfrm>
            <a:off x="294245" y="4937851"/>
            <a:ext cx="894476" cy="215444"/>
          </a:xfrm>
          <a:prstGeom prst="rect">
            <a:avLst/>
          </a:prstGeom>
          <a:noFill/>
        </p:spPr>
        <p:txBody>
          <a:bodyPr wrap="square" lIns="0" tIns="0" rIns="0" bIns="0" rtlCol="0">
            <a:noAutofit/>
          </a:bodyPr>
          <a:lstStyle/>
          <a:p>
            <a:pPr fontAlgn="ctr"/>
            <a:r>
              <a:rPr lang="en-US" sz="1400" b="1">
                <a:solidFill>
                  <a:srgbClr val="1D1D1A"/>
                </a:solidFill>
                <a:latin typeface="Arial" panose="020B0604020202020204" pitchFamily="34" charset="0"/>
              </a:rPr>
              <a:t>Front view</a:t>
            </a:r>
            <a:endParaRPr lang="en-US" altLang="zh-CN" sz="1400" b="1">
              <a:solidFill>
                <a:srgbClr val="1D1D1A"/>
              </a:solidFill>
              <a:latin typeface="Arial" panose="020B0604020202020204" pitchFamily="34" charset="0"/>
              <a:ea typeface="微软雅黑" panose="020B0503020204020204" pitchFamily="34" charset="-122"/>
            </a:endParaRPr>
          </a:p>
        </p:txBody>
      </p:sp>
      <p:sp>
        <p:nvSpPr>
          <p:cNvPr id="12" name="文本框 11"/>
          <p:cNvSpPr txBox="1"/>
          <p:nvPr/>
        </p:nvSpPr>
        <p:spPr>
          <a:xfrm>
            <a:off x="2972153" y="4929546"/>
            <a:ext cx="836768" cy="215444"/>
          </a:xfrm>
          <a:prstGeom prst="rect">
            <a:avLst/>
          </a:prstGeom>
          <a:noFill/>
        </p:spPr>
        <p:txBody>
          <a:bodyPr wrap="square" lIns="0" tIns="0" rIns="0" bIns="0" rtlCol="0">
            <a:noAutofit/>
          </a:bodyPr>
          <a:lstStyle/>
          <a:p>
            <a:pPr fontAlgn="ctr"/>
            <a:r>
              <a:rPr lang="en-US" sz="1400" b="1">
                <a:solidFill>
                  <a:srgbClr val="1D1D1A"/>
                </a:solidFill>
                <a:latin typeface="Arial" panose="020B0604020202020204" pitchFamily="34" charset="0"/>
              </a:rPr>
              <a:t>Rear view</a:t>
            </a:r>
          </a:p>
        </p:txBody>
      </p:sp>
      <p:sp>
        <p:nvSpPr>
          <p:cNvPr id="11" name="矩形 10"/>
          <p:cNvSpPr/>
          <p:nvPr/>
        </p:nvSpPr>
        <p:spPr>
          <a:xfrm>
            <a:off x="269303" y="1385419"/>
            <a:ext cx="11396215" cy="929512"/>
          </a:xfrm>
          <a:prstGeom prst="rect">
            <a:avLst/>
          </a:prstGeom>
          <a:solidFill>
            <a:srgbClr val="00B0F0"/>
          </a:solidFill>
        </p:spPr>
        <p:txBody>
          <a:bodyPr wrap="square">
            <a:noAutofit/>
          </a:bodyPr>
          <a:lstStyle/>
          <a:p>
            <a:pPr marL="342900" indent="-342900" fontAlgn="ctr">
              <a:buFont typeface="Arial" panose="020B0604020202020204" pitchFamily="34" charset="0"/>
              <a:buChar char="•"/>
            </a:pPr>
            <a:r>
              <a:rPr lang="en-US" sz="1100" b="1">
                <a:solidFill>
                  <a:schemeClr val="tx2"/>
                </a:solidFill>
                <a:latin typeface="Arial" panose="020B0604020202020204" pitchFamily="34" charset="0"/>
              </a:rPr>
              <a:t>Flash storage native design</a:t>
            </a:r>
            <a:r>
              <a:rPr lang="en-US" sz="1100">
                <a:solidFill>
                  <a:schemeClr val="tx2"/>
                </a:solidFill>
                <a:latin typeface="Arial" panose="020B0604020202020204" pitchFamily="34" charset="0"/>
              </a:rPr>
              <a:t>: Fully utilize the performance and density advantages of SSDs. The performance can reach 144 </a:t>
            </a:r>
            <a:r>
              <a:rPr lang="en-US" sz="1100" err="1">
                <a:solidFill>
                  <a:schemeClr val="tx2"/>
                </a:solidFill>
                <a:latin typeface="Arial" panose="020B0604020202020204" pitchFamily="34" charset="0"/>
              </a:rPr>
              <a:t>Gbit</a:t>
            </a:r>
            <a:r>
              <a:rPr lang="en-US" sz="1100">
                <a:solidFill>
                  <a:schemeClr val="tx2"/>
                </a:solidFill>
                <a:latin typeface="Arial" panose="020B0604020202020204" pitchFamily="34" charset="0"/>
              </a:rPr>
              <a:t>/s and up to 96 SSDs are supported, ranking No.1 in the industry.</a:t>
            </a:r>
            <a:endParaRPr lang="en-US" altLang="zh-CN" sz="1100" b="1">
              <a:solidFill>
                <a:schemeClr val="tx2"/>
              </a:solidFill>
              <a:latin typeface="Arial" panose="020B0604020202020204" pitchFamily="34" charset="0"/>
              <a:ea typeface="微软雅黑" panose="020B0503020204020204" pitchFamily="34" charset="-122"/>
            </a:endParaRPr>
          </a:p>
          <a:p>
            <a:pPr marL="342900" indent="-342900" fontAlgn="ctr">
              <a:buFont typeface="Arial" panose="020B0604020202020204" pitchFamily="34" charset="0"/>
              <a:buChar char="•"/>
            </a:pPr>
            <a:r>
              <a:rPr lang="en-US" sz="1100" b="1">
                <a:solidFill>
                  <a:schemeClr val="tx2"/>
                </a:solidFill>
                <a:latin typeface="Arial" panose="020B0604020202020204" pitchFamily="34" charset="0"/>
              </a:rPr>
              <a:t>Simplified network design</a:t>
            </a:r>
            <a:r>
              <a:rPr lang="en-US" sz="1100">
                <a:solidFill>
                  <a:schemeClr val="tx2"/>
                </a:solidFill>
                <a:latin typeface="Arial" panose="020B0604020202020204" pitchFamily="34" charset="0"/>
              </a:rPr>
              <a:t>: The built-in 100 </a:t>
            </a:r>
            <a:r>
              <a:rPr lang="en-US" sz="1100" err="1">
                <a:solidFill>
                  <a:schemeClr val="tx2"/>
                </a:solidFill>
                <a:latin typeface="Arial" panose="020B0604020202020204" pitchFamily="34" charset="0"/>
              </a:rPr>
              <a:t>Gbit</a:t>
            </a:r>
            <a:r>
              <a:rPr lang="en-US" sz="1100">
                <a:solidFill>
                  <a:schemeClr val="tx2"/>
                </a:solidFill>
                <a:latin typeface="Arial" panose="020B0604020202020204" pitchFamily="34" charset="0"/>
              </a:rPr>
              <a:t>/s IP fabric supports switch-free Atlantic networking and hierarchical Pacific networking, </a:t>
            </a:r>
            <a:r>
              <a:rPr lang="en-US" sz="1100" b="1">
                <a:solidFill>
                  <a:schemeClr val="tx2"/>
                </a:solidFill>
                <a:latin typeface="Arial" panose="020B0604020202020204" pitchFamily="34" charset="0"/>
              </a:rPr>
              <a:t>simplifying network planning</a:t>
            </a:r>
            <a:r>
              <a:rPr lang="en-US" sz="1100">
                <a:solidFill>
                  <a:schemeClr val="tx2"/>
                </a:solidFill>
                <a:latin typeface="Arial" panose="020B0604020202020204" pitchFamily="34" charset="0"/>
              </a:rPr>
              <a:t>.</a:t>
            </a:r>
            <a:endParaRPr lang="en-US" altLang="zh-CN" sz="1100" b="1">
              <a:solidFill>
                <a:schemeClr val="tx2"/>
              </a:solidFill>
              <a:latin typeface="Arial" panose="020B0604020202020204" pitchFamily="34" charset="0"/>
              <a:ea typeface="微软雅黑" panose="020B0503020204020204" pitchFamily="34" charset="-122"/>
            </a:endParaRPr>
          </a:p>
          <a:p>
            <a:pPr marL="342900" indent="-342900" fontAlgn="ctr">
              <a:buFont typeface="Arial" panose="020B0604020202020204" pitchFamily="34" charset="0"/>
              <a:buChar char="•"/>
            </a:pPr>
            <a:r>
              <a:rPr lang="en-US" sz="1100">
                <a:solidFill>
                  <a:schemeClr val="tx2"/>
                </a:solidFill>
                <a:latin typeface="Arial" panose="020B0604020202020204" pitchFamily="34" charset="0"/>
              </a:rPr>
              <a:t>The architecture supports field replaceable unit (FRU) design for entire system components and independent smooth evolution for each subsystem, achieving one entire system for ever-new data.</a:t>
            </a:r>
            <a:endParaRPr lang="en-US" altLang="zh-CN" sz="1100" b="1">
              <a:solidFill>
                <a:schemeClr val="tx2"/>
              </a:solidFill>
              <a:latin typeface="Arial" panose="020B0604020202020204" pitchFamily="34" charset="0"/>
              <a:ea typeface="微软雅黑" panose="020B0503020204020204" pitchFamily="34" charset="-122"/>
            </a:endParaRPr>
          </a:p>
        </p:txBody>
      </p:sp>
      <p:graphicFrame>
        <p:nvGraphicFramePr>
          <p:cNvPr id="14" name="表格 13"/>
          <p:cNvGraphicFramePr>
            <a:graphicFrameLocks noGrp="1"/>
          </p:cNvGraphicFramePr>
          <p:nvPr/>
        </p:nvGraphicFramePr>
        <p:xfrm>
          <a:off x="5747089" y="2467565"/>
          <a:ext cx="5996866" cy="2225040"/>
        </p:xfrm>
        <a:graphic>
          <a:graphicData uri="http://schemas.openxmlformats.org/drawingml/2006/table">
            <a:tbl>
              <a:tblPr firstRow="1" bandRow="1"/>
              <a:tblGrid>
                <a:gridCol w="1472861">
                  <a:extLst>
                    <a:ext uri="{9D8B030D-6E8A-4147-A177-3AD203B41FA5}">
                      <a16:colId xmlns:a16="http://schemas.microsoft.com/office/drawing/2014/main" val="20000"/>
                    </a:ext>
                  </a:extLst>
                </a:gridCol>
                <a:gridCol w="4524005">
                  <a:extLst>
                    <a:ext uri="{9D8B030D-6E8A-4147-A177-3AD203B41FA5}">
                      <a16:colId xmlns:a16="http://schemas.microsoft.com/office/drawing/2014/main" val="20001"/>
                    </a:ext>
                  </a:extLst>
                </a:gridCol>
              </a:tblGrid>
              <a:tr h="165803">
                <a:tc>
                  <a:txBody>
                    <a:bodyPr/>
                    <a:lstStyle>
                      <a:lvl1pPr marL="0" algn="l" defTabSz="1217275" rtl="0" eaLnBrk="1" latinLnBrk="0" hangingPunct="1">
                        <a:defRPr sz="2400" b="1" kern="1200">
                          <a:solidFill>
                            <a:schemeClr val="tx1"/>
                          </a:solidFill>
                          <a:latin typeface="Arial"/>
                          <a:ea typeface="宋体"/>
                        </a:defRPr>
                      </a:lvl1pPr>
                      <a:lvl2pPr marL="608633" algn="l" defTabSz="1217275" rtl="0" eaLnBrk="1" latinLnBrk="0" hangingPunct="1">
                        <a:defRPr sz="2400" b="1" kern="1200">
                          <a:solidFill>
                            <a:schemeClr val="tx1"/>
                          </a:solidFill>
                          <a:latin typeface="Arial"/>
                          <a:ea typeface="宋体"/>
                        </a:defRPr>
                      </a:lvl2pPr>
                      <a:lvl3pPr marL="1217275" algn="l" defTabSz="1217275" rtl="0" eaLnBrk="1" latinLnBrk="0" hangingPunct="1">
                        <a:defRPr sz="2400" b="1" kern="1200">
                          <a:solidFill>
                            <a:schemeClr val="tx1"/>
                          </a:solidFill>
                          <a:latin typeface="Arial"/>
                          <a:ea typeface="宋体"/>
                        </a:defRPr>
                      </a:lvl3pPr>
                      <a:lvl4pPr marL="1825908" algn="l" defTabSz="1217275" rtl="0" eaLnBrk="1" latinLnBrk="0" hangingPunct="1">
                        <a:defRPr sz="2400" b="1" kern="1200">
                          <a:solidFill>
                            <a:schemeClr val="tx1"/>
                          </a:solidFill>
                          <a:latin typeface="Arial"/>
                          <a:ea typeface="宋体"/>
                        </a:defRPr>
                      </a:lvl4pPr>
                      <a:lvl5pPr marL="2434542" algn="l" defTabSz="1217275" rtl="0" eaLnBrk="1" latinLnBrk="0" hangingPunct="1">
                        <a:defRPr sz="2400" b="1" kern="1200">
                          <a:solidFill>
                            <a:schemeClr val="tx1"/>
                          </a:solidFill>
                          <a:latin typeface="Arial"/>
                          <a:ea typeface="宋体"/>
                        </a:defRPr>
                      </a:lvl5pPr>
                      <a:lvl6pPr marL="3043176" algn="l" defTabSz="1217275" rtl="0" eaLnBrk="1" latinLnBrk="0" hangingPunct="1">
                        <a:defRPr sz="2400" b="1" kern="1200">
                          <a:solidFill>
                            <a:schemeClr val="tx1"/>
                          </a:solidFill>
                          <a:latin typeface="Arial"/>
                          <a:ea typeface="宋体"/>
                        </a:defRPr>
                      </a:lvl6pPr>
                      <a:lvl7pPr marL="3651810" algn="l" defTabSz="1217275" rtl="0" eaLnBrk="1" latinLnBrk="0" hangingPunct="1">
                        <a:defRPr sz="2400" b="1" kern="1200">
                          <a:solidFill>
                            <a:schemeClr val="tx1"/>
                          </a:solidFill>
                          <a:latin typeface="Arial"/>
                          <a:ea typeface="宋体"/>
                        </a:defRPr>
                      </a:lvl7pPr>
                      <a:lvl8pPr marL="4260450" algn="l" defTabSz="1217275" rtl="0" eaLnBrk="1" latinLnBrk="0" hangingPunct="1">
                        <a:defRPr sz="2400" b="1" kern="1200">
                          <a:solidFill>
                            <a:schemeClr val="tx1"/>
                          </a:solidFill>
                          <a:latin typeface="Arial"/>
                          <a:ea typeface="宋体"/>
                        </a:defRPr>
                      </a:lvl8pPr>
                      <a:lvl9pPr marL="4869085" algn="l" defTabSz="1217275" rtl="0" eaLnBrk="1" latinLnBrk="0" hangingPunct="1">
                        <a:defRPr sz="2400" b="1" kern="1200">
                          <a:solidFill>
                            <a:schemeClr val="tx1"/>
                          </a:solidFill>
                          <a:latin typeface="Arial"/>
                          <a:ea typeface="宋体"/>
                        </a:defRPr>
                      </a:lvl9pPr>
                    </a:lstStyle>
                    <a:p>
                      <a:pPr fontAlgn="ctr"/>
                      <a:r>
                        <a:rPr lang="en-US" sz="1100">
                          <a:latin typeface="Arial" panose="020B0604020202020204" pitchFamily="34" charset="0"/>
                        </a:rPr>
                        <a:t>Key Specifications</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noFill/>
                  </a:tcPr>
                </a:tc>
                <a:tc>
                  <a:txBody>
                    <a:bodyPr/>
                    <a:lstStyle>
                      <a:lvl1pPr marL="0" algn="l" defTabSz="1217275" rtl="0" eaLnBrk="1" latinLnBrk="0" hangingPunct="1">
                        <a:defRPr sz="2400" b="1" kern="1200">
                          <a:solidFill>
                            <a:schemeClr val="tx1"/>
                          </a:solidFill>
                          <a:latin typeface="Arial"/>
                          <a:ea typeface="宋体"/>
                        </a:defRPr>
                      </a:lvl1pPr>
                      <a:lvl2pPr marL="608633" algn="l" defTabSz="1217275" rtl="0" eaLnBrk="1" latinLnBrk="0" hangingPunct="1">
                        <a:defRPr sz="2400" b="1" kern="1200">
                          <a:solidFill>
                            <a:schemeClr val="tx1"/>
                          </a:solidFill>
                          <a:latin typeface="Arial"/>
                          <a:ea typeface="宋体"/>
                        </a:defRPr>
                      </a:lvl2pPr>
                      <a:lvl3pPr marL="1217275" algn="l" defTabSz="1217275" rtl="0" eaLnBrk="1" latinLnBrk="0" hangingPunct="1">
                        <a:defRPr sz="2400" b="1" kern="1200">
                          <a:solidFill>
                            <a:schemeClr val="tx1"/>
                          </a:solidFill>
                          <a:latin typeface="Arial"/>
                          <a:ea typeface="宋体"/>
                        </a:defRPr>
                      </a:lvl3pPr>
                      <a:lvl4pPr marL="1825908" algn="l" defTabSz="1217275" rtl="0" eaLnBrk="1" latinLnBrk="0" hangingPunct="1">
                        <a:defRPr sz="2400" b="1" kern="1200">
                          <a:solidFill>
                            <a:schemeClr val="tx1"/>
                          </a:solidFill>
                          <a:latin typeface="Arial"/>
                          <a:ea typeface="宋体"/>
                        </a:defRPr>
                      </a:lvl4pPr>
                      <a:lvl5pPr marL="2434542" algn="l" defTabSz="1217275" rtl="0" eaLnBrk="1" latinLnBrk="0" hangingPunct="1">
                        <a:defRPr sz="2400" b="1" kern="1200">
                          <a:solidFill>
                            <a:schemeClr val="tx1"/>
                          </a:solidFill>
                          <a:latin typeface="Arial"/>
                          <a:ea typeface="宋体"/>
                        </a:defRPr>
                      </a:lvl5pPr>
                      <a:lvl6pPr marL="3043176" algn="l" defTabSz="1217275" rtl="0" eaLnBrk="1" latinLnBrk="0" hangingPunct="1">
                        <a:defRPr sz="2400" b="1" kern="1200">
                          <a:solidFill>
                            <a:schemeClr val="tx1"/>
                          </a:solidFill>
                          <a:latin typeface="Arial"/>
                          <a:ea typeface="宋体"/>
                        </a:defRPr>
                      </a:lvl6pPr>
                      <a:lvl7pPr marL="3651810" algn="l" defTabSz="1217275" rtl="0" eaLnBrk="1" latinLnBrk="0" hangingPunct="1">
                        <a:defRPr sz="2400" b="1" kern="1200">
                          <a:solidFill>
                            <a:schemeClr val="tx1"/>
                          </a:solidFill>
                          <a:latin typeface="Arial"/>
                          <a:ea typeface="宋体"/>
                        </a:defRPr>
                      </a:lvl7pPr>
                      <a:lvl8pPr marL="4260450" algn="l" defTabSz="1217275" rtl="0" eaLnBrk="1" latinLnBrk="0" hangingPunct="1">
                        <a:defRPr sz="2400" b="1" kern="1200">
                          <a:solidFill>
                            <a:schemeClr val="tx1"/>
                          </a:solidFill>
                          <a:latin typeface="Arial"/>
                          <a:ea typeface="宋体"/>
                        </a:defRPr>
                      </a:lvl8pPr>
                      <a:lvl9pPr marL="4869085" algn="l" defTabSz="1217275" rtl="0" eaLnBrk="1" latinLnBrk="0" hangingPunct="1">
                        <a:defRPr sz="2400" b="1" kern="1200">
                          <a:solidFill>
                            <a:schemeClr val="tx1"/>
                          </a:solidFill>
                          <a:latin typeface="Arial"/>
                          <a:ea typeface="宋体"/>
                        </a:defRPr>
                      </a:lvl9pPr>
                    </a:lstStyle>
                    <a:p>
                      <a:pPr algn="l" fontAlgn="ctr"/>
                      <a:r>
                        <a:rPr lang="en-US" sz="1100">
                          <a:latin typeface="Arial" panose="020B0604020202020204" pitchFamily="34" charset="0"/>
                        </a:rPr>
                        <a:t>Requirements Specifications</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5803">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fontAlgn="ctr"/>
                      <a:r>
                        <a:rPr lang="en-US" sz="1100">
                          <a:latin typeface="Arial" panose="020B0604020202020204" pitchFamily="34" charset="0"/>
                        </a:rPr>
                        <a:t>System model</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algn="l" fontAlgn="ctr"/>
                      <a:r>
                        <a:rPr lang="en-US" sz="1100">
                          <a:solidFill>
                            <a:schemeClr val="tx1"/>
                          </a:solidFill>
                          <a:latin typeface="Arial" panose="020B0604020202020204" pitchFamily="34" charset="0"/>
                        </a:rPr>
                        <a:t>5 U 8-node architecture, all-flash storage</a:t>
                      </a:r>
                      <a:endParaRPr lang="en-US" altLang="zh-CN" sz="1100">
                        <a:solidFill>
                          <a:schemeClr val="tx1"/>
                        </a:solidFill>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0001"/>
                  </a:ext>
                </a:extLst>
              </a:tr>
              <a:tr h="165803">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fontAlgn="ctr"/>
                      <a:r>
                        <a:rPr lang="en-US" sz="1100">
                          <a:latin typeface="Arial" panose="020B0604020202020204" pitchFamily="34" charset="0"/>
                        </a:rPr>
                        <a:t>Medium disk slot</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algn="l" fontAlgn="ctr"/>
                      <a:r>
                        <a:rPr lang="en-US" sz="1100">
                          <a:latin typeface="Arial" panose="020B0604020202020204" pitchFamily="34" charset="0"/>
                        </a:rPr>
                        <a:t>An enclosure supports 96 x half palms.</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3487">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fontAlgn="ctr"/>
                      <a:r>
                        <a:rPr lang="en-US" sz="1100">
                          <a:latin typeface="Arial" panose="020B0604020202020204" pitchFamily="34" charset="0"/>
                        </a:rPr>
                        <a:t>Interface module</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marL="0" marR="0" lvl="0" indent="0" algn="l" defTabSz="912227" rtl="0" eaLnBrk="1" fontAlgn="ctr" latinLnBrk="0" hangingPunct="1">
                        <a:lnSpc>
                          <a:spcPct val="100000"/>
                        </a:lnSpc>
                        <a:spcBef>
                          <a:spcPts val="0"/>
                        </a:spcBef>
                        <a:spcAft>
                          <a:spcPts val="0"/>
                        </a:spcAft>
                        <a:buClrTx/>
                        <a:buSzTx/>
                        <a:buFontTx/>
                        <a:buNone/>
                        <a:tabLst/>
                        <a:defRPr/>
                      </a:pPr>
                      <a:r>
                        <a:rPr lang="en-US" sz="1100">
                          <a:solidFill>
                            <a:schemeClr val="tx1"/>
                          </a:solidFill>
                          <a:latin typeface="Arial" panose="020B0604020202020204" pitchFamily="34" charset="0"/>
                        </a:rPr>
                        <a:t>An enclosure supports 16 interface modules, compatible with half-height half-length standard PCI cards.</a:t>
                      </a:r>
                      <a:endParaRPr lang="en-US" altLang="zh-CN" sz="1100" kern="1200">
                        <a:solidFill>
                          <a:schemeClr val="tx1"/>
                        </a:solidFill>
                        <a:latin typeface="Arial" panose="020B0604020202020204" pitchFamily="34" charset="0"/>
                        <a:ea typeface="微软雅黑" panose="020B0503020204020204" pitchFamily="34" charset="-122"/>
                        <a:cs typeface="+mn-cs"/>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0003"/>
                  </a:ext>
                </a:extLst>
              </a:tr>
              <a:tr h="297356">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fontAlgn="ctr"/>
                      <a:r>
                        <a:rPr lang="en-US" sz="1100">
                          <a:latin typeface="Arial" panose="020B0604020202020204" pitchFamily="34" charset="0"/>
                        </a:rPr>
                        <a:t>Switch</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algn="l" fontAlgn="ctr"/>
                      <a:r>
                        <a:rPr lang="en-US" sz="1100">
                          <a:latin typeface="Arial" panose="020B0604020202020204" pitchFamily="34" charset="0"/>
                        </a:rPr>
                        <a:t>An enclosure supports two switch boards, eight controllers in the enclosure can be shared, and three enclosures can be connected without switches.</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3487">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fontAlgn="ctr"/>
                      <a:r>
                        <a:rPr lang="en-US" sz="1100">
                          <a:latin typeface="Arial" panose="020B0604020202020204" pitchFamily="34" charset="0"/>
                        </a:rPr>
                        <a:t>Node</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tc>
                  <a:txBody>
                    <a:bodyPr/>
                    <a:lstStyle>
                      <a:lvl1pPr marL="0" algn="l" defTabSz="1217275" rtl="0" eaLnBrk="1" latinLnBrk="0" hangingPunct="1">
                        <a:defRPr sz="2400" kern="1200">
                          <a:solidFill>
                            <a:schemeClr val="tx1"/>
                          </a:solidFill>
                          <a:latin typeface="Arial"/>
                          <a:ea typeface="宋体"/>
                        </a:defRPr>
                      </a:lvl1pPr>
                      <a:lvl2pPr marL="608633" algn="l" defTabSz="1217275" rtl="0" eaLnBrk="1" latinLnBrk="0" hangingPunct="1">
                        <a:defRPr sz="2400" kern="1200">
                          <a:solidFill>
                            <a:schemeClr val="tx1"/>
                          </a:solidFill>
                          <a:latin typeface="Arial"/>
                          <a:ea typeface="宋体"/>
                        </a:defRPr>
                      </a:lvl2pPr>
                      <a:lvl3pPr marL="1217275" algn="l" defTabSz="1217275" rtl="0" eaLnBrk="1" latinLnBrk="0" hangingPunct="1">
                        <a:defRPr sz="2400" kern="1200">
                          <a:solidFill>
                            <a:schemeClr val="tx1"/>
                          </a:solidFill>
                          <a:latin typeface="Arial"/>
                          <a:ea typeface="宋体"/>
                        </a:defRPr>
                      </a:lvl3pPr>
                      <a:lvl4pPr marL="1825908" algn="l" defTabSz="1217275" rtl="0" eaLnBrk="1" latinLnBrk="0" hangingPunct="1">
                        <a:defRPr sz="2400" kern="1200">
                          <a:solidFill>
                            <a:schemeClr val="tx1"/>
                          </a:solidFill>
                          <a:latin typeface="Arial"/>
                          <a:ea typeface="宋体"/>
                        </a:defRPr>
                      </a:lvl4pPr>
                      <a:lvl5pPr marL="2434542" algn="l" defTabSz="1217275" rtl="0" eaLnBrk="1" latinLnBrk="0" hangingPunct="1">
                        <a:defRPr sz="2400" kern="1200">
                          <a:solidFill>
                            <a:schemeClr val="tx1"/>
                          </a:solidFill>
                          <a:latin typeface="Arial"/>
                          <a:ea typeface="宋体"/>
                        </a:defRPr>
                      </a:lvl5pPr>
                      <a:lvl6pPr marL="3043176" algn="l" defTabSz="1217275" rtl="0" eaLnBrk="1" latinLnBrk="0" hangingPunct="1">
                        <a:defRPr sz="2400" kern="1200">
                          <a:solidFill>
                            <a:schemeClr val="tx1"/>
                          </a:solidFill>
                          <a:latin typeface="Arial"/>
                          <a:ea typeface="宋体"/>
                        </a:defRPr>
                      </a:lvl6pPr>
                      <a:lvl7pPr marL="3651810" algn="l" defTabSz="1217275" rtl="0" eaLnBrk="1" latinLnBrk="0" hangingPunct="1">
                        <a:defRPr sz="2400" kern="1200">
                          <a:solidFill>
                            <a:schemeClr val="tx1"/>
                          </a:solidFill>
                          <a:latin typeface="Arial"/>
                          <a:ea typeface="宋体"/>
                        </a:defRPr>
                      </a:lvl7pPr>
                      <a:lvl8pPr marL="4260450" algn="l" defTabSz="1217275" rtl="0" eaLnBrk="1" latinLnBrk="0" hangingPunct="1">
                        <a:defRPr sz="2400" kern="1200">
                          <a:solidFill>
                            <a:schemeClr val="tx1"/>
                          </a:solidFill>
                          <a:latin typeface="Arial"/>
                          <a:ea typeface="宋体"/>
                        </a:defRPr>
                      </a:lvl8pPr>
                      <a:lvl9pPr marL="4869085" algn="l" defTabSz="1217275" rtl="0" eaLnBrk="1" latinLnBrk="0" hangingPunct="1">
                        <a:defRPr sz="2400" kern="1200">
                          <a:solidFill>
                            <a:schemeClr val="tx1"/>
                          </a:solidFill>
                          <a:latin typeface="Arial"/>
                          <a:ea typeface="宋体"/>
                        </a:defRPr>
                      </a:lvl9pPr>
                    </a:lstStyle>
                    <a:p>
                      <a:pPr algn="l" fontAlgn="ctr"/>
                      <a:r>
                        <a:rPr lang="en-US" sz="1100">
                          <a:latin typeface="Arial" panose="020B0604020202020204" pitchFamily="34" charset="0"/>
                        </a:rPr>
                        <a:t>A node supports one </a:t>
                      </a:r>
                      <a:r>
                        <a:rPr lang="en-US" sz="1100" err="1">
                          <a:latin typeface="Arial" panose="020B0604020202020204" pitchFamily="34" charset="0"/>
                        </a:rPr>
                        <a:t>Kunpeng</a:t>
                      </a:r>
                      <a:r>
                        <a:rPr lang="en-US" sz="1100">
                          <a:latin typeface="Arial" panose="020B0604020202020204" pitchFamily="34" charset="0"/>
                        </a:rPr>
                        <a:t> 920 processor, eight DIMMs, and 16 GB backup power.</a:t>
                      </a:r>
                      <a:endParaRPr lang="en-US" altLang="zh-CN" sz="1100">
                        <a:latin typeface="Arial" panose="020B0604020202020204" pitchFamily="34" charset="0"/>
                        <a:ea typeface="微软雅黑" panose="020B0503020204020204" pitchFamily="34" charset="-122"/>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10005"/>
                  </a:ext>
                </a:extLst>
              </a:tr>
            </a:tbl>
          </a:graphicData>
        </a:graphic>
      </p:graphicFrame>
      <p:grpSp>
        <p:nvGrpSpPr>
          <p:cNvPr id="16" name="组合 15"/>
          <p:cNvGrpSpPr/>
          <p:nvPr/>
        </p:nvGrpSpPr>
        <p:grpSpPr>
          <a:xfrm>
            <a:off x="5866361" y="5172784"/>
            <a:ext cx="1071424" cy="515322"/>
            <a:chOff x="1066398" y="4873414"/>
            <a:chExt cx="621821" cy="629655"/>
          </a:xfrm>
        </p:grpSpPr>
        <p:sp>
          <p:nvSpPr>
            <p:cNvPr id="62" name="圆角矩形 61"/>
            <p:cNvSpPr/>
            <p:nvPr/>
          </p:nvSpPr>
          <p:spPr>
            <a:xfrm>
              <a:off x="1066398" y="4873414"/>
              <a:ext cx="621821" cy="629655"/>
            </a:xfrm>
            <a:prstGeom prst="roundRect">
              <a:avLst>
                <a:gd name="adj" fmla="val 93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63" name="矩形 62"/>
            <p:cNvSpPr/>
            <p:nvPr/>
          </p:nvSpPr>
          <p:spPr>
            <a:xfrm>
              <a:off x="1135455" y="4997676"/>
              <a:ext cx="493059" cy="1972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r>
                <a:rPr lang="en-US" sz="1100">
                  <a:solidFill>
                    <a:srgbClr val="1D1D1A"/>
                  </a:solidFill>
                  <a:latin typeface="Arial" panose="020B0604020202020204" pitchFamily="34" charset="0"/>
                </a:rPr>
                <a:t>CPU</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64" name="圆柱形 63"/>
            <p:cNvSpPr/>
            <p:nvPr/>
          </p:nvSpPr>
          <p:spPr>
            <a:xfrm>
              <a:off x="1135455" y="5283000"/>
              <a:ext cx="92045" cy="101800"/>
            </a:xfrm>
            <a:prstGeom prst="ca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65" name="圆柱形 64"/>
            <p:cNvSpPr/>
            <p:nvPr/>
          </p:nvSpPr>
          <p:spPr>
            <a:xfrm>
              <a:off x="1536469" y="5283000"/>
              <a:ext cx="92045" cy="101800"/>
            </a:xfrm>
            <a:prstGeom prst="ca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66" name="文本框 65"/>
            <p:cNvSpPr txBox="1"/>
            <p:nvPr/>
          </p:nvSpPr>
          <p:spPr>
            <a:xfrm>
              <a:off x="1272980" y="5207519"/>
              <a:ext cx="128386" cy="197433"/>
            </a:xfrm>
            <a:prstGeom prst="rect">
              <a:avLst/>
            </a:prstGeom>
            <a:noFill/>
          </p:spPr>
          <p:txBody>
            <a:bodyPr wrap="square" lIns="0" tIns="0" rIns="0" bIns="0" rtlCol="0">
              <a:noAutofit/>
            </a:bodyPr>
            <a:lstStyle/>
            <a:p>
              <a:pPr fontAlgn="ctr"/>
              <a:r>
                <a:rPr lang="en-US" sz="1050">
                  <a:solidFill>
                    <a:srgbClr val="1D1D1A"/>
                  </a:solidFill>
                  <a:latin typeface="Arial" panose="020B0604020202020204" pitchFamily="34" charset="0"/>
                </a:rPr>
                <a:t>......</a:t>
              </a:r>
              <a:endParaRPr lang="en-US" altLang="zh-CN" sz="1050">
                <a:solidFill>
                  <a:srgbClr val="1D1D1A"/>
                </a:solidFill>
                <a:latin typeface="Arial" panose="020B0604020202020204" pitchFamily="34" charset="0"/>
                <a:ea typeface="微软雅黑" panose="020B0503020204020204" pitchFamily="34" charset="-122"/>
              </a:endParaRPr>
            </a:p>
          </p:txBody>
        </p:sp>
      </p:grpSp>
      <p:grpSp>
        <p:nvGrpSpPr>
          <p:cNvPr id="17" name="组合 16"/>
          <p:cNvGrpSpPr/>
          <p:nvPr/>
        </p:nvGrpSpPr>
        <p:grpSpPr>
          <a:xfrm>
            <a:off x="7195432" y="5172784"/>
            <a:ext cx="1071424" cy="515322"/>
            <a:chOff x="1066398" y="4873414"/>
            <a:chExt cx="621821" cy="629655"/>
          </a:xfrm>
        </p:grpSpPr>
        <p:sp>
          <p:nvSpPr>
            <p:cNvPr id="57" name="圆角矩形 56"/>
            <p:cNvSpPr/>
            <p:nvPr/>
          </p:nvSpPr>
          <p:spPr>
            <a:xfrm>
              <a:off x="1066398" y="4873414"/>
              <a:ext cx="621821" cy="629655"/>
            </a:xfrm>
            <a:prstGeom prst="roundRect">
              <a:avLst>
                <a:gd name="adj" fmla="val 93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8" name="矩形 57"/>
            <p:cNvSpPr/>
            <p:nvPr/>
          </p:nvSpPr>
          <p:spPr>
            <a:xfrm>
              <a:off x="1135455" y="4997676"/>
              <a:ext cx="493059" cy="1972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r>
                <a:rPr lang="en-US" sz="1100">
                  <a:solidFill>
                    <a:srgbClr val="1D1D1A"/>
                  </a:solidFill>
                  <a:latin typeface="Arial" panose="020B0604020202020204" pitchFamily="34" charset="0"/>
                </a:rPr>
                <a:t>CPU</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59" name="圆柱形 58"/>
            <p:cNvSpPr/>
            <p:nvPr/>
          </p:nvSpPr>
          <p:spPr>
            <a:xfrm>
              <a:off x="1135455" y="5283000"/>
              <a:ext cx="92045" cy="101800"/>
            </a:xfrm>
            <a:prstGeom prst="ca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60" name="圆柱形 59"/>
            <p:cNvSpPr/>
            <p:nvPr/>
          </p:nvSpPr>
          <p:spPr>
            <a:xfrm>
              <a:off x="1536469" y="5283000"/>
              <a:ext cx="92045" cy="101800"/>
            </a:xfrm>
            <a:prstGeom prst="ca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61" name="文本框 60"/>
            <p:cNvSpPr txBox="1"/>
            <p:nvPr/>
          </p:nvSpPr>
          <p:spPr>
            <a:xfrm>
              <a:off x="1272980" y="5207519"/>
              <a:ext cx="128386" cy="197433"/>
            </a:xfrm>
            <a:prstGeom prst="rect">
              <a:avLst/>
            </a:prstGeom>
            <a:noFill/>
          </p:spPr>
          <p:txBody>
            <a:bodyPr wrap="square" lIns="0" tIns="0" rIns="0" bIns="0" rtlCol="0">
              <a:noAutofit/>
            </a:bodyPr>
            <a:lstStyle/>
            <a:p>
              <a:pPr fontAlgn="ctr"/>
              <a:r>
                <a:rPr lang="en-US" sz="1050">
                  <a:solidFill>
                    <a:srgbClr val="1D1D1A"/>
                  </a:solidFill>
                  <a:latin typeface="Arial" panose="020B0604020202020204" pitchFamily="34" charset="0"/>
                </a:rPr>
                <a:t>......</a:t>
              </a:r>
              <a:endParaRPr lang="en-US" altLang="zh-CN" sz="1050">
                <a:solidFill>
                  <a:srgbClr val="1D1D1A"/>
                </a:solidFill>
                <a:latin typeface="Arial" panose="020B0604020202020204" pitchFamily="34" charset="0"/>
                <a:ea typeface="微软雅黑" panose="020B0503020204020204" pitchFamily="34" charset="-122"/>
              </a:endParaRPr>
            </a:p>
          </p:txBody>
        </p:sp>
      </p:grpSp>
      <p:sp>
        <p:nvSpPr>
          <p:cNvPr id="18" name="文本框 17"/>
          <p:cNvSpPr txBox="1"/>
          <p:nvPr/>
        </p:nvSpPr>
        <p:spPr>
          <a:xfrm>
            <a:off x="8606970" y="5299381"/>
            <a:ext cx="384721" cy="276999"/>
          </a:xfrm>
          <a:prstGeom prst="rect">
            <a:avLst/>
          </a:prstGeom>
          <a:noFill/>
        </p:spPr>
        <p:txBody>
          <a:bodyPr wrap="square" lIns="0" tIns="0" rIns="0" bIns="0" rtlCol="0">
            <a:noAutofit/>
          </a:bodyPr>
          <a:lstStyle/>
          <a:p>
            <a:pPr fontAlgn="ctr"/>
            <a:r>
              <a:rPr lang="en-US">
                <a:solidFill>
                  <a:srgbClr val="1D1D1A"/>
                </a:solidFill>
                <a:latin typeface="Arial" panose="020B0604020202020204" pitchFamily="34" charset="0"/>
              </a:rPr>
              <a:t>......</a:t>
            </a:r>
            <a:endParaRPr lang="en-US" altLang="zh-CN">
              <a:solidFill>
                <a:srgbClr val="1D1D1A"/>
              </a:solidFill>
              <a:latin typeface="Arial" panose="020B0604020202020204" pitchFamily="34" charset="0"/>
              <a:ea typeface="微软雅黑" panose="020B0503020204020204" pitchFamily="34" charset="-122"/>
            </a:endParaRPr>
          </a:p>
        </p:txBody>
      </p:sp>
      <p:grpSp>
        <p:nvGrpSpPr>
          <p:cNvPr id="19" name="组合 18"/>
          <p:cNvGrpSpPr/>
          <p:nvPr/>
        </p:nvGrpSpPr>
        <p:grpSpPr>
          <a:xfrm>
            <a:off x="9369799" y="5168134"/>
            <a:ext cx="1071424" cy="515322"/>
            <a:chOff x="1066398" y="4873414"/>
            <a:chExt cx="621821" cy="629655"/>
          </a:xfrm>
        </p:grpSpPr>
        <p:sp>
          <p:nvSpPr>
            <p:cNvPr id="52" name="圆角矩形 51"/>
            <p:cNvSpPr/>
            <p:nvPr/>
          </p:nvSpPr>
          <p:spPr>
            <a:xfrm>
              <a:off x="1066398" y="4873414"/>
              <a:ext cx="621821" cy="629655"/>
            </a:xfrm>
            <a:prstGeom prst="roundRect">
              <a:avLst>
                <a:gd name="adj" fmla="val 93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3" name="矩形 52"/>
            <p:cNvSpPr/>
            <p:nvPr/>
          </p:nvSpPr>
          <p:spPr>
            <a:xfrm>
              <a:off x="1135455" y="4997676"/>
              <a:ext cx="493059" cy="1972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r>
                <a:rPr lang="en-US" sz="1100">
                  <a:solidFill>
                    <a:srgbClr val="1D1D1A"/>
                  </a:solidFill>
                  <a:latin typeface="Arial" panose="020B0604020202020204" pitchFamily="34" charset="0"/>
                </a:rPr>
                <a:t>CPU</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54" name="圆柱形 53"/>
            <p:cNvSpPr/>
            <p:nvPr/>
          </p:nvSpPr>
          <p:spPr>
            <a:xfrm>
              <a:off x="1135455" y="5283000"/>
              <a:ext cx="92045" cy="101800"/>
            </a:xfrm>
            <a:prstGeom prst="ca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5" name="圆柱形 54"/>
            <p:cNvSpPr/>
            <p:nvPr/>
          </p:nvSpPr>
          <p:spPr>
            <a:xfrm>
              <a:off x="1536469" y="5283000"/>
              <a:ext cx="92045" cy="101800"/>
            </a:xfrm>
            <a:prstGeom prst="ca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6" name="文本框 55"/>
            <p:cNvSpPr txBox="1"/>
            <p:nvPr/>
          </p:nvSpPr>
          <p:spPr>
            <a:xfrm>
              <a:off x="1272980" y="5207519"/>
              <a:ext cx="128386" cy="197433"/>
            </a:xfrm>
            <a:prstGeom prst="rect">
              <a:avLst/>
            </a:prstGeom>
            <a:noFill/>
          </p:spPr>
          <p:txBody>
            <a:bodyPr wrap="square" lIns="0" tIns="0" rIns="0" bIns="0" rtlCol="0">
              <a:noAutofit/>
            </a:bodyPr>
            <a:lstStyle/>
            <a:p>
              <a:pPr fontAlgn="ctr"/>
              <a:r>
                <a:rPr lang="en-US" sz="1050">
                  <a:solidFill>
                    <a:srgbClr val="1D1D1A"/>
                  </a:solidFill>
                  <a:latin typeface="Arial" panose="020B0604020202020204" pitchFamily="34" charset="0"/>
                </a:rPr>
                <a:t>......</a:t>
              </a:r>
              <a:endParaRPr lang="en-US" altLang="zh-CN" sz="1050">
                <a:solidFill>
                  <a:srgbClr val="1D1D1A"/>
                </a:solidFill>
                <a:latin typeface="Arial" panose="020B0604020202020204" pitchFamily="34" charset="0"/>
                <a:ea typeface="微软雅黑" panose="020B0503020204020204" pitchFamily="34" charset="-122"/>
              </a:endParaRPr>
            </a:p>
          </p:txBody>
        </p:sp>
      </p:grpSp>
      <p:grpSp>
        <p:nvGrpSpPr>
          <p:cNvPr id="20" name="组合 19"/>
          <p:cNvGrpSpPr/>
          <p:nvPr/>
        </p:nvGrpSpPr>
        <p:grpSpPr>
          <a:xfrm>
            <a:off x="10698870" y="5168134"/>
            <a:ext cx="1071424" cy="515322"/>
            <a:chOff x="1066398" y="4873414"/>
            <a:chExt cx="621821" cy="629655"/>
          </a:xfrm>
        </p:grpSpPr>
        <p:sp>
          <p:nvSpPr>
            <p:cNvPr id="47" name="圆角矩形 46"/>
            <p:cNvSpPr/>
            <p:nvPr/>
          </p:nvSpPr>
          <p:spPr>
            <a:xfrm>
              <a:off x="1066398" y="4873414"/>
              <a:ext cx="621821" cy="629655"/>
            </a:xfrm>
            <a:prstGeom prst="roundRect">
              <a:avLst>
                <a:gd name="adj" fmla="val 93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48" name="矩形 47"/>
            <p:cNvSpPr/>
            <p:nvPr/>
          </p:nvSpPr>
          <p:spPr>
            <a:xfrm>
              <a:off x="1135455" y="4997676"/>
              <a:ext cx="493059" cy="1972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fontAlgn="ctr"/>
              <a:r>
                <a:rPr lang="en-US" sz="1100">
                  <a:solidFill>
                    <a:srgbClr val="1D1D1A"/>
                  </a:solidFill>
                  <a:latin typeface="Arial" panose="020B0604020202020204" pitchFamily="34" charset="0"/>
                </a:rPr>
                <a:t>CPU</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49" name="圆柱形 48"/>
            <p:cNvSpPr/>
            <p:nvPr/>
          </p:nvSpPr>
          <p:spPr>
            <a:xfrm>
              <a:off x="1135455" y="5283000"/>
              <a:ext cx="92045" cy="101800"/>
            </a:xfrm>
            <a:prstGeom prst="ca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0" name="圆柱形 49"/>
            <p:cNvSpPr/>
            <p:nvPr/>
          </p:nvSpPr>
          <p:spPr>
            <a:xfrm>
              <a:off x="1536469" y="5283000"/>
              <a:ext cx="92045" cy="101800"/>
            </a:xfrm>
            <a:prstGeom prst="ca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51" name="文本框 50"/>
            <p:cNvSpPr txBox="1"/>
            <p:nvPr/>
          </p:nvSpPr>
          <p:spPr>
            <a:xfrm>
              <a:off x="1272980" y="5207519"/>
              <a:ext cx="128386" cy="197433"/>
            </a:xfrm>
            <a:prstGeom prst="rect">
              <a:avLst/>
            </a:prstGeom>
            <a:noFill/>
          </p:spPr>
          <p:txBody>
            <a:bodyPr wrap="square" lIns="0" tIns="0" rIns="0" bIns="0" rtlCol="0">
              <a:noAutofit/>
            </a:bodyPr>
            <a:lstStyle/>
            <a:p>
              <a:pPr fontAlgn="ctr"/>
              <a:r>
                <a:rPr lang="en-US" sz="1050">
                  <a:solidFill>
                    <a:srgbClr val="1D1D1A"/>
                  </a:solidFill>
                  <a:latin typeface="Arial" panose="020B0604020202020204" pitchFamily="34" charset="0"/>
                </a:rPr>
                <a:t>......</a:t>
              </a:r>
              <a:endParaRPr lang="en-US" altLang="zh-CN" sz="1050">
                <a:solidFill>
                  <a:srgbClr val="1D1D1A"/>
                </a:solidFill>
                <a:latin typeface="Arial" panose="020B0604020202020204" pitchFamily="34" charset="0"/>
                <a:ea typeface="微软雅黑" panose="020B0503020204020204" pitchFamily="34" charset="-122"/>
              </a:endParaRPr>
            </a:p>
          </p:txBody>
        </p:sp>
      </p:grpSp>
      <p:sp>
        <p:nvSpPr>
          <p:cNvPr id="21" name="圆角矩形 20"/>
          <p:cNvSpPr/>
          <p:nvPr/>
        </p:nvSpPr>
        <p:spPr>
          <a:xfrm>
            <a:off x="5932009" y="4784161"/>
            <a:ext cx="355950" cy="29801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I/O</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22" name="圆角矩形 21"/>
          <p:cNvSpPr/>
          <p:nvPr/>
        </p:nvSpPr>
        <p:spPr>
          <a:xfrm>
            <a:off x="6407441" y="4784161"/>
            <a:ext cx="355950" cy="29801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I/O</a:t>
            </a:r>
            <a:endParaRPr lang="en-US" altLang="zh-CN" sz="1100">
              <a:solidFill>
                <a:srgbClr val="1D1D1A"/>
              </a:solidFill>
              <a:latin typeface="Arial" panose="020B0604020202020204" pitchFamily="34" charset="0"/>
              <a:ea typeface="微软雅黑" panose="020B0503020204020204" pitchFamily="34" charset="-122"/>
            </a:endParaRPr>
          </a:p>
        </p:txBody>
      </p:sp>
      <p:cxnSp>
        <p:nvCxnSpPr>
          <p:cNvPr id="23" name="直接连接符 22"/>
          <p:cNvCxnSpPr>
            <a:stCxn id="21" idx="2"/>
          </p:cNvCxnSpPr>
          <p:nvPr/>
        </p:nvCxnSpPr>
        <p:spPr>
          <a:xfrm>
            <a:off x="6109984" y="5082176"/>
            <a:ext cx="0" cy="906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2" idx="2"/>
          </p:cNvCxnSpPr>
          <p:nvPr/>
        </p:nvCxnSpPr>
        <p:spPr>
          <a:xfrm>
            <a:off x="6585416" y="5082176"/>
            <a:ext cx="0" cy="859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7297653" y="4784161"/>
            <a:ext cx="355950" cy="29801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I/O</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26" name="圆角矩形 25"/>
          <p:cNvSpPr/>
          <p:nvPr/>
        </p:nvSpPr>
        <p:spPr>
          <a:xfrm>
            <a:off x="7773086" y="4784161"/>
            <a:ext cx="355950" cy="29801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I/O</a:t>
            </a:r>
            <a:endParaRPr lang="en-US" altLang="zh-CN" sz="1100">
              <a:solidFill>
                <a:srgbClr val="1D1D1A"/>
              </a:solidFill>
              <a:latin typeface="Arial" panose="020B0604020202020204" pitchFamily="34" charset="0"/>
              <a:ea typeface="微软雅黑" panose="020B0503020204020204" pitchFamily="34" charset="-122"/>
            </a:endParaRPr>
          </a:p>
        </p:txBody>
      </p:sp>
      <p:cxnSp>
        <p:nvCxnSpPr>
          <p:cNvPr id="27" name="直接连接符 26"/>
          <p:cNvCxnSpPr>
            <a:stCxn id="25" idx="2"/>
          </p:cNvCxnSpPr>
          <p:nvPr/>
        </p:nvCxnSpPr>
        <p:spPr>
          <a:xfrm>
            <a:off x="7475628" y="5082176"/>
            <a:ext cx="0" cy="906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6" idx="2"/>
          </p:cNvCxnSpPr>
          <p:nvPr/>
        </p:nvCxnSpPr>
        <p:spPr>
          <a:xfrm>
            <a:off x="7951060" y="5082176"/>
            <a:ext cx="0" cy="859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9498462" y="4787612"/>
            <a:ext cx="355950" cy="29801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I/O</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30" name="圆角矩形 29"/>
          <p:cNvSpPr/>
          <p:nvPr/>
        </p:nvSpPr>
        <p:spPr>
          <a:xfrm>
            <a:off x="9973894" y="4787612"/>
            <a:ext cx="355950" cy="29801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I/O</a:t>
            </a:r>
            <a:endParaRPr lang="en-US" altLang="zh-CN" sz="1100">
              <a:solidFill>
                <a:srgbClr val="1D1D1A"/>
              </a:solidFill>
              <a:latin typeface="Arial" panose="020B0604020202020204" pitchFamily="34" charset="0"/>
              <a:ea typeface="微软雅黑" panose="020B0503020204020204" pitchFamily="34" charset="-122"/>
            </a:endParaRPr>
          </a:p>
        </p:txBody>
      </p:sp>
      <p:cxnSp>
        <p:nvCxnSpPr>
          <p:cNvPr id="31" name="直接连接符 30"/>
          <p:cNvCxnSpPr>
            <a:stCxn id="29" idx="2"/>
          </p:cNvCxnSpPr>
          <p:nvPr/>
        </p:nvCxnSpPr>
        <p:spPr>
          <a:xfrm>
            <a:off x="9676437" y="5085627"/>
            <a:ext cx="0" cy="906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0" idx="2"/>
          </p:cNvCxnSpPr>
          <p:nvPr/>
        </p:nvCxnSpPr>
        <p:spPr>
          <a:xfrm>
            <a:off x="10151869" y="5085627"/>
            <a:ext cx="0" cy="859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10817858" y="4784161"/>
            <a:ext cx="355950" cy="29801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I/O</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34" name="圆角矩形 33"/>
          <p:cNvSpPr/>
          <p:nvPr/>
        </p:nvSpPr>
        <p:spPr>
          <a:xfrm>
            <a:off x="11293290" y="4784161"/>
            <a:ext cx="355950" cy="29801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I/O</a:t>
            </a:r>
            <a:endParaRPr lang="en-US" altLang="zh-CN" sz="1100">
              <a:solidFill>
                <a:srgbClr val="1D1D1A"/>
              </a:solidFill>
              <a:latin typeface="Arial" panose="020B0604020202020204" pitchFamily="34" charset="0"/>
              <a:ea typeface="微软雅黑" panose="020B0503020204020204" pitchFamily="34" charset="-122"/>
            </a:endParaRPr>
          </a:p>
        </p:txBody>
      </p:sp>
      <p:cxnSp>
        <p:nvCxnSpPr>
          <p:cNvPr id="35" name="直接连接符 34"/>
          <p:cNvCxnSpPr>
            <a:stCxn id="33" idx="2"/>
          </p:cNvCxnSpPr>
          <p:nvPr/>
        </p:nvCxnSpPr>
        <p:spPr>
          <a:xfrm>
            <a:off x="10995833" y="5082176"/>
            <a:ext cx="0" cy="906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4" idx="2"/>
          </p:cNvCxnSpPr>
          <p:nvPr/>
        </p:nvCxnSpPr>
        <p:spPr>
          <a:xfrm>
            <a:off x="11471265" y="5082176"/>
            <a:ext cx="0" cy="859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6871352" y="6056889"/>
            <a:ext cx="1570907" cy="18709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Built-in IP Fabric</a:t>
            </a:r>
            <a:endParaRPr lang="en-US" altLang="zh-CN" sz="1100">
              <a:solidFill>
                <a:srgbClr val="1D1D1A"/>
              </a:solidFill>
              <a:latin typeface="Arial" panose="020B0604020202020204" pitchFamily="34" charset="0"/>
              <a:ea typeface="微软雅黑" panose="020B0503020204020204" pitchFamily="34" charset="-122"/>
            </a:endParaRPr>
          </a:p>
        </p:txBody>
      </p:sp>
      <p:sp>
        <p:nvSpPr>
          <p:cNvPr id="38" name="圆角矩形 37"/>
          <p:cNvSpPr/>
          <p:nvPr/>
        </p:nvSpPr>
        <p:spPr>
          <a:xfrm>
            <a:off x="9068957" y="6056889"/>
            <a:ext cx="1570907" cy="18709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100">
                <a:solidFill>
                  <a:srgbClr val="1D1D1A"/>
                </a:solidFill>
                <a:latin typeface="Arial" panose="020B0604020202020204" pitchFamily="34" charset="0"/>
              </a:rPr>
              <a:t>Built-in IP Fabric</a:t>
            </a:r>
            <a:endParaRPr lang="en-US" altLang="zh-CN" sz="1100">
              <a:solidFill>
                <a:srgbClr val="1D1D1A"/>
              </a:solidFill>
              <a:latin typeface="Arial" panose="020B0604020202020204" pitchFamily="34" charset="0"/>
              <a:ea typeface="微软雅黑" panose="020B0503020204020204" pitchFamily="34" charset="-122"/>
            </a:endParaRPr>
          </a:p>
        </p:txBody>
      </p:sp>
      <p:cxnSp>
        <p:nvCxnSpPr>
          <p:cNvPr id="39" name="直接连接符 38"/>
          <p:cNvCxnSpPr>
            <a:stCxn id="62" idx="2"/>
            <a:endCxn id="37" idx="0"/>
          </p:cNvCxnSpPr>
          <p:nvPr/>
        </p:nvCxnSpPr>
        <p:spPr>
          <a:xfrm>
            <a:off x="6402074" y="5688107"/>
            <a:ext cx="1254732" cy="368783"/>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7" idx="0"/>
            <a:endCxn id="57" idx="2"/>
          </p:cNvCxnSpPr>
          <p:nvPr/>
        </p:nvCxnSpPr>
        <p:spPr>
          <a:xfrm flipV="1">
            <a:off x="7656806" y="5688107"/>
            <a:ext cx="74339" cy="368783"/>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7" idx="0"/>
            <a:endCxn id="52" idx="2"/>
          </p:cNvCxnSpPr>
          <p:nvPr/>
        </p:nvCxnSpPr>
        <p:spPr>
          <a:xfrm flipV="1">
            <a:off x="7656806" y="5683456"/>
            <a:ext cx="2248706" cy="373433"/>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7" idx="0"/>
            <a:endCxn id="47" idx="2"/>
          </p:cNvCxnSpPr>
          <p:nvPr/>
        </p:nvCxnSpPr>
        <p:spPr>
          <a:xfrm flipV="1">
            <a:off x="7656806" y="5683456"/>
            <a:ext cx="3577777" cy="373433"/>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2" idx="2"/>
            <a:endCxn id="38" idx="0"/>
          </p:cNvCxnSpPr>
          <p:nvPr/>
        </p:nvCxnSpPr>
        <p:spPr>
          <a:xfrm>
            <a:off x="6402074" y="5688107"/>
            <a:ext cx="3452337" cy="368783"/>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7" idx="2"/>
            <a:endCxn id="38" idx="0"/>
          </p:cNvCxnSpPr>
          <p:nvPr/>
        </p:nvCxnSpPr>
        <p:spPr>
          <a:xfrm>
            <a:off x="7731145" y="5688107"/>
            <a:ext cx="2123266" cy="368783"/>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52" idx="2"/>
            <a:endCxn id="38" idx="0"/>
          </p:cNvCxnSpPr>
          <p:nvPr/>
        </p:nvCxnSpPr>
        <p:spPr>
          <a:xfrm flipH="1">
            <a:off x="9854411" y="5683456"/>
            <a:ext cx="51100" cy="373433"/>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8" idx="0"/>
            <a:endCxn id="47" idx="2"/>
          </p:cNvCxnSpPr>
          <p:nvPr/>
        </p:nvCxnSpPr>
        <p:spPr>
          <a:xfrm flipV="1">
            <a:off x="9854411" y="5683456"/>
            <a:ext cx="1380171" cy="373433"/>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7" name="标题 1"/>
          <p:cNvSpPr txBox="1">
            <a:spLocks/>
          </p:cNvSpPr>
          <p:nvPr/>
        </p:nvSpPr>
        <p:spPr>
          <a:xfrm>
            <a:off x="621090" y="106972"/>
            <a:ext cx="10337747"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lvl1pPr algn="l" defTabSz="1187323" rtl="0" eaLnBrk="1" latinLnBrk="0" hangingPunct="1">
              <a:lnSpc>
                <a:spcPct val="90000"/>
              </a:lnSpc>
              <a:spcBef>
                <a:spcPct val="0"/>
              </a:spcBef>
              <a:buNone/>
              <a:defRPr sz="5714" kern="1200">
                <a:solidFill>
                  <a:schemeClr val="tx1"/>
                </a:solidFill>
                <a:latin typeface="Arial"/>
                <a:ea typeface="+mj-ea"/>
                <a:cs typeface="+mj-cs"/>
              </a:defRPr>
            </a:lvl1pPr>
          </a:lstStyle>
          <a:p>
            <a:pPr fontAlgn="ctr"/>
            <a:r>
              <a:rPr lang="en-US" sz="2800" b="1">
                <a:solidFill>
                  <a:prstClr val="black"/>
                </a:solidFill>
                <a:latin typeface="Arial" panose="020B0604020202020204" pitchFamily="34" charset="0"/>
              </a:rPr>
              <a:t>Atlantic Architecture: Flash Storage Native Design with Ultimate Performance, Built-in Switch Networking, Smooth Upgrade, and Ever-New Data</a:t>
            </a:r>
            <a:endParaRPr lang="en-US" altLang="zh-CN" sz="2800" b="1">
              <a:solidFill>
                <a:prstClr val="black"/>
              </a:solidFill>
              <a:latin typeface="Arial" panose="020B0604020202020204" pitchFamily="34" charset="0"/>
              <a:ea typeface="微软雅黑" panose="020B0503020204020204" pitchFamily="34" charset="-122"/>
              <a:sym typeface="+mn-lt"/>
            </a:endParaRPr>
          </a:p>
        </p:txBody>
      </p:sp>
    </p:spTree>
    <p:extLst>
      <p:ext uri="{BB962C8B-B14F-4D97-AF65-F5344CB8AC3E}">
        <p14:creationId xmlns:p14="http://schemas.microsoft.com/office/powerpoint/2010/main" val="4261462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9360" y="2100357"/>
            <a:ext cx="3933825" cy="4041997"/>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666666"/>
              </a:solidFill>
              <a:latin typeface="Arial" panose="020B0604020202020204" pitchFamily="34" charset="0"/>
            </a:endParaRPr>
          </a:p>
        </p:txBody>
      </p:sp>
      <p:sp>
        <p:nvSpPr>
          <p:cNvPr id="8" name="右箭头 7"/>
          <p:cNvSpPr/>
          <p:nvPr/>
        </p:nvSpPr>
        <p:spPr bwMode="auto">
          <a:xfrm>
            <a:off x="4495386" y="3896799"/>
            <a:ext cx="511143" cy="591642"/>
          </a:xfrm>
          <a:prstGeom prst="rightArrow">
            <a:avLst/>
          </a:prstGeom>
          <a:solidFill>
            <a:schemeClr val="bg1">
              <a:lumMod val="25000"/>
              <a:lumOff val="75000"/>
            </a:schemeClr>
          </a:solidFill>
          <a:ln>
            <a:noFill/>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noAutofit/>
          </a:bodyPr>
          <a:lstStyle/>
          <a:p>
            <a:pPr defTabSz="914400" fontAlgn="ctr">
              <a:spcBef>
                <a:spcPct val="0"/>
              </a:spcBef>
              <a:spcAft>
                <a:spcPct val="0"/>
              </a:spcAft>
              <a:buClr>
                <a:srgbClr val="CC9900"/>
              </a:buClr>
              <a:buFont typeface="Wingdings" pitchFamily="2" charset="2"/>
              <a:buChar char="n"/>
            </a:pPr>
            <a:endParaRPr lang="en-US" altLang="zh-CN">
              <a:solidFill>
                <a:srgbClr val="1D1D1A"/>
              </a:solidFill>
              <a:latin typeface="Arial" panose="020B0604020202020204" pitchFamily="34" charset="0"/>
              <a:ea typeface="宋体" charset="-122"/>
            </a:endParaRPr>
          </a:p>
        </p:txBody>
      </p:sp>
      <p:sp>
        <p:nvSpPr>
          <p:cNvPr id="9" name="文本框 8"/>
          <p:cNvSpPr txBox="1"/>
          <p:nvPr/>
        </p:nvSpPr>
        <p:spPr>
          <a:xfrm>
            <a:off x="499360" y="2074244"/>
            <a:ext cx="3334544" cy="830997"/>
          </a:xfrm>
          <a:prstGeom prst="rect">
            <a:avLst/>
          </a:prstGeom>
          <a:noFill/>
        </p:spPr>
        <p:txBody>
          <a:bodyPr wrap="square" rtlCol="0">
            <a:noAutofit/>
          </a:bodyPr>
          <a:lstStyle/>
          <a:p>
            <a:pPr fontAlgn="ctr"/>
            <a:r>
              <a:rPr lang="en-US" sz="1600">
                <a:solidFill>
                  <a:srgbClr val="1D1D1A"/>
                </a:solidFill>
                <a:latin typeface="Arial" panose="020B0604020202020204" pitchFamily="34" charset="0"/>
              </a:rPr>
              <a:t>Traditional architecture design</a:t>
            </a:r>
          </a:p>
        </p:txBody>
      </p:sp>
      <p:sp>
        <p:nvSpPr>
          <p:cNvPr id="10" name="文本框 9"/>
          <p:cNvSpPr txBox="1"/>
          <p:nvPr/>
        </p:nvSpPr>
        <p:spPr>
          <a:xfrm>
            <a:off x="1701754" y="2458031"/>
            <a:ext cx="2662568" cy="1384995"/>
          </a:xfrm>
          <a:prstGeom prst="rect">
            <a:avLst/>
          </a:prstGeom>
          <a:noFill/>
        </p:spPr>
        <p:txBody>
          <a:bodyPr wrap="square" rtlCol="0">
            <a:noAutofit/>
          </a:bodyPr>
          <a:lstStyle/>
          <a:p>
            <a:pPr marL="200025" indent="-200025" fontAlgn="ctr"/>
            <a:r>
              <a:rPr lang="en-US" sz="1400" dirty="0">
                <a:solidFill>
                  <a:srgbClr val="1D1D1A"/>
                </a:solidFill>
                <a:latin typeface="Arial" panose="020B0604020202020204" pitchFamily="34" charset="0"/>
              </a:rPr>
              <a:t>1. The ratio of CPUs to flash storage is unbalanced, causing insufficient utilization of the flash storage.</a:t>
            </a:r>
            <a:endParaRPr lang="en-US" altLang="zh-CN" sz="1400" dirty="0">
              <a:solidFill>
                <a:srgbClr val="1D1D1A"/>
              </a:solidFill>
              <a:latin typeface="Arial" panose="020B0604020202020204" pitchFamily="34" charset="0"/>
              <a:ea typeface="微软雅黑" panose="020B0503020204020204" pitchFamily="34" charset="-122"/>
            </a:endParaRPr>
          </a:p>
        </p:txBody>
      </p:sp>
      <p:sp>
        <p:nvSpPr>
          <p:cNvPr id="11" name="文本框 10"/>
          <p:cNvSpPr txBox="1"/>
          <p:nvPr/>
        </p:nvSpPr>
        <p:spPr>
          <a:xfrm>
            <a:off x="1701754" y="3586319"/>
            <a:ext cx="2860721" cy="1384995"/>
          </a:xfrm>
          <a:prstGeom prst="rect">
            <a:avLst/>
          </a:prstGeom>
          <a:noFill/>
        </p:spPr>
        <p:txBody>
          <a:bodyPr wrap="square" rtlCol="0">
            <a:noAutofit/>
          </a:bodyPr>
          <a:lstStyle/>
          <a:p>
            <a:pPr marL="200025" indent="-200025" fontAlgn="ctr"/>
            <a:r>
              <a:rPr lang="en-US" sz="1400" dirty="0">
                <a:solidFill>
                  <a:srgbClr val="1D1D1A"/>
                </a:solidFill>
                <a:latin typeface="Arial" panose="020B0604020202020204" pitchFamily="34" charset="0"/>
              </a:rPr>
              <a:t>2. A 2 U device can house a maximum of 25 SSDs, causing the difficulty in improving the medium density.</a:t>
            </a:r>
          </a:p>
        </p:txBody>
      </p:sp>
      <p:sp>
        <p:nvSpPr>
          <p:cNvPr id="12" name="矩形 11"/>
          <p:cNvSpPr/>
          <p:nvPr/>
        </p:nvSpPr>
        <p:spPr>
          <a:xfrm>
            <a:off x="5006240" y="2100358"/>
            <a:ext cx="6530076" cy="4041996"/>
          </a:xfrm>
          <a:prstGeom prst="rect">
            <a:avLst/>
          </a:prstGeom>
          <a:solidFill>
            <a:schemeClr val="tx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666666"/>
              </a:solidFill>
              <a:latin typeface="Arial" panose="020B0604020202020204" pitchFamily="34" charset="0"/>
            </a:endParaRPr>
          </a:p>
        </p:txBody>
      </p:sp>
      <p:sp>
        <p:nvSpPr>
          <p:cNvPr id="15" name="文本框 14"/>
          <p:cNvSpPr txBox="1"/>
          <p:nvPr/>
        </p:nvSpPr>
        <p:spPr>
          <a:xfrm>
            <a:off x="5066355" y="2075041"/>
            <a:ext cx="5903158" cy="584775"/>
          </a:xfrm>
          <a:prstGeom prst="rect">
            <a:avLst/>
          </a:prstGeom>
          <a:noFill/>
        </p:spPr>
        <p:txBody>
          <a:bodyPr wrap="square" rtlCol="0">
            <a:noAutofit/>
          </a:bodyPr>
          <a:lstStyle/>
          <a:p>
            <a:pPr fontAlgn="ctr"/>
            <a:r>
              <a:rPr lang="en-US" sz="1600" dirty="0">
                <a:solidFill>
                  <a:srgbClr val="1D1D1A"/>
                </a:solidFill>
                <a:latin typeface="Arial" panose="020B0604020202020204" pitchFamily="34" charset="0"/>
              </a:rPr>
              <a:t>Atlantic architecture is designed for high-performance and high-density application scenarios.</a:t>
            </a:r>
            <a:endParaRPr lang="en-US" altLang="zh-CN" sz="1600" b="1" dirty="0">
              <a:solidFill>
                <a:srgbClr val="1D1D1A"/>
              </a:solidFill>
              <a:latin typeface="Arial" panose="020B0604020202020204" pitchFamily="34" charset="0"/>
              <a:ea typeface="微软雅黑" panose="020B0503020204020204" pitchFamily="34" charset="-122"/>
            </a:endParaRPr>
          </a:p>
        </p:txBody>
      </p:sp>
      <p:pic>
        <p:nvPicPr>
          <p:cNvPr id="20" name="Picture 4"/>
          <p:cNvPicPr>
            <a:picLocks noChangeAspect="1"/>
          </p:cNvPicPr>
          <p:nvPr/>
        </p:nvPicPr>
        <p:blipFill>
          <a:blip r:embed="rId3" cstate="print"/>
          <a:stretch>
            <a:fillRect/>
          </a:stretch>
        </p:blipFill>
        <p:spPr>
          <a:xfrm>
            <a:off x="640000" y="4639244"/>
            <a:ext cx="976796" cy="383019"/>
          </a:xfrm>
          <a:prstGeom prst="rect">
            <a:avLst/>
          </a:prstGeom>
        </p:spPr>
      </p:pic>
      <p:pic>
        <p:nvPicPr>
          <p:cNvPr id="37" name="图片 3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7028" y="5454035"/>
            <a:ext cx="364547" cy="528222"/>
          </a:xfrm>
          <a:prstGeom prst="rect">
            <a:avLst/>
          </a:prstGeom>
        </p:spPr>
      </p:pic>
      <p:pic>
        <p:nvPicPr>
          <p:cNvPr id="47" name="图片 46" descr="Snap1.jpg"/>
          <p:cNvPicPr>
            <a:picLocks noChangeAspect="1"/>
          </p:cNvPicPr>
          <p:nvPr/>
        </p:nvPicPr>
        <p:blipFill>
          <a:blip r:embed="rId5" cstate="print"/>
          <a:stretch>
            <a:fillRect/>
          </a:stretch>
        </p:blipFill>
        <p:spPr>
          <a:xfrm rot="5400000">
            <a:off x="449838" y="2673091"/>
            <a:ext cx="1440336" cy="930501"/>
          </a:xfrm>
          <a:prstGeom prst="rect">
            <a:avLst/>
          </a:prstGeom>
        </p:spPr>
      </p:pic>
      <p:pic>
        <p:nvPicPr>
          <p:cNvPr id="48" name="图片 47"/>
          <p:cNvPicPr>
            <a:picLocks noChangeAspect="1"/>
          </p:cNvPicPr>
          <p:nvPr/>
        </p:nvPicPr>
        <p:blipFill>
          <a:blip r:embed="rId6" cstate="print"/>
          <a:stretch>
            <a:fillRect/>
          </a:stretch>
        </p:blipFill>
        <p:spPr>
          <a:xfrm>
            <a:off x="689938" y="4157426"/>
            <a:ext cx="945320" cy="174756"/>
          </a:xfrm>
          <a:prstGeom prst="rect">
            <a:avLst/>
          </a:prstGeom>
        </p:spPr>
      </p:pic>
      <p:sp>
        <p:nvSpPr>
          <p:cNvPr id="49" name="文本框 48"/>
          <p:cNvSpPr txBox="1"/>
          <p:nvPr/>
        </p:nvSpPr>
        <p:spPr>
          <a:xfrm>
            <a:off x="1701754" y="4460269"/>
            <a:ext cx="2698031" cy="1384995"/>
          </a:xfrm>
          <a:prstGeom prst="rect">
            <a:avLst/>
          </a:prstGeom>
          <a:noFill/>
        </p:spPr>
        <p:txBody>
          <a:bodyPr wrap="square" rtlCol="0">
            <a:noAutofit/>
          </a:bodyPr>
          <a:lstStyle/>
          <a:p>
            <a:pPr marL="200025" indent="-200025" fontAlgn="ctr"/>
            <a:r>
              <a:rPr lang="en-US" sz="1400" dirty="0">
                <a:solidFill>
                  <a:srgbClr val="1D1D1A"/>
                </a:solidFill>
                <a:latin typeface="Arial" panose="020B0604020202020204" pitchFamily="34" charset="0"/>
              </a:rPr>
              <a:t>3. The holes on the vertical backplane are small, requiring more space for CPU heat dissipation.</a:t>
            </a:r>
          </a:p>
        </p:txBody>
      </p:sp>
      <p:sp>
        <p:nvSpPr>
          <p:cNvPr id="50" name="文本框 49"/>
          <p:cNvSpPr txBox="1"/>
          <p:nvPr/>
        </p:nvSpPr>
        <p:spPr>
          <a:xfrm>
            <a:off x="7390182" y="2779432"/>
            <a:ext cx="4077917" cy="1384995"/>
          </a:xfrm>
          <a:prstGeom prst="rect">
            <a:avLst/>
          </a:prstGeom>
          <a:noFill/>
        </p:spPr>
        <p:txBody>
          <a:bodyPr wrap="square" rtlCol="0">
            <a:noAutofit/>
          </a:bodyPr>
          <a:lstStyle/>
          <a:p>
            <a:pPr marL="200025" indent="-200025" fontAlgn="ctr"/>
            <a:r>
              <a:rPr lang="en-US" sz="1400" dirty="0">
                <a:solidFill>
                  <a:srgbClr val="1D1D1A"/>
                </a:solidFill>
                <a:latin typeface="Arial" panose="020B0604020202020204" pitchFamily="34" charset="0"/>
              </a:rPr>
              <a:t>1. The parallel backplane design improves the backplane porosity by 50% and reduces power consumption by 15%. The compute density and performance are improved by 50%.</a:t>
            </a:r>
            <a:endParaRPr lang="en-US" altLang="zh-CN" sz="1400" dirty="0">
              <a:solidFill>
                <a:srgbClr val="1D1D1A"/>
              </a:solidFill>
              <a:latin typeface="Arial" panose="020B0604020202020204" pitchFamily="34" charset="0"/>
              <a:ea typeface="微软雅黑" panose="020B0503020204020204" pitchFamily="34" charset="-122"/>
            </a:endParaRPr>
          </a:p>
        </p:txBody>
      </p:sp>
      <p:sp>
        <p:nvSpPr>
          <p:cNvPr id="51" name="文本框 50"/>
          <p:cNvSpPr txBox="1"/>
          <p:nvPr/>
        </p:nvSpPr>
        <p:spPr>
          <a:xfrm>
            <a:off x="7390183" y="3994377"/>
            <a:ext cx="3888958" cy="1061829"/>
          </a:xfrm>
          <a:prstGeom prst="rect">
            <a:avLst/>
          </a:prstGeom>
          <a:noFill/>
        </p:spPr>
        <p:txBody>
          <a:bodyPr wrap="square" rtlCol="0">
            <a:noAutofit/>
          </a:bodyPr>
          <a:lstStyle/>
          <a:p>
            <a:pPr marL="200025" indent="-200025" fontAlgn="ctr"/>
            <a:r>
              <a:rPr lang="en-US" sz="1400" dirty="0">
                <a:solidFill>
                  <a:srgbClr val="1D1D1A"/>
                </a:solidFill>
                <a:latin typeface="Arial" panose="020B0604020202020204" pitchFamily="34" charset="0"/>
              </a:rPr>
              <a:t>2. The half-palm design for SSDs reduces the thickness, increases the depth, and improves the SSD density by over 50%.</a:t>
            </a:r>
            <a:endParaRPr lang="en-US" altLang="zh-CN" sz="1400" dirty="0">
              <a:solidFill>
                <a:srgbClr val="1D1D1A"/>
              </a:solidFill>
              <a:latin typeface="Arial" panose="020B0604020202020204" pitchFamily="34" charset="0"/>
              <a:ea typeface="微软雅黑" panose="020B0503020204020204" pitchFamily="34" charset="-122"/>
            </a:endParaRPr>
          </a:p>
        </p:txBody>
      </p:sp>
      <p:pic>
        <p:nvPicPr>
          <p:cNvPr id="52" name="图片 51"/>
          <p:cNvPicPr>
            <a:picLocks noChangeAspect="1"/>
          </p:cNvPicPr>
          <p:nvPr/>
        </p:nvPicPr>
        <p:blipFill>
          <a:blip r:embed="rId7" cstate="print"/>
          <a:stretch>
            <a:fillRect/>
          </a:stretch>
        </p:blipFill>
        <p:spPr>
          <a:xfrm>
            <a:off x="5192303" y="5044022"/>
            <a:ext cx="2051089" cy="938235"/>
          </a:xfrm>
          <a:prstGeom prst="rect">
            <a:avLst/>
          </a:prstGeom>
        </p:spPr>
      </p:pic>
      <p:pic>
        <p:nvPicPr>
          <p:cNvPr id="2050" name="Picture 2" descr="C:\Users\z00254916\AppData\Roaming\eSpace_Desktop\UserData\z00254916\imagefiles\E7916206-D5CB-4933-809E-BFB1FD9236D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07804" y="4109047"/>
            <a:ext cx="2118790" cy="572468"/>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p:cNvSpPr txBox="1"/>
          <p:nvPr/>
        </p:nvSpPr>
        <p:spPr>
          <a:xfrm>
            <a:off x="1701754" y="5333147"/>
            <a:ext cx="2698031" cy="1061829"/>
          </a:xfrm>
          <a:prstGeom prst="rect">
            <a:avLst/>
          </a:prstGeom>
          <a:noFill/>
        </p:spPr>
        <p:txBody>
          <a:bodyPr wrap="square" rtlCol="0">
            <a:noAutofit/>
          </a:bodyPr>
          <a:lstStyle/>
          <a:p>
            <a:pPr marL="200025" indent="-200025" fontAlgn="ctr"/>
            <a:r>
              <a:rPr lang="en-US" sz="1400" dirty="0">
                <a:solidFill>
                  <a:srgbClr val="1D1D1A"/>
                </a:solidFill>
                <a:latin typeface="Arial" panose="020B0604020202020204" pitchFamily="34" charset="0"/>
              </a:rPr>
              <a:t>4. 2.5-inch </a:t>
            </a:r>
            <a:r>
              <a:rPr lang="en-US" sz="1400" dirty="0" err="1">
                <a:solidFill>
                  <a:srgbClr val="1D1D1A"/>
                </a:solidFill>
                <a:latin typeface="Arial" panose="020B0604020202020204" pitchFamily="34" charset="0"/>
              </a:rPr>
              <a:t>NVMe</a:t>
            </a:r>
            <a:r>
              <a:rPr lang="en-US" sz="1400" dirty="0">
                <a:solidFill>
                  <a:srgbClr val="1D1D1A"/>
                </a:solidFill>
                <a:latin typeface="Arial" panose="020B0604020202020204" pitchFamily="34" charset="0"/>
              </a:rPr>
              <a:t> SSDs are evolved from HDDs and are not dedicated to SSDs.</a:t>
            </a:r>
            <a:endParaRPr lang="en-US" altLang="zh-CN" sz="1400" dirty="0">
              <a:solidFill>
                <a:srgbClr val="1D1D1A"/>
              </a:solidFill>
              <a:latin typeface="Arial" panose="020B0604020202020204" pitchFamily="34" charset="0"/>
              <a:ea typeface="微软雅黑" panose="020B0503020204020204" pitchFamily="34" charset="-122"/>
            </a:endParaRPr>
          </a:p>
        </p:txBody>
      </p:sp>
      <p:sp>
        <p:nvSpPr>
          <p:cNvPr id="55" name="文本框 54"/>
          <p:cNvSpPr txBox="1"/>
          <p:nvPr/>
        </p:nvSpPr>
        <p:spPr>
          <a:xfrm>
            <a:off x="7390183" y="5105842"/>
            <a:ext cx="3888958" cy="1061829"/>
          </a:xfrm>
          <a:prstGeom prst="rect">
            <a:avLst/>
          </a:prstGeom>
          <a:noFill/>
        </p:spPr>
        <p:txBody>
          <a:bodyPr wrap="square" rtlCol="0">
            <a:noAutofit/>
          </a:bodyPr>
          <a:lstStyle/>
          <a:p>
            <a:pPr marL="200025" indent="-200025" fontAlgn="ctr"/>
            <a:r>
              <a:rPr lang="en-US" sz="1400" dirty="0">
                <a:solidFill>
                  <a:srgbClr val="1D1D1A"/>
                </a:solidFill>
                <a:latin typeface="Arial" panose="020B0604020202020204" pitchFamily="34" charset="0"/>
              </a:rPr>
              <a:t>3. Optimal ratio of CPUs to SSDs: A single enclosure supports eight nodes, improving storage density and compute power by 50%.</a:t>
            </a:r>
            <a:endParaRPr lang="en-US" altLang="zh-CN" sz="1400" dirty="0">
              <a:solidFill>
                <a:srgbClr val="1D1D1A"/>
              </a:solidFill>
              <a:latin typeface="Arial" panose="020B0604020202020204" pitchFamily="34" charset="0"/>
              <a:ea typeface="微软雅黑" panose="020B0503020204020204" pitchFamily="34" charset="-122"/>
            </a:endParaRPr>
          </a:p>
        </p:txBody>
      </p:sp>
      <p:sp>
        <p:nvSpPr>
          <p:cNvPr id="24" name="文本框 23"/>
          <p:cNvSpPr txBox="1"/>
          <p:nvPr/>
        </p:nvSpPr>
        <p:spPr>
          <a:xfrm>
            <a:off x="499360" y="857717"/>
            <a:ext cx="11036956" cy="1158512"/>
          </a:xfrm>
          <a:prstGeom prst="rect">
            <a:avLst/>
          </a:prstGeom>
          <a:solidFill>
            <a:srgbClr val="00B0F0"/>
          </a:solidFill>
        </p:spPr>
        <p:txBody>
          <a:bodyPr wrap="square" lIns="36000" tIns="0" rIns="36000" bIns="0" rtlCol="0" anchor="ctr">
            <a:noAutofit/>
          </a:bodyPr>
          <a:lstStyle/>
          <a:p>
            <a:pPr fontAlgn="ctr"/>
            <a:r>
              <a:rPr lang="en-US" sz="1400" dirty="0">
                <a:solidFill>
                  <a:schemeClr val="tx2"/>
                </a:solidFill>
                <a:latin typeface="Arial" panose="020B0604020202020204" pitchFamily="34" charset="0"/>
              </a:rPr>
              <a:t>Native all-flash design:</a:t>
            </a:r>
            <a:endParaRPr lang="en-US" altLang="zh-CN" sz="1400" b="1" dirty="0">
              <a:solidFill>
                <a:schemeClr val="tx2"/>
              </a:solidFill>
              <a:latin typeface="Arial" panose="020B0604020202020204" pitchFamily="34" charset="0"/>
              <a:ea typeface="Microsoft YaHei" panose="020B0503020204020204" pitchFamily="34" charset="-122"/>
            </a:endParaRPr>
          </a:p>
          <a:p>
            <a:pPr marL="342900" indent="-342900" fontAlgn="ctr">
              <a:buFont typeface="Arial" panose="020B0604020202020204" pitchFamily="34" charset="0"/>
              <a:buChar char="•"/>
            </a:pPr>
            <a:r>
              <a:rPr lang="en-US" sz="1400" dirty="0">
                <a:solidFill>
                  <a:schemeClr val="tx2"/>
                </a:solidFill>
                <a:latin typeface="Arial" panose="020B0604020202020204" pitchFamily="34" charset="0"/>
              </a:rPr>
              <a:t>Matching between compute power and SSDs: Each </a:t>
            </a:r>
            <a:r>
              <a:rPr lang="en-US" sz="1400" dirty="0" err="1">
                <a:solidFill>
                  <a:schemeClr val="tx2"/>
                </a:solidFill>
                <a:latin typeface="Arial" panose="020B0604020202020204" pitchFamily="34" charset="0"/>
              </a:rPr>
              <a:t>Kunpeng</a:t>
            </a:r>
            <a:r>
              <a:rPr lang="en-US" sz="1400" dirty="0">
                <a:solidFill>
                  <a:schemeClr val="tx2"/>
                </a:solidFill>
                <a:latin typeface="Arial" panose="020B0604020202020204" pitchFamily="34" charset="0"/>
              </a:rPr>
              <a:t> processor connects to a small number of SSDs to fully utilize SSD performance and avoid CPU bottlenecks.</a:t>
            </a:r>
            <a:endParaRPr lang="en-US" altLang="zh-CN" sz="1400" b="1" dirty="0">
              <a:solidFill>
                <a:schemeClr val="tx2"/>
              </a:solidFill>
              <a:latin typeface="Arial" panose="020B0604020202020204" pitchFamily="34" charset="0"/>
              <a:ea typeface="Microsoft YaHei" panose="020B0503020204020204" pitchFamily="34" charset="-122"/>
            </a:endParaRPr>
          </a:p>
          <a:p>
            <a:pPr marL="342900" indent="-342900" fontAlgn="ctr">
              <a:buFont typeface="Arial" panose="020B0604020202020204" pitchFamily="34" charset="0"/>
              <a:buChar char="•"/>
            </a:pPr>
            <a:r>
              <a:rPr lang="en-US" sz="1400" dirty="0">
                <a:solidFill>
                  <a:schemeClr val="tx2"/>
                </a:solidFill>
                <a:latin typeface="Arial" panose="020B0604020202020204" pitchFamily="34" charset="0"/>
              </a:rPr>
              <a:t>Native flash storage design: Flash-oriented half-palm SSD with a slot density 50% higher than that of a 2.5' disk and more efficient heat dissipation</a:t>
            </a:r>
            <a:endParaRPr lang="en-US" altLang="zh-CN" sz="1400" b="1" dirty="0">
              <a:solidFill>
                <a:schemeClr val="tx2"/>
              </a:solidFill>
              <a:latin typeface="Arial" panose="020B0604020202020204" pitchFamily="34" charset="0"/>
              <a:ea typeface="Microsoft YaHei" panose="020B0503020204020204" pitchFamily="34" charset="-122"/>
            </a:endParaRPr>
          </a:p>
        </p:txBody>
      </p:sp>
      <p:pic>
        <p:nvPicPr>
          <p:cNvPr id="2052" name="Picture 4" descr="C:\Users\z00254916\AppData\Roaming\eSpace_Desktop\UserData\z00254916\imagefiles\A985620C-ED19-462F-8139-0F3ED6384A42.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1444" b="45328"/>
          <a:stretch/>
        </p:blipFill>
        <p:spPr bwMode="auto">
          <a:xfrm>
            <a:off x="5320202" y="2840292"/>
            <a:ext cx="1756019" cy="1028939"/>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5379476" y="2683304"/>
            <a:ext cx="838371" cy="138499"/>
          </a:xfrm>
          <a:prstGeom prst="rect">
            <a:avLst/>
          </a:prstGeom>
          <a:noFill/>
        </p:spPr>
        <p:txBody>
          <a:bodyPr wrap="square" lIns="0" tIns="0" rIns="0" bIns="0" rtlCol="0">
            <a:noAutofit/>
          </a:bodyPr>
          <a:lstStyle/>
          <a:p>
            <a:pPr fontAlgn="ctr"/>
            <a:r>
              <a:rPr lang="en-US" sz="900">
                <a:solidFill>
                  <a:srgbClr val="1D1D1A"/>
                </a:solidFill>
                <a:latin typeface="Arial" panose="020B0604020202020204" pitchFamily="34" charset="0"/>
              </a:rPr>
              <a:t>Half PALM SSD</a:t>
            </a:r>
            <a:endParaRPr lang="en-US" altLang="zh-CN" sz="900">
              <a:solidFill>
                <a:srgbClr val="1D1D1A"/>
              </a:solidFill>
              <a:latin typeface="Arial" panose="020B0604020202020204" pitchFamily="34" charset="0"/>
              <a:ea typeface="Microsoft YaHei" panose="020B0503020204020204" pitchFamily="34" charset="-122"/>
            </a:endParaRPr>
          </a:p>
        </p:txBody>
      </p:sp>
      <p:sp>
        <p:nvSpPr>
          <p:cNvPr id="26" name="标题 1"/>
          <p:cNvSpPr txBox="1">
            <a:spLocks/>
          </p:cNvSpPr>
          <p:nvPr/>
        </p:nvSpPr>
        <p:spPr>
          <a:xfrm>
            <a:off x="621090" y="234347"/>
            <a:ext cx="10337747"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pPr>
              <a:lnSpc>
                <a:spcPct val="100000"/>
              </a:lnSpc>
            </a:pPr>
            <a:r>
              <a:rPr lang="en-US"/>
              <a:t>Native Storage Design of Atlantic Architecture</a:t>
            </a:r>
            <a:endParaRPr lang="en-US" altLang="zh-CN"/>
          </a:p>
        </p:txBody>
      </p:sp>
    </p:spTree>
    <p:extLst>
      <p:ext uri="{BB962C8B-B14F-4D97-AF65-F5344CB8AC3E}">
        <p14:creationId xmlns:p14="http://schemas.microsoft.com/office/powerpoint/2010/main" val="3401583475"/>
      </p:ext>
    </p:extLst>
  </p:cSld>
  <p:clrMapOvr>
    <a:masterClrMapping/>
  </p:clrMapOvr>
  <p:transition advClick="0" advTm="80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文本框 110"/>
          <p:cNvSpPr txBox="1"/>
          <p:nvPr/>
        </p:nvSpPr>
        <p:spPr>
          <a:xfrm>
            <a:off x="2047165" y="5486506"/>
            <a:ext cx="805779" cy="131213"/>
          </a:xfrm>
          <a:prstGeom prst="rect">
            <a:avLst/>
          </a:prstGeom>
          <a:noFill/>
        </p:spPr>
        <p:txBody>
          <a:bodyPr wrap="square" lIns="0" tIns="0" rIns="0" bIns="0" rtlCol="0" anchor="ctr" anchorCtr="1">
            <a:noAutofit/>
          </a:bodyPr>
          <a:lstStyle/>
          <a:p>
            <a:pPr fontAlgn="ctr"/>
            <a:r>
              <a:rPr lang="en-US" sz="1000">
                <a:solidFill>
                  <a:srgbClr val="1D1D1A"/>
                </a:solidFill>
                <a:latin typeface="Arial" panose="020B0604020202020204" pitchFamily="34" charset="0"/>
              </a:rPr>
              <a:t>4 x 100GE</a:t>
            </a:r>
            <a:endParaRPr lang="en-US" altLang="zh-CN" sz="1000">
              <a:solidFill>
                <a:srgbClr val="1D1D1A"/>
              </a:solidFill>
              <a:latin typeface="Arial" panose="020B0604020202020204" pitchFamily="34" charset="0"/>
              <a:ea typeface="微软雅黑" panose="020B0503020204020204" pitchFamily="34" charset="-122"/>
            </a:endParaRPr>
          </a:p>
        </p:txBody>
      </p:sp>
      <p:sp>
        <p:nvSpPr>
          <p:cNvPr id="115" name="文本框 114"/>
          <p:cNvSpPr txBox="1"/>
          <p:nvPr/>
        </p:nvSpPr>
        <p:spPr>
          <a:xfrm>
            <a:off x="3486036" y="5474910"/>
            <a:ext cx="935961" cy="131213"/>
          </a:xfrm>
          <a:prstGeom prst="rect">
            <a:avLst/>
          </a:prstGeom>
          <a:noFill/>
        </p:spPr>
        <p:txBody>
          <a:bodyPr wrap="square" lIns="0" tIns="0" rIns="0" bIns="0" rtlCol="0" anchor="ctr" anchorCtr="1">
            <a:noAutofit/>
          </a:bodyPr>
          <a:lstStyle/>
          <a:p>
            <a:pPr fontAlgn="ctr"/>
            <a:r>
              <a:rPr lang="en-US" sz="1000">
                <a:solidFill>
                  <a:srgbClr val="1D1D1A"/>
                </a:solidFill>
                <a:latin typeface="Arial" panose="020B0604020202020204" pitchFamily="34" charset="0"/>
              </a:rPr>
              <a:t>4 x 100GE</a:t>
            </a:r>
            <a:endParaRPr lang="en-US" altLang="zh-CN" sz="1000">
              <a:solidFill>
                <a:srgbClr val="1D1D1A"/>
              </a:solidFill>
              <a:latin typeface="Arial" panose="020B0604020202020204" pitchFamily="34" charset="0"/>
              <a:ea typeface="微软雅黑" panose="020B0503020204020204" pitchFamily="34" charset="-122"/>
            </a:endParaRPr>
          </a:p>
        </p:txBody>
      </p:sp>
      <p:sp>
        <p:nvSpPr>
          <p:cNvPr id="116" name="文本框 115"/>
          <p:cNvSpPr txBox="1"/>
          <p:nvPr/>
        </p:nvSpPr>
        <p:spPr>
          <a:xfrm>
            <a:off x="2401735" y="5866276"/>
            <a:ext cx="1302112" cy="131213"/>
          </a:xfrm>
          <a:prstGeom prst="rect">
            <a:avLst/>
          </a:prstGeom>
          <a:noFill/>
        </p:spPr>
        <p:txBody>
          <a:bodyPr wrap="square" lIns="0" tIns="0" rIns="0" bIns="0" rtlCol="0" anchor="ctr" anchorCtr="1">
            <a:noAutofit/>
          </a:bodyPr>
          <a:lstStyle/>
          <a:p>
            <a:pPr fontAlgn="ctr"/>
            <a:r>
              <a:rPr lang="en-US" sz="1000">
                <a:solidFill>
                  <a:srgbClr val="1D1D1A"/>
                </a:solidFill>
                <a:latin typeface="Arial" panose="020B0604020202020204" pitchFamily="34" charset="0"/>
              </a:rPr>
              <a:t>4 x 100GE</a:t>
            </a:r>
            <a:endParaRPr lang="en-US" altLang="zh-CN" sz="1000">
              <a:solidFill>
                <a:srgbClr val="1D1D1A"/>
              </a:solidFill>
              <a:latin typeface="Arial" panose="020B0604020202020204" pitchFamily="34" charset="0"/>
              <a:ea typeface="微软雅黑" panose="020B0503020204020204" pitchFamily="34" charset="-122"/>
            </a:endParaRPr>
          </a:p>
        </p:txBody>
      </p:sp>
      <p:sp>
        <p:nvSpPr>
          <p:cNvPr id="117" name="矩形 116"/>
          <p:cNvSpPr/>
          <p:nvPr/>
        </p:nvSpPr>
        <p:spPr>
          <a:xfrm>
            <a:off x="759442" y="4126305"/>
            <a:ext cx="4888301" cy="2186455"/>
          </a:xfrm>
          <a:prstGeom prst="rect">
            <a:avLst/>
          </a:prstGeom>
          <a:noFill/>
          <a:ln w="19050" cap="flat" cmpd="sng" algn="ctr">
            <a:solidFill>
              <a:srgbClr val="1D1D1A"/>
            </a:solidFill>
            <a:prstDash val="solid"/>
            <a:miter lim="800000"/>
            <a:headEnd type="none" w="med" len="med"/>
            <a:tailEnd type="arrow" w="med" len="med"/>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201" name="矩形 200"/>
          <p:cNvSpPr/>
          <p:nvPr/>
        </p:nvSpPr>
        <p:spPr>
          <a:xfrm>
            <a:off x="6740495" y="6014378"/>
            <a:ext cx="4250903" cy="288469"/>
          </a:xfrm>
          <a:prstGeom prst="rect">
            <a:avLst/>
          </a:prstGeom>
          <a:noFill/>
          <a:ln w="6350" cap="flat" cmpd="sng" algn="ctr">
            <a:solidFill>
              <a:srgbClr val="00B050"/>
            </a:solidFill>
            <a:prstDash val="solid"/>
            <a:miter lim="800000"/>
            <a:headEnd type="none" w="med" len="med"/>
            <a:tailEnd type="arrow" w="med" len="med"/>
          </a:ln>
          <a:effectLst/>
        </p:spPr>
        <p:txBody>
          <a:bodyPr wrap="square" rtlCol="0" anchor="ctr">
            <a:noAutofit/>
          </a:bodyPr>
          <a:lstStyle/>
          <a:p>
            <a:pPr algn="ctr" defTabSz="914400" fontAlgn="ctr">
              <a:defRPr/>
            </a:pPr>
            <a:r>
              <a:rPr lang="en-US" sz="1100">
                <a:solidFill>
                  <a:srgbClr val="1D1D1A"/>
                </a:solidFill>
                <a:latin typeface="Arial" panose="020B0604020202020204" pitchFamily="34" charset="0"/>
              </a:rPr>
              <a:t>64 port 100GE Switch</a:t>
            </a:r>
          </a:p>
        </p:txBody>
      </p:sp>
      <p:sp>
        <p:nvSpPr>
          <p:cNvPr id="207" name="文本框 206"/>
          <p:cNvSpPr txBox="1"/>
          <p:nvPr/>
        </p:nvSpPr>
        <p:spPr>
          <a:xfrm>
            <a:off x="6746279" y="5716327"/>
            <a:ext cx="330588" cy="84180"/>
          </a:xfrm>
          <a:prstGeom prst="rect">
            <a:avLst/>
          </a:prstGeom>
          <a:noFill/>
        </p:spPr>
        <p:txBody>
          <a:bodyPr wrap="square" lIns="36000" tIns="36000" rIns="36000" bIns="36000" rtlCol="0" anchor="ctr" anchorCtr="1">
            <a:noAutofit/>
          </a:bodyPr>
          <a:lstStyle/>
          <a:p>
            <a:pPr fontAlgn="ctr"/>
            <a:r>
              <a:rPr lang="en-US" sz="1000">
                <a:solidFill>
                  <a:srgbClr val="1D1D1A"/>
                </a:solidFill>
                <a:latin typeface="Arial" panose="020B0604020202020204" pitchFamily="34" charset="0"/>
              </a:rPr>
              <a:t>2 x 100GE</a:t>
            </a:r>
            <a:endParaRPr lang="en-US" altLang="zh-CN" sz="1000">
              <a:solidFill>
                <a:srgbClr val="1D1D1A"/>
              </a:solidFill>
              <a:latin typeface="Arial" panose="020B0604020202020204" pitchFamily="34" charset="0"/>
              <a:ea typeface="微软雅黑" panose="020B0503020204020204" pitchFamily="34" charset="-122"/>
            </a:endParaRPr>
          </a:p>
        </p:txBody>
      </p:sp>
      <p:sp>
        <p:nvSpPr>
          <p:cNvPr id="208" name="矩形 207"/>
          <p:cNvSpPr/>
          <p:nvPr/>
        </p:nvSpPr>
        <p:spPr>
          <a:xfrm>
            <a:off x="6457130" y="4173493"/>
            <a:ext cx="4891496" cy="2187161"/>
          </a:xfrm>
          <a:prstGeom prst="rect">
            <a:avLst/>
          </a:prstGeom>
          <a:noFill/>
          <a:ln w="19050" cap="flat" cmpd="sng" algn="ctr">
            <a:solidFill>
              <a:srgbClr val="1D1D1A"/>
            </a:solidFill>
            <a:prstDash val="solid"/>
            <a:miter lim="800000"/>
            <a:headEnd type="none" w="med" len="med"/>
            <a:tailEnd type="arrow" w="med" len="med"/>
          </a:ln>
          <a:effectLst/>
        </p:spPr>
        <p:txBody>
          <a:bodyPr wrap="square"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216" name="文本框 215"/>
          <p:cNvSpPr txBox="1"/>
          <p:nvPr/>
        </p:nvSpPr>
        <p:spPr>
          <a:xfrm>
            <a:off x="8278010" y="5701480"/>
            <a:ext cx="330588" cy="84180"/>
          </a:xfrm>
          <a:prstGeom prst="rect">
            <a:avLst/>
          </a:prstGeom>
          <a:noFill/>
        </p:spPr>
        <p:txBody>
          <a:bodyPr wrap="square" lIns="36000" tIns="36000" rIns="36000" bIns="36000" rtlCol="0" anchor="ctr" anchorCtr="1">
            <a:noAutofit/>
          </a:bodyPr>
          <a:lstStyle/>
          <a:p>
            <a:pPr fontAlgn="ctr"/>
            <a:r>
              <a:rPr lang="en-US" sz="1000">
                <a:solidFill>
                  <a:srgbClr val="1D1D1A"/>
                </a:solidFill>
                <a:latin typeface="Arial" panose="020B0604020202020204" pitchFamily="34" charset="0"/>
              </a:rPr>
              <a:t>2 x 100GE</a:t>
            </a:r>
            <a:endParaRPr lang="en-US" altLang="zh-CN" sz="1000">
              <a:solidFill>
                <a:srgbClr val="1D1D1A"/>
              </a:solidFill>
              <a:latin typeface="Arial" panose="020B0604020202020204" pitchFamily="34" charset="0"/>
              <a:ea typeface="微软雅黑" panose="020B0503020204020204" pitchFamily="34" charset="-122"/>
            </a:endParaRPr>
          </a:p>
        </p:txBody>
      </p:sp>
      <p:sp>
        <p:nvSpPr>
          <p:cNvPr id="221" name="文本框 220"/>
          <p:cNvSpPr txBox="1"/>
          <p:nvPr/>
        </p:nvSpPr>
        <p:spPr>
          <a:xfrm>
            <a:off x="10200124" y="5752104"/>
            <a:ext cx="330588" cy="84180"/>
          </a:xfrm>
          <a:prstGeom prst="rect">
            <a:avLst/>
          </a:prstGeom>
          <a:noFill/>
        </p:spPr>
        <p:txBody>
          <a:bodyPr wrap="square" lIns="36000" tIns="36000" rIns="36000" bIns="36000" rtlCol="0" anchor="ctr" anchorCtr="1">
            <a:noAutofit/>
          </a:bodyPr>
          <a:lstStyle/>
          <a:p>
            <a:pPr fontAlgn="ctr"/>
            <a:r>
              <a:rPr lang="en-US" sz="1000">
                <a:solidFill>
                  <a:srgbClr val="1D1D1A"/>
                </a:solidFill>
                <a:latin typeface="Arial" panose="020B0604020202020204" pitchFamily="34" charset="0"/>
              </a:rPr>
              <a:t>2 x 100GE</a:t>
            </a:r>
            <a:endParaRPr lang="en-US" altLang="zh-CN" sz="1000">
              <a:solidFill>
                <a:srgbClr val="1D1D1A"/>
              </a:solidFill>
              <a:latin typeface="Arial" panose="020B0604020202020204" pitchFamily="34" charset="0"/>
              <a:ea typeface="微软雅黑" panose="020B0503020204020204" pitchFamily="34" charset="-122"/>
            </a:endParaRPr>
          </a:p>
        </p:txBody>
      </p:sp>
      <p:grpSp>
        <p:nvGrpSpPr>
          <p:cNvPr id="510" name="组合 509"/>
          <p:cNvGrpSpPr/>
          <p:nvPr/>
        </p:nvGrpSpPr>
        <p:grpSpPr>
          <a:xfrm>
            <a:off x="7079899" y="5527848"/>
            <a:ext cx="59916" cy="504000"/>
            <a:chOff x="10475408" y="4763440"/>
            <a:chExt cx="64122" cy="745371"/>
          </a:xfrm>
        </p:grpSpPr>
        <p:cxnSp>
          <p:nvCxnSpPr>
            <p:cNvPr id="222" name="直接箭头连接符 221"/>
            <p:cNvCxnSpPr/>
            <p:nvPr/>
          </p:nvCxnSpPr>
          <p:spPr>
            <a:xfrm>
              <a:off x="10539530" y="4763441"/>
              <a:ext cx="0" cy="745370"/>
            </a:xfrm>
            <a:prstGeom prst="straightConnector1">
              <a:avLst/>
            </a:prstGeom>
            <a:noFill/>
            <a:ln w="12700" cap="flat" cmpd="sng" algn="ctr">
              <a:solidFill>
                <a:srgbClr val="E9002F">
                  <a:lumMod val="60000"/>
                  <a:lumOff val="40000"/>
                </a:srgbClr>
              </a:solidFill>
              <a:prstDash val="dash"/>
              <a:miter lim="800000"/>
              <a:tailEnd type="triangle"/>
            </a:ln>
            <a:effectLst/>
          </p:spPr>
        </p:cxnSp>
        <p:cxnSp>
          <p:nvCxnSpPr>
            <p:cNvPr id="223" name="直接箭头连接符 222"/>
            <p:cNvCxnSpPr/>
            <p:nvPr/>
          </p:nvCxnSpPr>
          <p:spPr>
            <a:xfrm>
              <a:off x="10475408" y="4763440"/>
              <a:ext cx="0" cy="745370"/>
            </a:xfrm>
            <a:prstGeom prst="straightConnector1">
              <a:avLst/>
            </a:prstGeom>
            <a:noFill/>
            <a:ln w="12700" cap="flat" cmpd="sng" algn="ctr">
              <a:solidFill>
                <a:srgbClr val="0070C0"/>
              </a:solidFill>
              <a:prstDash val="dash"/>
              <a:miter lim="800000"/>
              <a:tailEnd type="triangle"/>
            </a:ln>
            <a:effectLst/>
          </p:spPr>
        </p:cxnSp>
      </p:grpSp>
      <p:sp>
        <p:nvSpPr>
          <p:cNvPr id="277" name="文本框 276"/>
          <p:cNvSpPr txBox="1"/>
          <p:nvPr/>
        </p:nvSpPr>
        <p:spPr>
          <a:xfrm>
            <a:off x="727835" y="1201059"/>
            <a:ext cx="5164741" cy="1516670"/>
          </a:xfrm>
          <a:prstGeom prst="rect">
            <a:avLst/>
          </a:prstGeom>
          <a:solidFill>
            <a:srgbClr val="00B0F0"/>
          </a:solidFill>
        </p:spPr>
        <p:txBody>
          <a:bodyPr wrap="square" lIns="36000" tIns="0" rIns="36000" bIns="0" rtlCol="0" anchor="ctr">
            <a:noAutofit/>
          </a:bodyPr>
          <a:lstStyle/>
          <a:p>
            <a:pPr fontAlgn="ctr"/>
            <a:r>
              <a:rPr lang="en-US" sz="1200" dirty="0">
                <a:solidFill>
                  <a:schemeClr val="tx2"/>
                </a:solidFill>
                <a:latin typeface="Arial" panose="020B0604020202020204" pitchFamily="34" charset="0"/>
              </a:rPr>
              <a:t>Switch-free design:</a:t>
            </a:r>
            <a:endParaRPr lang="en-US" altLang="zh-CN" sz="1200" b="1" dirty="0">
              <a:solidFill>
                <a:schemeClr val="tx2"/>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r>
              <a:rPr lang="en-US" sz="1200" dirty="0">
                <a:solidFill>
                  <a:schemeClr val="tx2"/>
                </a:solidFill>
                <a:latin typeface="Arial" panose="020B0604020202020204" pitchFamily="34" charset="0"/>
              </a:rPr>
              <a:t>24-node switch-free design eliminates network bandwidth bottlenecks.</a:t>
            </a:r>
            <a:endParaRPr lang="en-US" altLang="zh-CN" sz="1200" b="1" dirty="0">
              <a:solidFill>
                <a:schemeClr val="tx2"/>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r>
              <a:rPr lang="en-US" sz="1200" dirty="0">
                <a:solidFill>
                  <a:schemeClr val="tx2"/>
                </a:solidFill>
                <a:latin typeface="Arial" panose="020B0604020202020204" pitchFamily="34" charset="0"/>
              </a:rPr>
              <a:t>With switch-free design, switch boards are interconnected through 8 x 100GE ports.</a:t>
            </a:r>
            <a:endParaRPr lang="en-US" altLang="zh-CN" sz="1200" b="1" dirty="0">
              <a:solidFill>
                <a:schemeClr val="tx2"/>
              </a:solidFill>
              <a:latin typeface="Arial" panose="020B0604020202020204" pitchFamily="34" charset="0"/>
              <a:ea typeface="微软雅黑" panose="020B0503020204020204" pitchFamily="34" charset="-122"/>
            </a:endParaRPr>
          </a:p>
          <a:p>
            <a:pPr marL="285750" indent="-285750" fontAlgn="ctr">
              <a:buFont typeface="Arial" panose="020B0604020202020204" pitchFamily="34" charset="0"/>
              <a:buChar char="•"/>
            </a:pPr>
            <a:r>
              <a:rPr lang="en-US" sz="1200" dirty="0">
                <a:solidFill>
                  <a:schemeClr val="tx2"/>
                </a:solidFill>
                <a:latin typeface="Arial" panose="020B0604020202020204" pitchFamily="34" charset="0"/>
              </a:rPr>
              <a:t>The passthrough mode supports switch interconnection. The switch board ports support the 1:1, 1:2, or 1:4 bandwidth aggregation ratio and large-scale flat networking.</a:t>
            </a:r>
            <a:endParaRPr lang="en-US" altLang="zh-CN" sz="1200" b="1" dirty="0">
              <a:solidFill>
                <a:schemeClr val="tx2"/>
              </a:solidFill>
              <a:latin typeface="Arial" panose="020B0604020202020204" pitchFamily="34" charset="0"/>
              <a:ea typeface="微软雅黑" panose="020B0503020204020204" pitchFamily="34" charset="-122"/>
            </a:endParaRPr>
          </a:p>
        </p:txBody>
      </p:sp>
      <p:sp>
        <p:nvSpPr>
          <p:cNvPr id="278" name="椭圆 277"/>
          <p:cNvSpPr/>
          <p:nvPr/>
        </p:nvSpPr>
        <p:spPr>
          <a:xfrm>
            <a:off x="2336966" y="5607134"/>
            <a:ext cx="170181" cy="242810"/>
          </a:xfrm>
          <a:prstGeom prst="ellipse">
            <a:avLst/>
          </a:prstGeom>
          <a:noFill/>
          <a:ln w="6350" cap="flat" cmpd="sng" algn="ctr">
            <a:solidFill>
              <a:srgbClr val="C00000"/>
            </a:solidFill>
            <a:prstDash val="solid"/>
          </a:ln>
          <a:effectLst/>
        </p:spPr>
        <p:txBody>
          <a:bodyPr wrap="square" lIns="35992" tIns="35992" rIns="35992" bIns="35992" rtlCol="0" anchor="ctr">
            <a:noAutofit/>
          </a:bodyPr>
          <a:lstStyle/>
          <a:p>
            <a:pPr algn="ctr" fontAlgn="ct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279" name="椭圆 278"/>
          <p:cNvSpPr/>
          <p:nvPr/>
        </p:nvSpPr>
        <p:spPr>
          <a:xfrm>
            <a:off x="2955918" y="6014378"/>
            <a:ext cx="170181" cy="242810"/>
          </a:xfrm>
          <a:prstGeom prst="ellipse">
            <a:avLst/>
          </a:prstGeom>
          <a:noFill/>
          <a:ln w="6350" cap="flat" cmpd="sng" algn="ctr">
            <a:solidFill>
              <a:srgbClr val="C00000"/>
            </a:solidFill>
            <a:prstDash val="solid"/>
          </a:ln>
          <a:effectLst/>
        </p:spPr>
        <p:txBody>
          <a:bodyPr wrap="square" lIns="35992" tIns="35992" rIns="35992" bIns="35992" rtlCol="0" anchor="ctr">
            <a:noAutofit/>
          </a:bodyPr>
          <a:lstStyle/>
          <a:p>
            <a:pPr algn="ctr" fontAlgn="ct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280" name="椭圆 279"/>
          <p:cNvSpPr/>
          <p:nvPr/>
        </p:nvSpPr>
        <p:spPr>
          <a:xfrm>
            <a:off x="3860934" y="5622176"/>
            <a:ext cx="170181" cy="242810"/>
          </a:xfrm>
          <a:prstGeom prst="ellipse">
            <a:avLst/>
          </a:prstGeom>
          <a:noFill/>
          <a:ln w="6350" cap="flat" cmpd="sng" algn="ctr">
            <a:solidFill>
              <a:srgbClr val="C00000"/>
            </a:solidFill>
            <a:prstDash val="solid"/>
          </a:ln>
          <a:effectLst/>
        </p:spPr>
        <p:txBody>
          <a:bodyPr wrap="square" lIns="35992" tIns="35992" rIns="35992" bIns="35992" rtlCol="0" anchor="ctr">
            <a:noAutofit/>
          </a:bodyPr>
          <a:lstStyle/>
          <a:p>
            <a:pPr algn="ctr" fontAlgn="ctr"/>
            <a:endParaRPr lang="en-US" altLang="zh-CN" sz="800" kern="0">
              <a:solidFill>
                <a:srgbClr val="000000"/>
              </a:solidFill>
              <a:latin typeface="Arial" panose="020B0604020202020204" pitchFamily="34" charset="0"/>
              <a:ea typeface="微软雅黑" panose="020B0503020204020204" pitchFamily="34" charset="-122"/>
            </a:endParaRPr>
          </a:p>
        </p:txBody>
      </p:sp>
      <p:sp>
        <p:nvSpPr>
          <p:cNvPr id="281" name="圆角矩形 280"/>
          <p:cNvSpPr/>
          <p:nvPr/>
        </p:nvSpPr>
        <p:spPr>
          <a:xfrm>
            <a:off x="7435100" y="1560847"/>
            <a:ext cx="632460" cy="381000"/>
          </a:xfrm>
          <a:prstGeom prst="roundRect">
            <a:avLst/>
          </a:prstGeom>
          <a:no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r>
              <a:rPr lang="en-US" sz="1000">
                <a:solidFill>
                  <a:srgbClr val="000000"/>
                </a:solidFill>
                <a:latin typeface="Arial" panose="020B0604020202020204" pitchFamily="34" charset="0"/>
              </a:rPr>
              <a:t>6603</a:t>
            </a: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282" name="圆角矩形 281"/>
          <p:cNvSpPr/>
          <p:nvPr/>
        </p:nvSpPr>
        <p:spPr>
          <a:xfrm>
            <a:off x="8407125" y="1560847"/>
            <a:ext cx="632460" cy="381000"/>
          </a:xfrm>
          <a:prstGeom prst="roundRect">
            <a:avLst/>
          </a:prstGeom>
          <a:no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r>
              <a:rPr lang="en-US" sz="1000">
                <a:solidFill>
                  <a:srgbClr val="000000"/>
                </a:solidFill>
                <a:latin typeface="Arial" panose="020B0604020202020204" pitchFamily="34" charset="0"/>
              </a:rPr>
              <a:t>6603</a:t>
            </a:r>
            <a:endParaRPr lang="en-US" altLang="zh-CN" sz="1000" kern="0">
              <a:solidFill>
                <a:srgbClr val="000000"/>
              </a:solidFill>
              <a:latin typeface="Arial" panose="020B0604020202020204" pitchFamily="34" charset="0"/>
              <a:ea typeface="微软雅黑" panose="020B0503020204020204" pitchFamily="34" charset="-122"/>
            </a:endParaRPr>
          </a:p>
        </p:txBody>
      </p:sp>
      <p:cxnSp>
        <p:nvCxnSpPr>
          <p:cNvPr id="283" name="直接箭头连接符 282"/>
          <p:cNvCxnSpPr/>
          <p:nvPr/>
        </p:nvCxnSpPr>
        <p:spPr>
          <a:xfrm>
            <a:off x="7640840" y="1271287"/>
            <a:ext cx="0" cy="289560"/>
          </a:xfrm>
          <a:prstGeom prst="straightConnector1">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p:nvPr/>
        </p:nvCxnSpPr>
        <p:spPr>
          <a:xfrm>
            <a:off x="7724660" y="1271287"/>
            <a:ext cx="0" cy="289560"/>
          </a:xfrm>
          <a:prstGeom prst="straightConnector1">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p:nvPr/>
        </p:nvCxnSpPr>
        <p:spPr>
          <a:xfrm>
            <a:off x="7808480" y="1271287"/>
            <a:ext cx="0" cy="289560"/>
          </a:xfrm>
          <a:prstGeom prst="straightConnector1">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6" name="直接箭头连接符 285"/>
          <p:cNvCxnSpPr/>
          <p:nvPr/>
        </p:nvCxnSpPr>
        <p:spPr>
          <a:xfrm>
            <a:off x="7892300" y="1271287"/>
            <a:ext cx="0" cy="289560"/>
          </a:xfrm>
          <a:prstGeom prst="straightConnector1">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7" name="直接箭头连接符 286"/>
          <p:cNvCxnSpPr/>
          <p:nvPr/>
        </p:nvCxnSpPr>
        <p:spPr>
          <a:xfrm>
            <a:off x="8562860" y="1271287"/>
            <a:ext cx="0" cy="289560"/>
          </a:xfrm>
          <a:prstGeom prst="straightConnector1">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8" name="直接箭头连接符 287"/>
          <p:cNvCxnSpPr/>
          <p:nvPr/>
        </p:nvCxnSpPr>
        <p:spPr>
          <a:xfrm>
            <a:off x="8646680" y="1271287"/>
            <a:ext cx="0" cy="289560"/>
          </a:xfrm>
          <a:prstGeom prst="straightConnector1">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a:off x="8730500" y="1271287"/>
            <a:ext cx="0" cy="289560"/>
          </a:xfrm>
          <a:prstGeom prst="straightConnector1">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0" name="直接箭头连接符 289"/>
          <p:cNvCxnSpPr/>
          <p:nvPr/>
        </p:nvCxnSpPr>
        <p:spPr>
          <a:xfrm>
            <a:off x="8814320" y="1271287"/>
            <a:ext cx="0" cy="289560"/>
          </a:xfrm>
          <a:prstGeom prst="straightConnector1">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1" name="文本框 290"/>
          <p:cNvSpPr txBox="1"/>
          <p:nvPr/>
        </p:nvSpPr>
        <p:spPr>
          <a:xfrm>
            <a:off x="6778118" y="1048745"/>
            <a:ext cx="1545295" cy="161583"/>
          </a:xfrm>
          <a:prstGeom prst="rect">
            <a:avLst/>
          </a:prstGeom>
          <a:noFill/>
        </p:spPr>
        <p:txBody>
          <a:bodyPr wrap="square" lIns="0" tIns="0" rIns="0" bIns="0" rtlCol="0">
            <a:noAutofit/>
          </a:bodyPr>
          <a:lstStyle/>
          <a:p>
            <a:pPr fontAlgn="ctr"/>
            <a:r>
              <a:rPr lang="en-US" sz="1050">
                <a:solidFill>
                  <a:srgbClr val="1D1D1A"/>
                </a:solidFill>
                <a:latin typeface="Arial" panose="020B0604020202020204" pitchFamily="34" charset="0"/>
              </a:rPr>
              <a:t>4 nodes, 100GE per node</a:t>
            </a:r>
          </a:p>
        </p:txBody>
      </p:sp>
      <p:sp>
        <p:nvSpPr>
          <p:cNvPr id="292" name="文本框 291"/>
          <p:cNvSpPr txBox="1"/>
          <p:nvPr/>
        </p:nvSpPr>
        <p:spPr>
          <a:xfrm>
            <a:off x="8476610" y="1048745"/>
            <a:ext cx="1545295" cy="161583"/>
          </a:xfrm>
          <a:prstGeom prst="rect">
            <a:avLst/>
          </a:prstGeom>
          <a:noFill/>
        </p:spPr>
        <p:txBody>
          <a:bodyPr wrap="square" lIns="0" tIns="0" rIns="0" bIns="0" rtlCol="0">
            <a:noAutofit/>
          </a:bodyPr>
          <a:lstStyle/>
          <a:p>
            <a:pPr fontAlgn="ctr"/>
            <a:r>
              <a:rPr lang="en-US" sz="1050">
                <a:solidFill>
                  <a:srgbClr val="1D1D1A"/>
                </a:solidFill>
                <a:latin typeface="Arial" panose="020B0604020202020204" pitchFamily="34" charset="0"/>
              </a:rPr>
              <a:t>4 nodes, 100GE per node</a:t>
            </a:r>
          </a:p>
        </p:txBody>
      </p:sp>
      <p:sp>
        <p:nvSpPr>
          <p:cNvPr id="293" name="圆角矩形 292"/>
          <p:cNvSpPr/>
          <p:nvPr/>
        </p:nvSpPr>
        <p:spPr>
          <a:xfrm>
            <a:off x="8088493" y="2211599"/>
            <a:ext cx="167640" cy="188083"/>
          </a:xfrm>
          <a:prstGeom prst="roundRect">
            <a:avLst/>
          </a:prstGeom>
          <a:solidFill>
            <a:srgbClr val="92D050"/>
          </a:solid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294" name="圆角矩形 293"/>
          <p:cNvSpPr/>
          <p:nvPr/>
        </p:nvSpPr>
        <p:spPr>
          <a:xfrm>
            <a:off x="7926872" y="2211599"/>
            <a:ext cx="167640" cy="188083"/>
          </a:xfrm>
          <a:prstGeom prst="roundRect">
            <a:avLst/>
          </a:prstGeom>
          <a:no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endParaRPr lang="en-US" altLang="zh-CN" sz="1000" kern="0">
              <a:solidFill>
                <a:srgbClr val="000000"/>
              </a:solidFill>
              <a:latin typeface="Arial" panose="020B0604020202020204" pitchFamily="34" charset="0"/>
              <a:ea typeface="微软雅黑" panose="020B0503020204020204" pitchFamily="34" charset="-122"/>
            </a:endParaRPr>
          </a:p>
        </p:txBody>
      </p:sp>
      <p:cxnSp>
        <p:nvCxnSpPr>
          <p:cNvPr id="295" name="直接连接符 294"/>
          <p:cNvCxnSpPr>
            <a:stCxn id="281" idx="2"/>
            <a:endCxn id="294" idx="0"/>
          </p:cNvCxnSpPr>
          <p:nvPr/>
        </p:nvCxnSpPr>
        <p:spPr>
          <a:xfrm>
            <a:off x="7751330" y="1941847"/>
            <a:ext cx="259362" cy="269752"/>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stCxn id="303" idx="0"/>
            <a:endCxn id="282" idx="2"/>
          </p:cNvCxnSpPr>
          <p:nvPr/>
        </p:nvCxnSpPr>
        <p:spPr>
          <a:xfrm flipV="1">
            <a:off x="7795736" y="1941847"/>
            <a:ext cx="927619" cy="269752"/>
          </a:xfrm>
          <a:prstGeom prst="line">
            <a:avLst/>
          </a:prstGeom>
          <a:ln w="63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7" name="直接连接符 296"/>
          <p:cNvCxnSpPr>
            <a:stCxn id="281" idx="2"/>
            <a:endCxn id="305" idx="0"/>
          </p:cNvCxnSpPr>
          <p:nvPr/>
        </p:nvCxnSpPr>
        <p:spPr>
          <a:xfrm>
            <a:off x="7751330" y="1941847"/>
            <a:ext cx="812847" cy="269752"/>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282" idx="2"/>
            <a:endCxn id="300" idx="0"/>
          </p:cNvCxnSpPr>
          <p:nvPr/>
        </p:nvCxnSpPr>
        <p:spPr>
          <a:xfrm>
            <a:off x="8723355" y="1941847"/>
            <a:ext cx="230674" cy="269752"/>
          </a:xfrm>
          <a:prstGeom prst="line">
            <a:avLst/>
          </a:prstGeom>
          <a:ln w="63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282" idx="2"/>
            <a:endCxn id="293" idx="0"/>
          </p:cNvCxnSpPr>
          <p:nvPr/>
        </p:nvCxnSpPr>
        <p:spPr>
          <a:xfrm flipH="1">
            <a:off x="8172313" y="1941847"/>
            <a:ext cx="551042" cy="269752"/>
          </a:xfrm>
          <a:prstGeom prst="line">
            <a:avLst/>
          </a:prstGeom>
          <a:ln w="63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0" name="圆角矩形 299"/>
          <p:cNvSpPr/>
          <p:nvPr/>
        </p:nvSpPr>
        <p:spPr>
          <a:xfrm>
            <a:off x="8870209" y="2211599"/>
            <a:ext cx="167640" cy="188083"/>
          </a:xfrm>
          <a:prstGeom prst="roundRect">
            <a:avLst/>
          </a:prstGeom>
          <a:solidFill>
            <a:srgbClr val="92D050"/>
          </a:solid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301" name="圆角矩形 300"/>
          <p:cNvSpPr/>
          <p:nvPr/>
        </p:nvSpPr>
        <p:spPr>
          <a:xfrm>
            <a:off x="8698972" y="2211599"/>
            <a:ext cx="167640" cy="188084"/>
          </a:xfrm>
          <a:prstGeom prst="roundRect">
            <a:avLst/>
          </a:prstGeom>
          <a:no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endParaRPr lang="en-US" altLang="zh-CN" sz="1000" kern="0">
              <a:solidFill>
                <a:srgbClr val="000000"/>
              </a:solidFill>
              <a:latin typeface="Arial" panose="020B0604020202020204" pitchFamily="34" charset="0"/>
              <a:ea typeface="微软雅黑" panose="020B0503020204020204" pitchFamily="34" charset="-122"/>
            </a:endParaRPr>
          </a:p>
        </p:txBody>
      </p:sp>
      <p:cxnSp>
        <p:nvCxnSpPr>
          <p:cNvPr id="302" name="直接连接符 301"/>
          <p:cNvCxnSpPr>
            <a:stCxn id="281" idx="3"/>
            <a:endCxn id="282" idx="1"/>
          </p:cNvCxnSpPr>
          <p:nvPr/>
        </p:nvCxnSpPr>
        <p:spPr>
          <a:xfrm>
            <a:off x="8067560" y="1751347"/>
            <a:ext cx="339565"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3" name="圆角矩形 302"/>
          <p:cNvSpPr/>
          <p:nvPr/>
        </p:nvSpPr>
        <p:spPr>
          <a:xfrm>
            <a:off x="7711916" y="2211599"/>
            <a:ext cx="167640" cy="188083"/>
          </a:xfrm>
          <a:prstGeom prst="roundRect">
            <a:avLst/>
          </a:prstGeom>
          <a:solidFill>
            <a:srgbClr val="92D050"/>
          </a:solid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304" name="圆角矩形 303"/>
          <p:cNvSpPr/>
          <p:nvPr/>
        </p:nvSpPr>
        <p:spPr>
          <a:xfrm>
            <a:off x="7540822" y="2211599"/>
            <a:ext cx="167640" cy="188083"/>
          </a:xfrm>
          <a:prstGeom prst="roundRect">
            <a:avLst/>
          </a:prstGeom>
          <a:no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305" name="圆角矩形 304"/>
          <p:cNvSpPr/>
          <p:nvPr/>
        </p:nvSpPr>
        <p:spPr>
          <a:xfrm>
            <a:off x="8480357" y="2211599"/>
            <a:ext cx="167640" cy="188083"/>
          </a:xfrm>
          <a:prstGeom prst="roundRect">
            <a:avLst/>
          </a:prstGeom>
          <a:solidFill>
            <a:srgbClr val="92D050"/>
          </a:solid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306" name="圆角矩形 305"/>
          <p:cNvSpPr/>
          <p:nvPr/>
        </p:nvSpPr>
        <p:spPr>
          <a:xfrm>
            <a:off x="8312922" y="2211599"/>
            <a:ext cx="167640" cy="188083"/>
          </a:xfrm>
          <a:prstGeom prst="roundRect">
            <a:avLst/>
          </a:prstGeom>
          <a:no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endParaRPr lang="en-US" altLang="zh-CN" sz="1000" kern="0">
              <a:solidFill>
                <a:srgbClr val="000000"/>
              </a:solidFill>
              <a:latin typeface="Arial" panose="020B0604020202020204" pitchFamily="34" charset="0"/>
              <a:ea typeface="微软雅黑" panose="020B0503020204020204" pitchFamily="34" charset="-122"/>
            </a:endParaRPr>
          </a:p>
        </p:txBody>
      </p:sp>
      <p:cxnSp>
        <p:nvCxnSpPr>
          <p:cNvPr id="307" name="直接连接符 306"/>
          <p:cNvCxnSpPr>
            <a:stCxn id="281" idx="2"/>
            <a:endCxn id="304" idx="0"/>
          </p:cNvCxnSpPr>
          <p:nvPr/>
        </p:nvCxnSpPr>
        <p:spPr>
          <a:xfrm flipH="1">
            <a:off x="7624642" y="1941847"/>
            <a:ext cx="126688" cy="269752"/>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直接连接符 307"/>
          <p:cNvCxnSpPr>
            <a:stCxn id="282" idx="2"/>
            <a:endCxn id="306" idx="0"/>
          </p:cNvCxnSpPr>
          <p:nvPr/>
        </p:nvCxnSpPr>
        <p:spPr>
          <a:xfrm flipH="1">
            <a:off x="8396742" y="1941847"/>
            <a:ext cx="326613" cy="269752"/>
          </a:xfrm>
          <a:prstGeom prst="line">
            <a:avLst/>
          </a:prstGeom>
          <a:ln w="63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a:stCxn id="281" idx="2"/>
            <a:endCxn id="301" idx="0"/>
          </p:cNvCxnSpPr>
          <p:nvPr/>
        </p:nvCxnSpPr>
        <p:spPr>
          <a:xfrm>
            <a:off x="7751330" y="1941847"/>
            <a:ext cx="1031462" cy="269752"/>
          </a:xfrm>
          <a:prstGeom prst="line">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0" name="肘形连接符 309"/>
          <p:cNvCxnSpPr>
            <a:stCxn id="281" idx="1"/>
            <a:endCxn id="311" idx="0"/>
          </p:cNvCxnSpPr>
          <p:nvPr/>
        </p:nvCxnSpPr>
        <p:spPr>
          <a:xfrm rot="10800000" flipV="1">
            <a:off x="7038668" y="1751346"/>
            <a:ext cx="396433" cy="460251"/>
          </a:xfrm>
          <a:prstGeom prst="bentConnector2">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1" name="圆角矩形 310"/>
          <p:cNvSpPr/>
          <p:nvPr/>
        </p:nvSpPr>
        <p:spPr>
          <a:xfrm>
            <a:off x="6724442" y="2211598"/>
            <a:ext cx="628450" cy="192753"/>
          </a:xfrm>
          <a:prstGeom prst="roundRect">
            <a:avLst/>
          </a:prstGeom>
          <a:no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r>
              <a:rPr lang="en-US" sz="1000">
                <a:solidFill>
                  <a:srgbClr val="000000"/>
                </a:solidFill>
                <a:latin typeface="Arial" panose="020B0604020202020204" pitchFamily="34" charset="0"/>
              </a:rPr>
              <a:t>4 x 25GE</a:t>
            </a: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312" name="圆角矩形 311"/>
          <p:cNvSpPr/>
          <p:nvPr/>
        </p:nvSpPr>
        <p:spPr>
          <a:xfrm>
            <a:off x="9237769" y="2208423"/>
            <a:ext cx="628450" cy="192753"/>
          </a:xfrm>
          <a:prstGeom prst="roundRect">
            <a:avLst/>
          </a:prstGeom>
          <a:noFill/>
          <a:ln w="6350" cap="flat" cmpd="sng" algn="ctr">
            <a:solidFill>
              <a:srgbClr val="FFFFFF">
                <a:lumMod val="50000"/>
              </a:srgbClr>
            </a:solidFill>
            <a:prstDash val="solid"/>
          </a:ln>
          <a:effectLst/>
        </p:spPr>
        <p:txBody>
          <a:bodyPr wrap="square" lIns="35992" tIns="35992" rIns="35992" bIns="35992" rtlCol="0" anchor="ctr">
            <a:noAutofit/>
          </a:bodyPr>
          <a:lstStyle/>
          <a:p>
            <a:pPr algn="ctr" fontAlgn="ctr"/>
            <a:r>
              <a:rPr lang="en-US" sz="1000">
                <a:solidFill>
                  <a:srgbClr val="000000"/>
                </a:solidFill>
                <a:latin typeface="Arial" panose="020B0604020202020204" pitchFamily="34" charset="0"/>
              </a:rPr>
              <a:t>4 x 25GE</a:t>
            </a:r>
            <a:endParaRPr lang="en-US" altLang="zh-CN" sz="1000" kern="0">
              <a:solidFill>
                <a:srgbClr val="000000"/>
              </a:solidFill>
              <a:latin typeface="Arial" panose="020B0604020202020204" pitchFamily="34" charset="0"/>
              <a:ea typeface="微软雅黑" panose="020B0503020204020204" pitchFamily="34" charset="-122"/>
            </a:endParaRPr>
          </a:p>
        </p:txBody>
      </p:sp>
      <p:cxnSp>
        <p:nvCxnSpPr>
          <p:cNvPr id="313" name="肘形连接符 312"/>
          <p:cNvCxnSpPr>
            <a:stCxn id="282" idx="3"/>
            <a:endCxn id="312" idx="0"/>
          </p:cNvCxnSpPr>
          <p:nvPr/>
        </p:nvCxnSpPr>
        <p:spPr>
          <a:xfrm>
            <a:off x="9039585" y="1751347"/>
            <a:ext cx="512409" cy="457076"/>
          </a:xfrm>
          <a:prstGeom prst="bentConnector2">
            <a:avLst/>
          </a:prstGeom>
          <a:ln w="63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4" name="圆角矩形 313"/>
          <p:cNvSpPr/>
          <p:nvPr/>
        </p:nvSpPr>
        <p:spPr>
          <a:xfrm>
            <a:off x="8086135" y="1254639"/>
            <a:ext cx="335281" cy="186791"/>
          </a:xfrm>
          <a:prstGeom prst="roundRect">
            <a:avLst/>
          </a:prstGeom>
          <a:noFill/>
          <a:ln w="6350" cap="flat" cmpd="sng" algn="ctr">
            <a:solidFill>
              <a:srgbClr val="FFFFFF">
                <a:lumMod val="50000"/>
              </a:srgbClr>
            </a:solidFill>
            <a:prstDash val="solid"/>
          </a:ln>
          <a:effectLst/>
        </p:spPr>
        <p:txBody>
          <a:bodyPr wrap="square" lIns="0" tIns="0" rIns="0" bIns="0" rtlCol="0" anchor="ctr">
            <a:noAutofit/>
          </a:bodyPr>
          <a:lstStyle/>
          <a:p>
            <a:pPr algn="ctr" fontAlgn="ctr"/>
            <a:r>
              <a:rPr lang="en-US" sz="1000">
                <a:solidFill>
                  <a:srgbClr val="000000"/>
                </a:solidFill>
                <a:latin typeface="Arial" panose="020B0604020202020204" pitchFamily="34" charset="0"/>
              </a:rPr>
              <a:t>BMC</a:t>
            </a:r>
            <a:endParaRPr lang="en-US" altLang="zh-CN" sz="1000" kern="0">
              <a:solidFill>
                <a:srgbClr val="000000"/>
              </a:solidFill>
              <a:latin typeface="Arial" panose="020B0604020202020204" pitchFamily="34" charset="0"/>
              <a:ea typeface="微软雅黑" panose="020B0503020204020204" pitchFamily="34" charset="-122"/>
            </a:endParaRPr>
          </a:p>
        </p:txBody>
      </p:sp>
      <p:cxnSp>
        <p:nvCxnSpPr>
          <p:cNvPr id="315" name="肘形连接符 314"/>
          <p:cNvCxnSpPr/>
          <p:nvPr/>
        </p:nvCxnSpPr>
        <p:spPr>
          <a:xfrm rot="5400000">
            <a:off x="8046529" y="1459431"/>
            <a:ext cx="180000" cy="144000"/>
          </a:xfrm>
          <a:prstGeom prst="bentConnector2">
            <a:avLst/>
          </a:prstGeom>
          <a:ln w="6350">
            <a:solidFill>
              <a:srgbClr val="84B8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6" name="肘形连接符 315"/>
          <p:cNvCxnSpPr/>
          <p:nvPr/>
        </p:nvCxnSpPr>
        <p:spPr>
          <a:xfrm rot="16200000" flipH="1">
            <a:off x="8263014" y="1477430"/>
            <a:ext cx="180003" cy="108000"/>
          </a:xfrm>
          <a:prstGeom prst="bentConnector2">
            <a:avLst/>
          </a:prstGeom>
          <a:ln w="6350">
            <a:solidFill>
              <a:srgbClr val="84B8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圆角矩形 316"/>
          <p:cNvSpPr/>
          <p:nvPr/>
        </p:nvSpPr>
        <p:spPr>
          <a:xfrm>
            <a:off x="6613088" y="969207"/>
            <a:ext cx="4488082" cy="1491643"/>
          </a:xfrm>
          <a:prstGeom prst="roundRect">
            <a:avLst>
              <a:gd name="adj" fmla="val 6854"/>
            </a:avLst>
          </a:prstGeom>
          <a:noFill/>
          <a:ln w="6350" cap="flat" cmpd="sng" algn="ctr">
            <a:solidFill>
              <a:srgbClr val="FFFFFF">
                <a:lumMod val="50000"/>
              </a:srgbClr>
            </a:solidFill>
            <a:prstDash val="dash"/>
          </a:ln>
          <a:effectLst/>
        </p:spPr>
        <p:txBody>
          <a:bodyPr wrap="square" lIns="35992" tIns="35992" rIns="35992" bIns="35992" rtlCol="0" anchor="ctr">
            <a:noAutofit/>
          </a:bodyPr>
          <a:lstStyle/>
          <a:p>
            <a:pPr algn="ctr" fontAlgn="ct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6" name="圆角矩形 5"/>
          <p:cNvSpPr/>
          <p:nvPr/>
        </p:nvSpPr>
        <p:spPr>
          <a:xfrm>
            <a:off x="1788141" y="4270968"/>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7" name="圆角矩形 6"/>
          <p:cNvSpPr/>
          <p:nvPr/>
        </p:nvSpPr>
        <p:spPr>
          <a:xfrm>
            <a:off x="1117292" y="4270968"/>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8" name="圆角矩形 7"/>
          <p:cNvSpPr/>
          <p:nvPr/>
        </p:nvSpPr>
        <p:spPr>
          <a:xfrm>
            <a:off x="1474056"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9" name="圆角矩形 8"/>
          <p:cNvSpPr/>
          <p:nvPr/>
        </p:nvSpPr>
        <p:spPr>
          <a:xfrm>
            <a:off x="1355135"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10" name="圆角矩形 9"/>
          <p:cNvSpPr/>
          <p:nvPr/>
        </p:nvSpPr>
        <p:spPr>
          <a:xfrm>
            <a:off x="1117292"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11" name="直接箭头连接符 10"/>
          <p:cNvCxnSpPr>
            <a:stCxn id="8" idx="2"/>
          </p:cNvCxnSpPr>
          <p:nvPr/>
        </p:nvCxnSpPr>
        <p:spPr>
          <a:xfrm>
            <a:off x="1528774" y="3988964"/>
            <a:ext cx="2038" cy="282004"/>
          </a:xfrm>
          <a:prstGeom prst="straightConnector1">
            <a:avLst/>
          </a:prstGeom>
          <a:noFill/>
          <a:ln w="19050" cap="flat" cmpd="sng" algn="ctr">
            <a:solidFill>
              <a:srgbClr val="C7000A"/>
            </a:solidFill>
            <a:prstDash val="solid"/>
            <a:miter lim="800000"/>
            <a:tailEnd type="triangle"/>
          </a:ln>
          <a:effectLst/>
        </p:spPr>
      </p:cxnSp>
      <p:cxnSp>
        <p:nvCxnSpPr>
          <p:cNvPr id="12" name="直接箭头连接符 11"/>
          <p:cNvCxnSpPr/>
          <p:nvPr/>
        </p:nvCxnSpPr>
        <p:spPr>
          <a:xfrm rot="10800000" flipV="1">
            <a:off x="1407690" y="4002635"/>
            <a:ext cx="0" cy="268331"/>
          </a:xfrm>
          <a:prstGeom prst="straightConnector1">
            <a:avLst/>
          </a:prstGeom>
          <a:noFill/>
          <a:ln w="19050" cap="flat" cmpd="sng" algn="ctr">
            <a:solidFill>
              <a:srgbClr val="C7000A"/>
            </a:solidFill>
            <a:prstDash val="solid"/>
            <a:miter lim="800000"/>
            <a:tailEnd type="triangle"/>
          </a:ln>
          <a:effectLst/>
        </p:spPr>
      </p:cxnSp>
      <p:cxnSp>
        <p:nvCxnSpPr>
          <p:cNvPr id="13" name="直接箭头连接符 12"/>
          <p:cNvCxnSpPr/>
          <p:nvPr/>
        </p:nvCxnSpPr>
        <p:spPr>
          <a:xfrm rot="10800000" flipV="1">
            <a:off x="1172544" y="4002635"/>
            <a:ext cx="0" cy="268331"/>
          </a:xfrm>
          <a:prstGeom prst="straightConnector1">
            <a:avLst/>
          </a:prstGeom>
          <a:noFill/>
          <a:ln w="19050" cap="flat" cmpd="sng" algn="ctr">
            <a:solidFill>
              <a:srgbClr val="C7000A"/>
            </a:solidFill>
            <a:prstDash val="solid"/>
            <a:miter lim="800000"/>
            <a:tailEnd type="triangle"/>
          </a:ln>
          <a:effectLst/>
        </p:spPr>
      </p:cxnSp>
      <p:sp>
        <p:nvSpPr>
          <p:cNvPr id="14" name="圆角矩形 13"/>
          <p:cNvSpPr/>
          <p:nvPr/>
        </p:nvSpPr>
        <p:spPr>
          <a:xfrm>
            <a:off x="1234705"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15" name="直接箭头连接符 14"/>
          <p:cNvCxnSpPr/>
          <p:nvPr/>
        </p:nvCxnSpPr>
        <p:spPr>
          <a:xfrm rot="10800000" flipV="1">
            <a:off x="1289956" y="4002635"/>
            <a:ext cx="0" cy="268331"/>
          </a:xfrm>
          <a:prstGeom prst="straightConnector1">
            <a:avLst/>
          </a:prstGeom>
          <a:noFill/>
          <a:ln w="19050" cap="flat" cmpd="sng" algn="ctr">
            <a:solidFill>
              <a:srgbClr val="C7000A"/>
            </a:solidFill>
            <a:prstDash val="solid"/>
            <a:miter lim="800000"/>
            <a:tailEnd type="triangle"/>
          </a:ln>
          <a:effectLst/>
        </p:spPr>
      </p:cxnSp>
      <p:cxnSp>
        <p:nvCxnSpPr>
          <p:cNvPr id="16" name="直接箭头连接符 15"/>
          <p:cNvCxnSpPr/>
          <p:nvPr/>
        </p:nvCxnSpPr>
        <p:spPr>
          <a:xfrm rot="10800000">
            <a:off x="1583491" y="4540821"/>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17" name="直接箭头连接符 16"/>
          <p:cNvCxnSpPr/>
          <p:nvPr/>
        </p:nvCxnSpPr>
        <p:spPr>
          <a:xfrm rot="10800000">
            <a:off x="1583491" y="4456961"/>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18" name="直接箭头连接符 17"/>
          <p:cNvCxnSpPr/>
          <p:nvPr/>
        </p:nvCxnSpPr>
        <p:spPr>
          <a:xfrm rot="10800000">
            <a:off x="1583491" y="4611818"/>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19" name="直接箭头连接符 18"/>
          <p:cNvCxnSpPr/>
          <p:nvPr/>
        </p:nvCxnSpPr>
        <p:spPr>
          <a:xfrm rot="10800000">
            <a:off x="1583491" y="4380049"/>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sp>
        <p:nvSpPr>
          <p:cNvPr id="20" name="圆角矩形 19"/>
          <p:cNvSpPr/>
          <p:nvPr/>
        </p:nvSpPr>
        <p:spPr>
          <a:xfrm>
            <a:off x="2153358"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21" name="圆角矩形 20"/>
          <p:cNvSpPr/>
          <p:nvPr/>
        </p:nvSpPr>
        <p:spPr>
          <a:xfrm>
            <a:off x="2034436"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22" name="圆角矩形 21"/>
          <p:cNvSpPr/>
          <p:nvPr/>
        </p:nvSpPr>
        <p:spPr>
          <a:xfrm>
            <a:off x="1796594"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23" name="直接箭头连接符 22"/>
          <p:cNvCxnSpPr>
            <a:stCxn id="20" idx="2"/>
          </p:cNvCxnSpPr>
          <p:nvPr/>
        </p:nvCxnSpPr>
        <p:spPr>
          <a:xfrm>
            <a:off x="2208076" y="3988964"/>
            <a:ext cx="2038" cy="282004"/>
          </a:xfrm>
          <a:prstGeom prst="straightConnector1">
            <a:avLst/>
          </a:prstGeom>
          <a:noFill/>
          <a:ln w="19050" cap="flat" cmpd="sng" algn="ctr">
            <a:solidFill>
              <a:srgbClr val="C7000A"/>
            </a:solidFill>
            <a:prstDash val="solid"/>
            <a:miter lim="800000"/>
            <a:tailEnd type="triangle"/>
          </a:ln>
          <a:effectLst/>
        </p:spPr>
      </p:cxnSp>
      <p:cxnSp>
        <p:nvCxnSpPr>
          <p:cNvPr id="24" name="直接箭头连接符 23"/>
          <p:cNvCxnSpPr/>
          <p:nvPr/>
        </p:nvCxnSpPr>
        <p:spPr>
          <a:xfrm rot="10800000" flipV="1">
            <a:off x="2086992" y="4002635"/>
            <a:ext cx="0" cy="268331"/>
          </a:xfrm>
          <a:prstGeom prst="straightConnector1">
            <a:avLst/>
          </a:prstGeom>
          <a:noFill/>
          <a:ln w="19050" cap="flat" cmpd="sng" algn="ctr">
            <a:solidFill>
              <a:srgbClr val="C7000A"/>
            </a:solidFill>
            <a:prstDash val="solid"/>
            <a:miter lim="800000"/>
            <a:tailEnd type="triangle"/>
          </a:ln>
          <a:effectLst/>
        </p:spPr>
      </p:cxnSp>
      <p:cxnSp>
        <p:nvCxnSpPr>
          <p:cNvPr id="25" name="直接箭头连接符 24"/>
          <p:cNvCxnSpPr/>
          <p:nvPr/>
        </p:nvCxnSpPr>
        <p:spPr>
          <a:xfrm rot="10800000" flipV="1">
            <a:off x="1851845" y="4002635"/>
            <a:ext cx="0" cy="268331"/>
          </a:xfrm>
          <a:prstGeom prst="straightConnector1">
            <a:avLst/>
          </a:prstGeom>
          <a:noFill/>
          <a:ln w="19050" cap="flat" cmpd="sng" algn="ctr">
            <a:solidFill>
              <a:srgbClr val="C7000A"/>
            </a:solidFill>
            <a:prstDash val="solid"/>
            <a:miter lim="800000"/>
            <a:tailEnd type="triangle"/>
          </a:ln>
          <a:effectLst/>
        </p:spPr>
      </p:cxnSp>
      <p:sp>
        <p:nvSpPr>
          <p:cNvPr id="26" name="圆角矩形 25"/>
          <p:cNvSpPr/>
          <p:nvPr/>
        </p:nvSpPr>
        <p:spPr>
          <a:xfrm>
            <a:off x="1914006"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27" name="直接箭头连接符 26"/>
          <p:cNvCxnSpPr/>
          <p:nvPr/>
        </p:nvCxnSpPr>
        <p:spPr>
          <a:xfrm rot="10800000" flipV="1">
            <a:off x="1969258" y="4002635"/>
            <a:ext cx="0" cy="268331"/>
          </a:xfrm>
          <a:prstGeom prst="straightConnector1">
            <a:avLst/>
          </a:prstGeom>
          <a:noFill/>
          <a:ln w="19050" cap="flat" cmpd="sng" algn="ctr">
            <a:solidFill>
              <a:srgbClr val="C7000A"/>
            </a:solidFill>
            <a:prstDash val="solid"/>
            <a:miter lim="800000"/>
            <a:tailEnd type="triangle"/>
          </a:ln>
          <a:effectLst/>
        </p:spPr>
      </p:cxnSp>
      <p:cxnSp>
        <p:nvCxnSpPr>
          <p:cNvPr id="28" name="直接箭头连接符 27"/>
          <p:cNvCxnSpPr>
            <a:endCxn id="44" idx="0"/>
          </p:cNvCxnSpPr>
          <p:nvPr/>
        </p:nvCxnSpPr>
        <p:spPr>
          <a:xfrm>
            <a:off x="1522253" y="4732156"/>
            <a:ext cx="485024" cy="624439"/>
          </a:xfrm>
          <a:prstGeom prst="straightConnector1">
            <a:avLst/>
          </a:prstGeom>
          <a:noFill/>
          <a:ln w="12700" cap="flat" cmpd="sng" algn="ctr">
            <a:solidFill>
              <a:srgbClr val="C7000A"/>
            </a:solidFill>
            <a:prstDash val="solid"/>
            <a:miter lim="800000"/>
            <a:tailEnd type="triangle"/>
          </a:ln>
          <a:effectLst/>
        </p:spPr>
      </p:cxnSp>
      <p:cxnSp>
        <p:nvCxnSpPr>
          <p:cNvPr id="29" name="直接箭头连接符 28"/>
          <p:cNvCxnSpPr>
            <a:endCxn id="41" idx="0"/>
          </p:cNvCxnSpPr>
          <p:nvPr/>
        </p:nvCxnSpPr>
        <p:spPr>
          <a:xfrm>
            <a:off x="1401170" y="4742660"/>
            <a:ext cx="513650" cy="616047"/>
          </a:xfrm>
          <a:prstGeom prst="straightConnector1">
            <a:avLst/>
          </a:prstGeom>
          <a:noFill/>
          <a:ln w="12700" cap="flat" cmpd="sng" algn="ctr">
            <a:solidFill>
              <a:srgbClr val="C7000A"/>
            </a:solidFill>
            <a:prstDash val="solid"/>
            <a:miter lim="800000"/>
            <a:tailEnd type="triangle"/>
          </a:ln>
          <a:effectLst/>
        </p:spPr>
      </p:cxnSp>
      <p:cxnSp>
        <p:nvCxnSpPr>
          <p:cNvPr id="30" name="直接箭头连接符 29"/>
          <p:cNvCxnSpPr>
            <a:endCxn id="36" idx="0"/>
          </p:cNvCxnSpPr>
          <p:nvPr/>
        </p:nvCxnSpPr>
        <p:spPr>
          <a:xfrm>
            <a:off x="1166023" y="4742660"/>
            <a:ext cx="241997" cy="621963"/>
          </a:xfrm>
          <a:prstGeom prst="straightConnector1">
            <a:avLst/>
          </a:prstGeom>
          <a:noFill/>
          <a:ln w="12700" cap="flat" cmpd="sng" algn="ctr">
            <a:solidFill>
              <a:srgbClr val="C7000A"/>
            </a:solidFill>
            <a:prstDash val="solid"/>
            <a:miter lim="800000"/>
            <a:tailEnd type="triangle"/>
          </a:ln>
          <a:effectLst/>
        </p:spPr>
      </p:cxnSp>
      <p:cxnSp>
        <p:nvCxnSpPr>
          <p:cNvPr id="31" name="直接箭头连接符 30"/>
          <p:cNvCxnSpPr>
            <a:endCxn id="38" idx="0"/>
          </p:cNvCxnSpPr>
          <p:nvPr/>
        </p:nvCxnSpPr>
        <p:spPr>
          <a:xfrm>
            <a:off x="1233657" y="4742660"/>
            <a:ext cx="352939" cy="619005"/>
          </a:xfrm>
          <a:prstGeom prst="straightConnector1">
            <a:avLst/>
          </a:prstGeom>
          <a:noFill/>
          <a:ln w="12700" cap="flat" cmpd="sng" algn="ctr">
            <a:solidFill>
              <a:srgbClr val="C7000A"/>
            </a:solidFill>
            <a:prstDash val="solid"/>
            <a:miter lim="800000"/>
            <a:tailEnd type="triangle"/>
          </a:ln>
          <a:effectLst/>
        </p:spPr>
      </p:cxnSp>
      <p:cxnSp>
        <p:nvCxnSpPr>
          <p:cNvPr id="32" name="直接箭头连接符 31"/>
          <p:cNvCxnSpPr>
            <a:endCxn id="45" idx="0"/>
          </p:cNvCxnSpPr>
          <p:nvPr/>
        </p:nvCxnSpPr>
        <p:spPr>
          <a:xfrm flipH="1">
            <a:off x="2057367" y="4742660"/>
            <a:ext cx="148671" cy="613935"/>
          </a:xfrm>
          <a:prstGeom prst="straightConnector1">
            <a:avLst/>
          </a:prstGeom>
          <a:noFill/>
          <a:ln w="12700" cap="flat" cmpd="sng" algn="ctr">
            <a:solidFill>
              <a:srgbClr val="00B0F0"/>
            </a:solidFill>
            <a:prstDash val="solid"/>
            <a:miter lim="800000"/>
            <a:tailEnd type="triangle"/>
          </a:ln>
          <a:effectLst/>
        </p:spPr>
      </p:cxnSp>
      <p:cxnSp>
        <p:nvCxnSpPr>
          <p:cNvPr id="33" name="直接箭头连接符 32"/>
          <p:cNvCxnSpPr>
            <a:endCxn id="40" idx="0"/>
          </p:cNvCxnSpPr>
          <p:nvPr/>
        </p:nvCxnSpPr>
        <p:spPr>
          <a:xfrm flipH="1">
            <a:off x="1864730" y="4753164"/>
            <a:ext cx="220225" cy="605543"/>
          </a:xfrm>
          <a:prstGeom prst="straightConnector1">
            <a:avLst/>
          </a:prstGeom>
          <a:noFill/>
          <a:ln w="12700" cap="flat" cmpd="sng" algn="ctr">
            <a:solidFill>
              <a:srgbClr val="00B0F0"/>
            </a:solidFill>
            <a:prstDash val="solid"/>
            <a:miter lim="800000"/>
            <a:tailEnd type="triangle"/>
          </a:ln>
          <a:effectLst/>
        </p:spPr>
      </p:cxnSp>
      <p:cxnSp>
        <p:nvCxnSpPr>
          <p:cNvPr id="34" name="直接箭头连接符 33"/>
          <p:cNvCxnSpPr>
            <a:endCxn id="37" idx="0"/>
          </p:cNvCxnSpPr>
          <p:nvPr/>
        </p:nvCxnSpPr>
        <p:spPr>
          <a:xfrm flipH="1">
            <a:off x="1458109" y="4753164"/>
            <a:ext cx="391699" cy="611459"/>
          </a:xfrm>
          <a:prstGeom prst="straightConnector1">
            <a:avLst/>
          </a:prstGeom>
          <a:noFill/>
          <a:ln w="12700" cap="flat" cmpd="sng" algn="ctr">
            <a:solidFill>
              <a:srgbClr val="00B0F0"/>
            </a:solidFill>
            <a:prstDash val="solid"/>
            <a:miter lim="800000"/>
            <a:tailEnd type="triangle"/>
          </a:ln>
          <a:effectLst/>
        </p:spPr>
      </p:cxnSp>
      <p:cxnSp>
        <p:nvCxnSpPr>
          <p:cNvPr id="35" name="直接箭头连接符 34"/>
          <p:cNvCxnSpPr>
            <a:endCxn id="39" idx="0"/>
          </p:cNvCxnSpPr>
          <p:nvPr/>
        </p:nvCxnSpPr>
        <p:spPr>
          <a:xfrm flipH="1">
            <a:off x="1636685" y="4753164"/>
            <a:ext cx="280756" cy="608501"/>
          </a:xfrm>
          <a:prstGeom prst="straightConnector1">
            <a:avLst/>
          </a:prstGeom>
          <a:noFill/>
          <a:ln w="12700" cap="flat" cmpd="sng" algn="ctr">
            <a:solidFill>
              <a:srgbClr val="00B0F0"/>
            </a:solidFill>
            <a:prstDash val="solid"/>
            <a:miter lim="800000"/>
            <a:tailEnd type="triangle"/>
          </a:ln>
          <a:effectLst/>
        </p:spPr>
      </p:cxnSp>
      <p:sp>
        <p:nvSpPr>
          <p:cNvPr id="36" name="矩形 35"/>
          <p:cNvSpPr/>
          <p:nvPr/>
        </p:nvSpPr>
        <p:spPr>
          <a:xfrm>
            <a:off x="1385002" y="5364623"/>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7" name="矩形 36"/>
          <p:cNvSpPr/>
          <p:nvPr/>
        </p:nvSpPr>
        <p:spPr>
          <a:xfrm>
            <a:off x="1435092" y="5364623"/>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8" name="矩形 37"/>
          <p:cNvSpPr/>
          <p:nvPr/>
        </p:nvSpPr>
        <p:spPr>
          <a:xfrm>
            <a:off x="1563579" y="5361665"/>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9" name="矩形 38"/>
          <p:cNvSpPr/>
          <p:nvPr/>
        </p:nvSpPr>
        <p:spPr>
          <a:xfrm>
            <a:off x="1613668" y="5361665"/>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0" name="矩形 39"/>
          <p:cNvSpPr/>
          <p:nvPr/>
        </p:nvSpPr>
        <p:spPr>
          <a:xfrm>
            <a:off x="1841713" y="5358707"/>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1" name="矩形 40"/>
          <p:cNvSpPr/>
          <p:nvPr/>
        </p:nvSpPr>
        <p:spPr>
          <a:xfrm>
            <a:off x="1891802" y="5358707"/>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cxnSp>
        <p:nvCxnSpPr>
          <p:cNvPr id="42" name="肘形连接符 41"/>
          <p:cNvCxnSpPr>
            <a:stCxn id="36" idx="2"/>
            <a:endCxn id="101" idx="2"/>
          </p:cNvCxnSpPr>
          <p:nvPr/>
        </p:nvCxnSpPr>
        <p:spPr>
          <a:xfrm rot="5400000" flipH="1" flipV="1">
            <a:off x="3133338" y="3761856"/>
            <a:ext cx="1692" cy="3452329"/>
          </a:xfrm>
          <a:prstGeom prst="bentConnector3">
            <a:avLst>
              <a:gd name="adj1" fmla="val -33568282"/>
            </a:avLst>
          </a:prstGeom>
          <a:noFill/>
          <a:ln w="12700" cap="flat" cmpd="dbl" algn="ctr">
            <a:solidFill>
              <a:srgbClr val="0070C0"/>
            </a:solidFill>
            <a:prstDash val="solid"/>
            <a:miter lim="800000"/>
            <a:headEnd type="triangle"/>
            <a:tailEnd type="triangle"/>
          </a:ln>
          <a:effectLst/>
        </p:spPr>
      </p:cxnSp>
      <p:cxnSp>
        <p:nvCxnSpPr>
          <p:cNvPr id="43" name="肘形连接符 42"/>
          <p:cNvCxnSpPr/>
          <p:nvPr/>
        </p:nvCxnSpPr>
        <p:spPr>
          <a:xfrm rot="5400000" flipH="1" flipV="1">
            <a:off x="3294323" y="3777335"/>
            <a:ext cx="846" cy="3416299"/>
          </a:xfrm>
          <a:prstGeom prst="bentConnector3">
            <a:avLst>
              <a:gd name="adj1" fmla="val -82382599"/>
            </a:avLst>
          </a:prstGeom>
          <a:noFill/>
          <a:ln w="12700" cap="flat" cmpd="dbl" algn="ctr">
            <a:solidFill>
              <a:srgbClr val="C7000A"/>
            </a:solidFill>
            <a:prstDash val="solid"/>
            <a:miter lim="800000"/>
            <a:headEnd type="triangle"/>
            <a:tailEnd type="triangle"/>
          </a:ln>
          <a:effectLst/>
        </p:spPr>
      </p:cxnSp>
      <p:sp>
        <p:nvSpPr>
          <p:cNvPr id="44" name="矩形 43"/>
          <p:cNvSpPr/>
          <p:nvPr/>
        </p:nvSpPr>
        <p:spPr>
          <a:xfrm>
            <a:off x="1984260" y="5356595"/>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5" name="矩形 44"/>
          <p:cNvSpPr/>
          <p:nvPr/>
        </p:nvSpPr>
        <p:spPr>
          <a:xfrm>
            <a:off x="2034349" y="5356595"/>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6" name="圆角矩形 45"/>
          <p:cNvSpPr/>
          <p:nvPr/>
        </p:nvSpPr>
        <p:spPr>
          <a:xfrm>
            <a:off x="3285950" y="4273080"/>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47" name="圆角矩形 46"/>
          <p:cNvSpPr/>
          <p:nvPr/>
        </p:nvSpPr>
        <p:spPr>
          <a:xfrm>
            <a:off x="2615101" y="4273080"/>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48" name="圆角矩形 47"/>
          <p:cNvSpPr/>
          <p:nvPr/>
        </p:nvSpPr>
        <p:spPr>
          <a:xfrm>
            <a:off x="2971865"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49" name="圆角矩形 48"/>
          <p:cNvSpPr/>
          <p:nvPr/>
        </p:nvSpPr>
        <p:spPr>
          <a:xfrm>
            <a:off x="2852944"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50" name="圆角矩形 49"/>
          <p:cNvSpPr/>
          <p:nvPr/>
        </p:nvSpPr>
        <p:spPr>
          <a:xfrm>
            <a:off x="2615101"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51" name="直接箭头连接符 50"/>
          <p:cNvCxnSpPr>
            <a:stCxn id="48" idx="2"/>
          </p:cNvCxnSpPr>
          <p:nvPr/>
        </p:nvCxnSpPr>
        <p:spPr>
          <a:xfrm>
            <a:off x="3026583" y="3988964"/>
            <a:ext cx="2038" cy="284116"/>
          </a:xfrm>
          <a:prstGeom prst="straightConnector1">
            <a:avLst/>
          </a:prstGeom>
          <a:noFill/>
          <a:ln w="19050" cap="flat" cmpd="sng" algn="ctr">
            <a:solidFill>
              <a:srgbClr val="C7000A"/>
            </a:solidFill>
            <a:prstDash val="solid"/>
            <a:miter lim="800000"/>
            <a:tailEnd type="triangle"/>
          </a:ln>
          <a:effectLst/>
        </p:spPr>
      </p:cxnSp>
      <p:cxnSp>
        <p:nvCxnSpPr>
          <p:cNvPr id="52" name="直接箭头连接符 51"/>
          <p:cNvCxnSpPr/>
          <p:nvPr/>
        </p:nvCxnSpPr>
        <p:spPr>
          <a:xfrm rot="10800000" flipV="1">
            <a:off x="2905499" y="4004748"/>
            <a:ext cx="0" cy="268331"/>
          </a:xfrm>
          <a:prstGeom prst="straightConnector1">
            <a:avLst/>
          </a:prstGeom>
          <a:noFill/>
          <a:ln w="19050" cap="flat" cmpd="sng" algn="ctr">
            <a:solidFill>
              <a:srgbClr val="C7000A"/>
            </a:solidFill>
            <a:prstDash val="solid"/>
            <a:miter lim="800000"/>
            <a:tailEnd type="triangle"/>
          </a:ln>
          <a:effectLst/>
        </p:spPr>
      </p:cxnSp>
      <p:cxnSp>
        <p:nvCxnSpPr>
          <p:cNvPr id="53" name="直接箭头连接符 52"/>
          <p:cNvCxnSpPr/>
          <p:nvPr/>
        </p:nvCxnSpPr>
        <p:spPr>
          <a:xfrm rot="10800000" flipV="1">
            <a:off x="2670353" y="4004748"/>
            <a:ext cx="0" cy="268331"/>
          </a:xfrm>
          <a:prstGeom prst="straightConnector1">
            <a:avLst/>
          </a:prstGeom>
          <a:noFill/>
          <a:ln w="19050" cap="flat" cmpd="sng" algn="ctr">
            <a:solidFill>
              <a:srgbClr val="C7000A"/>
            </a:solidFill>
            <a:prstDash val="solid"/>
            <a:miter lim="800000"/>
            <a:tailEnd type="triangle"/>
          </a:ln>
          <a:effectLst/>
        </p:spPr>
      </p:cxnSp>
      <p:sp>
        <p:nvSpPr>
          <p:cNvPr id="54" name="圆角矩形 53"/>
          <p:cNvSpPr/>
          <p:nvPr/>
        </p:nvSpPr>
        <p:spPr>
          <a:xfrm>
            <a:off x="2732514"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55" name="直接箭头连接符 54"/>
          <p:cNvCxnSpPr/>
          <p:nvPr/>
        </p:nvCxnSpPr>
        <p:spPr>
          <a:xfrm rot="10800000" flipV="1">
            <a:off x="2787765" y="4004748"/>
            <a:ext cx="0" cy="268331"/>
          </a:xfrm>
          <a:prstGeom prst="straightConnector1">
            <a:avLst/>
          </a:prstGeom>
          <a:noFill/>
          <a:ln w="19050" cap="flat" cmpd="sng" algn="ctr">
            <a:solidFill>
              <a:srgbClr val="C7000A"/>
            </a:solidFill>
            <a:prstDash val="solid"/>
            <a:miter lim="800000"/>
            <a:tailEnd type="triangle"/>
          </a:ln>
          <a:effectLst/>
        </p:spPr>
      </p:cxnSp>
      <p:cxnSp>
        <p:nvCxnSpPr>
          <p:cNvPr id="56" name="直接箭头连接符 55"/>
          <p:cNvCxnSpPr/>
          <p:nvPr/>
        </p:nvCxnSpPr>
        <p:spPr>
          <a:xfrm rot="10800000">
            <a:off x="3081300" y="4542934"/>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57" name="直接箭头连接符 56"/>
          <p:cNvCxnSpPr/>
          <p:nvPr/>
        </p:nvCxnSpPr>
        <p:spPr>
          <a:xfrm rot="10800000">
            <a:off x="3081300" y="4459074"/>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58" name="直接箭头连接符 57"/>
          <p:cNvCxnSpPr/>
          <p:nvPr/>
        </p:nvCxnSpPr>
        <p:spPr>
          <a:xfrm rot="10800000">
            <a:off x="3081300" y="4613930"/>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59" name="直接箭头连接符 58"/>
          <p:cNvCxnSpPr/>
          <p:nvPr/>
        </p:nvCxnSpPr>
        <p:spPr>
          <a:xfrm rot="10800000">
            <a:off x="3081300" y="4382161"/>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sp>
        <p:nvSpPr>
          <p:cNvPr id="60" name="圆角矩形 59"/>
          <p:cNvSpPr/>
          <p:nvPr/>
        </p:nvSpPr>
        <p:spPr>
          <a:xfrm>
            <a:off x="3651167"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61" name="圆角矩形 60"/>
          <p:cNvSpPr/>
          <p:nvPr/>
        </p:nvSpPr>
        <p:spPr>
          <a:xfrm>
            <a:off x="3532245"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62" name="圆角矩形 61"/>
          <p:cNvSpPr/>
          <p:nvPr/>
        </p:nvSpPr>
        <p:spPr>
          <a:xfrm>
            <a:off x="3294403"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63" name="直接箭头连接符 62"/>
          <p:cNvCxnSpPr>
            <a:stCxn id="60" idx="2"/>
          </p:cNvCxnSpPr>
          <p:nvPr/>
        </p:nvCxnSpPr>
        <p:spPr>
          <a:xfrm>
            <a:off x="3705885" y="3988964"/>
            <a:ext cx="2038" cy="284116"/>
          </a:xfrm>
          <a:prstGeom prst="straightConnector1">
            <a:avLst/>
          </a:prstGeom>
          <a:noFill/>
          <a:ln w="19050" cap="flat" cmpd="sng" algn="ctr">
            <a:solidFill>
              <a:srgbClr val="C7000A"/>
            </a:solidFill>
            <a:prstDash val="solid"/>
            <a:miter lim="800000"/>
            <a:tailEnd type="triangle"/>
          </a:ln>
          <a:effectLst/>
        </p:spPr>
      </p:cxnSp>
      <p:cxnSp>
        <p:nvCxnSpPr>
          <p:cNvPr id="64" name="直接箭头连接符 63"/>
          <p:cNvCxnSpPr/>
          <p:nvPr/>
        </p:nvCxnSpPr>
        <p:spPr>
          <a:xfrm rot="10800000" flipV="1">
            <a:off x="3584801" y="4004748"/>
            <a:ext cx="0" cy="268331"/>
          </a:xfrm>
          <a:prstGeom prst="straightConnector1">
            <a:avLst/>
          </a:prstGeom>
          <a:noFill/>
          <a:ln w="19050" cap="flat" cmpd="sng" algn="ctr">
            <a:solidFill>
              <a:srgbClr val="C7000A"/>
            </a:solidFill>
            <a:prstDash val="solid"/>
            <a:miter lim="800000"/>
            <a:tailEnd type="triangle"/>
          </a:ln>
          <a:effectLst/>
        </p:spPr>
      </p:cxnSp>
      <p:cxnSp>
        <p:nvCxnSpPr>
          <p:cNvPr id="65" name="直接箭头连接符 64"/>
          <p:cNvCxnSpPr/>
          <p:nvPr/>
        </p:nvCxnSpPr>
        <p:spPr>
          <a:xfrm rot="10800000" flipV="1">
            <a:off x="3349654" y="4004748"/>
            <a:ext cx="0" cy="268331"/>
          </a:xfrm>
          <a:prstGeom prst="straightConnector1">
            <a:avLst/>
          </a:prstGeom>
          <a:noFill/>
          <a:ln w="19050" cap="flat" cmpd="sng" algn="ctr">
            <a:solidFill>
              <a:srgbClr val="C7000A"/>
            </a:solidFill>
            <a:prstDash val="solid"/>
            <a:miter lim="800000"/>
            <a:tailEnd type="triangle"/>
          </a:ln>
          <a:effectLst/>
        </p:spPr>
      </p:cxnSp>
      <p:sp>
        <p:nvSpPr>
          <p:cNvPr id="66" name="圆角矩形 65"/>
          <p:cNvSpPr/>
          <p:nvPr/>
        </p:nvSpPr>
        <p:spPr>
          <a:xfrm>
            <a:off x="3411815"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67" name="直接箭头连接符 66"/>
          <p:cNvCxnSpPr/>
          <p:nvPr/>
        </p:nvCxnSpPr>
        <p:spPr>
          <a:xfrm rot="10800000" flipV="1">
            <a:off x="3467067" y="4004748"/>
            <a:ext cx="0" cy="268331"/>
          </a:xfrm>
          <a:prstGeom prst="straightConnector1">
            <a:avLst/>
          </a:prstGeom>
          <a:noFill/>
          <a:ln w="19050" cap="flat" cmpd="sng" algn="ctr">
            <a:solidFill>
              <a:srgbClr val="C7000A"/>
            </a:solidFill>
            <a:prstDash val="solid"/>
            <a:miter lim="800000"/>
            <a:tailEnd type="triangle"/>
          </a:ln>
          <a:effectLst/>
        </p:spPr>
      </p:cxnSp>
      <p:cxnSp>
        <p:nvCxnSpPr>
          <p:cNvPr id="68" name="直接箭头连接符 67"/>
          <p:cNvCxnSpPr>
            <a:endCxn id="82" idx="0"/>
          </p:cNvCxnSpPr>
          <p:nvPr/>
        </p:nvCxnSpPr>
        <p:spPr>
          <a:xfrm>
            <a:off x="3020062" y="4734268"/>
            <a:ext cx="485024" cy="624439"/>
          </a:xfrm>
          <a:prstGeom prst="straightConnector1">
            <a:avLst/>
          </a:prstGeom>
          <a:noFill/>
          <a:ln w="12700" cap="flat" cmpd="sng" algn="ctr">
            <a:solidFill>
              <a:srgbClr val="C7000A"/>
            </a:solidFill>
            <a:prstDash val="solid"/>
            <a:miter lim="800000"/>
            <a:tailEnd type="triangle"/>
          </a:ln>
          <a:effectLst/>
        </p:spPr>
      </p:cxnSp>
      <p:cxnSp>
        <p:nvCxnSpPr>
          <p:cNvPr id="69" name="直接箭头连接符 68"/>
          <p:cNvCxnSpPr>
            <a:endCxn id="81" idx="0"/>
          </p:cNvCxnSpPr>
          <p:nvPr/>
        </p:nvCxnSpPr>
        <p:spPr>
          <a:xfrm>
            <a:off x="2898979" y="4744772"/>
            <a:ext cx="513650" cy="616047"/>
          </a:xfrm>
          <a:prstGeom prst="straightConnector1">
            <a:avLst/>
          </a:prstGeom>
          <a:noFill/>
          <a:ln w="12700" cap="flat" cmpd="sng" algn="ctr">
            <a:solidFill>
              <a:srgbClr val="C7000A"/>
            </a:solidFill>
            <a:prstDash val="solid"/>
            <a:miter lim="800000"/>
            <a:tailEnd type="triangle"/>
          </a:ln>
          <a:effectLst/>
        </p:spPr>
      </p:cxnSp>
      <p:cxnSp>
        <p:nvCxnSpPr>
          <p:cNvPr id="70" name="直接箭头连接符 69"/>
          <p:cNvCxnSpPr>
            <a:endCxn id="76" idx="0"/>
          </p:cNvCxnSpPr>
          <p:nvPr/>
        </p:nvCxnSpPr>
        <p:spPr>
          <a:xfrm>
            <a:off x="2663832" y="4744772"/>
            <a:ext cx="241997" cy="621963"/>
          </a:xfrm>
          <a:prstGeom prst="straightConnector1">
            <a:avLst/>
          </a:prstGeom>
          <a:noFill/>
          <a:ln w="12700" cap="flat" cmpd="sng" algn="ctr">
            <a:solidFill>
              <a:srgbClr val="C7000A"/>
            </a:solidFill>
            <a:prstDash val="solid"/>
            <a:miter lim="800000"/>
            <a:tailEnd type="triangle"/>
          </a:ln>
          <a:effectLst/>
        </p:spPr>
      </p:cxnSp>
      <p:cxnSp>
        <p:nvCxnSpPr>
          <p:cNvPr id="71" name="直接箭头连接符 70"/>
          <p:cNvCxnSpPr>
            <a:endCxn id="78" idx="0"/>
          </p:cNvCxnSpPr>
          <p:nvPr/>
        </p:nvCxnSpPr>
        <p:spPr>
          <a:xfrm>
            <a:off x="2731466" y="4744772"/>
            <a:ext cx="352939" cy="619005"/>
          </a:xfrm>
          <a:prstGeom prst="straightConnector1">
            <a:avLst/>
          </a:prstGeom>
          <a:noFill/>
          <a:ln w="12700" cap="flat" cmpd="sng" algn="ctr">
            <a:solidFill>
              <a:srgbClr val="C7000A"/>
            </a:solidFill>
            <a:prstDash val="solid"/>
            <a:miter lim="800000"/>
            <a:tailEnd type="triangle"/>
          </a:ln>
          <a:effectLst/>
        </p:spPr>
      </p:cxnSp>
      <p:cxnSp>
        <p:nvCxnSpPr>
          <p:cNvPr id="72" name="直接箭头连接符 71"/>
          <p:cNvCxnSpPr>
            <a:endCxn id="83" idx="0"/>
          </p:cNvCxnSpPr>
          <p:nvPr/>
        </p:nvCxnSpPr>
        <p:spPr>
          <a:xfrm flipH="1">
            <a:off x="3555176" y="4744772"/>
            <a:ext cx="148671" cy="613935"/>
          </a:xfrm>
          <a:prstGeom prst="straightConnector1">
            <a:avLst/>
          </a:prstGeom>
          <a:noFill/>
          <a:ln w="12700" cap="flat" cmpd="sng" algn="ctr">
            <a:solidFill>
              <a:srgbClr val="00B0F0"/>
            </a:solidFill>
            <a:prstDash val="solid"/>
            <a:miter lim="800000"/>
            <a:tailEnd type="triangle"/>
          </a:ln>
          <a:effectLst/>
        </p:spPr>
      </p:cxnSp>
      <p:cxnSp>
        <p:nvCxnSpPr>
          <p:cNvPr id="73" name="直接箭头连接符 72"/>
          <p:cNvCxnSpPr>
            <a:endCxn id="80" idx="0"/>
          </p:cNvCxnSpPr>
          <p:nvPr/>
        </p:nvCxnSpPr>
        <p:spPr>
          <a:xfrm flipH="1">
            <a:off x="3362539" y="4755276"/>
            <a:ext cx="220225" cy="605543"/>
          </a:xfrm>
          <a:prstGeom prst="straightConnector1">
            <a:avLst/>
          </a:prstGeom>
          <a:noFill/>
          <a:ln w="12700" cap="flat" cmpd="sng" algn="ctr">
            <a:solidFill>
              <a:srgbClr val="00B0F0"/>
            </a:solidFill>
            <a:prstDash val="solid"/>
            <a:miter lim="800000"/>
            <a:tailEnd type="triangle"/>
          </a:ln>
          <a:effectLst/>
        </p:spPr>
      </p:cxnSp>
      <p:cxnSp>
        <p:nvCxnSpPr>
          <p:cNvPr id="74" name="直接箭头连接符 73"/>
          <p:cNvCxnSpPr>
            <a:endCxn id="77" idx="0"/>
          </p:cNvCxnSpPr>
          <p:nvPr/>
        </p:nvCxnSpPr>
        <p:spPr>
          <a:xfrm flipH="1">
            <a:off x="2955918" y="4755276"/>
            <a:ext cx="391699" cy="611459"/>
          </a:xfrm>
          <a:prstGeom prst="straightConnector1">
            <a:avLst/>
          </a:prstGeom>
          <a:noFill/>
          <a:ln w="12700" cap="flat" cmpd="sng" algn="ctr">
            <a:solidFill>
              <a:srgbClr val="00B0F0"/>
            </a:solidFill>
            <a:prstDash val="solid"/>
            <a:miter lim="800000"/>
            <a:tailEnd type="triangle"/>
          </a:ln>
          <a:effectLst/>
        </p:spPr>
      </p:cxnSp>
      <p:cxnSp>
        <p:nvCxnSpPr>
          <p:cNvPr id="75" name="直接箭头连接符 74"/>
          <p:cNvCxnSpPr>
            <a:endCxn id="79" idx="0"/>
          </p:cNvCxnSpPr>
          <p:nvPr/>
        </p:nvCxnSpPr>
        <p:spPr>
          <a:xfrm flipH="1">
            <a:off x="3134494" y="4755276"/>
            <a:ext cx="280756" cy="608501"/>
          </a:xfrm>
          <a:prstGeom prst="straightConnector1">
            <a:avLst/>
          </a:prstGeom>
          <a:noFill/>
          <a:ln w="12700" cap="flat" cmpd="sng" algn="ctr">
            <a:solidFill>
              <a:srgbClr val="00B0F0"/>
            </a:solidFill>
            <a:prstDash val="solid"/>
            <a:miter lim="800000"/>
            <a:tailEnd type="triangle"/>
          </a:ln>
          <a:effectLst/>
        </p:spPr>
      </p:cxnSp>
      <p:sp>
        <p:nvSpPr>
          <p:cNvPr id="76" name="矩形 75"/>
          <p:cNvSpPr/>
          <p:nvPr/>
        </p:nvSpPr>
        <p:spPr>
          <a:xfrm>
            <a:off x="2882811" y="5366735"/>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77" name="矩形 76"/>
          <p:cNvSpPr/>
          <p:nvPr/>
        </p:nvSpPr>
        <p:spPr>
          <a:xfrm>
            <a:off x="2932901" y="5366735"/>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78" name="矩形 77"/>
          <p:cNvSpPr/>
          <p:nvPr/>
        </p:nvSpPr>
        <p:spPr>
          <a:xfrm>
            <a:off x="3061388" y="5363777"/>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79" name="矩形 78"/>
          <p:cNvSpPr/>
          <p:nvPr/>
        </p:nvSpPr>
        <p:spPr>
          <a:xfrm>
            <a:off x="3111477" y="5363777"/>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80" name="矩形 79"/>
          <p:cNvSpPr/>
          <p:nvPr/>
        </p:nvSpPr>
        <p:spPr>
          <a:xfrm>
            <a:off x="3339522" y="5360819"/>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81" name="矩形 80"/>
          <p:cNvSpPr/>
          <p:nvPr/>
        </p:nvSpPr>
        <p:spPr>
          <a:xfrm>
            <a:off x="3389611" y="5360819"/>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82" name="矩形 81"/>
          <p:cNvSpPr/>
          <p:nvPr/>
        </p:nvSpPr>
        <p:spPr>
          <a:xfrm>
            <a:off x="3482069" y="5358707"/>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83" name="矩形 82"/>
          <p:cNvSpPr/>
          <p:nvPr/>
        </p:nvSpPr>
        <p:spPr>
          <a:xfrm>
            <a:off x="3532158" y="5358707"/>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84" name="圆角矩形 83"/>
          <p:cNvSpPr/>
          <p:nvPr/>
        </p:nvSpPr>
        <p:spPr>
          <a:xfrm>
            <a:off x="4783759" y="4275192"/>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85" name="圆角矩形 84"/>
          <p:cNvSpPr/>
          <p:nvPr/>
        </p:nvSpPr>
        <p:spPr>
          <a:xfrm>
            <a:off x="4112910" y="4275192"/>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cxnSp>
        <p:nvCxnSpPr>
          <p:cNvPr id="86" name="直接箭头连接符 85"/>
          <p:cNvCxnSpPr/>
          <p:nvPr/>
        </p:nvCxnSpPr>
        <p:spPr>
          <a:xfrm rot="10800000">
            <a:off x="4579109" y="4545046"/>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87" name="直接箭头连接符 86"/>
          <p:cNvCxnSpPr/>
          <p:nvPr/>
        </p:nvCxnSpPr>
        <p:spPr>
          <a:xfrm rot="10800000">
            <a:off x="4579109" y="4461186"/>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88" name="直接箭头连接符 87"/>
          <p:cNvCxnSpPr/>
          <p:nvPr/>
        </p:nvCxnSpPr>
        <p:spPr>
          <a:xfrm rot="10800000">
            <a:off x="4579109" y="4616042"/>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89" name="直接箭头连接符 88"/>
          <p:cNvCxnSpPr>
            <a:endCxn id="103" idx="0"/>
          </p:cNvCxnSpPr>
          <p:nvPr/>
        </p:nvCxnSpPr>
        <p:spPr>
          <a:xfrm>
            <a:off x="4517871" y="4736380"/>
            <a:ext cx="485024" cy="624439"/>
          </a:xfrm>
          <a:prstGeom prst="straightConnector1">
            <a:avLst/>
          </a:prstGeom>
          <a:noFill/>
          <a:ln w="12700" cap="flat" cmpd="sng" algn="ctr">
            <a:solidFill>
              <a:srgbClr val="C7000A"/>
            </a:solidFill>
            <a:prstDash val="solid"/>
            <a:miter lim="800000"/>
            <a:tailEnd type="triangle"/>
          </a:ln>
          <a:effectLst/>
        </p:spPr>
      </p:cxnSp>
      <p:cxnSp>
        <p:nvCxnSpPr>
          <p:cNvPr id="90" name="直接箭头连接符 89"/>
          <p:cNvCxnSpPr>
            <a:endCxn id="102" idx="0"/>
          </p:cNvCxnSpPr>
          <p:nvPr/>
        </p:nvCxnSpPr>
        <p:spPr>
          <a:xfrm>
            <a:off x="4396788" y="4746884"/>
            <a:ext cx="513650" cy="616047"/>
          </a:xfrm>
          <a:prstGeom prst="straightConnector1">
            <a:avLst/>
          </a:prstGeom>
          <a:noFill/>
          <a:ln w="12700" cap="flat" cmpd="sng" algn="ctr">
            <a:solidFill>
              <a:srgbClr val="C7000A"/>
            </a:solidFill>
            <a:prstDash val="solid"/>
            <a:miter lim="800000"/>
            <a:tailEnd type="triangle"/>
          </a:ln>
          <a:effectLst/>
        </p:spPr>
      </p:cxnSp>
      <p:cxnSp>
        <p:nvCxnSpPr>
          <p:cNvPr id="91" name="直接箭头连接符 90"/>
          <p:cNvCxnSpPr>
            <a:endCxn id="97" idx="0"/>
          </p:cNvCxnSpPr>
          <p:nvPr/>
        </p:nvCxnSpPr>
        <p:spPr>
          <a:xfrm>
            <a:off x="4161641" y="4746884"/>
            <a:ext cx="241997" cy="621963"/>
          </a:xfrm>
          <a:prstGeom prst="straightConnector1">
            <a:avLst/>
          </a:prstGeom>
          <a:noFill/>
          <a:ln w="12700" cap="flat" cmpd="sng" algn="ctr">
            <a:solidFill>
              <a:srgbClr val="C7000A"/>
            </a:solidFill>
            <a:prstDash val="solid"/>
            <a:miter lim="800000"/>
            <a:tailEnd type="triangle"/>
          </a:ln>
          <a:effectLst/>
        </p:spPr>
      </p:cxnSp>
      <p:cxnSp>
        <p:nvCxnSpPr>
          <p:cNvPr id="92" name="直接箭头连接符 91"/>
          <p:cNvCxnSpPr>
            <a:endCxn id="99" idx="0"/>
          </p:cNvCxnSpPr>
          <p:nvPr/>
        </p:nvCxnSpPr>
        <p:spPr>
          <a:xfrm>
            <a:off x="4229275" y="4746884"/>
            <a:ext cx="352939" cy="619005"/>
          </a:xfrm>
          <a:prstGeom prst="straightConnector1">
            <a:avLst/>
          </a:prstGeom>
          <a:noFill/>
          <a:ln w="12700" cap="flat" cmpd="sng" algn="ctr">
            <a:solidFill>
              <a:srgbClr val="C7000A"/>
            </a:solidFill>
            <a:prstDash val="solid"/>
            <a:miter lim="800000"/>
            <a:tailEnd type="triangle"/>
          </a:ln>
          <a:effectLst/>
        </p:spPr>
      </p:cxnSp>
      <p:cxnSp>
        <p:nvCxnSpPr>
          <p:cNvPr id="93" name="直接箭头连接符 92"/>
          <p:cNvCxnSpPr>
            <a:endCxn id="104" idx="0"/>
          </p:cNvCxnSpPr>
          <p:nvPr/>
        </p:nvCxnSpPr>
        <p:spPr>
          <a:xfrm flipH="1">
            <a:off x="5052985" y="4746884"/>
            <a:ext cx="148671" cy="613935"/>
          </a:xfrm>
          <a:prstGeom prst="straightConnector1">
            <a:avLst/>
          </a:prstGeom>
          <a:noFill/>
          <a:ln w="12700" cap="flat" cmpd="sng" algn="ctr">
            <a:solidFill>
              <a:srgbClr val="00B0F0"/>
            </a:solidFill>
            <a:prstDash val="solid"/>
            <a:miter lim="800000"/>
            <a:tailEnd type="triangle"/>
          </a:ln>
          <a:effectLst/>
        </p:spPr>
      </p:cxnSp>
      <p:cxnSp>
        <p:nvCxnSpPr>
          <p:cNvPr id="94" name="直接箭头连接符 93"/>
          <p:cNvCxnSpPr>
            <a:endCxn id="101" idx="0"/>
          </p:cNvCxnSpPr>
          <p:nvPr/>
        </p:nvCxnSpPr>
        <p:spPr>
          <a:xfrm flipH="1">
            <a:off x="4860348" y="4757388"/>
            <a:ext cx="220225" cy="605543"/>
          </a:xfrm>
          <a:prstGeom prst="straightConnector1">
            <a:avLst/>
          </a:prstGeom>
          <a:noFill/>
          <a:ln w="12700" cap="flat" cmpd="sng" algn="ctr">
            <a:solidFill>
              <a:srgbClr val="00B0F0"/>
            </a:solidFill>
            <a:prstDash val="solid"/>
            <a:miter lim="800000"/>
            <a:tailEnd type="triangle"/>
          </a:ln>
          <a:effectLst/>
        </p:spPr>
      </p:cxnSp>
      <p:cxnSp>
        <p:nvCxnSpPr>
          <p:cNvPr id="95" name="直接箭头连接符 94"/>
          <p:cNvCxnSpPr>
            <a:endCxn id="98" idx="0"/>
          </p:cNvCxnSpPr>
          <p:nvPr/>
        </p:nvCxnSpPr>
        <p:spPr>
          <a:xfrm flipH="1">
            <a:off x="4453727" y="4757388"/>
            <a:ext cx="391699" cy="611459"/>
          </a:xfrm>
          <a:prstGeom prst="straightConnector1">
            <a:avLst/>
          </a:prstGeom>
          <a:noFill/>
          <a:ln w="12700" cap="flat" cmpd="sng" algn="ctr">
            <a:solidFill>
              <a:srgbClr val="00B0F0"/>
            </a:solidFill>
            <a:prstDash val="solid"/>
            <a:miter lim="800000"/>
            <a:tailEnd type="triangle"/>
          </a:ln>
          <a:effectLst/>
        </p:spPr>
      </p:cxnSp>
      <p:cxnSp>
        <p:nvCxnSpPr>
          <p:cNvPr id="96" name="直接箭头连接符 95"/>
          <p:cNvCxnSpPr>
            <a:endCxn id="100" idx="0"/>
          </p:cNvCxnSpPr>
          <p:nvPr/>
        </p:nvCxnSpPr>
        <p:spPr>
          <a:xfrm flipH="1">
            <a:off x="4632304" y="4757388"/>
            <a:ext cx="280756" cy="608501"/>
          </a:xfrm>
          <a:prstGeom prst="straightConnector1">
            <a:avLst/>
          </a:prstGeom>
          <a:noFill/>
          <a:ln w="12700" cap="flat" cmpd="sng" algn="ctr">
            <a:solidFill>
              <a:srgbClr val="00B0F0"/>
            </a:solidFill>
            <a:prstDash val="solid"/>
            <a:miter lim="800000"/>
            <a:tailEnd type="triangle"/>
          </a:ln>
          <a:effectLst/>
        </p:spPr>
      </p:cxnSp>
      <p:sp>
        <p:nvSpPr>
          <p:cNvPr id="97" name="矩形 96"/>
          <p:cNvSpPr/>
          <p:nvPr/>
        </p:nvSpPr>
        <p:spPr>
          <a:xfrm>
            <a:off x="4380620" y="5368847"/>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98" name="矩形 97"/>
          <p:cNvSpPr/>
          <p:nvPr/>
        </p:nvSpPr>
        <p:spPr>
          <a:xfrm>
            <a:off x="4430710" y="5368847"/>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99" name="矩形 98"/>
          <p:cNvSpPr/>
          <p:nvPr/>
        </p:nvSpPr>
        <p:spPr>
          <a:xfrm>
            <a:off x="4559197" y="5365889"/>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100" name="矩形 99"/>
          <p:cNvSpPr/>
          <p:nvPr/>
        </p:nvSpPr>
        <p:spPr>
          <a:xfrm>
            <a:off x="4609286" y="5365889"/>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101" name="矩形 100"/>
          <p:cNvSpPr/>
          <p:nvPr/>
        </p:nvSpPr>
        <p:spPr>
          <a:xfrm>
            <a:off x="4837331" y="5362931"/>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102" name="矩形 101"/>
          <p:cNvSpPr/>
          <p:nvPr/>
        </p:nvSpPr>
        <p:spPr>
          <a:xfrm>
            <a:off x="4887420" y="5362931"/>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103" name="矩形 102"/>
          <p:cNvSpPr/>
          <p:nvPr/>
        </p:nvSpPr>
        <p:spPr>
          <a:xfrm>
            <a:off x="4979878" y="5360819"/>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104" name="矩形 103"/>
          <p:cNvSpPr/>
          <p:nvPr/>
        </p:nvSpPr>
        <p:spPr>
          <a:xfrm>
            <a:off x="5029967" y="5360819"/>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cxnSp>
        <p:nvCxnSpPr>
          <p:cNvPr id="105" name="肘形连接符 104"/>
          <p:cNvCxnSpPr>
            <a:stCxn id="44" idx="2"/>
            <a:endCxn id="78" idx="2"/>
          </p:cNvCxnSpPr>
          <p:nvPr/>
        </p:nvCxnSpPr>
        <p:spPr>
          <a:xfrm rot="16200000" flipH="1">
            <a:off x="2542250" y="4945864"/>
            <a:ext cx="7183" cy="1077128"/>
          </a:xfrm>
          <a:prstGeom prst="bentConnector3">
            <a:avLst>
              <a:gd name="adj1" fmla="val 4542003"/>
            </a:avLst>
          </a:prstGeom>
          <a:noFill/>
          <a:ln w="12700" cap="flat" cmpd="dbl" algn="ctr">
            <a:solidFill>
              <a:srgbClr val="C7000A"/>
            </a:solidFill>
            <a:prstDash val="solid"/>
            <a:miter lim="800000"/>
            <a:headEnd type="triangle"/>
            <a:tailEnd type="triangle"/>
          </a:ln>
          <a:effectLst/>
        </p:spPr>
      </p:cxnSp>
      <p:cxnSp>
        <p:nvCxnSpPr>
          <p:cNvPr id="106" name="肘形连接符 105"/>
          <p:cNvCxnSpPr>
            <a:stCxn id="40" idx="2"/>
            <a:endCxn id="76" idx="2"/>
          </p:cNvCxnSpPr>
          <p:nvPr/>
        </p:nvCxnSpPr>
        <p:spPr>
          <a:xfrm rot="16200000" flipH="1">
            <a:off x="2381266" y="4966414"/>
            <a:ext cx="8029" cy="1041098"/>
          </a:xfrm>
          <a:prstGeom prst="bentConnector3">
            <a:avLst>
              <a:gd name="adj1" fmla="val 2752895"/>
            </a:avLst>
          </a:prstGeom>
          <a:noFill/>
          <a:ln w="12700" cap="flat" cmpd="dbl" algn="ctr">
            <a:solidFill>
              <a:srgbClr val="0070C0"/>
            </a:solidFill>
            <a:prstDash val="solid"/>
            <a:miter lim="800000"/>
            <a:headEnd type="triangle"/>
            <a:tailEnd type="triangle"/>
          </a:ln>
          <a:effectLst/>
        </p:spPr>
      </p:cxnSp>
      <p:cxnSp>
        <p:nvCxnSpPr>
          <p:cNvPr id="107" name="肘形连接符 106"/>
          <p:cNvCxnSpPr>
            <a:stCxn id="80" idx="2"/>
            <a:endCxn id="97" idx="2"/>
          </p:cNvCxnSpPr>
          <p:nvPr/>
        </p:nvCxnSpPr>
        <p:spPr>
          <a:xfrm rot="16200000" flipH="1">
            <a:off x="3879075" y="4968527"/>
            <a:ext cx="8029" cy="1041098"/>
          </a:xfrm>
          <a:prstGeom prst="bentConnector3">
            <a:avLst>
              <a:gd name="adj1" fmla="val 2752895"/>
            </a:avLst>
          </a:prstGeom>
          <a:noFill/>
          <a:ln w="12700" cap="flat" cmpd="dbl" algn="ctr">
            <a:solidFill>
              <a:srgbClr val="0070C0"/>
            </a:solidFill>
            <a:prstDash val="solid"/>
            <a:miter lim="800000"/>
            <a:headEnd type="triangle"/>
            <a:tailEnd type="triangle"/>
          </a:ln>
          <a:effectLst/>
        </p:spPr>
      </p:cxnSp>
      <p:cxnSp>
        <p:nvCxnSpPr>
          <p:cNvPr id="108" name="肘形连接符 107"/>
          <p:cNvCxnSpPr>
            <a:stCxn id="82" idx="2"/>
            <a:endCxn id="99" idx="2"/>
          </p:cNvCxnSpPr>
          <p:nvPr/>
        </p:nvCxnSpPr>
        <p:spPr>
          <a:xfrm rot="16200000" flipH="1">
            <a:off x="4040059" y="4947976"/>
            <a:ext cx="7183" cy="1077128"/>
          </a:xfrm>
          <a:prstGeom prst="bentConnector3">
            <a:avLst>
              <a:gd name="adj1" fmla="val 4433182"/>
            </a:avLst>
          </a:prstGeom>
          <a:noFill/>
          <a:ln w="12700" cap="flat" cmpd="dbl" algn="ctr">
            <a:solidFill>
              <a:srgbClr val="C7000A"/>
            </a:solidFill>
            <a:prstDash val="solid"/>
            <a:miter lim="800000"/>
            <a:headEnd type="triangle"/>
            <a:tailEnd type="triangle"/>
          </a:ln>
          <a:effectLst/>
        </p:spPr>
      </p:cxnSp>
      <p:sp>
        <p:nvSpPr>
          <p:cNvPr id="109" name="文本框 108"/>
          <p:cNvSpPr txBox="1"/>
          <p:nvPr/>
        </p:nvSpPr>
        <p:spPr>
          <a:xfrm>
            <a:off x="1875625" y="3994386"/>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110" name="文本框 109"/>
          <p:cNvSpPr txBox="1"/>
          <p:nvPr/>
        </p:nvSpPr>
        <p:spPr>
          <a:xfrm>
            <a:off x="969379" y="4971587"/>
            <a:ext cx="276273" cy="131213"/>
          </a:xfrm>
          <a:prstGeom prst="rect">
            <a:avLst/>
          </a:prstGeom>
          <a:noFill/>
        </p:spPr>
        <p:txBody>
          <a:bodyPr wrap="square" lIns="0" tIns="0" rIns="0" bIns="0" rtlCol="0" anchor="ctr" anchorCtr="1">
            <a:noAutofit/>
          </a:bodyPr>
          <a:lstStyle/>
          <a:p>
            <a:pPr fontAlgn="ctr"/>
            <a:r>
              <a:rPr lang="en-US" sz="600">
                <a:solidFill>
                  <a:srgbClr val="1D1D1A"/>
                </a:solidFill>
                <a:latin typeface="Arial" panose="020B0604020202020204" pitchFamily="34" charset="0"/>
              </a:rPr>
              <a:t>100GE</a:t>
            </a:r>
            <a:endParaRPr lang="en-US" altLang="zh-CN" sz="600">
              <a:solidFill>
                <a:srgbClr val="1D1D1A"/>
              </a:solidFill>
              <a:latin typeface="Arial" panose="020B0604020202020204" pitchFamily="34" charset="0"/>
              <a:ea typeface="微软雅黑" panose="020B0503020204020204" pitchFamily="34" charset="-122"/>
            </a:endParaRPr>
          </a:p>
        </p:txBody>
      </p:sp>
      <p:sp>
        <p:nvSpPr>
          <p:cNvPr id="112" name="文本框 111"/>
          <p:cNvSpPr txBox="1"/>
          <p:nvPr/>
        </p:nvSpPr>
        <p:spPr>
          <a:xfrm>
            <a:off x="1588015" y="4261723"/>
            <a:ext cx="213169" cy="111490"/>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4*50GE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113" name="文本框 112"/>
          <p:cNvSpPr txBox="1"/>
          <p:nvPr/>
        </p:nvSpPr>
        <p:spPr>
          <a:xfrm>
            <a:off x="3081300" y="4257858"/>
            <a:ext cx="213169" cy="111490"/>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4*50GE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114" name="文本框 113"/>
          <p:cNvSpPr txBox="1"/>
          <p:nvPr/>
        </p:nvSpPr>
        <p:spPr>
          <a:xfrm>
            <a:off x="1044794" y="5369496"/>
            <a:ext cx="276273" cy="131213"/>
          </a:xfrm>
          <a:prstGeom prst="rect">
            <a:avLst/>
          </a:prstGeom>
          <a:noFill/>
        </p:spPr>
        <p:txBody>
          <a:bodyPr wrap="square" lIns="0" tIns="0" rIns="0" bIns="0" rtlCol="0" anchor="ctr" anchorCtr="1">
            <a:noAutofit/>
          </a:bodyPr>
          <a:lstStyle/>
          <a:p>
            <a:pPr fontAlgn="ctr"/>
            <a:r>
              <a:rPr lang="en-US" sz="400">
                <a:solidFill>
                  <a:srgbClr val="1D1D1A"/>
                </a:solidFill>
                <a:latin typeface="Arial" panose="020B0604020202020204" pitchFamily="34" charset="0"/>
              </a:rPr>
              <a:t>QSFP-DD</a:t>
            </a:r>
            <a:endParaRPr lang="en-US" altLang="zh-CN" sz="400">
              <a:solidFill>
                <a:srgbClr val="1D1D1A"/>
              </a:solidFill>
              <a:latin typeface="Arial" panose="020B0604020202020204" pitchFamily="34" charset="0"/>
              <a:ea typeface="微软雅黑" panose="020B0503020204020204" pitchFamily="34" charset="-122"/>
            </a:endParaRPr>
          </a:p>
        </p:txBody>
      </p:sp>
      <p:sp>
        <p:nvSpPr>
          <p:cNvPr id="119" name="文本框 118"/>
          <p:cNvSpPr txBox="1"/>
          <p:nvPr/>
        </p:nvSpPr>
        <p:spPr>
          <a:xfrm>
            <a:off x="808117" y="4160775"/>
            <a:ext cx="276273" cy="131213"/>
          </a:xfrm>
          <a:prstGeom prst="rect">
            <a:avLst/>
          </a:prstGeom>
          <a:noFill/>
        </p:spPr>
        <p:txBody>
          <a:bodyPr wrap="square" lIns="0" tIns="0" rIns="0" bIns="0" rtlCol="0" anchor="ctr" anchorCtr="1">
            <a:noAutofit/>
          </a:bodyPr>
          <a:lstStyle/>
          <a:p>
            <a:pPr fontAlgn="ctr"/>
            <a:r>
              <a:rPr lang="en-US" sz="500">
                <a:solidFill>
                  <a:srgbClr val="1D1D1A"/>
                </a:solidFill>
                <a:latin typeface="Arial" panose="020B0604020202020204" pitchFamily="34" charset="0"/>
              </a:rPr>
              <a:t>4*25GE</a:t>
            </a:r>
            <a:endParaRPr lang="en-US" altLang="zh-CN" sz="500">
              <a:solidFill>
                <a:srgbClr val="1D1D1A"/>
              </a:solidFill>
              <a:latin typeface="Arial" panose="020B0604020202020204" pitchFamily="34" charset="0"/>
              <a:ea typeface="微软雅黑" panose="020B0503020204020204" pitchFamily="34" charset="-122"/>
            </a:endParaRPr>
          </a:p>
        </p:txBody>
      </p:sp>
      <p:sp>
        <p:nvSpPr>
          <p:cNvPr id="120" name="文本框 119"/>
          <p:cNvSpPr txBox="1"/>
          <p:nvPr/>
        </p:nvSpPr>
        <p:spPr>
          <a:xfrm>
            <a:off x="1215856" y="3999100"/>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121" name="文本框 120"/>
          <p:cNvSpPr txBox="1"/>
          <p:nvPr/>
        </p:nvSpPr>
        <p:spPr>
          <a:xfrm>
            <a:off x="3339414" y="4005978"/>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122" name="文本框 121"/>
          <p:cNvSpPr txBox="1"/>
          <p:nvPr/>
        </p:nvSpPr>
        <p:spPr>
          <a:xfrm>
            <a:off x="2679645" y="4010692"/>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123" name="圆角矩形 122"/>
          <p:cNvSpPr/>
          <p:nvPr/>
        </p:nvSpPr>
        <p:spPr>
          <a:xfrm>
            <a:off x="1054972" y="3491792"/>
            <a:ext cx="1273743" cy="591633"/>
          </a:xfrm>
          <a:prstGeom prst="roundRect">
            <a:avLst/>
          </a:prstGeom>
          <a:noFill/>
          <a:ln w="9525" cap="flat" cmpd="sng" algn="ctr">
            <a:solidFill>
              <a:srgbClr val="00B050"/>
            </a:solidFill>
            <a:prstDash val="solid"/>
            <a:miter lim="800000"/>
            <a:headEnd type="none" w="med" len="med"/>
            <a:tailEnd type="arrow" w="med" len="med"/>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124" name="圆角矩形 123"/>
          <p:cNvSpPr/>
          <p:nvPr/>
        </p:nvSpPr>
        <p:spPr>
          <a:xfrm>
            <a:off x="2570133" y="3498517"/>
            <a:ext cx="1251960" cy="591633"/>
          </a:xfrm>
          <a:prstGeom prst="roundRect">
            <a:avLst/>
          </a:prstGeom>
          <a:noFill/>
          <a:ln w="9525" cap="flat" cmpd="sng" algn="ctr">
            <a:solidFill>
              <a:srgbClr val="00B050"/>
            </a:solidFill>
            <a:prstDash val="solid"/>
            <a:miter lim="800000"/>
            <a:headEnd type="none" w="med" len="med"/>
            <a:tailEnd type="arrow" w="med" len="med"/>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125" name="圆角矩形 124"/>
          <p:cNvSpPr/>
          <p:nvPr/>
        </p:nvSpPr>
        <p:spPr>
          <a:xfrm>
            <a:off x="1054972" y="4213489"/>
            <a:ext cx="1281994" cy="591633"/>
          </a:xfrm>
          <a:prstGeom prst="roundRect">
            <a:avLst/>
          </a:prstGeom>
          <a:noFill/>
          <a:ln w="19050" cap="flat" cmpd="sng" algn="ctr">
            <a:solidFill>
              <a:srgbClr val="00B050"/>
            </a:solidFill>
            <a:prstDash val="solid"/>
            <a:miter lim="800000"/>
            <a:headEnd type="none" w="med" len="med"/>
            <a:tailEnd type="arrow" w="med" len="med"/>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21" name="圆角矩形 320"/>
          <p:cNvSpPr/>
          <p:nvPr/>
        </p:nvSpPr>
        <p:spPr>
          <a:xfrm>
            <a:off x="4465473"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322" name="圆角矩形 321"/>
          <p:cNvSpPr/>
          <p:nvPr/>
        </p:nvSpPr>
        <p:spPr>
          <a:xfrm>
            <a:off x="4346552"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323" name="圆角矩形 322"/>
          <p:cNvSpPr/>
          <p:nvPr/>
        </p:nvSpPr>
        <p:spPr>
          <a:xfrm>
            <a:off x="4108709"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324" name="直接箭头连接符 323"/>
          <p:cNvCxnSpPr>
            <a:stCxn id="321" idx="2"/>
          </p:cNvCxnSpPr>
          <p:nvPr/>
        </p:nvCxnSpPr>
        <p:spPr>
          <a:xfrm>
            <a:off x="4520191" y="3988964"/>
            <a:ext cx="2038" cy="284116"/>
          </a:xfrm>
          <a:prstGeom prst="straightConnector1">
            <a:avLst/>
          </a:prstGeom>
          <a:noFill/>
          <a:ln w="19050" cap="flat" cmpd="sng" algn="ctr">
            <a:solidFill>
              <a:srgbClr val="C7000A"/>
            </a:solidFill>
            <a:prstDash val="solid"/>
            <a:miter lim="800000"/>
            <a:tailEnd type="triangle"/>
          </a:ln>
          <a:effectLst/>
        </p:spPr>
      </p:cxnSp>
      <p:cxnSp>
        <p:nvCxnSpPr>
          <p:cNvPr id="325" name="直接箭头连接符 324"/>
          <p:cNvCxnSpPr/>
          <p:nvPr/>
        </p:nvCxnSpPr>
        <p:spPr>
          <a:xfrm rot="10800000" flipV="1">
            <a:off x="4399107" y="4004748"/>
            <a:ext cx="0" cy="268331"/>
          </a:xfrm>
          <a:prstGeom prst="straightConnector1">
            <a:avLst/>
          </a:prstGeom>
          <a:noFill/>
          <a:ln w="19050" cap="flat" cmpd="sng" algn="ctr">
            <a:solidFill>
              <a:srgbClr val="C7000A"/>
            </a:solidFill>
            <a:prstDash val="solid"/>
            <a:miter lim="800000"/>
            <a:tailEnd type="triangle"/>
          </a:ln>
          <a:effectLst/>
        </p:spPr>
      </p:cxnSp>
      <p:cxnSp>
        <p:nvCxnSpPr>
          <p:cNvPr id="326" name="直接箭头连接符 325"/>
          <p:cNvCxnSpPr/>
          <p:nvPr/>
        </p:nvCxnSpPr>
        <p:spPr>
          <a:xfrm rot="10800000" flipV="1">
            <a:off x="4163961" y="4004748"/>
            <a:ext cx="0" cy="268331"/>
          </a:xfrm>
          <a:prstGeom prst="straightConnector1">
            <a:avLst/>
          </a:prstGeom>
          <a:noFill/>
          <a:ln w="19050" cap="flat" cmpd="sng" algn="ctr">
            <a:solidFill>
              <a:srgbClr val="C7000A"/>
            </a:solidFill>
            <a:prstDash val="solid"/>
            <a:miter lim="800000"/>
            <a:tailEnd type="triangle"/>
          </a:ln>
          <a:effectLst/>
        </p:spPr>
      </p:cxnSp>
      <p:sp>
        <p:nvSpPr>
          <p:cNvPr id="327" name="圆角矩形 326"/>
          <p:cNvSpPr/>
          <p:nvPr/>
        </p:nvSpPr>
        <p:spPr>
          <a:xfrm>
            <a:off x="4226122"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328" name="直接箭头连接符 327"/>
          <p:cNvCxnSpPr/>
          <p:nvPr/>
        </p:nvCxnSpPr>
        <p:spPr>
          <a:xfrm rot="10800000" flipV="1">
            <a:off x="4281373" y="4004748"/>
            <a:ext cx="0" cy="268331"/>
          </a:xfrm>
          <a:prstGeom prst="straightConnector1">
            <a:avLst/>
          </a:prstGeom>
          <a:noFill/>
          <a:ln w="19050" cap="flat" cmpd="sng" algn="ctr">
            <a:solidFill>
              <a:srgbClr val="C7000A"/>
            </a:solidFill>
            <a:prstDash val="solid"/>
            <a:miter lim="800000"/>
            <a:tailEnd type="triangle"/>
          </a:ln>
          <a:effectLst/>
        </p:spPr>
      </p:cxnSp>
      <p:sp>
        <p:nvSpPr>
          <p:cNvPr id="329" name="圆角矩形 328"/>
          <p:cNvSpPr/>
          <p:nvPr/>
        </p:nvSpPr>
        <p:spPr>
          <a:xfrm>
            <a:off x="5144775"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330" name="圆角矩形 329"/>
          <p:cNvSpPr/>
          <p:nvPr/>
        </p:nvSpPr>
        <p:spPr>
          <a:xfrm>
            <a:off x="5025853"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331" name="圆角矩形 330"/>
          <p:cNvSpPr/>
          <p:nvPr/>
        </p:nvSpPr>
        <p:spPr>
          <a:xfrm>
            <a:off x="4788011"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332" name="直接箭头连接符 331"/>
          <p:cNvCxnSpPr>
            <a:stCxn id="329" idx="2"/>
          </p:cNvCxnSpPr>
          <p:nvPr/>
        </p:nvCxnSpPr>
        <p:spPr>
          <a:xfrm>
            <a:off x="5199493" y="3988964"/>
            <a:ext cx="2038" cy="284116"/>
          </a:xfrm>
          <a:prstGeom prst="straightConnector1">
            <a:avLst/>
          </a:prstGeom>
          <a:noFill/>
          <a:ln w="19050" cap="flat" cmpd="sng" algn="ctr">
            <a:solidFill>
              <a:srgbClr val="C7000A"/>
            </a:solidFill>
            <a:prstDash val="solid"/>
            <a:miter lim="800000"/>
            <a:tailEnd type="triangle"/>
          </a:ln>
          <a:effectLst/>
        </p:spPr>
      </p:cxnSp>
      <p:cxnSp>
        <p:nvCxnSpPr>
          <p:cNvPr id="333" name="直接箭头连接符 332"/>
          <p:cNvCxnSpPr/>
          <p:nvPr/>
        </p:nvCxnSpPr>
        <p:spPr>
          <a:xfrm rot="10800000" flipV="1">
            <a:off x="5078409" y="4004748"/>
            <a:ext cx="0" cy="268331"/>
          </a:xfrm>
          <a:prstGeom prst="straightConnector1">
            <a:avLst/>
          </a:prstGeom>
          <a:noFill/>
          <a:ln w="19050" cap="flat" cmpd="sng" algn="ctr">
            <a:solidFill>
              <a:srgbClr val="C7000A"/>
            </a:solidFill>
            <a:prstDash val="solid"/>
            <a:miter lim="800000"/>
            <a:tailEnd type="triangle"/>
          </a:ln>
          <a:effectLst/>
        </p:spPr>
      </p:cxnSp>
      <p:cxnSp>
        <p:nvCxnSpPr>
          <p:cNvPr id="334" name="直接箭头连接符 333"/>
          <p:cNvCxnSpPr/>
          <p:nvPr/>
        </p:nvCxnSpPr>
        <p:spPr>
          <a:xfrm rot="10800000" flipV="1">
            <a:off x="4843262" y="4004748"/>
            <a:ext cx="0" cy="268331"/>
          </a:xfrm>
          <a:prstGeom prst="straightConnector1">
            <a:avLst/>
          </a:prstGeom>
          <a:noFill/>
          <a:ln w="19050" cap="flat" cmpd="sng" algn="ctr">
            <a:solidFill>
              <a:srgbClr val="C7000A"/>
            </a:solidFill>
            <a:prstDash val="solid"/>
            <a:miter lim="800000"/>
            <a:tailEnd type="triangle"/>
          </a:ln>
          <a:effectLst/>
        </p:spPr>
      </p:cxnSp>
      <p:sp>
        <p:nvSpPr>
          <p:cNvPr id="335" name="圆角矩形 334"/>
          <p:cNvSpPr/>
          <p:nvPr/>
        </p:nvSpPr>
        <p:spPr>
          <a:xfrm>
            <a:off x="4905423" y="3653550"/>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336" name="直接箭头连接符 335"/>
          <p:cNvCxnSpPr/>
          <p:nvPr/>
        </p:nvCxnSpPr>
        <p:spPr>
          <a:xfrm rot="10800000" flipV="1">
            <a:off x="4960675" y="4004748"/>
            <a:ext cx="0" cy="268331"/>
          </a:xfrm>
          <a:prstGeom prst="straightConnector1">
            <a:avLst/>
          </a:prstGeom>
          <a:noFill/>
          <a:ln w="19050" cap="flat" cmpd="sng" algn="ctr">
            <a:solidFill>
              <a:srgbClr val="C7000A"/>
            </a:solidFill>
            <a:prstDash val="solid"/>
            <a:miter lim="800000"/>
            <a:tailEnd type="triangle"/>
          </a:ln>
          <a:effectLst/>
        </p:spPr>
      </p:cxnSp>
      <p:sp>
        <p:nvSpPr>
          <p:cNvPr id="337" name="文本框 336"/>
          <p:cNvSpPr txBox="1"/>
          <p:nvPr/>
        </p:nvSpPr>
        <p:spPr>
          <a:xfrm>
            <a:off x="4833022" y="4005978"/>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338" name="文本框 337"/>
          <p:cNvSpPr txBox="1"/>
          <p:nvPr/>
        </p:nvSpPr>
        <p:spPr>
          <a:xfrm>
            <a:off x="4173253" y="4010692"/>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339" name="圆角矩形 338"/>
          <p:cNvSpPr/>
          <p:nvPr/>
        </p:nvSpPr>
        <p:spPr>
          <a:xfrm>
            <a:off x="4063741" y="3498517"/>
            <a:ext cx="1251960" cy="591633"/>
          </a:xfrm>
          <a:prstGeom prst="roundRect">
            <a:avLst/>
          </a:prstGeom>
          <a:noFill/>
          <a:ln w="9525" cap="flat" cmpd="sng" algn="ctr">
            <a:solidFill>
              <a:srgbClr val="00B050"/>
            </a:solidFill>
            <a:prstDash val="solid"/>
            <a:miter lim="800000"/>
            <a:headEnd type="none" w="med" len="med"/>
            <a:tailEnd type="arrow" w="med" len="med"/>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51" name="文本框 350"/>
          <p:cNvSpPr txBox="1"/>
          <p:nvPr/>
        </p:nvSpPr>
        <p:spPr>
          <a:xfrm>
            <a:off x="776406" y="2797552"/>
            <a:ext cx="4516421" cy="215444"/>
          </a:xfrm>
          <a:prstGeom prst="rect">
            <a:avLst/>
          </a:prstGeom>
          <a:noFill/>
        </p:spPr>
        <p:txBody>
          <a:bodyPr wrap="square" lIns="0" tIns="0" rIns="0" bIns="0" rtlCol="0">
            <a:noAutofit/>
          </a:bodyPr>
          <a:lstStyle/>
          <a:p>
            <a:pPr fontAlgn="ctr"/>
            <a:r>
              <a:rPr lang="en-US" sz="1400">
                <a:solidFill>
                  <a:srgbClr val="1D1D1A"/>
                </a:solidFill>
                <a:latin typeface="Arial" panose="020B0604020202020204" pitchFamily="34" charset="0"/>
              </a:rPr>
              <a:t>24-node switch-free networking</a:t>
            </a:r>
          </a:p>
        </p:txBody>
      </p:sp>
      <p:sp>
        <p:nvSpPr>
          <p:cNvPr id="352" name="文本框 351"/>
          <p:cNvSpPr txBox="1"/>
          <p:nvPr/>
        </p:nvSpPr>
        <p:spPr>
          <a:xfrm>
            <a:off x="6487264" y="2879455"/>
            <a:ext cx="3480672" cy="430887"/>
          </a:xfrm>
          <a:prstGeom prst="rect">
            <a:avLst/>
          </a:prstGeom>
          <a:noFill/>
        </p:spPr>
        <p:txBody>
          <a:bodyPr wrap="square" lIns="0" tIns="0" rIns="0" bIns="0" rtlCol="0">
            <a:noAutofit/>
          </a:bodyPr>
          <a:lstStyle/>
          <a:p>
            <a:pPr fontAlgn="ctr"/>
            <a:r>
              <a:rPr lang="en-US" sz="1400">
                <a:solidFill>
                  <a:srgbClr val="1D1D1A"/>
                </a:solidFill>
                <a:latin typeface="Arial" panose="020B0604020202020204" pitchFamily="34" charset="0"/>
              </a:rPr>
              <a:t>Large-scale cluster switch networking</a:t>
            </a:r>
          </a:p>
        </p:txBody>
      </p:sp>
      <p:sp>
        <p:nvSpPr>
          <p:cNvPr id="354" name="文本框 353"/>
          <p:cNvSpPr txBox="1"/>
          <p:nvPr/>
        </p:nvSpPr>
        <p:spPr>
          <a:xfrm>
            <a:off x="10232894" y="1714501"/>
            <a:ext cx="804679" cy="698126"/>
          </a:xfrm>
          <a:prstGeom prst="rect">
            <a:avLst/>
          </a:prstGeom>
          <a:noFill/>
          <a:ln>
            <a:solidFill>
              <a:schemeClr val="bg1"/>
            </a:solidFill>
            <a:prstDash val="dash"/>
          </a:ln>
        </p:spPr>
        <p:txBody>
          <a:bodyPr wrap="square" lIns="36000" tIns="36000" rIns="36000" bIns="36000" rtlCol="0" anchor="ctr">
            <a:noAutofit/>
          </a:bodyPr>
          <a:lstStyle/>
          <a:p>
            <a:pPr algn="ctr" fontAlgn="ctr"/>
            <a:r>
              <a:rPr lang="en-US" sz="800">
                <a:solidFill>
                  <a:srgbClr val="C8102E"/>
                </a:solidFill>
                <a:latin typeface="Arial" panose="020B0604020202020204" pitchFamily="34" charset="0"/>
              </a:rPr>
              <a:t>Adopt the Pacific architecture to implement tiered storage.</a:t>
            </a:r>
          </a:p>
        </p:txBody>
      </p:sp>
      <p:cxnSp>
        <p:nvCxnSpPr>
          <p:cNvPr id="356" name="直接箭头连接符 355"/>
          <p:cNvCxnSpPr/>
          <p:nvPr/>
        </p:nvCxnSpPr>
        <p:spPr>
          <a:xfrm flipH="1" flipV="1">
            <a:off x="9875021" y="2304799"/>
            <a:ext cx="366675" cy="1645"/>
          </a:xfrm>
          <a:prstGeom prst="straightConnector1">
            <a:avLst/>
          </a:prstGeom>
          <a:ln>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350" name="标题 1"/>
          <p:cNvSpPr txBox="1">
            <a:spLocks/>
          </p:cNvSpPr>
          <p:nvPr/>
        </p:nvSpPr>
        <p:spPr>
          <a:xfrm>
            <a:off x="621090" y="253397"/>
            <a:ext cx="10337747"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pPr>
              <a:lnSpc>
                <a:spcPct val="100000"/>
              </a:lnSpc>
            </a:pPr>
            <a:r>
              <a:rPr lang="en-US"/>
              <a:t>Atlantic Network Design: Simplified Networking Without Performance Bottleneck</a:t>
            </a:r>
            <a:endParaRPr lang="en-US" altLang="zh-CN"/>
          </a:p>
        </p:txBody>
      </p:sp>
      <p:sp>
        <p:nvSpPr>
          <p:cNvPr id="364" name="圆角矩形 363"/>
          <p:cNvSpPr/>
          <p:nvPr/>
        </p:nvSpPr>
        <p:spPr>
          <a:xfrm>
            <a:off x="7463838" y="4318862"/>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365" name="圆角矩形 364"/>
          <p:cNvSpPr/>
          <p:nvPr/>
        </p:nvSpPr>
        <p:spPr>
          <a:xfrm>
            <a:off x="6792989" y="4318862"/>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366" name="圆角矩形 365"/>
          <p:cNvSpPr/>
          <p:nvPr/>
        </p:nvSpPr>
        <p:spPr>
          <a:xfrm>
            <a:off x="7149753"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367" name="圆角矩形 366"/>
          <p:cNvSpPr/>
          <p:nvPr/>
        </p:nvSpPr>
        <p:spPr>
          <a:xfrm>
            <a:off x="7030832"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368" name="圆角矩形 367"/>
          <p:cNvSpPr/>
          <p:nvPr/>
        </p:nvSpPr>
        <p:spPr>
          <a:xfrm>
            <a:off x="6792989"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369" name="直接箭头连接符 368"/>
          <p:cNvCxnSpPr>
            <a:stCxn id="366" idx="2"/>
          </p:cNvCxnSpPr>
          <p:nvPr/>
        </p:nvCxnSpPr>
        <p:spPr>
          <a:xfrm>
            <a:off x="7204471" y="4036858"/>
            <a:ext cx="2038" cy="282004"/>
          </a:xfrm>
          <a:prstGeom prst="straightConnector1">
            <a:avLst/>
          </a:prstGeom>
          <a:noFill/>
          <a:ln w="19050" cap="flat" cmpd="sng" algn="ctr">
            <a:solidFill>
              <a:srgbClr val="C7000A"/>
            </a:solidFill>
            <a:prstDash val="solid"/>
            <a:miter lim="800000"/>
            <a:tailEnd type="triangle"/>
          </a:ln>
          <a:effectLst/>
        </p:spPr>
      </p:cxnSp>
      <p:cxnSp>
        <p:nvCxnSpPr>
          <p:cNvPr id="370" name="直接箭头连接符 369"/>
          <p:cNvCxnSpPr/>
          <p:nvPr/>
        </p:nvCxnSpPr>
        <p:spPr>
          <a:xfrm rot="10800000" flipV="1">
            <a:off x="7083387" y="4050529"/>
            <a:ext cx="0" cy="268331"/>
          </a:xfrm>
          <a:prstGeom prst="straightConnector1">
            <a:avLst/>
          </a:prstGeom>
          <a:noFill/>
          <a:ln w="19050" cap="flat" cmpd="sng" algn="ctr">
            <a:solidFill>
              <a:srgbClr val="C7000A"/>
            </a:solidFill>
            <a:prstDash val="solid"/>
            <a:miter lim="800000"/>
            <a:tailEnd type="triangle"/>
          </a:ln>
          <a:effectLst/>
        </p:spPr>
      </p:cxnSp>
      <p:cxnSp>
        <p:nvCxnSpPr>
          <p:cNvPr id="371" name="直接箭头连接符 370"/>
          <p:cNvCxnSpPr/>
          <p:nvPr/>
        </p:nvCxnSpPr>
        <p:spPr>
          <a:xfrm rot="10800000" flipV="1">
            <a:off x="6848241" y="4050529"/>
            <a:ext cx="0" cy="268331"/>
          </a:xfrm>
          <a:prstGeom prst="straightConnector1">
            <a:avLst/>
          </a:prstGeom>
          <a:noFill/>
          <a:ln w="19050" cap="flat" cmpd="sng" algn="ctr">
            <a:solidFill>
              <a:srgbClr val="C7000A"/>
            </a:solidFill>
            <a:prstDash val="solid"/>
            <a:miter lim="800000"/>
            <a:tailEnd type="triangle"/>
          </a:ln>
          <a:effectLst/>
        </p:spPr>
      </p:cxnSp>
      <p:sp>
        <p:nvSpPr>
          <p:cNvPr id="372" name="圆角矩形 371"/>
          <p:cNvSpPr/>
          <p:nvPr/>
        </p:nvSpPr>
        <p:spPr>
          <a:xfrm>
            <a:off x="6910402"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373" name="直接箭头连接符 372"/>
          <p:cNvCxnSpPr/>
          <p:nvPr/>
        </p:nvCxnSpPr>
        <p:spPr>
          <a:xfrm rot="10800000" flipV="1">
            <a:off x="6965653" y="4050529"/>
            <a:ext cx="0" cy="268331"/>
          </a:xfrm>
          <a:prstGeom prst="straightConnector1">
            <a:avLst/>
          </a:prstGeom>
          <a:noFill/>
          <a:ln w="19050" cap="flat" cmpd="sng" algn="ctr">
            <a:solidFill>
              <a:srgbClr val="C7000A"/>
            </a:solidFill>
            <a:prstDash val="solid"/>
            <a:miter lim="800000"/>
            <a:tailEnd type="triangle"/>
          </a:ln>
          <a:effectLst/>
        </p:spPr>
      </p:cxnSp>
      <p:cxnSp>
        <p:nvCxnSpPr>
          <p:cNvPr id="374" name="直接箭头连接符 373"/>
          <p:cNvCxnSpPr/>
          <p:nvPr/>
        </p:nvCxnSpPr>
        <p:spPr>
          <a:xfrm rot="10800000">
            <a:off x="7259188" y="4588715"/>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375" name="直接箭头连接符 374"/>
          <p:cNvCxnSpPr/>
          <p:nvPr/>
        </p:nvCxnSpPr>
        <p:spPr>
          <a:xfrm rot="10800000">
            <a:off x="7259188" y="4504855"/>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376" name="直接箭头连接符 375"/>
          <p:cNvCxnSpPr/>
          <p:nvPr/>
        </p:nvCxnSpPr>
        <p:spPr>
          <a:xfrm rot="10800000">
            <a:off x="7259188" y="4659712"/>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377" name="直接箭头连接符 376"/>
          <p:cNvCxnSpPr/>
          <p:nvPr/>
        </p:nvCxnSpPr>
        <p:spPr>
          <a:xfrm rot="10800000">
            <a:off x="7259188" y="4427943"/>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sp>
        <p:nvSpPr>
          <p:cNvPr id="378" name="圆角矩形 377"/>
          <p:cNvSpPr/>
          <p:nvPr/>
        </p:nvSpPr>
        <p:spPr>
          <a:xfrm>
            <a:off x="7829055"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379" name="圆角矩形 378"/>
          <p:cNvSpPr/>
          <p:nvPr/>
        </p:nvSpPr>
        <p:spPr>
          <a:xfrm>
            <a:off x="7710133"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380" name="圆角矩形 379"/>
          <p:cNvSpPr/>
          <p:nvPr/>
        </p:nvSpPr>
        <p:spPr>
          <a:xfrm>
            <a:off x="7472291"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381" name="直接箭头连接符 380"/>
          <p:cNvCxnSpPr>
            <a:stCxn id="378" idx="2"/>
          </p:cNvCxnSpPr>
          <p:nvPr/>
        </p:nvCxnSpPr>
        <p:spPr>
          <a:xfrm>
            <a:off x="7883773" y="4036858"/>
            <a:ext cx="2038" cy="282004"/>
          </a:xfrm>
          <a:prstGeom prst="straightConnector1">
            <a:avLst/>
          </a:prstGeom>
          <a:noFill/>
          <a:ln w="19050" cap="flat" cmpd="sng" algn="ctr">
            <a:solidFill>
              <a:srgbClr val="C7000A"/>
            </a:solidFill>
            <a:prstDash val="solid"/>
            <a:miter lim="800000"/>
            <a:tailEnd type="triangle"/>
          </a:ln>
          <a:effectLst/>
        </p:spPr>
      </p:cxnSp>
      <p:cxnSp>
        <p:nvCxnSpPr>
          <p:cNvPr id="382" name="直接箭头连接符 381"/>
          <p:cNvCxnSpPr/>
          <p:nvPr/>
        </p:nvCxnSpPr>
        <p:spPr>
          <a:xfrm rot="10800000" flipV="1">
            <a:off x="7762689" y="4050529"/>
            <a:ext cx="0" cy="268331"/>
          </a:xfrm>
          <a:prstGeom prst="straightConnector1">
            <a:avLst/>
          </a:prstGeom>
          <a:noFill/>
          <a:ln w="19050" cap="flat" cmpd="sng" algn="ctr">
            <a:solidFill>
              <a:srgbClr val="C7000A"/>
            </a:solidFill>
            <a:prstDash val="solid"/>
            <a:miter lim="800000"/>
            <a:tailEnd type="triangle"/>
          </a:ln>
          <a:effectLst/>
        </p:spPr>
      </p:cxnSp>
      <p:cxnSp>
        <p:nvCxnSpPr>
          <p:cNvPr id="383" name="直接箭头连接符 382"/>
          <p:cNvCxnSpPr/>
          <p:nvPr/>
        </p:nvCxnSpPr>
        <p:spPr>
          <a:xfrm rot="10800000" flipV="1">
            <a:off x="7527542" y="4050529"/>
            <a:ext cx="0" cy="268331"/>
          </a:xfrm>
          <a:prstGeom prst="straightConnector1">
            <a:avLst/>
          </a:prstGeom>
          <a:noFill/>
          <a:ln w="19050" cap="flat" cmpd="sng" algn="ctr">
            <a:solidFill>
              <a:srgbClr val="C7000A"/>
            </a:solidFill>
            <a:prstDash val="solid"/>
            <a:miter lim="800000"/>
            <a:tailEnd type="triangle"/>
          </a:ln>
          <a:effectLst/>
        </p:spPr>
      </p:cxnSp>
      <p:sp>
        <p:nvSpPr>
          <p:cNvPr id="384" name="圆角矩形 383"/>
          <p:cNvSpPr/>
          <p:nvPr/>
        </p:nvSpPr>
        <p:spPr>
          <a:xfrm>
            <a:off x="7589703"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385" name="直接箭头连接符 384"/>
          <p:cNvCxnSpPr/>
          <p:nvPr/>
        </p:nvCxnSpPr>
        <p:spPr>
          <a:xfrm rot="10800000" flipV="1">
            <a:off x="7644955" y="4050529"/>
            <a:ext cx="0" cy="268331"/>
          </a:xfrm>
          <a:prstGeom prst="straightConnector1">
            <a:avLst/>
          </a:prstGeom>
          <a:noFill/>
          <a:ln w="19050" cap="flat" cmpd="sng" algn="ctr">
            <a:solidFill>
              <a:srgbClr val="C7000A"/>
            </a:solidFill>
            <a:prstDash val="solid"/>
            <a:miter lim="800000"/>
            <a:tailEnd type="triangle"/>
          </a:ln>
          <a:effectLst/>
        </p:spPr>
      </p:cxnSp>
      <p:cxnSp>
        <p:nvCxnSpPr>
          <p:cNvPr id="386" name="直接箭头连接符 385"/>
          <p:cNvCxnSpPr>
            <a:endCxn id="402" idx="0"/>
          </p:cNvCxnSpPr>
          <p:nvPr/>
        </p:nvCxnSpPr>
        <p:spPr>
          <a:xfrm>
            <a:off x="7197950" y="4780050"/>
            <a:ext cx="485024" cy="624439"/>
          </a:xfrm>
          <a:prstGeom prst="straightConnector1">
            <a:avLst/>
          </a:prstGeom>
          <a:noFill/>
          <a:ln w="12700" cap="flat" cmpd="sng" algn="ctr">
            <a:solidFill>
              <a:srgbClr val="C7000A"/>
            </a:solidFill>
            <a:prstDash val="solid"/>
            <a:miter lim="800000"/>
            <a:tailEnd type="triangle"/>
          </a:ln>
          <a:effectLst/>
        </p:spPr>
      </p:cxnSp>
      <p:cxnSp>
        <p:nvCxnSpPr>
          <p:cNvPr id="387" name="直接箭头连接符 386"/>
          <p:cNvCxnSpPr>
            <a:endCxn id="399" idx="0"/>
          </p:cNvCxnSpPr>
          <p:nvPr/>
        </p:nvCxnSpPr>
        <p:spPr>
          <a:xfrm>
            <a:off x="7076867" y="4790554"/>
            <a:ext cx="513650" cy="616047"/>
          </a:xfrm>
          <a:prstGeom prst="straightConnector1">
            <a:avLst/>
          </a:prstGeom>
          <a:noFill/>
          <a:ln w="12700" cap="flat" cmpd="sng" algn="ctr">
            <a:solidFill>
              <a:srgbClr val="C7000A"/>
            </a:solidFill>
            <a:prstDash val="solid"/>
            <a:miter lim="800000"/>
            <a:tailEnd type="triangle"/>
          </a:ln>
          <a:effectLst/>
        </p:spPr>
      </p:cxnSp>
      <p:cxnSp>
        <p:nvCxnSpPr>
          <p:cNvPr id="388" name="直接箭头连接符 387"/>
          <p:cNvCxnSpPr>
            <a:endCxn id="394" idx="0"/>
          </p:cNvCxnSpPr>
          <p:nvPr/>
        </p:nvCxnSpPr>
        <p:spPr>
          <a:xfrm>
            <a:off x="6841720" y="4790554"/>
            <a:ext cx="241997" cy="621963"/>
          </a:xfrm>
          <a:prstGeom prst="straightConnector1">
            <a:avLst/>
          </a:prstGeom>
          <a:noFill/>
          <a:ln w="12700" cap="flat" cmpd="sng" algn="ctr">
            <a:solidFill>
              <a:srgbClr val="C7000A"/>
            </a:solidFill>
            <a:prstDash val="solid"/>
            <a:miter lim="800000"/>
            <a:tailEnd type="triangle"/>
          </a:ln>
          <a:effectLst/>
        </p:spPr>
      </p:cxnSp>
      <p:cxnSp>
        <p:nvCxnSpPr>
          <p:cNvPr id="389" name="直接箭头连接符 388"/>
          <p:cNvCxnSpPr>
            <a:endCxn id="396" idx="0"/>
          </p:cNvCxnSpPr>
          <p:nvPr/>
        </p:nvCxnSpPr>
        <p:spPr>
          <a:xfrm>
            <a:off x="6909354" y="4790554"/>
            <a:ext cx="352939" cy="619005"/>
          </a:xfrm>
          <a:prstGeom prst="straightConnector1">
            <a:avLst/>
          </a:prstGeom>
          <a:noFill/>
          <a:ln w="12700" cap="flat" cmpd="sng" algn="ctr">
            <a:solidFill>
              <a:srgbClr val="C7000A"/>
            </a:solidFill>
            <a:prstDash val="solid"/>
            <a:miter lim="800000"/>
            <a:tailEnd type="triangle"/>
          </a:ln>
          <a:effectLst/>
        </p:spPr>
      </p:cxnSp>
      <p:cxnSp>
        <p:nvCxnSpPr>
          <p:cNvPr id="390" name="直接箭头连接符 389"/>
          <p:cNvCxnSpPr>
            <a:endCxn id="403" idx="0"/>
          </p:cNvCxnSpPr>
          <p:nvPr/>
        </p:nvCxnSpPr>
        <p:spPr>
          <a:xfrm flipH="1">
            <a:off x="7733064" y="4790554"/>
            <a:ext cx="148671" cy="613935"/>
          </a:xfrm>
          <a:prstGeom prst="straightConnector1">
            <a:avLst/>
          </a:prstGeom>
          <a:noFill/>
          <a:ln w="12700" cap="flat" cmpd="sng" algn="ctr">
            <a:solidFill>
              <a:srgbClr val="00B0F0"/>
            </a:solidFill>
            <a:prstDash val="solid"/>
            <a:miter lim="800000"/>
            <a:tailEnd type="triangle"/>
          </a:ln>
          <a:effectLst/>
        </p:spPr>
      </p:cxnSp>
      <p:cxnSp>
        <p:nvCxnSpPr>
          <p:cNvPr id="391" name="直接箭头连接符 390"/>
          <p:cNvCxnSpPr>
            <a:endCxn id="398" idx="0"/>
          </p:cNvCxnSpPr>
          <p:nvPr/>
        </p:nvCxnSpPr>
        <p:spPr>
          <a:xfrm flipH="1">
            <a:off x="7540427" y="4801058"/>
            <a:ext cx="220225" cy="605543"/>
          </a:xfrm>
          <a:prstGeom prst="straightConnector1">
            <a:avLst/>
          </a:prstGeom>
          <a:noFill/>
          <a:ln w="12700" cap="flat" cmpd="sng" algn="ctr">
            <a:solidFill>
              <a:srgbClr val="00B0F0"/>
            </a:solidFill>
            <a:prstDash val="solid"/>
            <a:miter lim="800000"/>
            <a:tailEnd type="triangle"/>
          </a:ln>
          <a:effectLst/>
        </p:spPr>
      </p:cxnSp>
      <p:cxnSp>
        <p:nvCxnSpPr>
          <p:cNvPr id="392" name="直接箭头连接符 391"/>
          <p:cNvCxnSpPr>
            <a:endCxn id="395" idx="0"/>
          </p:cNvCxnSpPr>
          <p:nvPr/>
        </p:nvCxnSpPr>
        <p:spPr>
          <a:xfrm flipH="1">
            <a:off x="7133806" y="4801058"/>
            <a:ext cx="391699" cy="611459"/>
          </a:xfrm>
          <a:prstGeom prst="straightConnector1">
            <a:avLst/>
          </a:prstGeom>
          <a:noFill/>
          <a:ln w="12700" cap="flat" cmpd="sng" algn="ctr">
            <a:solidFill>
              <a:srgbClr val="00B0F0"/>
            </a:solidFill>
            <a:prstDash val="solid"/>
            <a:miter lim="800000"/>
            <a:tailEnd type="triangle"/>
          </a:ln>
          <a:effectLst/>
        </p:spPr>
      </p:cxnSp>
      <p:cxnSp>
        <p:nvCxnSpPr>
          <p:cNvPr id="393" name="直接箭头连接符 392"/>
          <p:cNvCxnSpPr>
            <a:endCxn id="397" idx="0"/>
          </p:cNvCxnSpPr>
          <p:nvPr/>
        </p:nvCxnSpPr>
        <p:spPr>
          <a:xfrm flipH="1">
            <a:off x="7312382" y="4801058"/>
            <a:ext cx="280756" cy="608501"/>
          </a:xfrm>
          <a:prstGeom prst="straightConnector1">
            <a:avLst/>
          </a:prstGeom>
          <a:noFill/>
          <a:ln w="12700" cap="flat" cmpd="sng" algn="ctr">
            <a:solidFill>
              <a:srgbClr val="00B0F0"/>
            </a:solidFill>
            <a:prstDash val="solid"/>
            <a:miter lim="800000"/>
            <a:tailEnd type="triangle"/>
          </a:ln>
          <a:effectLst/>
        </p:spPr>
      </p:cxnSp>
      <p:sp>
        <p:nvSpPr>
          <p:cNvPr id="394" name="矩形 393"/>
          <p:cNvSpPr/>
          <p:nvPr/>
        </p:nvSpPr>
        <p:spPr>
          <a:xfrm>
            <a:off x="7060699" y="5412517"/>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95" name="矩形 394"/>
          <p:cNvSpPr/>
          <p:nvPr/>
        </p:nvSpPr>
        <p:spPr>
          <a:xfrm>
            <a:off x="7110789" y="5412517"/>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96" name="矩形 395"/>
          <p:cNvSpPr/>
          <p:nvPr/>
        </p:nvSpPr>
        <p:spPr>
          <a:xfrm>
            <a:off x="7239276" y="5409559"/>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97" name="矩形 396"/>
          <p:cNvSpPr/>
          <p:nvPr/>
        </p:nvSpPr>
        <p:spPr>
          <a:xfrm>
            <a:off x="7289365" y="5409559"/>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98" name="矩形 397"/>
          <p:cNvSpPr/>
          <p:nvPr/>
        </p:nvSpPr>
        <p:spPr>
          <a:xfrm>
            <a:off x="7517410" y="5406601"/>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399" name="矩形 398"/>
          <p:cNvSpPr/>
          <p:nvPr/>
        </p:nvSpPr>
        <p:spPr>
          <a:xfrm>
            <a:off x="7567499" y="5406601"/>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02" name="矩形 401"/>
          <p:cNvSpPr/>
          <p:nvPr/>
        </p:nvSpPr>
        <p:spPr>
          <a:xfrm>
            <a:off x="7659957" y="5404489"/>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03" name="矩形 402"/>
          <p:cNvSpPr/>
          <p:nvPr/>
        </p:nvSpPr>
        <p:spPr>
          <a:xfrm>
            <a:off x="7710046" y="5404489"/>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04" name="圆角矩形 403"/>
          <p:cNvSpPr/>
          <p:nvPr/>
        </p:nvSpPr>
        <p:spPr>
          <a:xfrm>
            <a:off x="8961647" y="4320974"/>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405" name="圆角矩形 404"/>
          <p:cNvSpPr/>
          <p:nvPr/>
        </p:nvSpPr>
        <p:spPr>
          <a:xfrm>
            <a:off x="8290798" y="4320974"/>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406" name="圆角矩形 405"/>
          <p:cNvSpPr/>
          <p:nvPr/>
        </p:nvSpPr>
        <p:spPr>
          <a:xfrm>
            <a:off x="8647562"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407" name="圆角矩形 406"/>
          <p:cNvSpPr/>
          <p:nvPr/>
        </p:nvSpPr>
        <p:spPr>
          <a:xfrm>
            <a:off x="8528641"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408" name="圆角矩形 407"/>
          <p:cNvSpPr/>
          <p:nvPr/>
        </p:nvSpPr>
        <p:spPr>
          <a:xfrm>
            <a:off x="8290798"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409" name="直接箭头连接符 408"/>
          <p:cNvCxnSpPr>
            <a:stCxn id="406" idx="2"/>
          </p:cNvCxnSpPr>
          <p:nvPr/>
        </p:nvCxnSpPr>
        <p:spPr>
          <a:xfrm>
            <a:off x="8702280" y="4036858"/>
            <a:ext cx="2038" cy="284116"/>
          </a:xfrm>
          <a:prstGeom prst="straightConnector1">
            <a:avLst/>
          </a:prstGeom>
          <a:noFill/>
          <a:ln w="19050" cap="flat" cmpd="sng" algn="ctr">
            <a:solidFill>
              <a:srgbClr val="C7000A"/>
            </a:solidFill>
            <a:prstDash val="solid"/>
            <a:miter lim="800000"/>
            <a:tailEnd type="triangle"/>
          </a:ln>
          <a:effectLst/>
        </p:spPr>
      </p:cxnSp>
      <p:cxnSp>
        <p:nvCxnSpPr>
          <p:cNvPr id="410" name="直接箭头连接符 409"/>
          <p:cNvCxnSpPr/>
          <p:nvPr/>
        </p:nvCxnSpPr>
        <p:spPr>
          <a:xfrm rot="10800000" flipV="1">
            <a:off x="8581196" y="4052642"/>
            <a:ext cx="0" cy="268331"/>
          </a:xfrm>
          <a:prstGeom prst="straightConnector1">
            <a:avLst/>
          </a:prstGeom>
          <a:noFill/>
          <a:ln w="19050" cap="flat" cmpd="sng" algn="ctr">
            <a:solidFill>
              <a:srgbClr val="C7000A"/>
            </a:solidFill>
            <a:prstDash val="solid"/>
            <a:miter lim="800000"/>
            <a:tailEnd type="triangle"/>
          </a:ln>
          <a:effectLst/>
        </p:spPr>
      </p:cxnSp>
      <p:cxnSp>
        <p:nvCxnSpPr>
          <p:cNvPr id="411" name="直接箭头连接符 410"/>
          <p:cNvCxnSpPr/>
          <p:nvPr/>
        </p:nvCxnSpPr>
        <p:spPr>
          <a:xfrm rot="10800000" flipV="1">
            <a:off x="8346050" y="4052642"/>
            <a:ext cx="0" cy="268331"/>
          </a:xfrm>
          <a:prstGeom prst="straightConnector1">
            <a:avLst/>
          </a:prstGeom>
          <a:noFill/>
          <a:ln w="19050" cap="flat" cmpd="sng" algn="ctr">
            <a:solidFill>
              <a:srgbClr val="C7000A"/>
            </a:solidFill>
            <a:prstDash val="solid"/>
            <a:miter lim="800000"/>
            <a:tailEnd type="triangle"/>
          </a:ln>
          <a:effectLst/>
        </p:spPr>
      </p:cxnSp>
      <p:sp>
        <p:nvSpPr>
          <p:cNvPr id="412" name="圆角矩形 411"/>
          <p:cNvSpPr/>
          <p:nvPr/>
        </p:nvSpPr>
        <p:spPr>
          <a:xfrm>
            <a:off x="8408211"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413" name="直接箭头连接符 412"/>
          <p:cNvCxnSpPr/>
          <p:nvPr/>
        </p:nvCxnSpPr>
        <p:spPr>
          <a:xfrm rot="10800000" flipV="1">
            <a:off x="8463462" y="4052642"/>
            <a:ext cx="0" cy="268331"/>
          </a:xfrm>
          <a:prstGeom prst="straightConnector1">
            <a:avLst/>
          </a:prstGeom>
          <a:noFill/>
          <a:ln w="19050" cap="flat" cmpd="sng" algn="ctr">
            <a:solidFill>
              <a:srgbClr val="C7000A"/>
            </a:solidFill>
            <a:prstDash val="solid"/>
            <a:miter lim="800000"/>
            <a:tailEnd type="triangle"/>
          </a:ln>
          <a:effectLst/>
        </p:spPr>
      </p:cxnSp>
      <p:cxnSp>
        <p:nvCxnSpPr>
          <p:cNvPr id="414" name="直接箭头连接符 413"/>
          <p:cNvCxnSpPr/>
          <p:nvPr/>
        </p:nvCxnSpPr>
        <p:spPr>
          <a:xfrm rot="10800000">
            <a:off x="8756997" y="4590828"/>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415" name="直接箭头连接符 414"/>
          <p:cNvCxnSpPr/>
          <p:nvPr/>
        </p:nvCxnSpPr>
        <p:spPr>
          <a:xfrm rot="10800000">
            <a:off x="8756997" y="4506968"/>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416" name="直接箭头连接符 415"/>
          <p:cNvCxnSpPr/>
          <p:nvPr/>
        </p:nvCxnSpPr>
        <p:spPr>
          <a:xfrm rot="10800000">
            <a:off x="8756997" y="4661824"/>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417" name="直接箭头连接符 416"/>
          <p:cNvCxnSpPr/>
          <p:nvPr/>
        </p:nvCxnSpPr>
        <p:spPr>
          <a:xfrm rot="10800000">
            <a:off x="8756997" y="4430055"/>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sp>
        <p:nvSpPr>
          <p:cNvPr id="418" name="圆角矩形 417"/>
          <p:cNvSpPr/>
          <p:nvPr/>
        </p:nvSpPr>
        <p:spPr>
          <a:xfrm>
            <a:off x="9326864"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419" name="圆角矩形 418"/>
          <p:cNvSpPr/>
          <p:nvPr/>
        </p:nvSpPr>
        <p:spPr>
          <a:xfrm>
            <a:off x="9207942"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420" name="圆角矩形 419"/>
          <p:cNvSpPr/>
          <p:nvPr/>
        </p:nvSpPr>
        <p:spPr>
          <a:xfrm>
            <a:off x="8970100"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421" name="直接箭头连接符 420"/>
          <p:cNvCxnSpPr>
            <a:stCxn id="418" idx="2"/>
          </p:cNvCxnSpPr>
          <p:nvPr/>
        </p:nvCxnSpPr>
        <p:spPr>
          <a:xfrm>
            <a:off x="9381582" y="4036858"/>
            <a:ext cx="2038" cy="284116"/>
          </a:xfrm>
          <a:prstGeom prst="straightConnector1">
            <a:avLst/>
          </a:prstGeom>
          <a:noFill/>
          <a:ln w="19050" cap="flat" cmpd="sng" algn="ctr">
            <a:solidFill>
              <a:srgbClr val="C7000A"/>
            </a:solidFill>
            <a:prstDash val="solid"/>
            <a:miter lim="800000"/>
            <a:tailEnd type="triangle"/>
          </a:ln>
          <a:effectLst/>
        </p:spPr>
      </p:cxnSp>
      <p:cxnSp>
        <p:nvCxnSpPr>
          <p:cNvPr id="422" name="直接箭头连接符 421"/>
          <p:cNvCxnSpPr/>
          <p:nvPr/>
        </p:nvCxnSpPr>
        <p:spPr>
          <a:xfrm rot="10800000" flipV="1">
            <a:off x="9260498" y="4052642"/>
            <a:ext cx="0" cy="268331"/>
          </a:xfrm>
          <a:prstGeom prst="straightConnector1">
            <a:avLst/>
          </a:prstGeom>
          <a:noFill/>
          <a:ln w="19050" cap="flat" cmpd="sng" algn="ctr">
            <a:solidFill>
              <a:srgbClr val="C7000A"/>
            </a:solidFill>
            <a:prstDash val="solid"/>
            <a:miter lim="800000"/>
            <a:tailEnd type="triangle"/>
          </a:ln>
          <a:effectLst/>
        </p:spPr>
      </p:cxnSp>
      <p:cxnSp>
        <p:nvCxnSpPr>
          <p:cNvPr id="423" name="直接箭头连接符 422"/>
          <p:cNvCxnSpPr/>
          <p:nvPr/>
        </p:nvCxnSpPr>
        <p:spPr>
          <a:xfrm rot="10800000" flipV="1">
            <a:off x="9025351" y="4052642"/>
            <a:ext cx="0" cy="268331"/>
          </a:xfrm>
          <a:prstGeom prst="straightConnector1">
            <a:avLst/>
          </a:prstGeom>
          <a:noFill/>
          <a:ln w="19050" cap="flat" cmpd="sng" algn="ctr">
            <a:solidFill>
              <a:srgbClr val="C7000A"/>
            </a:solidFill>
            <a:prstDash val="solid"/>
            <a:miter lim="800000"/>
            <a:tailEnd type="triangle"/>
          </a:ln>
          <a:effectLst/>
        </p:spPr>
      </p:cxnSp>
      <p:sp>
        <p:nvSpPr>
          <p:cNvPr id="424" name="圆角矩形 423"/>
          <p:cNvSpPr/>
          <p:nvPr/>
        </p:nvSpPr>
        <p:spPr>
          <a:xfrm>
            <a:off x="9087512"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425" name="直接箭头连接符 424"/>
          <p:cNvCxnSpPr/>
          <p:nvPr/>
        </p:nvCxnSpPr>
        <p:spPr>
          <a:xfrm rot="10800000" flipV="1">
            <a:off x="9142764" y="4052642"/>
            <a:ext cx="0" cy="268331"/>
          </a:xfrm>
          <a:prstGeom prst="straightConnector1">
            <a:avLst/>
          </a:prstGeom>
          <a:noFill/>
          <a:ln w="19050" cap="flat" cmpd="sng" algn="ctr">
            <a:solidFill>
              <a:srgbClr val="C7000A"/>
            </a:solidFill>
            <a:prstDash val="solid"/>
            <a:miter lim="800000"/>
            <a:tailEnd type="triangle"/>
          </a:ln>
          <a:effectLst/>
        </p:spPr>
      </p:cxnSp>
      <p:cxnSp>
        <p:nvCxnSpPr>
          <p:cNvPr id="426" name="直接箭头连接符 425"/>
          <p:cNvCxnSpPr>
            <a:endCxn id="440" idx="0"/>
          </p:cNvCxnSpPr>
          <p:nvPr/>
        </p:nvCxnSpPr>
        <p:spPr>
          <a:xfrm>
            <a:off x="8695759" y="4782162"/>
            <a:ext cx="485024" cy="624439"/>
          </a:xfrm>
          <a:prstGeom prst="straightConnector1">
            <a:avLst/>
          </a:prstGeom>
          <a:noFill/>
          <a:ln w="12700" cap="flat" cmpd="sng" algn="ctr">
            <a:solidFill>
              <a:srgbClr val="C7000A"/>
            </a:solidFill>
            <a:prstDash val="solid"/>
            <a:miter lim="800000"/>
            <a:tailEnd type="triangle"/>
          </a:ln>
          <a:effectLst/>
        </p:spPr>
      </p:cxnSp>
      <p:cxnSp>
        <p:nvCxnSpPr>
          <p:cNvPr id="427" name="直接箭头连接符 426"/>
          <p:cNvCxnSpPr>
            <a:endCxn id="439" idx="0"/>
          </p:cNvCxnSpPr>
          <p:nvPr/>
        </p:nvCxnSpPr>
        <p:spPr>
          <a:xfrm>
            <a:off x="8574676" y="4792666"/>
            <a:ext cx="513650" cy="616047"/>
          </a:xfrm>
          <a:prstGeom prst="straightConnector1">
            <a:avLst/>
          </a:prstGeom>
          <a:noFill/>
          <a:ln w="12700" cap="flat" cmpd="sng" algn="ctr">
            <a:solidFill>
              <a:srgbClr val="C7000A"/>
            </a:solidFill>
            <a:prstDash val="solid"/>
            <a:miter lim="800000"/>
            <a:tailEnd type="triangle"/>
          </a:ln>
          <a:effectLst/>
        </p:spPr>
      </p:cxnSp>
      <p:cxnSp>
        <p:nvCxnSpPr>
          <p:cNvPr id="428" name="直接箭头连接符 427"/>
          <p:cNvCxnSpPr>
            <a:endCxn id="434" idx="0"/>
          </p:cNvCxnSpPr>
          <p:nvPr/>
        </p:nvCxnSpPr>
        <p:spPr>
          <a:xfrm>
            <a:off x="8339529" y="4792666"/>
            <a:ext cx="241997" cy="621963"/>
          </a:xfrm>
          <a:prstGeom prst="straightConnector1">
            <a:avLst/>
          </a:prstGeom>
          <a:noFill/>
          <a:ln w="12700" cap="flat" cmpd="sng" algn="ctr">
            <a:solidFill>
              <a:srgbClr val="C7000A"/>
            </a:solidFill>
            <a:prstDash val="solid"/>
            <a:miter lim="800000"/>
            <a:tailEnd type="triangle"/>
          </a:ln>
          <a:effectLst/>
        </p:spPr>
      </p:cxnSp>
      <p:cxnSp>
        <p:nvCxnSpPr>
          <p:cNvPr id="429" name="直接箭头连接符 428"/>
          <p:cNvCxnSpPr>
            <a:endCxn id="436" idx="0"/>
          </p:cNvCxnSpPr>
          <p:nvPr/>
        </p:nvCxnSpPr>
        <p:spPr>
          <a:xfrm>
            <a:off x="8407163" y="4792666"/>
            <a:ext cx="352939" cy="619005"/>
          </a:xfrm>
          <a:prstGeom prst="straightConnector1">
            <a:avLst/>
          </a:prstGeom>
          <a:noFill/>
          <a:ln w="12700" cap="flat" cmpd="sng" algn="ctr">
            <a:solidFill>
              <a:srgbClr val="C7000A"/>
            </a:solidFill>
            <a:prstDash val="solid"/>
            <a:miter lim="800000"/>
            <a:tailEnd type="triangle"/>
          </a:ln>
          <a:effectLst/>
        </p:spPr>
      </p:cxnSp>
      <p:cxnSp>
        <p:nvCxnSpPr>
          <p:cNvPr id="430" name="直接箭头连接符 429"/>
          <p:cNvCxnSpPr>
            <a:endCxn id="441" idx="0"/>
          </p:cNvCxnSpPr>
          <p:nvPr/>
        </p:nvCxnSpPr>
        <p:spPr>
          <a:xfrm flipH="1">
            <a:off x="9230873" y="4792666"/>
            <a:ext cx="148671" cy="613935"/>
          </a:xfrm>
          <a:prstGeom prst="straightConnector1">
            <a:avLst/>
          </a:prstGeom>
          <a:noFill/>
          <a:ln w="12700" cap="flat" cmpd="sng" algn="ctr">
            <a:solidFill>
              <a:srgbClr val="00B0F0"/>
            </a:solidFill>
            <a:prstDash val="solid"/>
            <a:miter lim="800000"/>
            <a:tailEnd type="triangle"/>
          </a:ln>
          <a:effectLst/>
        </p:spPr>
      </p:cxnSp>
      <p:cxnSp>
        <p:nvCxnSpPr>
          <p:cNvPr id="431" name="直接箭头连接符 430"/>
          <p:cNvCxnSpPr>
            <a:endCxn id="438" idx="0"/>
          </p:cNvCxnSpPr>
          <p:nvPr/>
        </p:nvCxnSpPr>
        <p:spPr>
          <a:xfrm flipH="1">
            <a:off x="9038236" y="4803170"/>
            <a:ext cx="220225" cy="605543"/>
          </a:xfrm>
          <a:prstGeom prst="straightConnector1">
            <a:avLst/>
          </a:prstGeom>
          <a:noFill/>
          <a:ln w="12700" cap="flat" cmpd="sng" algn="ctr">
            <a:solidFill>
              <a:srgbClr val="00B0F0"/>
            </a:solidFill>
            <a:prstDash val="solid"/>
            <a:miter lim="800000"/>
            <a:tailEnd type="triangle"/>
          </a:ln>
          <a:effectLst/>
        </p:spPr>
      </p:cxnSp>
      <p:cxnSp>
        <p:nvCxnSpPr>
          <p:cNvPr id="432" name="直接箭头连接符 431"/>
          <p:cNvCxnSpPr>
            <a:endCxn id="435" idx="0"/>
          </p:cNvCxnSpPr>
          <p:nvPr/>
        </p:nvCxnSpPr>
        <p:spPr>
          <a:xfrm flipH="1">
            <a:off x="8631615" y="4803170"/>
            <a:ext cx="391699" cy="611459"/>
          </a:xfrm>
          <a:prstGeom prst="straightConnector1">
            <a:avLst/>
          </a:prstGeom>
          <a:noFill/>
          <a:ln w="12700" cap="flat" cmpd="sng" algn="ctr">
            <a:solidFill>
              <a:srgbClr val="00B0F0"/>
            </a:solidFill>
            <a:prstDash val="solid"/>
            <a:miter lim="800000"/>
            <a:tailEnd type="triangle"/>
          </a:ln>
          <a:effectLst/>
        </p:spPr>
      </p:cxnSp>
      <p:cxnSp>
        <p:nvCxnSpPr>
          <p:cNvPr id="433" name="直接箭头连接符 432"/>
          <p:cNvCxnSpPr>
            <a:endCxn id="437" idx="0"/>
          </p:cNvCxnSpPr>
          <p:nvPr/>
        </p:nvCxnSpPr>
        <p:spPr>
          <a:xfrm flipH="1">
            <a:off x="8810191" y="4803170"/>
            <a:ext cx="280756" cy="608501"/>
          </a:xfrm>
          <a:prstGeom prst="straightConnector1">
            <a:avLst/>
          </a:prstGeom>
          <a:noFill/>
          <a:ln w="12700" cap="flat" cmpd="sng" algn="ctr">
            <a:solidFill>
              <a:srgbClr val="00B0F0"/>
            </a:solidFill>
            <a:prstDash val="solid"/>
            <a:miter lim="800000"/>
            <a:tailEnd type="triangle"/>
          </a:ln>
          <a:effectLst/>
        </p:spPr>
      </p:cxnSp>
      <p:sp>
        <p:nvSpPr>
          <p:cNvPr id="434" name="矩形 433"/>
          <p:cNvSpPr/>
          <p:nvPr/>
        </p:nvSpPr>
        <p:spPr>
          <a:xfrm>
            <a:off x="8558508" y="5414629"/>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35" name="矩形 434"/>
          <p:cNvSpPr/>
          <p:nvPr/>
        </p:nvSpPr>
        <p:spPr>
          <a:xfrm>
            <a:off x="8608598" y="5414629"/>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36" name="矩形 435"/>
          <p:cNvSpPr/>
          <p:nvPr/>
        </p:nvSpPr>
        <p:spPr>
          <a:xfrm>
            <a:off x="8737085" y="5411671"/>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37" name="矩形 436"/>
          <p:cNvSpPr/>
          <p:nvPr/>
        </p:nvSpPr>
        <p:spPr>
          <a:xfrm>
            <a:off x="8787174" y="5411671"/>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38" name="矩形 437"/>
          <p:cNvSpPr/>
          <p:nvPr/>
        </p:nvSpPr>
        <p:spPr>
          <a:xfrm>
            <a:off x="9015219" y="5408713"/>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39" name="矩形 438"/>
          <p:cNvSpPr/>
          <p:nvPr/>
        </p:nvSpPr>
        <p:spPr>
          <a:xfrm>
            <a:off x="9065308" y="5408713"/>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40" name="矩形 439"/>
          <p:cNvSpPr/>
          <p:nvPr/>
        </p:nvSpPr>
        <p:spPr>
          <a:xfrm>
            <a:off x="9157766" y="5406601"/>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41" name="矩形 440"/>
          <p:cNvSpPr/>
          <p:nvPr/>
        </p:nvSpPr>
        <p:spPr>
          <a:xfrm>
            <a:off x="9207855" y="5406601"/>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42" name="圆角矩形 441"/>
          <p:cNvSpPr/>
          <p:nvPr/>
        </p:nvSpPr>
        <p:spPr>
          <a:xfrm>
            <a:off x="10459456" y="4323086"/>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sp>
        <p:nvSpPr>
          <p:cNvPr id="443" name="圆角矩形 442"/>
          <p:cNvSpPr/>
          <p:nvPr/>
        </p:nvSpPr>
        <p:spPr>
          <a:xfrm>
            <a:off x="9788607" y="4323086"/>
            <a:ext cx="466199" cy="469580"/>
          </a:xfrm>
          <a:prstGeom prst="roundRect">
            <a:avLst/>
          </a:prstGeom>
          <a:solidFill>
            <a:srgbClr val="EBEBEB"/>
          </a:solidFill>
          <a:ln w="1905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700">
                <a:solidFill>
                  <a:prstClr val="black"/>
                </a:solidFill>
                <a:latin typeface="Arial" panose="020B0604020202020204" pitchFamily="34" charset="0"/>
              </a:rPr>
              <a:t>SD6603</a:t>
            </a:r>
            <a:endParaRPr lang="en-US" altLang="zh-CN" sz="700" kern="0">
              <a:solidFill>
                <a:prstClr val="black"/>
              </a:solidFill>
              <a:latin typeface="Arial" panose="020B0604020202020204" pitchFamily="34" charset="0"/>
              <a:ea typeface="微软雅黑" panose="020B0503020204020204" pitchFamily="34" charset="-122"/>
            </a:endParaRPr>
          </a:p>
        </p:txBody>
      </p:sp>
      <p:cxnSp>
        <p:nvCxnSpPr>
          <p:cNvPr id="444" name="直接箭头连接符 443"/>
          <p:cNvCxnSpPr/>
          <p:nvPr/>
        </p:nvCxnSpPr>
        <p:spPr>
          <a:xfrm rot="10800000">
            <a:off x="10254806" y="4592940"/>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445" name="直接箭头连接符 444"/>
          <p:cNvCxnSpPr/>
          <p:nvPr/>
        </p:nvCxnSpPr>
        <p:spPr>
          <a:xfrm rot="10800000">
            <a:off x="10254806" y="4509080"/>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446" name="直接箭头连接符 445"/>
          <p:cNvCxnSpPr/>
          <p:nvPr/>
        </p:nvCxnSpPr>
        <p:spPr>
          <a:xfrm rot="10800000">
            <a:off x="10254806" y="4663936"/>
            <a:ext cx="204650" cy="0"/>
          </a:xfrm>
          <a:prstGeom prst="straightConnector1">
            <a:avLst/>
          </a:prstGeom>
          <a:noFill/>
          <a:ln w="9525" cap="flat" cmpd="sng" algn="ctr">
            <a:solidFill>
              <a:srgbClr val="00B050"/>
            </a:solidFill>
            <a:prstDash val="solid"/>
            <a:miter lim="800000"/>
            <a:headEnd type="triangle" w="med" len="med"/>
            <a:tailEnd type="triangle" w="med" len="med"/>
          </a:ln>
          <a:effectLst/>
        </p:spPr>
      </p:cxnSp>
      <p:cxnSp>
        <p:nvCxnSpPr>
          <p:cNvPr id="447" name="直接箭头连接符 446"/>
          <p:cNvCxnSpPr>
            <a:endCxn id="461" idx="0"/>
          </p:cNvCxnSpPr>
          <p:nvPr/>
        </p:nvCxnSpPr>
        <p:spPr>
          <a:xfrm>
            <a:off x="10193568" y="4784274"/>
            <a:ext cx="485024" cy="624439"/>
          </a:xfrm>
          <a:prstGeom prst="straightConnector1">
            <a:avLst/>
          </a:prstGeom>
          <a:noFill/>
          <a:ln w="12700" cap="flat" cmpd="sng" algn="ctr">
            <a:solidFill>
              <a:srgbClr val="C7000A"/>
            </a:solidFill>
            <a:prstDash val="solid"/>
            <a:miter lim="800000"/>
            <a:tailEnd type="triangle"/>
          </a:ln>
          <a:effectLst/>
        </p:spPr>
      </p:cxnSp>
      <p:cxnSp>
        <p:nvCxnSpPr>
          <p:cNvPr id="448" name="直接箭头连接符 447"/>
          <p:cNvCxnSpPr>
            <a:endCxn id="460" idx="0"/>
          </p:cNvCxnSpPr>
          <p:nvPr/>
        </p:nvCxnSpPr>
        <p:spPr>
          <a:xfrm>
            <a:off x="10072485" y="4794778"/>
            <a:ext cx="513650" cy="616047"/>
          </a:xfrm>
          <a:prstGeom prst="straightConnector1">
            <a:avLst/>
          </a:prstGeom>
          <a:noFill/>
          <a:ln w="12700" cap="flat" cmpd="sng" algn="ctr">
            <a:solidFill>
              <a:srgbClr val="C7000A"/>
            </a:solidFill>
            <a:prstDash val="solid"/>
            <a:miter lim="800000"/>
            <a:tailEnd type="triangle"/>
          </a:ln>
          <a:effectLst/>
        </p:spPr>
      </p:cxnSp>
      <p:cxnSp>
        <p:nvCxnSpPr>
          <p:cNvPr id="449" name="直接箭头连接符 448"/>
          <p:cNvCxnSpPr>
            <a:endCxn id="455" idx="0"/>
          </p:cNvCxnSpPr>
          <p:nvPr/>
        </p:nvCxnSpPr>
        <p:spPr>
          <a:xfrm>
            <a:off x="9837338" y="4794778"/>
            <a:ext cx="241997" cy="621963"/>
          </a:xfrm>
          <a:prstGeom prst="straightConnector1">
            <a:avLst/>
          </a:prstGeom>
          <a:noFill/>
          <a:ln w="12700" cap="flat" cmpd="sng" algn="ctr">
            <a:solidFill>
              <a:srgbClr val="C7000A"/>
            </a:solidFill>
            <a:prstDash val="solid"/>
            <a:miter lim="800000"/>
            <a:tailEnd type="triangle"/>
          </a:ln>
          <a:effectLst/>
        </p:spPr>
      </p:cxnSp>
      <p:cxnSp>
        <p:nvCxnSpPr>
          <p:cNvPr id="450" name="直接箭头连接符 449"/>
          <p:cNvCxnSpPr>
            <a:endCxn id="457" idx="0"/>
          </p:cNvCxnSpPr>
          <p:nvPr/>
        </p:nvCxnSpPr>
        <p:spPr>
          <a:xfrm>
            <a:off x="9904972" y="4794778"/>
            <a:ext cx="352939" cy="619005"/>
          </a:xfrm>
          <a:prstGeom prst="straightConnector1">
            <a:avLst/>
          </a:prstGeom>
          <a:noFill/>
          <a:ln w="12700" cap="flat" cmpd="sng" algn="ctr">
            <a:solidFill>
              <a:srgbClr val="C7000A"/>
            </a:solidFill>
            <a:prstDash val="solid"/>
            <a:miter lim="800000"/>
            <a:tailEnd type="triangle"/>
          </a:ln>
          <a:effectLst/>
        </p:spPr>
      </p:cxnSp>
      <p:cxnSp>
        <p:nvCxnSpPr>
          <p:cNvPr id="451" name="直接箭头连接符 450"/>
          <p:cNvCxnSpPr>
            <a:endCxn id="462" idx="0"/>
          </p:cNvCxnSpPr>
          <p:nvPr/>
        </p:nvCxnSpPr>
        <p:spPr>
          <a:xfrm flipH="1">
            <a:off x="10728682" y="4794778"/>
            <a:ext cx="148671" cy="613935"/>
          </a:xfrm>
          <a:prstGeom prst="straightConnector1">
            <a:avLst/>
          </a:prstGeom>
          <a:noFill/>
          <a:ln w="12700" cap="flat" cmpd="sng" algn="ctr">
            <a:solidFill>
              <a:srgbClr val="00B0F0"/>
            </a:solidFill>
            <a:prstDash val="solid"/>
            <a:miter lim="800000"/>
            <a:tailEnd type="triangle"/>
          </a:ln>
          <a:effectLst/>
        </p:spPr>
      </p:cxnSp>
      <p:cxnSp>
        <p:nvCxnSpPr>
          <p:cNvPr id="452" name="直接箭头连接符 451"/>
          <p:cNvCxnSpPr>
            <a:endCxn id="459" idx="0"/>
          </p:cNvCxnSpPr>
          <p:nvPr/>
        </p:nvCxnSpPr>
        <p:spPr>
          <a:xfrm flipH="1">
            <a:off x="10536045" y="4805282"/>
            <a:ext cx="220225" cy="605543"/>
          </a:xfrm>
          <a:prstGeom prst="straightConnector1">
            <a:avLst/>
          </a:prstGeom>
          <a:noFill/>
          <a:ln w="12700" cap="flat" cmpd="sng" algn="ctr">
            <a:solidFill>
              <a:srgbClr val="00B0F0"/>
            </a:solidFill>
            <a:prstDash val="solid"/>
            <a:miter lim="800000"/>
            <a:tailEnd type="triangle"/>
          </a:ln>
          <a:effectLst/>
        </p:spPr>
      </p:cxnSp>
      <p:cxnSp>
        <p:nvCxnSpPr>
          <p:cNvPr id="453" name="直接箭头连接符 452"/>
          <p:cNvCxnSpPr>
            <a:endCxn id="456" idx="0"/>
          </p:cNvCxnSpPr>
          <p:nvPr/>
        </p:nvCxnSpPr>
        <p:spPr>
          <a:xfrm flipH="1">
            <a:off x="10129424" y="4805282"/>
            <a:ext cx="391699" cy="611459"/>
          </a:xfrm>
          <a:prstGeom prst="straightConnector1">
            <a:avLst/>
          </a:prstGeom>
          <a:noFill/>
          <a:ln w="12700" cap="flat" cmpd="sng" algn="ctr">
            <a:solidFill>
              <a:srgbClr val="00B0F0"/>
            </a:solidFill>
            <a:prstDash val="solid"/>
            <a:miter lim="800000"/>
            <a:tailEnd type="triangle"/>
          </a:ln>
          <a:effectLst/>
        </p:spPr>
      </p:cxnSp>
      <p:cxnSp>
        <p:nvCxnSpPr>
          <p:cNvPr id="454" name="直接箭头连接符 453"/>
          <p:cNvCxnSpPr>
            <a:endCxn id="458" idx="0"/>
          </p:cNvCxnSpPr>
          <p:nvPr/>
        </p:nvCxnSpPr>
        <p:spPr>
          <a:xfrm flipH="1">
            <a:off x="10308001" y="4805282"/>
            <a:ext cx="280756" cy="608501"/>
          </a:xfrm>
          <a:prstGeom prst="straightConnector1">
            <a:avLst/>
          </a:prstGeom>
          <a:noFill/>
          <a:ln w="12700" cap="flat" cmpd="sng" algn="ctr">
            <a:solidFill>
              <a:srgbClr val="00B0F0"/>
            </a:solidFill>
            <a:prstDash val="solid"/>
            <a:miter lim="800000"/>
            <a:tailEnd type="triangle"/>
          </a:ln>
          <a:effectLst/>
        </p:spPr>
      </p:cxnSp>
      <p:sp>
        <p:nvSpPr>
          <p:cNvPr id="455" name="矩形 454"/>
          <p:cNvSpPr/>
          <p:nvPr/>
        </p:nvSpPr>
        <p:spPr>
          <a:xfrm>
            <a:off x="10056317" y="5416741"/>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56" name="矩形 455"/>
          <p:cNvSpPr/>
          <p:nvPr/>
        </p:nvSpPr>
        <p:spPr>
          <a:xfrm>
            <a:off x="10106407" y="5416741"/>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57" name="矩形 456"/>
          <p:cNvSpPr/>
          <p:nvPr/>
        </p:nvSpPr>
        <p:spPr>
          <a:xfrm>
            <a:off x="10234894" y="5413783"/>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58" name="矩形 457"/>
          <p:cNvSpPr/>
          <p:nvPr/>
        </p:nvSpPr>
        <p:spPr>
          <a:xfrm>
            <a:off x="10284983" y="5413783"/>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59" name="矩形 458"/>
          <p:cNvSpPr/>
          <p:nvPr/>
        </p:nvSpPr>
        <p:spPr>
          <a:xfrm>
            <a:off x="10513028" y="5410825"/>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60" name="矩形 459"/>
          <p:cNvSpPr/>
          <p:nvPr/>
        </p:nvSpPr>
        <p:spPr>
          <a:xfrm>
            <a:off x="10563117" y="5410825"/>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61" name="矩形 460"/>
          <p:cNvSpPr/>
          <p:nvPr/>
        </p:nvSpPr>
        <p:spPr>
          <a:xfrm>
            <a:off x="10655575" y="5408713"/>
            <a:ext cx="46034" cy="124243"/>
          </a:xfrm>
          <a:prstGeom prst="rect">
            <a:avLst/>
          </a:prstGeom>
          <a:noFill/>
          <a:ln w="12700" cap="flat" cmpd="sng" algn="ctr">
            <a:solidFill>
              <a:srgbClr val="C7000A"/>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62" name="矩形 461"/>
          <p:cNvSpPr/>
          <p:nvPr/>
        </p:nvSpPr>
        <p:spPr>
          <a:xfrm>
            <a:off x="10705664" y="5408713"/>
            <a:ext cx="46034" cy="124243"/>
          </a:xfrm>
          <a:prstGeom prst="rect">
            <a:avLst/>
          </a:prstGeom>
          <a:noFill/>
          <a:ln w="12700" cap="flat" cmpd="sng" algn="ctr">
            <a:solidFill>
              <a:srgbClr val="00B0F0"/>
            </a:solidFill>
            <a:prstDash val="solid"/>
            <a:miter lim="800000"/>
            <a:tailEnd type="triangle"/>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67" name="文本框 466"/>
          <p:cNvSpPr txBox="1"/>
          <p:nvPr/>
        </p:nvSpPr>
        <p:spPr>
          <a:xfrm>
            <a:off x="7551322" y="4042280"/>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468" name="文本框 467"/>
          <p:cNvSpPr txBox="1"/>
          <p:nvPr/>
        </p:nvSpPr>
        <p:spPr>
          <a:xfrm>
            <a:off x="6645076" y="5019481"/>
            <a:ext cx="276273" cy="131213"/>
          </a:xfrm>
          <a:prstGeom prst="rect">
            <a:avLst/>
          </a:prstGeom>
          <a:noFill/>
        </p:spPr>
        <p:txBody>
          <a:bodyPr wrap="square" lIns="0" tIns="0" rIns="0" bIns="0" rtlCol="0" anchor="ctr" anchorCtr="1">
            <a:noAutofit/>
          </a:bodyPr>
          <a:lstStyle/>
          <a:p>
            <a:pPr fontAlgn="ctr"/>
            <a:r>
              <a:rPr lang="en-US" sz="600">
                <a:solidFill>
                  <a:srgbClr val="1D1D1A"/>
                </a:solidFill>
                <a:latin typeface="Arial" panose="020B0604020202020204" pitchFamily="34" charset="0"/>
              </a:rPr>
              <a:t>100GE</a:t>
            </a:r>
            <a:endParaRPr lang="en-US" altLang="zh-CN" sz="600">
              <a:solidFill>
                <a:srgbClr val="1D1D1A"/>
              </a:solidFill>
              <a:latin typeface="Arial" panose="020B0604020202020204" pitchFamily="34" charset="0"/>
              <a:ea typeface="微软雅黑" panose="020B0503020204020204" pitchFamily="34" charset="-122"/>
            </a:endParaRPr>
          </a:p>
        </p:txBody>
      </p:sp>
      <p:sp>
        <p:nvSpPr>
          <p:cNvPr id="469" name="文本框 468"/>
          <p:cNvSpPr txBox="1"/>
          <p:nvPr/>
        </p:nvSpPr>
        <p:spPr>
          <a:xfrm>
            <a:off x="7263712" y="4309617"/>
            <a:ext cx="213169" cy="111490"/>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4*50GE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470" name="文本框 469"/>
          <p:cNvSpPr txBox="1"/>
          <p:nvPr/>
        </p:nvSpPr>
        <p:spPr>
          <a:xfrm>
            <a:off x="8756997" y="4305752"/>
            <a:ext cx="213169" cy="111490"/>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4*50GE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471" name="文本框 470"/>
          <p:cNvSpPr txBox="1"/>
          <p:nvPr/>
        </p:nvSpPr>
        <p:spPr>
          <a:xfrm>
            <a:off x="6720491" y="5417390"/>
            <a:ext cx="276273" cy="131213"/>
          </a:xfrm>
          <a:prstGeom prst="rect">
            <a:avLst/>
          </a:prstGeom>
          <a:noFill/>
        </p:spPr>
        <p:txBody>
          <a:bodyPr wrap="square" lIns="0" tIns="0" rIns="0" bIns="0" rtlCol="0" anchor="ctr" anchorCtr="1">
            <a:noAutofit/>
          </a:bodyPr>
          <a:lstStyle/>
          <a:p>
            <a:pPr fontAlgn="ctr"/>
            <a:r>
              <a:rPr lang="en-US" sz="400">
                <a:solidFill>
                  <a:srgbClr val="1D1D1A"/>
                </a:solidFill>
                <a:latin typeface="Arial" panose="020B0604020202020204" pitchFamily="34" charset="0"/>
              </a:rPr>
              <a:t>QSFP-DD</a:t>
            </a:r>
            <a:endParaRPr lang="en-US" altLang="zh-CN" sz="400">
              <a:solidFill>
                <a:srgbClr val="1D1D1A"/>
              </a:solidFill>
              <a:latin typeface="Arial" panose="020B0604020202020204" pitchFamily="34" charset="0"/>
              <a:ea typeface="微软雅黑" panose="020B0503020204020204" pitchFamily="34" charset="-122"/>
            </a:endParaRPr>
          </a:p>
        </p:txBody>
      </p:sp>
      <p:sp>
        <p:nvSpPr>
          <p:cNvPr id="473" name="文本框 472"/>
          <p:cNvSpPr txBox="1"/>
          <p:nvPr/>
        </p:nvSpPr>
        <p:spPr>
          <a:xfrm>
            <a:off x="6483814" y="4208669"/>
            <a:ext cx="276273" cy="131213"/>
          </a:xfrm>
          <a:prstGeom prst="rect">
            <a:avLst/>
          </a:prstGeom>
          <a:noFill/>
        </p:spPr>
        <p:txBody>
          <a:bodyPr wrap="square" lIns="0" tIns="0" rIns="0" bIns="0" rtlCol="0" anchor="ctr" anchorCtr="1">
            <a:noAutofit/>
          </a:bodyPr>
          <a:lstStyle/>
          <a:p>
            <a:pPr fontAlgn="ctr"/>
            <a:r>
              <a:rPr lang="en-US" sz="500">
                <a:solidFill>
                  <a:srgbClr val="1D1D1A"/>
                </a:solidFill>
                <a:latin typeface="Arial" panose="020B0604020202020204" pitchFamily="34" charset="0"/>
              </a:rPr>
              <a:t>4*25GE</a:t>
            </a:r>
            <a:endParaRPr lang="en-US" altLang="zh-CN" sz="500">
              <a:solidFill>
                <a:srgbClr val="1D1D1A"/>
              </a:solidFill>
              <a:latin typeface="Arial" panose="020B0604020202020204" pitchFamily="34" charset="0"/>
              <a:ea typeface="微软雅黑" panose="020B0503020204020204" pitchFamily="34" charset="-122"/>
            </a:endParaRPr>
          </a:p>
        </p:txBody>
      </p:sp>
      <p:sp>
        <p:nvSpPr>
          <p:cNvPr id="474" name="文本框 473"/>
          <p:cNvSpPr txBox="1"/>
          <p:nvPr/>
        </p:nvSpPr>
        <p:spPr>
          <a:xfrm>
            <a:off x="6891553" y="4046994"/>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475" name="文本框 474"/>
          <p:cNvSpPr txBox="1"/>
          <p:nvPr/>
        </p:nvSpPr>
        <p:spPr>
          <a:xfrm>
            <a:off x="9015111" y="4053872"/>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476" name="文本框 475"/>
          <p:cNvSpPr txBox="1"/>
          <p:nvPr/>
        </p:nvSpPr>
        <p:spPr>
          <a:xfrm>
            <a:off x="8355342" y="4058586"/>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477" name="圆角矩形 476"/>
          <p:cNvSpPr/>
          <p:nvPr/>
        </p:nvSpPr>
        <p:spPr>
          <a:xfrm>
            <a:off x="6730669" y="3539686"/>
            <a:ext cx="1273743" cy="591633"/>
          </a:xfrm>
          <a:prstGeom prst="roundRect">
            <a:avLst/>
          </a:prstGeom>
          <a:noFill/>
          <a:ln w="9525" cap="flat" cmpd="sng" algn="ctr">
            <a:solidFill>
              <a:srgbClr val="00B050"/>
            </a:solidFill>
            <a:prstDash val="solid"/>
            <a:miter lim="800000"/>
            <a:headEnd type="none" w="med" len="med"/>
            <a:tailEnd type="arrow" w="med" len="med"/>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78" name="圆角矩形 477"/>
          <p:cNvSpPr/>
          <p:nvPr/>
        </p:nvSpPr>
        <p:spPr>
          <a:xfrm>
            <a:off x="8245830" y="3546411"/>
            <a:ext cx="1251960" cy="591633"/>
          </a:xfrm>
          <a:prstGeom prst="roundRect">
            <a:avLst/>
          </a:prstGeom>
          <a:noFill/>
          <a:ln w="9525" cap="flat" cmpd="sng" algn="ctr">
            <a:solidFill>
              <a:srgbClr val="00B050"/>
            </a:solidFill>
            <a:prstDash val="solid"/>
            <a:miter lim="800000"/>
            <a:headEnd type="none" w="med" len="med"/>
            <a:tailEnd type="arrow" w="med" len="med"/>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79" name="圆角矩形 478"/>
          <p:cNvSpPr/>
          <p:nvPr/>
        </p:nvSpPr>
        <p:spPr>
          <a:xfrm>
            <a:off x="6730669" y="4261383"/>
            <a:ext cx="1281994" cy="591633"/>
          </a:xfrm>
          <a:prstGeom prst="roundRect">
            <a:avLst/>
          </a:prstGeom>
          <a:noFill/>
          <a:ln w="19050" cap="flat" cmpd="sng" algn="ctr">
            <a:solidFill>
              <a:srgbClr val="00B050"/>
            </a:solidFill>
            <a:prstDash val="solid"/>
            <a:miter lim="800000"/>
            <a:headEnd type="none" w="med" len="med"/>
            <a:tailEnd type="arrow" w="med" len="med"/>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sp>
        <p:nvSpPr>
          <p:cNvPr id="481" name="圆角矩形 480"/>
          <p:cNvSpPr/>
          <p:nvPr/>
        </p:nvSpPr>
        <p:spPr>
          <a:xfrm>
            <a:off x="10141170"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482" name="圆角矩形 481"/>
          <p:cNvSpPr/>
          <p:nvPr/>
        </p:nvSpPr>
        <p:spPr>
          <a:xfrm>
            <a:off x="10022249"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483" name="圆角矩形 482"/>
          <p:cNvSpPr/>
          <p:nvPr/>
        </p:nvSpPr>
        <p:spPr>
          <a:xfrm>
            <a:off x="9784406"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484" name="直接箭头连接符 483"/>
          <p:cNvCxnSpPr>
            <a:stCxn id="481" idx="2"/>
          </p:cNvCxnSpPr>
          <p:nvPr/>
        </p:nvCxnSpPr>
        <p:spPr>
          <a:xfrm>
            <a:off x="10195888" y="4036858"/>
            <a:ext cx="2038" cy="284116"/>
          </a:xfrm>
          <a:prstGeom prst="straightConnector1">
            <a:avLst/>
          </a:prstGeom>
          <a:noFill/>
          <a:ln w="19050" cap="flat" cmpd="sng" algn="ctr">
            <a:solidFill>
              <a:srgbClr val="C7000A"/>
            </a:solidFill>
            <a:prstDash val="solid"/>
            <a:miter lim="800000"/>
            <a:tailEnd type="triangle"/>
          </a:ln>
          <a:effectLst/>
        </p:spPr>
      </p:cxnSp>
      <p:cxnSp>
        <p:nvCxnSpPr>
          <p:cNvPr id="485" name="直接箭头连接符 484"/>
          <p:cNvCxnSpPr/>
          <p:nvPr/>
        </p:nvCxnSpPr>
        <p:spPr>
          <a:xfrm rot="10800000" flipV="1">
            <a:off x="10074804" y="4052642"/>
            <a:ext cx="0" cy="268331"/>
          </a:xfrm>
          <a:prstGeom prst="straightConnector1">
            <a:avLst/>
          </a:prstGeom>
          <a:noFill/>
          <a:ln w="19050" cap="flat" cmpd="sng" algn="ctr">
            <a:solidFill>
              <a:srgbClr val="C7000A"/>
            </a:solidFill>
            <a:prstDash val="solid"/>
            <a:miter lim="800000"/>
            <a:tailEnd type="triangle"/>
          </a:ln>
          <a:effectLst/>
        </p:spPr>
      </p:cxnSp>
      <p:cxnSp>
        <p:nvCxnSpPr>
          <p:cNvPr id="486" name="直接箭头连接符 485"/>
          <p:cNvCxnSpPr/>
          <p:nvPr/>
        </p:nvCxnSpPr>
        <p:spPr>
          <a:xfrm rot="10800000" flipV="1">
            <a:off x="9839658" y="4052642"/>
            <a:ext cx="0" cy="268331"/>
          </a:xfrm>
          <a:prstGeom prst="straightConnector1">
            <a:avLst/>
          </a:prstGeom>
          <a:noFill/>
          <a:ln w="19050" cap="flat" cmpd="sng" algn="ctr">
            <a:solidFill>
              <a:srgbClr val="C7000A"/>
            </a:solidFill>
            <a:prstDash val="solid"/>
            <a:miter lim="800000"/>
            <a:tailEnd type="triangle"/>
          </a:ln>
          <a:effectLst/>
        </p:spPr>
      </p:cxnSp>
      <p:sp>
        <p:nvSpPr>
          <p:cNvPr id="487" name="圆角矩形 486"/>
          <p:cNvSpPr/>
          <p:nvPr/>
        </p:nvSpPr>
        <p:spPr>
          <a:xfrm>
            <a:off x="9901819"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488" name="直接箭头连接符 487"/>
          <p:cNvCxnSpPr/>
          <p:nvPr/>
        </p:nvCxnSpPr>
        <p:spPr>
          <a:xfrm rot="10800000" flipV="1">
            <a:off x="9957070" y="4052642"/>
            <a:ext cx="0" cy="268331"/>
          </a:xfrm>
          <a:prstGeom prst="straightConnector1">
            <a:avLst/>
          </a:prstGeom>
          <a:noFill/>
          <a:ln w="19050" cap="flat" cmpd="sng" algn="ctr">
            <a:solidFill>
              <a:srgbClr val="C7000A"/>
            </a:solidFill>
            <a:prstDash val="solid"/>
            <a:miter lim="800000"/>
            <a:tailEnd type="triangle"/>
          </a:ln>
          <a:effectLst/>
        </p:spPr>
      </p:cxnSp>
      <p:sp>
        <p:nvSpPr>
          <p:cNvPr id="489" name="圆角矩形 488"/>
          <p:cNvSpPr/>
          <p:nvPr/>
        </p:nvSpPr>
        <p:spPr>
          <a:xfrm>
            <a:off x="10820472"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490" name="圆角矩形 489"/>
          <p:cNvSpPr/>
          <p:nvPr/>
        </p:nvSpPr>
        <p:spPr>
          <a:xfrm>
            <a:off x="10701550"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sp>
        <p:nvSpPr>
          <p:cNvPr id="491" name="圆角矩形 490"/>
          <p:cNvSpPr/>
          <p:nvPr/>
        </p:nvSpPr>
        <p:spPr>
          <a:xfrm>
            <a:off x="10463708"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492" name="直接箭头连接符 491"/>
          <p:cNvCxnSpPr>
            <a:stCxn id="489" idx="2"/>
          </p:cNvCxnSpPr>
          <p:nvPr/>
        </p:nvCxnSpPr>
        <p:spPr>
          <a:xfrm>
            <a:off x="10875190" y="4036858"/>
            <a:ext cx="2038" cy="284116"/>
          </a:xfrm>
          <a:prstGeom prst="straightConnector1">
            <a:avLst/>
          </a:prstGeom>
          <a:noFill/>
          <a:ln w="19050" cap="flat" cmpd="sng" algn="ctr">
            <a:solidFill>
              <a:srgbClr val="C7000A"/>
            </a:solidFill>
            <a:prstDash val="solid"/>
            <a:miter lim="800000"/>
            <a:tailEnd type="triangle"/>
          </a:ln>
          <a:effectLst/>
        </p:spPr>
      </p:cxnSp>
      <p:cxnSp>
        <p:nvCxnSpPr>
          <p:cNvPr id="493" name="直接箭头连接符 492"/>
          <p:cNvCxnSpPr/>
          <p:nvPr/>
        </p:nvCxnSpPr>
        <p:spPr>
          <a:xfrm rot="10800000" flipV="1">
            <a:off x="10754106" y="4052642"/>
            <a:ext cx="0" cy="268331"/>
          </a:xfrm>
          <a:prstGeom prst="straightConnector1">
            <a:avLst/>
          </a:prstGeom>
          <a:noFill/>
          <a:ln w="19050" cap="flat" cmpd="sng" algn="ctr">
            <a:solidFill>
              <a:srgbClr val="C7000A"/>
            </a:solidFill>
            <a:prstDash val="solid"/>
            <a:miter lim="800000"/>
            <a:tailEnd type="triangle"/>
          </a:ln>
          <a:effectLst/>
        </p:spPr>
      </p:cxnSp>
      <p:cxnSp>
        <p:nvCxnSpPr>
          <p:cNvPr id="494" name="直接箭头连接符 493"/>
          <p:cNvCxnSpPr/>
          <p:nvPr/>
        </p:nvCxnSpPr>
        <p:spPr>
          <a:xfrm rot="10800000" flipV="1">
            <a:off x="10518959" y="4052642"/>
            <a:ext cx="0" cy="268331"/>
          </a:xfrm>
          <a:prstGeom prst="straightConnector1">
            <a:avLst/>
          </a:prstGeom>
          <a:noFill/>
          <a:ln w="19050" cap="flat" cmpd="sng" algn="ctr">
            <a:solidFill>
              <a:srgbClr val="C7000A"/>
            </a:solidFill>
            <a:prstDash val="solid"/>
            <a:miter lim="800000"/>
            <a:tailEnd type="triangle"/>
          </a:ln>
          <a:effectLst/>
        </p:spPr>
      </p:cxnSp>
      <p:sp>
        <p:nvSpPr>
          <p:cNvPr id="495" name="圆角矩形 494"/>
          <p:cNvSpPr/>
          <p:nvPr/>
        </p:nvSpPr>
        <p:spPr>
          <a:xfrm>
            <a:off x="10581120" y="3701444"/>
            <a:ext cx="109435" cy="335414"/>
          </a:xfrm>
          <a:prstGeom prst="roundRect">
            <a:avLst/>
          </a:prstGeom>
          <a:solidFill>
            <a:srgbClr val="EBEBEB"/>
          </a:solidFill>
          <a:ln w="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1620</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496" name="直接箭头连接符 495"/>
          <p:cNvCxnSpPr/>
          <p:nvPr/>
        </p:nvCxnSpPr>
        <p:spPr>
          <a:xfrm rot="10800000" flipV="1">
            <a:off x="10636372" y="4052642"/>
            <a:ext cx="0" cy="268331"/>
          </a:xfrm>
          <a:prstGeom prst="straightConnector1">
            <a:avLst/>
          </a:prstGeom>
          <a:noFill/>
          <a:ln w="19050" cap="flat" cmpd="sng" algn="ctr">
            <a:solidFill>
              <a:srgbClr val="C7000A"/>
            </a:solidFill>
            <a:prstDash val="solid"/>
            <a:miter lim="800000"/>
            <a:tailEnd type="triangle"/>
          </a:ln>
          <a:effectLst/>
        </p:spPr>
      </p:cxnSp>
      <p:sp>
        <p:nvSpPr>
          <p:cNvPr id="497" name="文本框 496"/>
          <p:cNvSpPr txBox="1"/>
          <p:nvPr/>
        </p:nvSpPr>
        <p:spPr>
          <a:xfrm>
            <a:off x="10508719" y="4053872"/>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498" name="文本框 497"/>
          <p:cNvSpPr txBox="1"/>
          <p:nvPr/>
        </p:nvSpPr>
        <p:spPr>
          <a:xfrm>
            <a:off x="9848950" y="4058586"/>
            <a:ext cx="276273" cy="131213"/>
          </a:xfrm>
          <a:prstGeom prst="rect">
            <a:avLst/>
          </a:prstGeom>
          <a:noFill/>
        </p:spPr>
        <p:txBody>
          <a:bodyPr wrap="square" lIns="0" tIns="0" rIns="0" bIns="0" rtlCol="0" anchor="ctr" anchorCtr="1">
            <a:noAutofit/>
          </a:bodyPr>
          <a:lstStyle/>
          <a:p>
            <a:pPr fontAlgn="ctr"/>
            <a:r>
              <a:rPr lang="en-US" sz="100">
                <a:solidFill>
                  <a:srgbClr val="1D1D1A"/>
                </a:solidFill>
                <a:latin typeface="Arial" panose="020B0604020202020204" pitchFamily="34" charset="0"/>
              </a:rPr>
              <a:t>100GE</a:t>
            </a:r>
            <a:endParaRPr lang="en-US" altLang="zh-CN" sz="100">
              <a:solidFill>
                <a:srgbClr val="1D1D1A"/>
              </a:solidFill>
              <a:latin typeface="Arial" panose="020B0604020202020204" pitchFamily="34" charset="0"/>
              <a:ea typeface="微软雅黑" panose="020B0503020204020204" pitchFamily="34" charset="-122"/>
            </a:endParaRPr>
          </a:p>
        </p:txBody>
      </p:sp>
      <p:sp>
        <p:nvSpPr>
          <p:cNvPr id="499" name="圆角矩形 498"/>
          <p:cNvSpPr/>
          <p:nvPr/>
        </p:nvSpPr>
        <p:spPr>
          <a:xfrm>
            <a:off x="9739438" y="3546411"/>
            <a:ext cx="1251960" cy="591633"/>
          </a:xfrm>
          <a:prstGeom prst="roundRect">
            <a:avLst/>
          </a:prstGeom>
          <a:noFill/>
          <a:ln w="9525" cap="flat" cmpd="sng" algn="ctr">
            <a:solidFill>
              <a:srgbClr val="00B050"/>
            </a:solidFill>
            <a:prstDash val="solid"/>
            <a:miter lim="800000"/>
            <a:headEnd type="none" w="med" len="med"/>
            <a:tailEnd type="arrow" w="med" len="med"/>
          </a:ln>
          <a:effectLst/>
        </p:spPr>
        <p:txBody>
          <a:bodyPr wrap="square" lIns="0" tIns="0" rIns="0" bIns="0" rtlCol="0" anchor="ctr">
            <a:noAutofit/>
          </a:bodyPr>
          <a:lstStyle/>
          <a:p>
            <a:pPr algn="ctr" defTabSz="914400" fontAlgn="ctr">
              <a:defRPr/>
            </a:pPr>
            <a:endParaRPr lang="en-US" altLang="zh-CN" sz="1400" kern="0">
              <a:solidFill>
                <a:srgbClr val="1D1D1A"/>
              </a:solidFill>
              <a:latin typeface="Arial" panose="020B0604020202020204" pitchFamily="34" charset="0"/>
              <a:ea typeface="微软雅黑" panose="020B0503020204020204" pitchFamily="34" charset="-122"/>
            </a:endParaRPr>
          </a:p>
        </p:txBody>
      </p:sp>
      <p:grpSp>
        <p:nvGrpSpPr>
          <p:cNvPr id="533" name="组合 532"/>
          <p:cNvGrpSpPr/>
          <p:nvPr/>
        </p:nvGrpSpPr>
        <p:grpSpPr>
          <a:xfrm>
            <a:off x="6792988" y="3190958"/>
            <a:ext cx="1137049" cy="1362694"/>
            <a:chOff x="6039177" y="2886392"/>
            <a:chExt cx="1137049" cy="1362694"/>
          </a:xfrm>
        </p:grpSpPr>
        <p:sp>
          <p:nvSpPr>
            <p:cNvPr id="480" name="圆角矩形 479"/>
            <p:cNvSpPr/>
            <p:nvPr/>
          </p:nvSpPr>
          <p:spPr>
            <a:xfrm>
              <a:off x="6345911" y="2886392"/>
              <a:ext cx="542786" cy="247648"/>
            </a:xfrm>
            <a:prstGeom prst="roundRect">
              <a:avLst/>
            </a:prstGeom>
            <a:solidFill>
              <a:srgbClr val="EBEBEB"/>
            </a:solidFill>
            <a:ln w="1270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Atlantic</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504" name="肘形连接符 503"/>
            <p:cNvCxnSpPr>
              <a:stCxn id="365" idx="1"/>
              <a:endCxn id="480" idx="1"/>
            </p:cNvCxnSpPr>
            <p:nvPr/>
          </p:nvCxnSpPr>
          <p:spPr>
            <a:xfrm rot="10800000" flipH="1">
              <a:off x="6039177" y="3010216"/>
              <a:ext cx="306733" cy="1238870"/>
            </a:xfrm>
            <a:prstGeom prst="bentConnector3">
              <a:avLst>
                <a:gd name="adj1" fmla="val -83843"/>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5" name="肘形连接符 504"/>
            <p:cNvCxnSpPr>
              <a:stCxn id="364" idx="3"/>
              <a:endCxn id="480" idx="3"/>
            </p:cNvCxnSpPr>
            <p:nvPr/>
          </p:nvCxnSpPr>
          <p:spPr>
            <a:xfrm flipH="1" flipV="1">
              <a:off x="6888697" y="3010216"/>
              <a:ext cx="287529" cy="1238870"/>
            </a:xfrm>
            <a:prstGeom prst="bentConnector3">
              <a:avLst>
                <a:gd name="adj1" fmla="val -49691"/>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11" name="组合 510"/>
          <p:cNvGrpSpPr/>
          <p:nvPr/>
        </p:nvGrpSpPr>
        <p:grpSpPr>
          <a:xfrm>
            <a:off x="7536717" y="5527848"/>
            <a:ext cx="59916" cy="504000"/>
            <a:chOff x="10475408" y="4763440"/>
            <a:chExt cx="64122" cy="745371"/>
          </a:xfrm>
        </p:grpSpPr>
        <p:cxnSp>
          <p:nvCxnSpPr>
            <p:cNvPr id="512" name="直接箭头连接符 511"/>
            <p:cNvCxnSpPr/>
            <p:nvPr/>
          </p:nvCxnSpPr>
          <p:spPr>
            <a:xfrm>
              <a:off x="10539530" y="4763441"/>
              <a:ext cx="0" cy="745370"/>
            </a:xfrm>
            <a:prstGeom prst="straightConnector1">
              <a:avLst/>
            </a:prstGeom>
            <a:noFill/>
            <a:ln w="12700" cap="flat" cmpd="sng" algn="ctr">
              <a:solidFill>
                <a:srgbClr val="E9002F">
                  <a:lumMod val="60000"/>
                  <a:lumOff val="40000"/>
                </a:srgbClr>
              </a:solidFill>
              <a:prstDash val="dash"/>
              <a:miter lim="800000"/>
              <a:tailEnd type="triangle"/>
            </a:ln>
            <a:effectLst/>
          </p:spPr>
        </p:cxnSp>
        <p:cxnSp>
          <p:nvCxnSpPr>
            <p:cNvPr id="513" name="直接箭头连接符 512"/>
            <p:cNvCxnSpPr/>
            <p:nvPr/>
          </p:nvCxnSpPr>
          <p:spPr>
            <a:xfrm>
              <a:off x="10475408" y="4763440"/>
              <a:ext cx="0" cy="745370"/>
            </a:xfrm>
            <a:prstGeom prst="straightConnector1">
              <a:avLst/>
            </a:prstGeom>
            <a:noFill/>
            <a:ln w="12700" cap="flat" cmpd="sng" algn="ctr">
              <a:solidFill>
                <a:srgbClr val="0070C0"/>
              </a:solidFill>
              <a:prstDash val="dash"/>
              <a:miter lim="800000"/>
              <a:tailEnd type="triangle"/>
            </a:ln>
            <a:effectLst/>
          </p:spPr>
        </p:cxnSp>
      </p:grpSp>
      <p:grpSp>
        <p:nvGrpSpPr>
          <p:cNvPr id="514" name="组合 513"/>
          <p:cNvGrpSpPr/>
          <p:nvPr/>
        </p:nvGrpSpPr>
        <p:grpSpPr>
          <a:xfrm>
            <a:off x="8574676" y="5527848"/>
            <a:ext cx="59916" cy="504000"/>
            <a:chOff x="10475408" y="4763440"/>
            <a:chExt cx="64122" cy="745371"/>
          </a:xfrm>
        </p:grpSpPr>
        <p:cxnSp>
          <p:nvCxnSpPr>
            <p:cNvPr id="515" name="直接箭头连接符 514"/>
            <p:cNvCxnSpPr/>
            <p:nvPr/>
          </p:nvCxnSpPr>
          <p:spPr>
            <a:xfrm>
              <a:off x="10539530" y="4763441"/>
              <a:ext cx="0" cy="745370"/>
            </a:xfrm>
            <a:prstGeom prst="straightConnector1">
              <a:avLst/>
            </a:prstGeom>
            <a:noFill/>
            <a:ln w="12700" cap="flat" cmpd="sng" algn="ctr">
              <a:solidFill>
                <a:srgbClr val="E9002F">
                  <a:lumMod val="60000"/>
                  <a:lumOff val="40000"/>
                </a:srgbClr>
              </a:solidFill>
              <a:prstDash val="dash"/>
              <a:miter lim="800000"/>
              <a:tailEnd type="triangle"/>
            </a:ln>
            <a:effectLst/>
          </p:spPr>
        </p:cxnSp>
        <p:cxnSp>
          <p:nvCxnSpPr>
            <p:cNvPr id="516" name="直接箭头连接符 515"/>
            <p:cNvCxnSpPr/>
            <p:nvPr/>
          </p:nvCxnSpPr>
          <p:spPr>
            <a:xfrm>
              <a:off x="10475408" y="4763440"/>
              <a:ext cx="0" cy="745370"/>
            </a:xfrm>
            <a:prstGeom prst="straightConnector1">
              <a:avLst/>
            </a:prstGeom>
            <a:noFill/>
            <a:ln w="12700" cap="flat" cmpd="sng" algn="ctr">
              <a:solidFill>
                <a:srgbClr val="0070C0"/>
              </a:solidFill>
              <a:prstDash val="dash"/>
              <a:miter lim="800000"/>
              <a:tailEnd type="triangle"/>
            </a:ln>
            <a:effectLst/>
          </p:spPr>
        </p:cxnSp>
      </p:grpSp>
      <p:grpSp>
        <p:nvGrpSpPr>
          <p:cNvPr id="517" name="组合 516"/>
          <p:cNvGrpSpPr/>
          <p:nvPr/>
        </p:nvGrpSpPr>
        <p:grpSpPr>
          <a:xfrm>
            <a:off x="9032742" y="5527848"/>
            <a:ext cx="59916" cy="504000"/>
            <a:chOff x="10475408" y="4763440"/>
            <a:chExt cx="64122" cy="745371"/>
          </a:xfrm>
        </p:grpSpPr>
        <p:cxnSp>
          <p:nvCxnSpPr>
            <p:cNvPr id="518" name="直接箭头连接符 517"/>
            <p:cNvCxnSpPr/>
            <p:nvPr/>
          </p:nvCxnSpPr>
          <p:spPr>
            <a:xfrm>
              <a:off x="10539530" y="4763441"/>
              <a:ext cx="0" cy="745370"/>
            </a:xfrm>
            <a:prstGeom prst="straightConnector1">
              <a:avLst/>
            </a:prstGeom>
            <a:noFill/>
            <a:ln w="12700" cap="flat" cmpd="sng" algn="ctr">
              <a:solidFill>
                <a:srgbClr val="E9002F">
                  <a:lumMod val="60000"/>
                  <a:lumOff val="40000"/>
                </a:srgbClr>
              </a:solidFill>
              <a:prstDash val="dash"/>
              <a:miter lim="800000"/>
              <a:tailEnd type="triangle"/>
            </a:ln>
            <a:effectLst/>
          </p:spPr>
        </p:cxnSp>
        <p:cxnSp>
          <p:nvCxnSpPr>
            <p:cNvPr id="519" name="直接箭头连接符 518"/>
            <p:cNvCxnSpPr/>
            <p:nvPr/>
          </p:nvCxnSpPr>
          <p:spPr>
            <a:xfrm>
              <a:off x="10475408" y="4763440"/>
              <a:ext cx="0" cy="745370"/>
            </a:xfrm>
            <a:prstGeom prst="straightConnector1">
              <a:avLst/>
            </a:prstGeom>
            <a:noFill/>
            <a:ln w="12700" cap="flat" cmpd="sng" algn="ctr">
              <a:solidFill>
                <a:srgbClr val="0070C0"/>
              </a:solidFill>
              <a:prstDash val="dash"/>
              <a:miter lim="800000"/>
              <a:tailEnd type="triangle"/>
            </a:ln>
            <a:effectLst/>
          </p:spPr>
        </p:cxnSp>
      </p:grpSp>
      <p:grpSp>
        <p:nvGrpSpPr>
          <p:cNvPr id="520" name="组合 519"/>
          <p:cNvGrpSpPr/>
          <p:nvPr/>
        </p:nvGrpSpPr>
        <p:grpSpPr>
          <a:xfrm>
            <a:off x="10080416" y="5527848"/>
            <a:ext cx="59916" cy="504000"/>
            <a:chOff x="10475408" y="4763440"/>
            <a:chExt cx="64122" cy="745371"/>
          </a:xfrm>
        </p:grpSpPr>
        <p:cxnSp>
          <p:nvCxnSpPr>
            <p:cNvPr id="521" name="直接箭头连接符 520"/>
            <p:cNvCxnSpPr/>
            <p:nvPr/>
          </p:nvCxnSpPr>
          <p:spPr>
            <a:xfrm>
              <a:off x="10539530" y="4763441"/>
              <a:ext cx="0" cy="745370"/>
            </a:xfrm>
            <a:prstGeom prst="straightConnector1">
              <a:avLst/>
            </a:prstGeom>
            <a:noFill/>
            <a:ln w="12700" cap="flat" cmpd="sng" algn="ctr">
              <a:solidFill>
                <a:srgbClr val="E9002F">
                  <a:lumMod val="60000"/>
                  <a:lumOff val="40000"/>
                </a:srgbClr>
              </a:solidFill>
              <a:prstDash val="dash"/>
              <a:miter lim="800000"/>
              <a:tailEnd type="triangle"/>
            </a:ln>
            <a:effectLst/>
          </p:spPr>
        </p:cxnSp>
        <p:cxnSp>
          <p:nvCxnSpPr>
            <p:cNvPr id="522" name="直接箭头连接符 521"/>
            <p:cNvCxnSpPr/>
            <p:nvPr/>
          </p:nvCxnSpPr>
          <p:spPr>
            <a:xfrm>
              <a:off x="10475408" y="4763440"/>
              <a:ext cx="0" cy="745370"/>
            </a:xfrm>
            <a:prstGeom prst="straightConnector1">
              <a:avLst/>
            </a:prstGeom>
            <a:noFill/>
            <a:ln w="12700" cap="flat" cmpd="sng" algn="ctr">
              <a:solidFill>
                <a:srgbClr val="0070C0"/>
              </a:solidFill>
              <a:prstDash val="dash"/>
              <a:miter lim="800000"/>
              <a:tailEnd type="triangle"/>
            </a:ln>
            <a:effectLst/>
          </p:spPr>
        </p:cxnSp>
      </p:grpSp>
      <p:grpSp>
        <p:nvGrpSpPr>
          <p:cNvPr id="523" name="组合 522"/>
          <p:cNvGrpSpPr/>
          <p:nvPr/>
        </p:nvGrpSpPr>
        <p:grpSpPr>
          <a:xfrm>
            <a:off x="10537072" y="5527848"/>
            <a:ext cx="59916" cy="504000"/>
            <a:chOff x="10475408" y="4763440"/>
            <a:chExt cx="64122" cy="745371"/>
          </a:xfrm>
        </p:grpSpPr>
        <p:cxnSp>
          <p:nvCxnSpPr>
            <p:cNvPr id="524" name="直接箭头连接符 523"/>
            <p:cNvCxnSpPr/>
            <p:nvPr/>
          </p:nvCxnSpPr>
          <p:spPr>
            <a:xfrm>
              <a:off x="10539530" y="4763441"/>
              <a:ext cx="0" cy="745370"/>
            </a:xfrm>
            <a:prstGeom prst="straightConnector1">
              <a:avLst/>
            </a:prstGeom>
            <a:noFill/>
            <a:ln w="12700" cap="flat" cmpd="sng" algn="ctr">
              <a:solidFill>
                <a:srgbClr val="E9002F">
                  <a:lumMod val="60000"/>
                  <a:lumOff val="40000"/>
                </a:srgbClr>
              </a:solidFill>
              <a:prstDash val="dash"/>
              <a:miter lim="800000"/>
              <a:tailEnd type="triangle"/>
            </a:ln>
            <a:effectLst/>
          </p:spPr>
        </p:cxnSp>
        <p:cxnSp>
          <p:nvCxnSpPr>
            <p:cNvPr id="525" name="直接箭头连接符 524"/>
            <p:cNvCxnSpPr/>
            <p:nvPr/>
          </p:nvCxnSpPr>
          <p:spPr>
            <a:xfrm>
              <a:off x="10475408" y="4763440"/>
              <a:ext cx="0" cy="745370"/>
            </a:xfrm>
            <a:prstGeom prst="straightConnector1">
              <a:avLst/>
            </a:prstGeom>
            <a:noFill/>
            <a:ln w="12700" cap="flat" cmpd="sng" algn="ctr">
              <a:solidFill>
                <a:srgbClr val="0070C0"/>
              </a:solidFill>
              <a:prstDash val="dash"/>
              <a:miter lim="800000"/>
              <a:tailEnd type="triangle"/>
            </a:ln>
            <a:effectLst/>
          </p:spPr>
        </p:cxnSp>
      </p:grpSp>
      <p:grpSp>
        <p:nvGrpSpPr>
          <p:cNvPr id="534" name="组合 533"/>
          <p:cNvGrpSpPr/>
          <p:nvPr/>
        </p:nvGrpSpPr>
        <p:grpSpPr>
          <a:xfrm>
            <a:off x="8290797" y="3190958"/>
            <a:ext cx="1137049" cy="1364806"/>
            <a:chOff x="5983925" y="2886392"/>
            <a:chExt cx="1137049" cy="1364806"/>
          </a:xfrm>
        </p:grpSpPr>
        <p:sp>
          <p:nvSpPr>
            <p:cNvPr id="535" name="圆角矩形 534"/>
            <p:cNvSpPr/>
            <p:nvPr/>
          </p:nvSpPr>
          <p:spPr>
            <a:xfrm>
              <a:off x="6345911" y="2886392"/>
              <a:ext cx="542786" cy="247648"/>
            </a:xfrm>
            <a:prstGeom prst="roundRect">
              <a:avLst/>
            </a:prstGeom>
            <a:solidFill>
              <a:srgbClr val="EBEBEB"/>
            </a:solidFill>
            <a:ln w="1270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Atlantic</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536" name="肘形连接符 535"/>
            <p:cNvCxnSpPr>
              <a:stCxn id="405" idx="1"/>
              <a:endCxn id="535" idx="1"/>
            </p:cNvCxnSpPr>
            <p:nvPr/>
          </p:nvCxnSpPr>
          <p:spPr>
            <a:xfrm rot="10800000" flipH="1">
              <a:off x="5983925" y="3010216"/>
              <a:ext cx="361985" cy="1240982"/>
            </a:xfrm>
            <a:prstGeom prst="bentConnector3">
              <a:avLst>
                <a:gd name="adj1" fmla="val -34207"/>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7" name="肘形连接符 536"/>
            <p:cNvCxnSpPr>
              <a:stCxn id="404" idx="3"/>
              <a:endCxn id="535" idx="3"/>
            </p:cNvCxnSpPr>
            <p:nvPr/>
          </p:nvCxnSpPr>
          <p:spPr>
            <a:xfrm flipH="1" flipV="1">
              <a:off x="6888697" y="3010216"/>
              <a:ext cx="232277" cy="1240982"/>
            </a:xfrm>
            <a:prstGeom prst="bentConnector3">
              <a:avLst>
                <a:gd name="adj1" fmla="val -53309"/>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42" name="组合 541"/>
          <p:cNvGrpSpPr/>
          <p:nvPr/>
        </p:nvGrpSpPr>
        <p:grpSpPr>
          <a:xfrm>
            <a:off x="9788607" y="3190958"/>
            <a:ext cx="1137048" cy="1366918"/>
            <a:chOff x="5958075" y="2886392"/>
            <a:chExt cx="1137048" cy="1366918"/>
          </a:xfrm>
        </p:grpSpPr>
        <p:sp>
          <p:nvSpPr>
            <p:cNvPr id="543" name="圆角矩形 542"/>
            <p:cNvSpPr/>
            <p:nvPr/>
          </p:nvSpPr>
          <p:spPr>
            <a:xfrm>
              <a:off x="6345911" y="2886392"/>
              <a:ext cx="542786" cy="247648"/>
            </a:xfrm>
            <a:prstGeom prst="roundRect">
              <a:avLst/>
            </a:prstGeom>
            <a:solidFill>
              <a:srgbClr val="EBEBEB"/>
            </a:solidFill>
            <a:ln w="1270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Atlantic</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544" name="肘形连接符 543"/>
            <p:cNvCxnSpPr>
              <a:stCxn id="443" idx="1"/>
              <a:endCxn id="543" idx="1"/>
            </p:cNvCxnSpPr>
            <p:nvPr/>
          </p:nvCxnSpPr>
          <p:spPr>
            <a:xfrm rot="10800000" flipH="1">
              <a:off x="5958075" y="3010216"/>
              <a:ext cx="387836" cy="1243094"/>
            </a:xfrm>
            <a:prstGeom prst="bentConnector3">
              <a:avLst>
                <a:gd name="adj1" fmla="val -39294"/>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5" name="肘形连接符 544"/>
            <p:cNvCxnSpPr>
              <a:stCxn id="442" idx="3"/>
              <a:endCxn id="543" idx="3"/>
            </p:cNvCxnSpPr>
            <p:nvPr/>
          </p:nvCxnSpPr>
          <p:spPr>
            <a:xfrm flipH="1" flipV="1">
              <a:off x="6888697" y="3010216"/>
              <a:ext cx="206426" cy="1243094"/>
            </a:xfrm>
            <a:prstGeom prst="bentConnector3">
              <a:avLst>
                <a:gd name="adj1" fmla="val -110742"/>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0" name="组合 549"/>
          <p:cNvGrpSpPr/>
          <p:nvPr/>
        </p:nvGrpSpPr>
        <p:grpSpPr>
          <a:xfrm>
            <a:off x="1434436" y="3143064"/>
            <a:ext cx="1289862" cy="1362694"/>
            <a:chOff x="6345911" y="2886392"/>
            <a:chExt cx="1289862" cy="1362694"/>
          </a:xfrm>
        </p:grpSpPr>
        <p:sp>
          <p:nvSpPr>
            <p:cNvPr id="551" name="圆角矩形 550"/>
            <p:cNvSpPr/>
            <p:nvPr/>
          </p:nvSpPr>
          <p:spPr>
            <a:xfrm>
              <a:off x="6345911" y="2886392"/>
              <a:ext cx="542786" cy="247648"/>
            </a:xfrm>
            <a:prstGeom prst="roundRect">
              <a:avLst/>
            </a:prstGeom>
            <a:solidFill>
              <a:srgbClr val="EBEBEB"/>
            </a:solidFill>
            <a:ln w="1270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Atlantic</a:t>
              </a:r>
            </a:p>
          </p:txBody>
        </p:sp>
        <p:cxnSp>
          <p:nvCxnSpPr>
            <p:cNvPr id="552" name="肘形连接符 551"/>
            <p:cNvCxnSpPr>
              <a:stCxn id="7" idx="1"/>
              <a:endCxn id="551" idx="1"/>
            </p:cNvCxnSpPr>
            <p:nvPr/>
          </p:nvCxnSpPr>
          <p:spPr>
            <a:xfrm rot="10800000">
              <a:off x="6345911" y="3010216"/>
              <a:ext cx="152814" cy="1238870"/>
            </a:xfrm>
            <a:prstGeom prst="bentConnector3">
              <a:avLst>
                <a:gd name="adj1" fmla="val 249594"/>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3" name="肘形连接符 552"/>
            <p:cNvCxnSpPr>
              <a:stCxn id="6" idx="3"/>
              <a:endCxn id="551" idx="3"/>
            </p:cNvCxnSpPr>
            <p:nvPr/>
          </p:nvCxnSpPr>
          <p:spPr>
            <a:xfrm flipH="1" flipV="1">
              <a:off x="6888697" y="3010216"/>
              <a:ext cx="747076" cy="1238870"/>
            </a:xfrm>
            <a:prstGeom prst="bentConnector3">
              <a:avLst>
                <a:gd name="adj1" fmla="val -30599"/>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7" name="组合 556"/>
          <p:cNvGrpSpPr/>
          <p:nvPr/>
        </p:nvGrpSpPr>
        <p:grpSpPr>
          <a:xfrm>
            <a:off x="2977087" y="3143064"/>
            <a:ext cx="1245020" cy="1364806"/>
            <a:chOff x="6345911" y="2886392"/>
            <a:chExt cx="1245020" cy="1364806"/>
          </a:xfrm>
        </p:grpSpPr>
        <p:sp>
          <p:nvSpPr>
            <p:cNvPr id="558" name="圆角矩形 557"/>
            <p:cNvSpPr/>
            <p:nvPr/>
          </p:nvSpPr>
          <p:spPr>
            <a:xfrm>
              <a:off x="6345911" y="2886392"/>
              <a:ext cx="542786" cy="247648"/>
            </a:xfrm>
            <a:prstGeom prst="roundRect">
              <a:avLst/>
            </a:prstGeom>
            <a:solidFill>
              <a:srgbClr val="EBEBEB"/>
            </a:solidFill>
            <a:ln w="1270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Atlantic</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559" name="肘形连接符 558"/>
            <p:cNvCxnSpPr>
              <a:stCxn id="47" idx="1"/>
              <a:endCxn id="558" idx="1"/>
            </p:cNvCxnSpPr>
            <p:nvPr/>
          </p:nvCxnSpPr>
          <p:spPr>
            <a:xfrm rot="10800000">
              <a:off x="6345911" y="3010216"/>
              <a:ext cx="107972" cy="1240982"/>
            </a:xfrm>
            <a:prstGeom prst="bentConnector3">
              <a:avLst>
                <a:gd name="adj1" fmla="val 311722"/>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0" name="肘形连接符 559"/>
            <p:cNvCxnSpPr>
              <a:stCxn id="46" idx="3"/>
              <a:endCxn id="558" idx="3"/>
            </p:cNvCxnSpPr>
            <p:nvPr/>
          </p:nvCxnSpPr>
          <p:spPr>
            <a:xfrm flipH="1" flipV="1">
              <a:off x="6888697" y="3010216"/>
              <a:ext cx="702234" cy="1240982"/>
            </a:xfrm>
            <a:prstGeom prst="bentConnector3">
              <a:avLst>
                <a:gd name="adj1" fmla="val -32553"/>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5" name="组合 564"/>
          <p:cNvGrpSpPr/>
          <p:nvPr/>
        </p:nvGrpSpPr>
        <p:grpSpPr>
          <a:xfrm>
            <a:off x="4482493" y="3143064"/>
            <a:ext cx="1237423" cy="1366918"/>
            <a:chOff x="6345911" y="2886392"/>
            <a:chExt cx="1237423" cy="1366918"/>
          </a:xfrm>
        </p:grpSpPr>
        <p:sp>
          <p:nvSpPr>
            <p:cNvPr id="566" name="圆角矩形 565"/>
            <p:cNvSpPr/>
            <p:nvPr/>
          </p:nvSpPr>
          <p:spPr>
            <a:xfrm>
              <a:off x="6345911" y="2886392"/>
              <a:ext cx="542786" cy="247648"/>
            </a:xfrm>
            <a:prstGeom prst="roundRect">
              <a:avLst/>
            </a:prstGeom>
            <a:solidFill>
              <a:srgbClr val="EBEBEB"/>
            </a:solidFill>
            <a:ln w="12700" cap="flat" cmpd="sng" algn="ctr">
              <a:solidFill>
                <a:srgbClr val="4F81BD">
                  <a:shade val="50000"/>
                </a:srgbClr>
              </a:solidFill>
              <a:prstDash val="solid"/>
            </a:ln>
            <a:effectLst/>
          </p:spPr>
          <p:txBody>
            <a:bodyPr wrap="square" lIns="0" tIns="0" rIns="0" bIns="0" rtlCol="0" anchor="ctr">
              <a:noAutofit/>
            </a:bodyPr>
            <a:lstStyle/>
            <a:p>
              <a:pPr algn="ctr" defTabSz="914400" fontAlgn="ctr">
                <a:spcBef>
                  <a:spcPct val="0"/>
                </a:spcBef>
                <a:spcAft>
                  <a:spcPct val="0"/>
                </a:spcAft>
                <a:defRPr/>
              </a:pPr>
              <a:r>
                <a:rPr lang="en-US" sz="600">
                  <a:solidFill>
                    <a:prstClr val="black"/>
                  </a:solidFill>
                  <a:latin typeface="Arial" panose="020B0604020202020204" pitchFamily="34" charset="0"/>
                </a:rPr>
                <a:t>Atlantic</a:t>
              </a:r>
              <a:endParaRPr lang="en-US" altLang="zh-CN" sz="600" kern="0">
                <a:solidFill>
                  <a:prstClr val="black"/>
                </a:solidFill>
                <a:latin typeface="Arial" panose="020B0604020202020204" pitchFamily="34" charset="0"/>
                <a:ea typeface="微软雅黑" panose="020B0503020204020204" pitchFamily="34" charset="-122"/>
              </a:endParaRPr>
            </a:p>
          </p:txBody>
        </p:sp>
        <p:cxnSp>
          <p:nvCxnSpPr>
            <p:cNvPr id="567" name="肘形连接符 566"/>
            <p:cNvCxnSpPr>
              <a:stCxn id="85" idx="1"/>
              <a:endCxn id="566" idx="1"/>
            </p:cNvCxnSpPr>
            <p:nvPr/>
          </p:nvCxnSpPr>
          <p:spPr>
            <a:xfrm rot="10800000">
              <a:off x="6345912" y="3010216"/>
              <a:ext cx="100375" cy="1243094"/>
            </a:xfrm>
            <a:prstGeom prst="bentConnector3">
              <a:avLst>
                <a:gd name="adj1" fmla="val 327746"/>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8" name="肘形连接符 567"/>
            <p:cNvCxnSpPr>
              <a:stCxn id="84" idx="3"/>
              <a:endCxn id="566" idx="3"/>
            </p:cNvCxnSpPr>
            <p:nvPr/>
          </p:nvCxnSpPr>
          <p:spPr>
            <a:xfrm flipH="1" flipV="1">
              <a:off x="6888697" y="3010216"/>
              <a:ext cx="694637" cy="1243094"/>
            </a:xfrm>
            <a:prstGeom prst="bentConnector3">
              <a:avLst>
                <a:gd name="adj1" fmla="val -32909"/>
              </a:avLst>
            </a:prstGeom>
            <a:ln w="63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8320113"/>
      </p:ext>
    </p:extLst>
  </p:cSld>
  <p:clrMapOvr>
    <a:masterClrMapping/>
  </p:clrMapOvr>
  <p:transition advClick="0" advTm="800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30840" y="3428999"/>
            <a:ext cx="8665923"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868078" y="-4258990"/>
            <a:ext cx="15406146" cy="15406146"/>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ndParaRPr>
          </a:p>
        </p:txBody>
      </p:sp>
      <p:sp>
        <p:nvSpPr>
          <p:cNvPr id="17" name="Oval 4"/>
          <p:cNvSpPr>
            <a:spLocks noChangeArrowheads="1"/>
          </p:cNvSpPr>
          <p:nvPr/>
        </p:nvSpPr>
        <p:spPr bwMode="gray">
          <a:xfrm>
            <a:off x="-3532257" y="-2139800"/>
            <a:ext cx="11086666" cy="11086666"/>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ndParaRPr>
          </a:p>
        </p:txBody>
      </p:sp>
      <p:sp>
        <p:nvSpPr>
          <p:cNvPr id="18" name="Oval 4"/>
          <p:cNvSpPr>
            <a:spLocks noChangeArrowheads="1"/>
          </p:cNvSpPr>
          <p:nvPr/>
        </p:nvSpPr>
        <p:spPr bwMode="gray">
          <a:xfrm>
            <a:off x="-1407936" y="-72190"/>
            <a:ext cx="7002379" cy="7002379"/>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ndParaRPr>
          </a:p>
        </p:txBody>
      </p:sp>
      <p:sp>
        <p:nvSpPr>
          <p:cNvPr id="19" name="Oval 4"/>
          <p:cNvSpPr>
            <a:spLocks noChangeArrowheads="1"/>
          </p:cNvSpPr>
          <p:nvPr/>
        </p:nvSpPr>
        <p:spPr bwMode="gray">
          <a:xfrm>
            <a:off x="-112092" y="1223655"/>
            <a:ext cx="4410691" cy="4410691"/>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ndParaRPr>
          </a:p>
        </p:txBody>
      </p:sp>
      <p:sp>
        <p:nvSpPr>
          <p:cNvPr id="20" name="Oval 4"/>
          <p:cNvSpPr>
            <a:spLocks noChangeArrowheads="1"/>
          </p:cNvSpPr>
          <p:nvPr/>
        </p:nvSpPr>
        <p:spPr bwMode="gray">
          <a:xfrm>
            <a:off x="653427" y="1989174"/>
            <a:ext cx="2879653" cy="2879653"/>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ndParaRPr>
          </a:p>
        </p:txBody>
      </p:sp>
      <p:sp>
        <p:nvSpPr>
          <p:cNvPr id="26" name="Oval 14"/>
          <p:cNvSpPr>
            <a:spLocks noChangeArrowheads="1"/>
          </p:cNvSpPr>
          <p:nvPr/>
        </p:nvSpPr>
        <p:spPr bwMode="auto">
          <a:xfrm>
            <a:off x="4414012" y="3369065"/>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solidFill>
                <a:srgbClr val="1D1D1A"/>
              </a:solidFill>
              <a:latin typeface="Arial" panose="020B0604020202020204" pitchFamily="34" charset="0"/>
              <a:ea typeface="微软雅黑" pitchFamily="34" charset="-122"/>
            </a:endParaRPr>
          </a:p>
        </p:txBody>
      </p:sp>
      <p:sp>
        <p:nvSpPr>
          <p:cNvPr id="28" name="Oval 14"/>
          <p:cNvSpPr>
            <a:spLocks noChangeArrowheads="1"/>
          </p:cNvSpPr>
          <p:nvPr/>
        </p:nvSpPr>
        <p:spPr bwMode="auto">
          <a:xfrm>
            <a:off x="8194767" y="3369065"/>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solidFill>
                <a:srgbClr val="1D1D1A"/>
              </a:solidFill>
              <a:latin typeface="Arial" panose="020B0604020202020204" pitchFamily="34" charset="0"/>
              <a:ea typeface="微软雅黑" pitchFamily="34" charset="-122"/>
            </a:endParaRPr>
          </a:p>
        </p:txBody>
      </p:sp>
      <p:sp>
        <p:nvSpPr>
          <p:cNvPr id="30" name="Oval 15"/>
          <p:cNvSpPr>
            <a:spLocks noChangeArrowheads="1"/>
          </p:cNvSpPr>
          <p:nvPr/>
        </p:nvSpPr>
        <p:spPr bwMode="auto">
          <a:xfrm>
            <a:off x="10309812" y="3342338"/>
            <a:ext cx="179958" cy="179958"/>
          </a:xfrm>
          <a:prstGeom prst="ellipse">
            <a:avLst/>
          </a:prstGeom>
          <a:solidFill>
            <a:srgbClr val="0070C0"/>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solidFill>
                <a:srgbClr val="1D1D1A"/>
              </a:solidFill>
              <a:latin typeface="Arial" panose="020B0604020202020204" pitchFamily="34" charset="0"/>
              <a:ea typeface="微软雅黑" pitchFamily="34" charset="-122"/>
            </a:endParaRPr>
          </a:p>
        </p:txBody>
      </p:sp>
      <p:sp>
        <p:nvSpPr>
          <p:cNvPr id="21" name="Oval 14"/>
          <p:cNvSpPr>
            <a:spLocks noChangeArrowheads="1"/>
          </p:cNvSpPr>
          <p:nvPr/>
        </p:nvSpPr>
        <p:spPr bwMode="auto">
          <a:xfrm>
            <a:off x="5315828" y="336601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solidFill>
                <a:srgbClr val="1D1D1A"/>
              </a:solidFill>
              <a:latin typeface="Arial" panose="020B0604020202020204" pitchFamily="34" charset="0"/>
              <a:ea typeface="微软雅黑" pitchFamily="34" charset="-122"/>
            </a:endParaRPr>
          </a:p>
        </p:txBody>
      </p:sp>
      <p:grpSp>
        <p:nvGrpSpPr>
          <p:cNvPr id="6" name="组合 5"/>
          <p:cNvGrpSpPr/>
          <p:nvPr/>
        </p:nvGrpSpPr>
        <p:grpSpPr>
          <a:xfrm>
            <a:off x="847222" y="2548401"/>
            <a:ext cx="2421503" cy="1114707"/>
            <a:chOff x="796311" y="2562916"/>
            <a:chExt cx="2421503" cy="1114707"/>
          </a:xfrm>
        </p:grpSpPr>
        <p:sp>
          <p:nvSpPr>
            <p:cNvPr id="4" name="加号 3"/>
            <p:cNvSpPr/>
            <p:nvPr/>
          </p:nvSpPr>
          <p:spPr>
            <a:xfrm>
              <a:off x="1800253" y="3255977"/>
              <a:ext cx="421646" cy="421646"/>
            </a:xfrm>
            <a:prstGeom prst="mathPlu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ndParaRPr>
            </a:p>
          </p:txBody>
        </p:sp>
        <p:sp>
          <p:nvSpPr>
            <p:cNvPr id="27" name="矩形 26"/>
            <p:cNvSpPr/>
            <p:nvPr/>
          </p:nvSpPr>
          <p:spPr>
            <a:xfrm>
              <a:off x="796311" y="2562916"/>
              <a:ext cx="2421503" cy="584775"/>
            </a:xfrm>
            <a:prstGeom prst="rect">
              <a:avLst/>
            </a:prstGeom>
          </p:spPr>
          <p:txBody>
            <a:bodyPr wrap="square">
              <a:noAutofit/>
            </a:bodyPr>
            <a:lstStyle/>
            <a:p>
              <a:pPr algn="ctr" fontAlgn="ctr">
                <a:spcBef>
                  <a:spcPct val="0"/>
                </a:spcBef>
              </a:pPr>
              <a:r>
                <a:rPr lang="en-US" sz="2000" err="1">
                  <a:solidFill>
                    <a:srgbClr val="FFFFFF"/>
                  </a:solidFill>
                  <a:latin typeface="Arial" panose="020B0604020202020204" pitchFamily="34" charset="0"/>
                </a:rPr>
                <a:t>OceanStor</a:t>
              </a:r>
              <a:r>
                <a:rPr lang="en-US" sz="2000">
                  <a:solidFill>
                    <a:srgbClr val="FFFFFF"/>
                  </a:solidFill>
                  <a:latin typeface="Arial" panose="020B0604020202020204" pitchFamily="34" charset="0"/>
                </a:rPr>
                <a:t> 100D</a:t>
              </a:r>
            </a:p>
            <a:p>
              <a:pPr algn="ctr" fontAlgn="ctr">
                <a:spcBef>
                  <a:spcPct val="0"/>
                </a:spcBef>
              </a:pPr>
              <a:r>
                <a:rPr lang="en-US" sz="1200" err="1">
                  <a:solidFill>
                    <a:srgbClr val="FFFFFF"/>
                  </a:solidFill>
                  <a:latin typeface="Arial" panose="020B0604020202020204" pitchFamily="34" charset="0"/>
                </a:rPr>
                <a:t>Block+File+Object+HDFS</a:t>
              </a:r>
              <a:endParaRPr lang="en-US" altLang="zh-CN" sz="1200">
                <a:solidFill>
                  <a:srgbClr val="FFFFFF"/>
                </a:solidFill>
                <a:latin typeface="Arial" panose="020B0604020202020204" pitchFamily="34" charset="0"/>
                <a:ea typeface="微软雅黑" pitchFamily="34" charset="-122"/>
                <a:cs typeface="Arial" pitchFamily="34" charset="0"/>
              </a:endParaRPr>
            </a:p>
          </p:txBody>
        </p:sp>
      </p:grpSp>
      <p:sp>
        <p:nvSpPr>
          <p:cNvPr id="32" name="Oval 14"/>
          <p:cNvSpPr>
            <a:spLocks noChangeArrowheads="1"/>
          </p:cNvSpPr>
          <p:nvPr/>
        </p:nvSpPr>
        <p:spPr bwMode="auto">
          <a:xfrm>
            <a:off x="7222687" y="3373561"/>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solidFill>
                <a:srgbClr val="1D1D1A"/>
              </a:solidFill>
              <a:latin typeface="Arial" panose="020B0604020202020204" pitchFamily="34" charset="0"/>
              <a:ea typeface="微软雅黑" pitchFamily="34" charset="-122"/>
            </a:endParaRPr>
          </a:p>
        </p:txBody>
      </p:sp>
      <p:sp>
        <p:nvSpPr>
          <p:cNvPr id="34" name="Oval 14"/>
          <p:cNvSpPr>
            <a:spLocks noChangeArrowheads="1"/>
          </p:cNvSpPr>
          <p:nvPr/>
        </p:nvSpPr>
        <p:spPr bwMode="auto">
          <a:xfrm>
            <a:off x="6294538" y="336756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solidFill>
                <a:srgbClr val="1D1D1A"/>
              </a:solidFill>
              <a:latin typeface="Arial" panose="020B0604020202020204" pitchFamily="34" charset="0"/>
              <a:ea typeface="微软雅黑" pitchFamily="34" charset="-122"/>
            </a:endParaRPr>
          </a:p>
        </p:txBody>
      </p:sp>
      <p:sp>
        <p:nvSpPr>
          <p:cNvPr id="35" name="矩形 34"/>
          <p:cNvSpPr/>
          <p:nvPr/>
        </p:nvSpPr>
        <p:spPr>
          <a:xfrm>
            <a:off x="848180" y="3787236"/>
            <a:ext cx="2421503" cy="400110"/>
          </a:xfrm>
          <a:prstGeom prst="rect">
            <a:avLst/>
          </a:prstGeom>
        </p:spPr>
        <p:txBody>
          <a:bodyPr wrap="square">
            <a:noAutofit/>
          </a:bodyPr>
          <a:lstStyle/>
          <a:p>
            <a:pPr algn="ctr" fontAlgn="ctr">
              <a:spcBef>
                <a:spcPct val="0"/>
              </a:spcBef>
            </a:pPr>
            <a:r>
              <a:rPr lang="en-US" sz="2000">
                <a:solidFill>
                  <a:srgbClr val="FFFFFF"/>
                </a:solidFill>
                <a:latin typeface="Arial" panose="020B0604020202020204" pitchFamily="34" charset="0"/>
              </a:rPr>
              <a:t>Ecosystem</a:t>
            </a:r>
          </a:p>
        </p:txBody>
      </p:sp>
      <p:sp>
        <p:nvSpPr>
          <p:cNvPr id="36" name="Oval 14"/>
          <p:cNvSpPr>
            <a:spLocks noChangeArrowheads="1"/>
          </p:cNvSpPr>
          <p:nvPr/>
        </p:nvSpPr>
        <p:spPr bwMode="auto">
          <a:xfrm>
            <a:off x="9164345" y="3379596"/>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solidFill>
                <a:srgbClr val="1D1D1A"/>
              </a:solidFill>
              <a:latin typeface="Arial" panose="020B0604020202020204" pitchFamily="34" charset="0"/>
              <a:ea typeface="微软雅黑" pitchFamily="34" charset="-122"/>
            </a:endParaRPr>
          </a:p>
        </p:txBody>
      </p:sp>
      <p:sp>
        <p:nvSpPr>
          <p:cNvPr id="29" name="矩形 28"/>
          <p:cNvSpPr/>
          <p:nvPr/>
        </p:nvSpPr>
        <p:spPr>
          <a:xfrm>
            <a:off x="4439929" y="3572008"/>
            <a:ext cx="2135511"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Efficiency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38" name="矩形 37"/>
          <p:cNvSpPr/>
          <p:nvPr/>
        </p:nvSpPr>
        <p:spPr>
          <a:xfrm>
            <a:off x="5214531" y="2606308"/>
            <a:ext cx="2374325" cy="400017"/>
          </a:xfrm>
          <a:prstGeom prst="rect">
            <a:avLst/>
          </a:prstGeom>
        </p:spPr>
        <p:txBody>
          <a:bodyPr wrap="square">
            <a:noAutofit/>
          </a:bodyPr>
          <a:lstStyle/>
          <a:p>
            <a:pPr algn="ctr" fontAlgn="ctr">
              <a:spcBef>
                <a:spcPct val="0"/>
              </a:spcBef>
            </a:pPr>
            <a:r>
              <a:rPr lang="en-US" sz="2000">
                <a:solidFill>
                  <a:srgbClr val="717165"/>
                </a:solidFill>
                <a:latin typeface="Arial" panose="020B0604020202020204" pitchFamily="34" charset="0"/>
              </a:rPr>
              <a:t>Ultimate Performance</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39" name="矩形 38"/>
          <p:cNvSpPr/>
          <p:nvPr/>
        </p:nvSpPr>
        <p:spPr>
          <a:xfrm>
            <a:off x="3367920" y="2757956"/>
            <a:ext cx="2332432" cy="477054"/>
          </a:xfrm>
          <a:prstGeom prst="rect">
            <a:avLst/>
          </a:prstGeom>
        </p:spPr>
        <p:txBody>
          <a:bodyPr wrap="square">
            <a:noAutofit/>
          </a:bodyPr>
          <a:lstStyle/>
          <a:p>
            <a:pPr algn="ctr" fontAlgn="ctr">
              <a:lnSpc>
                <a:spcPts val="2999"/>
              </a:lnSpc>
              <a:spcBef>
                <a:spcPct val="0"/>
              </a:spcBef>
            </a:pPr>
            <a:r>
              <a:rPr lang="en-US" sz="2000">
                <a:solidFill>
                  <a:srgbClr val="717165"/>
                </a:solidFill>
                <a:latin typeface="Arial" panose="020B0604020202020204" pitchFamily="34" charset="0"/>
              </a:rPr>
              <a:t>Overview</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40" name="矩形 39"/>
          <p:cNvSpPr/>
          <p:nvPr/>
        </p:nvSpPr>
        <p:spPr>
          <a:xfrm>
            <a:off x="7918697" y="3572008"/>
            <a:ext cx="2879542" cy="400110"/>
          </a:xfrm>
          <a:prstGeom prst="rect">
            <a:avLst/>
          </a:prstGeom>
        </p:spPr>
        <p:txBody>
          <a:bodyPr wrap="square">
            <a:noAutofit/>
          </a:bodyPr>
          <a:lstStyle/>
          <a:p>
            <a:pPr algn="ctr" fontAlgn="ctr">
              <a:spcBef>
                <a:spcPct val="0"/>
              </a:spcBef>
            </a:pPr>
            <a:r>
              <a:rPr lang="en-US" sz="2000">
                <a:solidFill>
                  <a:srgbClr val="1D1D1A">
                    <a:lumMod val="65000"/>
                    <a:lumOff val="35000"/>
                  </a:srgbClr>
                </a:solidFill>
                <a:latin typeface="Arial" panose="020B0604020202020204" pitchFamily="34" charset="0"/>
              </a:rPr>
              <a:t>Hardware</a:t>
            </a:r>
            <a:endParaRPr lang="en-US" altLang="zh-CN" sz="2000">
              <a:solidFill>
                <a:srgbClr val="1D1D1A">
                  <a:lumMod val="65000"/>
                  <a:lumOff val="35000"/>
                </a:srgbClr>
              </a:solidFill>
              <a:latin typeface="Arial" panose="020B0604020202020204" pitchFamily="34" charset="0"/>
              <a:ea typeface="微软雅黑" pitchFamily="34" charset="-122"/>
              <a:cs typeface="Arial" pitchFamily="34" charset="0"/>
            </a:endParaRPr>
          </a:p>
        </p:txBody>
      </p:sp>
      <p:sp>
        <p:nvSpPr>
          <p:cNvPr id="41" name="矩形 40"/>
          <p:cNvSpPr/>
          <p:nvPr/>
        </p:nvSpPr>
        <p:spPr>
          <a:xfrm>
            <a:off x="7280673" y="2622796"/>
            <a:ext cx="1819420"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Usability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42" name="矩形 41"/>
          <p:cNvSpPr/>
          <p:nvPr/>
        </p:nvSpPr>
        <p:spPr>
          <a:xfrm>
            <a:off x="6237357" y="3578986"/>
            <a:ext cx="2160167"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Reliability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43" name="矩形 42"/>
          <p:cNvSpPr/>
          <p:nvPr/>
        </p:nvSpPr>
        <p:spPr>
          <a:xfrm>
            <a:off x="8940016" y="2606308"/>
            <a:ext cx="2879542" cy="707886"/>
          </a:xfrm>
          <a:prstGeom prst="rect">
            <a:avLst/>
          </a:prstGeom>
        </p:spPr>
        <p:txBody>
          <a:bodyPr wrap="square">
            <a:noAutofit/>
          </a:bodyPr>
          <a:lstStyle/>
          <a:p>
            <a:pPr algn="ctr" fontAlgn="ctr">
              <a:spcBef>
                <a:spcPct val="0"/>
              </a:spcBef>
            </a:pPr>
            <a:r>
              <a:rPr lang="en-US" sz="2000" b="1">
                <a:solidFill>
                  <a:srgbClr val="0070C0"/>
                </a:solidFill>
                <a:latin typeface="Arial" panose="020B0604020202020204" pitchFamily="34" charset="0"/>
              </a:rPr>
              <a:t>Scenario and Ecosystem</a:t>
            </a:r>
            <a:endParaRPr lang="en-US" altLang="zh-CN" sz="2000" b="1">
              <a:solidFill>
                <a:srgbClr val="0070C0"/>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866713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txBox="1">
            <a:spLocks/>
          </p:cNvSpPr>
          <p:nvPr/>
        </p:nvSpPr>
        <p:spPr>
          <a:xfrm>
            <a:off x="621090" y="253397"/>
            <a:ext cx="11073462"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r>
              <a:rPr lang="en-US"/>
              <a:t>Block Service Solution: Integration with the VMware Ecosystem</a:t>
            </a:r>
            <a:endParaRPr lang="en-US" altLang="zh-CN"/>
          </a:p>
        </p:txBody>
      </p:sp>
      <p:sp>
        <p:nvSpPr>
          <p:cNvPr id="70" name="圆角矩形 69"/>
          <p:cNvSpPr/>
          <p:nvPr/>
        </p:nvSpPr>
        <p:spPr bwMode="auto">
          <a:xfrm>
            <a:off x="515841" y="1122067"/>
            <a:ext cx="4896470" cy="720000"/>
          </a:xfrm>
          <a:prstGeom prst="roundRect">
            <a:avLst/>
          </a:prstGeom>
          <a:solidFill>
            <a:srgbClr val="92D050"/>
          </a:solidFill>
          <a:ln>
            <a:solidFill>
              <a:schemeClr val="tx1"/>
            </a:solid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endParaRPr lang="en-US" sz="1400">
              <a:solidFill>
                <a:srgbClr val="000000"/>
              </a:solidFill>
              <a:latin typeface="Arial" panose="020B0604020202020204" pitchFamily="34" charset="0"/>
              <a:ea typeface="微软雅黑" panose="020B0503020204020204" pitchFamily="34" charset="-122"/>
            </a:endParaRPr>
          </a:p>
        </p:txBody>
      </p:sp>
      <p:sp>
        <p:nvSpPr>
          <p:cNvPr id="72" name="圆角矩形 71"/>
          <p:cNvSpPr/>
          <p:nvPr/>
        </p:nvSpPr>
        <p:spPr bwMode="auto">
          <a:xfrm>
            <a:off x="5763862" y="1110932"/>
            <a:ext cx="2016224" cy="4829495"/>
          </a:xfrm>
          <a:prstGeom prst="roundRect">
            <a:avLst>
              <a:gd name="adj" fmla="val 6139"/>
            </a:avLst>
          </a:prstGeom>
          <a:solidFill>
            <a:schemeClr val="bg1">
              <a:lumMod val="10000"/>
              <a:lumOff val="90000"/>
            </a:schemeClr>
          </a:solidFill>
          <a:ln>
            <a:solidFill>
              <a:schemeClr val="tx1"/>
            </a:solidFill>
          </a:ln>
          <a:effectLst/>
        </p:spPr>
        <p:txBody>
          <a:bodyPr vert="horz" wrap="square" lIns="91440" tIns="45720" rIns="91440" bIns="45720" numCol="1" rtlCol="0" anchor="t" anchorCtr="0" compatLnSpc="1">
            <a:prstTxWarp prst="textNoShape">
              <a:avLst/>
            </a:prstTxWarp>
            <a:noAutofit/>
          </a:bodyPr>
          <a:lstStyle/>
          <a:p>
            <a:pPr algn="ctr" fontAlgn="ctr">
              <a:buClr>
                <a:srgbClr val="CC9900"/>
              </a:buClr>
            </a:pPr>
            <a:r>
              <a:rPr lang="en-US" sz="1400">
                <a:solidFill>
                  <a:srgbClr val="000000"/>
                </a:solidFill>
                <a:latin typeface="Arial" panose="020B0604020202020204" pitchFamily="34" charset="0"/>
              </a:rPr>
              <a:t>Virtualization &amp; Cloud Management</a:t>
            </a:r>
          </a:p>
        </p:txBody>
      </p:sp>
      <p:sp>
        <p:nvSpPr>
          <p:cNvPr id="73" name="圆角矩形 72"/>
          <p:cNvSpPr/>
          <p:nvPr/>
        </p:nvSpPr>
        <p:spPr bwMode="auto">
          <a:xfrm>
            <a:off x="515841" y="4762185"/>
            <a:ext cx="4464037" cy="1164992"/>
          </a:xfrm>
          <a:prstGeom prst="roundRect">
            <a:avLst/>
          </a:prstGeom>
          <a:noFill/>
          <a:ln>
            <a:solidFill>
              <a:schemeClr val="tx1"/>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algn="ctr" fontAlgn="ctr">
              <a:buClr>
                <a:srgbClr val="CC9900"/>
              </a:buClr>
            </a:pPr>
            <a:r>
              <a:rPr lang="en-US" sz="1400" err="1">
                <a:solidFill>
                  <a:srgbClr val="000000"/>
                </a:solidFill>
                <a:latin typeface="Arial" panose="020B0604020202020204" pitchFamily="34" charset="0"/>
              </a:rPr>
              <a:t>OceanStor</a:t>
            </a:r>
            <a:r>
              <a:rPr lang="en-US" sz="1400">
                <a:solidFill>
                  <a:srgbClr val="000000"/>
                </a:solidFill>
                <a:latin typeface="Arial" panose="020B0604020202020204" pitchFamily="34" charset="0"/>
              </a:rPr>
              <a:t> 100D</a:t>
            </a:r>
          </a:p>
        </p:txBody>
      </p:sp>
      <p:sp>
        <p:nvSpPr>
          <p:cNvPr id="74" name="Freeform 131"/>
          <p:cNvSpPr>
            <a:spLocks noEditPoints="1"/>
          </p:cNvSpPr>
          <p:nvPr/>
        </p:nvSpPr>
        <p:spPr bwMode="auto">
          <a:xfrm>
            <a:off x="2391513" y="5230042"/>
            <a:ext cx="694353" cy="562081"/>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0070C0"/>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solidFill>
                <a:srgbClr val="000000"/>
              </a:solidFill>
              <a:latin typeface="Arial" panose="020B0604020202020204" pitchFamily="34" charset="0"/>
              <a:ea typeface="微软雅黑" panose="020B0503020204020204" pitchFamily="34" charset="-122"/>
            </a:endParaRPr>
          </a:p>
        </p:txBody>
      </p:sp>
      <p:grpSp>
        <p:nvGrpSpPr>
          <p:cNvPr id="38" name="组合 37"/>
          <p:cNvGrpSpPr/>
          <p:nvPr/>
        </p:nvGrpSpPr>
        <p:grpSpPr>
          <a:xfrm>
            <a:off x="515841" y="1887015"/>
            <a:ext cx="4896470" cy="1482332"/>
            <a:chOff x="703114" y="1842068"/>
            <a:chExt cx="4896470" cy="1094526"/>
          </a:xfrm>
        </p:grpSpPr>
        <p:sp>
          <p:nvSpPr>
            <p:cNvPr id="71" name="圆角矩形 70"/>
            <p:cNvSpPr/>
            <p:nvPr/>
          </p:nvSpPr>
          <p:spPr bwMode="auto">
            <a:xfrm>
              <a:off x="703114" y="1842068"/>
              <a:ext cx="4896470" cy="1094526"/>
            </a:xfrm>
            <a:prstGeom prst="roundRect">
              <a:avLst/>
            </a:prstGeom>
            <a:solidFill>
              <a:srgbClr val="92D050"/>
            </a:solidFill>
            <a:ln>
              <a:solidFill>
                <a:schemeClr val="tx1"/>
              </a:solid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endParaRPr lang="en-US" sz="1400">
                <a:solidFill>
                  <a:srgbClr val="000000"/>
                </a:solidFill>
                <a:latin typeface="Arial" panose="020B0604020202020204" pitchFamily="34" charset="0"/>
                <a:ea typeface="微软雅黑" panose="020B0503020204020204" pitchFamily="34" charset="-122"/>
              </a:endParaRPr>
            </a:p>
          </p:txBody>
        </p:sp>
        <p:sp>
          <p:nvSpPr>
            <p:cNvPr id="75" name="矩形 74"/>
            <p:cNvSpPr/>
            <p:nvPr/>
          </p:nvSpPr>
          <p:spPr bwMode="auto">
            <a:xfrm>
              <a:off x="760382" y="2452217"/>
              <a:ext cx="2785437" cy="400891"/>
            </a:xfrm>
            <a:prstGeom prst="rect">
              <a:avLst/>
            </a:prstGeom>
            <a:solidFill>
              <a:srgbClr val="00B0F0"/>
            </a:solidFill>
            <a:ln>
              <a:no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r>
                <a:rPr lang="en-US" sz="1400" err="1">
                  <a:solidFill>
                    <a:srgbClr val="FFFFFF"/>
                  </a:solidFill>
                  <a:latin typeface="Arial" panose="020B0604020202020204" pitchFamily="34" charset="0"/>
                </a:rPr>
                <a:t>vCenter</a:t>
              </a:r>
              <a:r>
                <a:rPr lang="en-US" sz="1400">
                  <a:solidFill>
                    <a:srgbClr val="FFFFFF"/>
                  </a:solidFill>
                  <a:latin typeface="Arial" panose="020B0604020202020204" pitchFamily="34" charset="0"/>
                </a:rPr>
                <a:t> Plugin (storage integration management)</a:t>
              </a:r>
              <a:endParaRPr lang="en-US" sz="1400">
                <a:solidFill>
                  <a:srgbClr val="FFFFFF"/>
                </a:solidFill>
                <a:latin typeface="Arial" panose="020B0604020202020204" pitchFamily="34" charset="0"/>
                <a:ea typeface="微软雅黑" panose="020B0503020204020204" pitchFamily="34" charset="-122"/>
              </a:endParaRPr>
            </a:p>
          </p:txBody>
        </p:sp>
        <p:sp>
          <p:nvSpPr>
            <p:cNvPr id="76" name="矩形 75"/>
            <p:cNvSpPr/>
            <p:nvPr/>
          </p:nvSpPr>
          <p:spPr bwMode="auto">
            <a:xfrm>
              <a:off x="3770399" y="2451184"/>
              <a:ext cx="1764206" cy="404063"/>
            </a:xfrm>
            <a:prstGeom prst="rect">
              <a:avLst/>
            </a:prstGeom>
            <a:solidFill>
              <a:srgbClr val="00B0F0"/>
            </a:solidFill>
            <a:ln>
              <a:no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r>
                <a:rPr lang="en-US" sz="1400">
                  <a:solidFill>
                    <a:srgbClr val="FFFFFF"/>
                  </a:solidFill>
                  <a:latin typeface="Arial" panose="020B0604020202020204" pitchFamily="34" charset="0"/>
                </a:rPr>
                <a:t>VASA (VVOL feature)</a:t>
              </a:r>
              <a:endParaRPr lang="en-US" sz="1400">
                <a:solidFill>
                  <a:srgbClr val="FFFFFF"/>
                </a:solidFill>
                <a:latin typeface="Arial" panose="020B0604020202020204" pitchFamily="34" charset="0"/>
                <a:ea typeface="微软雅黑" panose="020B0503020204020204" pitchFamily="34" charset="-122"/>
              </a:endParaRPr>
            </a:p>
          </p:txBody>
        </p:sp>
      </p:grpSp>
      <p:sp>
        <p:nvSpPr>
          <p:cNvPr id="77" name="圆角矩形 76"/>
          <p:cNvSpPr/>
          <p:nvPr/>
        </p:nvSpPr>
        <p:spPr bwMode="auto">
          <a:xfrm>
            <a:off x="5835870" y="1816228"/>
            <a:ext cx="1872208" cy="693154"/>
          </a:xfrm>
          <a:prstGeom prst="roundRect">
            <a:avLst/>
          </a:prstGeom>
          <a:solidFill>
            <a:srgbClr val="92D050"/>
          </a:solidFill>
          <a:ln>
            <a:solidFill>
              <a:schemeClr val="tx1"/>
            </a:solid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endParaRPr lang="en-US" sz="1200">
              <a:solidFill>
                <a:srgbClr val="000000"/>
              </a:solidFill>
              <a:latin typeface="Arial" panose="020B0604020202020204" pitchFamily="34" charset="0"/>
              <a:ea typeface="微软雅黑" panose="020B0503020204020204" pitchFamily="34" charset="-122"/>
            </a:endParaRPr>
          </a:p>
        </p:txBody>
      </p:sp>
      <p:sp>
        <p:nvSpPr>
          <p:cNvPr id="78" name="圆角矩形 77"/>
          <p:cNvSpPr/>
          <p:nvPr/>
        </p:nvSpPr>
        <p:spPr bwMode="auto">
          <a:xfrm>
            <a:off x="5832041" y="4013424"/>
            <a:ext cx="1872208" cy="901851"/>
          </a:xfrm>
          <a:prstGeom prst="roundRect">
            <a:avLst/>
          </a:prstGeom>
          <a:solidFill>
            <a:srgbClr val="92D050"/>
          </a:solidFill>
          <a:ln>
            <a:solidFill>
              <a:schemeClr val="tx1"/>
            </a:solid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endParaRPr lang="en-US" sz="1200">
              <a:solidFill>
                <a:srgbClr val="000000"/>
              </a:solidFill>
              <a:latin typeface="Arial" panose="020B0604020202020204" pitchFamily="34" charset="0"/>
              <a:ea typeface="微软雅黑" panose="020B0503020204020204" pitchFamily="34" charset="-122"/>
            </a:endParaRPr>
          </a:p>
        </p:txBody>
      </p:sp>
      <p:sp>
        <p:nvSpPr>
          <p:cNvPr id="79" name="圆角矩形 78"/>
          <p:cNvSpPr/>
          <p:nvPr/>
        </p:nvSpPr>
        <p:spPr bwMode="auto">
          <a:xfrm>
            <a:off x="5837707" y="2886055"/>
            <a:ext cx="1872208" cy="697964"/>
          </a:xfrm>
          <a:prstGeom prst="roundRect">
            <a:avLst/>
          </a:prstGeom>
          <a:solidFill>
            <a:srgbClr val="92D050"/>
          </a:solidFill>
          <a:ln>
            <a:solidFill>
              <a:schemeClr val="tx1"/>
            </a:solid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endParaRPr lang="en-US" sz="1200">
              <a:solidFill>
                <a:srgbClr val="000000"/>
              </a:solidFill>
              <a:latin typeface="Arial" panose="020B0604020202020204" pitchFamily="34" charset="0"/>
              <a:ea typeface="微软雅黑" panose="020B0503020204020204" pitchFamily="34" charset="-122"/>
            </a:endParaRPr>
          </a:p>
        </p:txBody>
      </p:sp>
      <p:sp>
        <p:nvSpPr>
          <p:cNvPr id="80" name="矩形 79"/>
          <p:cNvSpPr/>
          <p:nvPr/>
        </p:nvSpPr>
        <p:spPr bwMode="auto">
          <a:xfrm>
            <a:off x="5939126" y="2210194"/>
            <a:ext cx="1656036" cy="272347"/>
          </a:xfrm>
          <a:prstGeom prst="rect">
            <a:avLst/>
          </a:prstGeom>
          <a:solidFill>
            <a:srgbClr val="00B0F0"/>
          </a:solidFill>
          <a:ln>
            <a:no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r>
              <a:rPr lang="en-US" sz="1200" dirty="0" err="1">
                <a:solidFill>
                  <a:srgbClr val="FFFFFF"/>
                </a:solidFill>
                <a:latin typeface="Arial" panose="020B0604020202020204" pitchFamily="34" charset="0"/>
              </a:rPr>
              <a:t>vROps</a:t>
            </a:r>
            <a:r>
              <a:rPr lang="en-US" sz="1200" dirty="0">
                <a:solidFill>
                  <a:srgbClr val="FFFFFF"/>
                </a:solidFill>
                <a:latin typeface="Arial" panose="020B0604020202020204" pitchFamily="34" charset="0"/>
              </a:rPr>
              <a:t> (monitoring)</a:t>
            </a:r>
            <a:endParaRPr lang="en-US" sz="1200" dirty="0">
              <a:solidFill>
                <a:srgbClr val="FFFFFF"/>
              </a:solidFill>
              <a:latin typeface="Arial" panose="020B0604020202020204" pitchFamily="34" charset="0"/>
              <a:ea typeface="微软雅黑" panose="020B0503020204020204" pitchFamily="34" charset="-122"/>
            </a:endParaRPr>
          </a:p>
        </p:txBody>
      </p:sp>
      <p:sp>
        <p:nvSpPr>
          <p:cNvPr id="81" name="矩形 80"/>
          <p:cNvSpPr/>
          <p:nvPr/>
        </p:nvSpPr>
        <p:spPr bwMode="auto">
          <a:xfrm>
            <a:off x="5901206" y="3296857"/>
            <a:ext cx="1770995" cy="258466"/>
          </a:xfrm>
          <a:prstGeom prst="rect">
            <a:avLst/>
          </a:prstGeom>
          <a:solidFill>
            <a:srgbClr val="00B0F0"/>
          </a:solidFill>
          <a:ln>
            <a:no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r>
              <a:rPr lang="en-US" sz="1200" err="1">
                <a:solidFill>
                  <a:srgbClr val="FFFFFF"/>
                </a:solidFill>
                <a:latin typeface="Arial" panose="020B0604020202020204" pitchFamily="34" charset="0"/>
              </a:rPr>
              <a:t>vRO</a:t>
            </a:r>
            <a:r>
              <a:rPr lang="en-US" sz="1200">
                <a:solidFill>
                  <a:srgbClr val="FFFFFF"/>
                </a:solidFill>
                <a:latin typeface="Arial" panose="020B0604020202020204" pitchFamily="34" charset="0"/>
              </a:rPr>
              <a:t>/</a:t>
            </a:r>
            <a:r>
              <a:rPr lang="en-US" sz="1200" err="1">
                <a:solidFill>
                  <a:srgbClr val="FFFFFF"/>
                </a:solidFill>
                <a:latin typeface="Arial" panose="020B0604020202020204" pitchFamily="34" charset="0"/>
              </a:rPr>
              <a:t>vRA</a:t>
            </a:r>
            <a:r>
              <a:rPr lang="en-US" sz="1200">
                <a:solidFill>
                  <a:srgbClr val="FFFFFF"/>
                </a:solidFill>
                <a:latin typeface="Arial" panose="020B0604020202020204" pitchFamily="34" charset="0"/>
              </a:rPr>
              <a:t> (workflow)</a:t>
            </a:r>
            <a:endParaRPr lang="en-US" sz="1200">
              <a:solidFill>
                <a:srgbClr val="FFFFFF"/>
              </a:solidFill>
              <a:latin typeface="Arial" panose="020B0604020202020204" pitchFamily="34" charset="0"/>
              <a:ea typeface="微软雅黑" panose="020B0503020204020204" pitchFamily="34" charset="-122"/>
            </a:endParaRPr>
          </a:p>
        </p:txBody>
      </p:sp>
      <p:sp>
        <p:nvSpPr>
          <p:cNvPr id="82" name="矩形 81"/>
          <p:cNvSpPr/>
          <p:nvPr/>
        </p:nvSpPr>
        <p:spPr bwMode="auto">
          <a:xfrm>
            <a:off x="5925358" y="4610963"/>
            <a:ext cx="1656110" cy="272347"/>
          </a:xfrm>
          <a:prstGeom prst="rect">
            <a:avLst/>
          </a:prstGeom>
          <a:solidFill>
            <a:srgbClr val="00B0F0"/>
          </a:solidFill>
          <a:ln>
            <a:noFill/>
          </a:ln>
          <a:effectLst/>
        </p:spPr>
        <p:txBody>
          <a:bodyPr vert="horz" wrap="square" lIns="91440" tIns="45720" rIns="91440" bIns="45720" numCol="1" rtlCol="0" anchor="ctr" anchorCtr="0" compatLnSpc="1">
            <a:prstTxWarp prst="textNoShape">
              <a:avLst/>
            </a:prstTxWarp>
            <a:noAutofit/>
          </a:bodyPr>
          <a:lstStyle/>
          <a:p>
            <a:pPr algn="ctr" fontAlgn="ctr">
              <a:buClr>
                <a:srgbClr val="CC9900"/>
              </a:buClr>
            </a:pPr>
            <a:r>
              <a:rPr lang="en-US" sz="1200">
                <a:solidFill>
                  <a:srgbClr val="FFFFFF"/>
                </a:solidFill>
                <a:latin typeface="Arial" panose="020B0604020202020204" pitchFamily="34" charset="0"/>
              </a:rPr>
              <a:t>SRM (DR)</a:t>
            </a:r>
            <a:endParaRPr lang="en-US" sz="1200">
              <a:solidFill>
                <a:srgbClr val="FFFFFF"/>
              </a:solidFill>
              <a:latin typeface="Arial" panose="020B0604020202020204" pitchFamily="34" charset="0"/>
              <a:ea typeface="微软雅黑" panose="020B0503020204020204" pitchFamily="34" charset="-122"/>
            </a:endParaRPr>
          </a:p>
        </p:txBody>
      </p:sp>
      <p:cxnSp>
        <p:nvCxnSpPr>
          <p:cNvPr id="83" name="直接箭头连接符 82"/>
          <p:cNvCxnSpPr/>
          <p:nvPr/>
        </p:nvCxnSpPr>
        <p:spPr bwMode="auto">
          <a:xfrm>
            <a:off x="3839075" y="3271456"/>
            <a:ext cx="0" cy="1490729"/>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bwMode="auto">
          <a:xfrm>
            <a:off x="1642684" y="3280539"/>
            <a:ext cx="0" cy="147600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1646513" y="3839681"/>
            <a:ext cx="780156" cy="369332"/>
          </a:xfrm>
          <a:prstGeom prst="rect">
            <a:avLst/>
          </a:prstGeom>
          <a:noFill/>
        </p:spPr>
        <p:txBody>
          <a:bodyPr wrap="square" rtlCol="0">
            <a:noAutofit/>
          </a:bodyPr>
          <a:lstStyle/>
          <a:p>
            <a:pPr fontAlgn="ctr"/>
            <a:r>
              <a:rPr lang="en-US">
                <a:latin typeface="Arial" panose="020B0604020202020204" pitchFamily="34" charset="0"/>
              </a:rPr>
              <a:t>Rest</a:t>
            </a:r>
            <a:endParaRPr lang="en-US" altLang="zh-CN">
              <a:latin typeface="Arial" panose="020B0604020202020204" pitchFamily="34" charset="0"/>
              <a:ea typeface="微软雅黑" panose="020B0503020204020204" pitchFamily="34" charset="-122"/>
            </a:endParaRPr>
          </a:p>
        </p:txBody>
      </p:sp>
      <p:cxnSp>
        <p:nvCxnSpPr>
          <p:cNvPr id="86" name="直接箭头连接符 85"/>
          <p:cNvCxnSpPr>
            <a:stCxn id="80" idx="1"/>
            <a:endCxn id="73" idx="3"/>
          </p:cNvCxnSpPr>
          <p:nvPr/>
        </p:nvCxnSpPr>
        <p:spPr bwMode="auto">
          <a:xfrm flipH="1">
            <a:off x="4979878" y="2346368"/>
            <a:ext cx="959248" cy="299831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7" name="直接箭头连接符 86"/>
          <p:cNvCxnSpPr>
            <a:stCxn id="81" idx="1"/>
            <a:endCxn id="73" idx="3"/>
          </p:cNvCxnSpPr>
          <p:nvPr/>
        </p:nvCxnSpPr>
        <p:spPr bwMode="auto">
          <a:xfrm flipH="1">
            <a:off x="4979878" y="3426090"/>
            <a:ext cx="921328" cy="1918591"/>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8" name="直接箭头连接符 87"/>
          <p:cNvCxnSpPr>
            <a:stCxn id="82" idx="1"/>
            <a:endCxn id="73" idx="3"/>
          </p:cNvCxnSpPr>
          <p:nvPr/>
        </p:nvCxnSpPr>
        <p:spPr bwMode="auto">
          <a:xfrm flipH="1">
            <a:off x="4979878" y="4747137"/>
            <a:ext cx="945480" cy="59754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3884576" y="3839681"/>
            <a:ext cx="686467" cy="369332"/>
          </a:xfrm>
          <a:prstGeom prst="rect">
            <a:avLst/>
          </a:prstGeom>
          <a:noFill/>
        </p:spPr>
        <p:txBody>
          <a:bodyPr wrap="square" rtlCol="0">
            <a:noAutofit/>
          </a:bodyPr>
          <a:lstStyle/>
          <a:p>
            <a:pPr fontAlgn="ctr"/>
            <a:r>
              <a:rPr lang="en-US">
                <a:latin typeface="Arial" panose="020B0604020202020204" pitchFamily="34" charset="0"/>
              </a:rPr>
              <a:t>Rest</a:t>
            </a:r>
            <a:endParaRPr lang="en-US" altLang="zh-CN">
              <a:latin typeface="Arial" panose="020B0604020202020204" pitchFamily="34" charset="0"/>
              <a:ea typeface="微软雅黑" panose="020B0503020204020204" pitchFamily="34" charset="-122"/>
            </a:endParaRPr>
          </a:p>
        </p:txBody>
      </p:sp>
      <p:sp>
        <p:nvSpPr>
          <p:cNvPr id="90" name="Freeform 131"/>
          <p:cNvSpPr>
            <a:spLocks noEditPoints="1"/>
          </p:cNvSpPr>
          <p:nvPr/>
        </p:nvSpPr>
        <p:spPr bwMode="auto">
          <a:xfrm>
            <a:off x="3453947" y="5216828"/>
            <a:ext cx="694353" cy="562081"/>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0070C0"/>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solidFill>
                <a:srgbClr val="000000"/>
              </a:solidFill>
              <a:latin typeface="Arial" panose="020B0604020202020204" pitchFamily="34" charset="0"/>
              <a:ea typeface="微软雅黑" panose="020B0503020204020204" pitchFamily="34" charset="-122"/>
            </a:endParaRPr>
          </a:p>
        </p:txBody>
      </p:sp>
      <p:sp>
        <p:nvSpPr>
          <p:cNvPr id="91" name="Freeform 131"/>
          <p:cNvSpPr>
            <a:spLocks noEditPoints="1"/>
          </p:cNvSpPr>
          <p:nvPr/>
        </p:nvSpPr>
        <p:spPr bwMode="auto">
          <a:xfrm>
            <a:off x="1345888" y="5246669"/>
            <a:ext cx="694353" cy="562081"/>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rgbClr val="0070C0"/>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solidFill>
                <a:srgbClr val="000000"/>
              </a:solidFill>
              <a:latin typeface="Arial" panose="020B0604020202020204" pitchFamily="34" charset="0"/>
              <a:ea typeface="微软雅黑" panose="020B0503020204020204" pitchFamily="34" charset="-122"/>
            </a:endParaRPr>
          </a:p>
        </p:txBody>
      </p:sp>
      <p:sp>
        <p:nvSpPr>
          <p:cNvPr id="92" name="矩形 366"/>
          <p:cNvSpPr/>
          <p:nvPr/>
        </p:nvSpPr>
        <p:spPr>
          <a:xfrm>
            <a:off x="8212518" y="1094126"/>
            <a:ext cx="3405834" cy="122684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197" tIns="58597" rIns="117197" bIns="58597" numCol="1" spcCol="0" rtlCol="0" fromWordArt="0" anchor="ctr" anchorCtr="0" forceAA="0" compatLnSpc="1">
            <a:prstTxWarp prst="textNoShape">
              <a:avLst/>
            </a:prstTxWarp>
            <a:noAutofit/>
          </a:bodyPr>
          <a:lstStyle/>
          <a:p>
            <a:pPr algn="ctr" fontAlgn="ctr"/>
            <a:endParaRPr lang="en-US" altLang="zh-CN" sz="1333">
              <a:solidFill>
                <a:srgbClr val="000000"/>
              </a:solidFill>
              <a:latin typeface="Arial" panose="020B0604020202020204" pitchFamily="34" charset="0"/>
              <a:ea typeface="微软雅黑" panose="020B0503020204020204" pitchFamily="34" charset="-122"/>
              <a:sym typeface="Arial" pitchFamily="34" charset="0"/>
            </a:endParaRPr>
          </a:p>
        </p:txBody>
      </p:sp>
      <p:sp>
        <p:nvSpPr>
          <p:cNvPr id="93" name="矩形 366"/>
          <p:cNvSpPr/>
          <p:nvPr/>
        </p:nvSpPr>
        <p:spPr>
          <a:xfrm>
            <a:off x="8201008" y="3759919"/>
            <a:ext cx="3417343" cy="100226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197" tIns="58597" rIns="117197" bIns="58597" numCol="1" spcCol="0" rtlCol="0" fromWordArt="0" anchor="ctr" anchorCtr="0" forceAA="0" compatLnSpc="1">
            <a:prstTxWarp prst="textNoShape">
              <a:avLst/>
            </a:prstTxWarp>
            <a:noAutofit/>
          </a:bodyPr>
          <a:lstStyle/>
          <a:p>
            <a:pPr algn="ctr" fontAlgn="ctr"/>
            <a:endParaRPr lang="en-US" altLang="zh-CN" sz="1333">
              <a:solidFill>
                <a:srgbClr val="000000"/>
              </a:solidFill>
              <a:latin typeface="Arial" panose="020B0604020202020204" pitchFamily="34" charset="0"/>
              <a:ea typeface="微软雅黑" panose="020B0503020204020204" pitchFamily="34" charset="-122"/>
              <a:sym typeface="Arial" pitchFamily="34" charset="0"/>
            </a:endParaRPr>
          </a:p>
        </p:txBody>
      </p:sp>
      <p:sp>
        <p:nvSpPr>
          <p:cNvPr id="94" name="矩形 169"/>
          <p:cNvSpPr/>
          <p:nvPr/>
        </p:nvSpPr>
        <p:spPr>
          <a:xfrm>
            <a:off x="8923077" y="3918543"/>
            <a:ext cx="2508002" cy="1292662"/>
          </a:xfrm>
          <a:prstGeom prst="rect">
            <a:avLst/>
          </a:prstGeom>
        </p:spPr>
        <p:txBody>
          <a:bodyPr wrap="square" lIns="0" tIns="0" rIns="0" bIns="0">
            <a:noAutofit/>
          </a:bodyPr>
          <a:lstStyle/>
          <a:p>
            <a:pPr fontAlgn="ctr"/>
            <a:r>
              <a:rPr lang="en-US" sz="1100" dirty="0">
                <a:solidFill>
                  <a:schemeClr val="tx2"/>
                </a:solidFill>
                <a:latin typeface="Arial" panose="020B0604020202020204" pitchFamily="34" charset="0"/>
              </a:rPr>
              <a:t>Enhances </a:t>
            </a:r>
            <a:r>
              <a:rPr lang="en-US" sz="1100" dirty="0" err="1">
                <a:solidFill>
                  <a:schemeClr val="tx2"/>
                </a:solidFill>
                <a:latin typeface="Arial" panose="020B0604020202020204" pitchFamily="34" charset="0"/>
              </a:rPr>
              <a:t>vRO</a:t>
            </a:r>
            <a:r>
              <a:rPr lang="en-US" sz="1100" dirty="0">
                <a:solidFill>
                  <a:schemeClr val="tx2"/>
                </a:solidFill>
                <a:latin typeface="Arial" panose="020B0604020202020204" pitchFamily="34" charset="0"/>
              </a:rPr>
              <a:t> &amp; </a:t>
            </a:r>
            <a:r>
              <a:rPr lang="en-US" sz="1100" dirty="0" err="1">
                <a:solidFill>
                  <a:schemeClr val="tx2"/>
                </a:solidFill>
                <a:latin typeface="Arial" panose="020B0604020202020204" pitchFamily="34" charset="0"/>
              </a:rPr>
              <a:t>vRA</a:t>
            </a:r>
            <a:r>
              <a:rPr lang="en-US" sz="1100" dirty="0">
                <a:solidFill>
                  <a:schemeClr val="tx2"/>
                </a:solidFill>
                <a:latin typeface="Arial" panose="020B0604020202020204" pitchFamily="34" charset="0"/>
              </a:rPr>
              <a:t> integration and supports replication, active-active, snapshot, and consistency group capabilities based on </a:t>
            </a:r>
            <a:r>
              <a:rPr lang="en-US" sz="1100" dirty="0" err="1">
                <a:solidFill>
                  <a:schemeClr val="tx2"/>
                </a:solidFill>
                <a:latin typeface="Arial" panose="020B0604020202020204" pitchFamily="34" charset="0"/>
              </a:rPr>
              <a:t>OceanStor</a:t>
            </a:r>
            <a:r>
              <a:rPr lang="en-US" sz="1100" dirty="0">
                <a:solidFill>
                  <a:schemeClr val="tx2"/>
                </a:solidFill>
                <a:latin typeface="Arial" panose="020B0604020202020204" pitchFamily="34" charset="0"/>
              </a:rPr>
              <a:t> 100D 8.0.</a:t>
            </a:r>
            <a:endParaRPr lang="en-US" sz="1100" dirty="0">
              <a:solidFill>
                <a:schemeClr val="tx2"/>
              </a:solidFill>
              <a:latin typeface="Arial" panose="020B0604020202020204" pitchFamily="34" charset="0"/>
              <a:ea typeface="微软雅黑" pitchFamily="34" charset="-122"/>
            </a:endParaRPr>
          </a:p>
        </p:txBody>
      </p:sp>
      <p:sp>
        <p:nvSpPr>
          <p:cNvPr id="95" name="矩形 366"/>
          <p:cNvSpPr/>
          <p:nvPr/>
        </p:nvSpPr>
        <p:spPr>
          <a:xfrm>
            <a:off x="8201009" y="4950599"/>
            <a:ext cx="3417342" cy="9898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197" tIns="58597" rIns="117197" bIns="58597" numCol="1" spcCol="0" rtlCol="0" fromWordArt="0" anchor="ctr" anchorCtr="0" forceAA="0" compatLnSpc="1">
            <a:prstTxWarp prst="textNoShape">
              <a:avLst/>
            </a:prstTxWarp>
            <a:noAutofit/>
          </a:bodyPr>
          <a:lstStyle/>
          <a:p>
            <a:pPr algn="ctr" fontAlgn="ctr"/>
            <a:endParaRPr lang="en-US" altLang="zh-CN" sz="1333">
              <a:solidFill>
                <a:srgbClr val="000000"/>
              </a:solidFill>
              <a:latin typeface="Arial" panose="020B0604020202020204" pitchFamily="34" charset="0"/>
              <a:ea typeface="微软雅黑" panose="020B0503020204020204" pitchFamily="34" charset="-122"/>
              <a:sym typeface="Arial" pitchFamily="34" charset="0"/>
            </a:endParaRPr>
          </a:p>
        </p:txBody>
      </p:sp>
      <p:sp>
        <p:nvSpPr>
          <p:cNvPr id="96" name="矩形 169"/>
          <p:cNvSpPr/>
          <p:nvPr/>
        </p:nvSpPr>
        <p:spPr>
          <a:xfrm>
            <a:off x="8891897" y="5086068"/>
            <a:ext cx="2539180" cy="1077218"/>
          </a:xfrm>
          <a:prstGeom prst="rect">
            <a:avLst/>
          </a:prstGeom>
        </p:spPr>
        <p:txBody>
          <a:bodyPr wrap="square" lIns="0" tIns="0" rIns="0" bIns="0">
            <a:noAutofit/>
          </a:bodyPr>
          <a:lstStyle/>
          <a:p>
            <a:pPr fontAlgn="ctr"/>
            <a:r>
              <a:rPr lang="en-US" sz="1100" dirty="0">
                <a:solidFill>
                  <a:schemeClr val="tx2"/>
                </a:solidFill>
                <a:latin typeface="Arial" panose="020B0604020202020204" pitchFamily="34" charset="0"/>
              </a:rPr>
              <a:t>Interconnects with SRM to support replication, active-active switchover, switchback, and test drills and provides end-to-end solutions.</a:t>
            </a:r>
            <a:endParaRPr lang="en-US" altLang="zh-CN" sz="1100" dirty="0">
              <a:solidFill>
                <a:schemeClr val="tx2"/>
              </a:solidFill>
              <a:latin typeface="Arial" panose="020B0604020202020204" pitchFamily="34" charset="0"/>
              <a:ea typeface="微软雅黑" pitchFamily="34" charset="-122"/>
              <a:cs typeface="微软雅黑" pitchFamily="18" charset="0"/>
            </a:endParaRPr>
          </a:p>
        </p:txBody>
      </p:sp>
      <p:grpSp>
        <p:nvGrpSpPr>
          <p:cNvPr id="97" name="组合 179"/>
          <p:cNvGrpSpPr/>
          <p:nvPr/>
        </p:nvGrpSpPr>
        <p:grpSpPr>
          <a:xfrm>
            <a:off x="8332802" y="5041065"/>
            <a:ext cx="619209" cy="794586"/>
            <a:chOff x="7745767" y="2618015"/>
            <a:chExt cx="841318" cy="756000"/>
          </a:xfrm>
        </p:grpSpPr>
        <p:pic>
          <p:nvPicPr>
            <p:cNvPr id="98" name="pasted-image.pdf"/>
            <p:cNvPicPr/>
            <p:nvPr/>
          </p:nvPicPr>
          <p:blipFill>
            <a:blip r:embed="rId3" cstate="screen">
              <a:extLst>
                <a:ext uri="{28A0092B-C50C-407E-A947-70E740481C1C}">
                  <a14:useLocalDpi xmlns:a14="http://schemas.microsoft.com/office/drawing/2010/main"/>
                </a:ext>
              </a:extLst>
            </a:blip>
            <a:stretch>
              <a:fillRect/>
            </a:stretch>
          </p:blipFill>
          <p:spPr>
            <a:xfrm>
              <a:off x="7745767" y="2618015"/>
              <a:ext cx="841318" cy="756000"/>
            </a:xfrm>
            <a:prstGeom prst="rect">
              <a:avLst/>
            </a:prstGeom>
            <a:ln w="9525">
              <a:noFill/>
              <a:headEnd/>
              <a:tailEnd/>
            </a:ln>
          </p:spPr>
        </p:pic>
        <p:grpSp>
          <p:nvGrpSpPr>
            <p:cNvPr id="99" name="组合 2"/>
            <p:cNvGrpSpPr/>
            <p:nvPr/>
          </p:nvGrpSpPr>
          <p:grpSpPr>
            <a:xfrm>
              <a:off x="8006438" y="2915840"/>
              <a:ext cx="358669" cy="278910"/>
              <a:chOff x="7897197" y="3107466"/>
              <a:chExt cx="134938" cy="112713"/>
            </a:xfrm>
            <a:solidFill>
              <a:schemeClr val="bg1"/>
            </a:solidFill>
          </p:grpSpPr>
          <p:sp>
            <p:nvSpPr>
              <p:cNvPr id="100" name="Freeform 10"/>
              <p:cNvSpPr>
                <a:spLocks/>
              </p:cNvSpPr>
              <p:nvPr/>
            </p:nvSpPr>
            <p:spPr bwMode="auto">
              <a:xfrm>
                <a:off x="7947997" y="3131279"/>
                <a:ext cx="84138" cy="88900"/>
              </a:xfrm>
              <a:custGeom>
                <a:avLst/>
                <a:gdLst>
                  <a:gd name="T0" fmla="*/ 8 w 22"/>
                  <a:gd name="T1" fmla="*/ 20 h 23"/>
                  <a:gd name="T2" fmla="*/ 21 w 22"/>
                  <a:gd name="T3" fmla="*/ 0 h 23"/>
                  <a:gd name="T4" fmla="*/ 7 w 22"/>
                  <a:gd name="T5" fmla="*/ 14 h 23"/>
                  <a:gd name="T6" fmla="*/ 7 w 22"/>
                  <a:gd name="T7" fmla="*/ 10 h 23"/>
                  <a:gd name="T8" fmla="*/ 0 w 22"/>
                  <a:gd name="T9" fmla="*/ 17 h 23"/>
                  <a:gd name="T10" fmla="*/ 9 w 22"/>
                  <a:gd name="T11" fmla="*/ 23 h 23"/>
                  <a:gd name="T12" fmla="*/ 8 w 22"/>
                  <a:gd name="T13" fmla="*/ 20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8" y="20"/>
                    </a:moveTo>
                    <a:cubicBezTo>
                      <a:pt x="8" y="20"/>
                      <a:pt x="22" y="18"/>
                      <a:pt x="21" y="0"/>
                    </a:cubicBezTo>
                    <a:cubicBezTo>
                      <a:pt x="21" y="0"/>
                      <a:pt x="21" y="13"/>
                      <a:pt x="7" y="14"/>
                    </a:cubicBezTo>
                    <a:cubicBezTo>
                      <a:pt x="7" y="10"/>
                      <a:pt x="7" y="10"/>
                      <a:pt x="7" y="10"/>
                    </a:cubicBezTo>
                    <a:cubicBezTo>
                      <a:pt x="0" y="17"/>
                      <a:pt x="0" y="17"/>
                      <a:pt x="0" y="17"/>
                    </a:cubicBezTo>
                    <a:cubicBezTo>
                      <a:pt x="9" y="23"/>
                      <a:pt x="9" y="23"/>
                      <a:pt x="9" y="23"/>
                    </a:cubicBezTo>
                    <a:lnTo>
                      <a:pt x="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noAutofit/>
              </a:bodyPr>
              <a:lstStyle/>
              <a:p>
                <a:pPr fontAlgn="ctr"/>
                <a:endParaRPr lang="en-US" altLang="zh-CN" sz="1333">
                  <a:solidFill>
                    <a:schemeClr val="bg1"/>
                  </a:solidFill>
                  <a:latin typeface="Arial" panose="020B0604020202020204" pitchFamily="34" charset="0"/>
                  <a:ea typeface="微软雅黑" panose="020B0503020204020204" pitchFamily="34" charset="-122"/>
                </a:endParaRPr>
              </a:p>
            </p:txBody>
          </p:sp>
          <p:sp>
            <p:nvSpPr>
              <p:cNvPr id="101" name="Freeform 11"/>
              <p:cNvSpPr>
                <a:spLocks/>
              </p:cNvSpPr>
              <p:nvPr/>
            </p:nvSpPr>
            <p:spPr bwMode="auto">
              <a:xfrm>
                <a:off x="7897197" y="3107466"/>
                <a:ext cx="85725" cy="88900"/>
              </a:xfrm>
              <a:custGeom>
                <a:avLst/>
                <a:gdLst>
                  <a:gd name="T0" fmla="*/ 13 w 22"/>
                  <a:gd name="T1" fmla="*/ 3 h 23"/>
                  <a:gd name="T2" fmla="*/ 1 w 22"/>
                  <a:gd name="T3" fmla="*/ 23 h 23"/>
                  <a:gd name="T4" fmla="*/ 14 w 22"/>
                  <a:gd name="T5" fmla="*/ 9 h 23"/>
                  <a:gd name="T6" fmla="*/ 15 w 22"/>
                  <a:gd name="T7" fmla="*/ 12 h 23"/>
                  <a:gd name="T8" fmla="*/ 22 w 22"/>
                  <a:gd name="T9" fmla="*/ 5 h 23"/>
                  <a:gd name="T10" fmla="*/ 12 w 22"/>
                  <a:gd name="T11" fmla="*/ 0 h 23"/>
                  <a:gd name="T12" fmla="*/ 13 w 22"/>
                  <a:gd name="T13" fmla="*/ 3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13" y="3"/>
                    </a:moveTo>
                    <a:cubicBezTo>
                      <a:pt x="13" y="3"/>
                      <a:pt x="0" y="5"/>
                      <a:pt x="1" y="23"/>
                    </a:cubicBezTo>
                    <a:cubicBezTo>
                      <a:pt x="1" y="23"/>
                      <a:pt x="1" y="9"/>
                      <a:pt x="14" y="9"/>
                    </a:cubicBezTo>
                    <a:cubicBezTo>
                      <a:pt x="15" y="12"/>
                      <a:pt x="15" y="12"/>
                      <a:pt x="15" y="12"/>
                    </a:cubicBezTo>
                    <a:cubicBezTo>
                      <a:pt x="22" y="5"/>
                      <a:pt x="22" y="5"/>
                      <a:pt x="22" y="5"/>
                    </a:cubicBezTo>
                    <a:cubicBezTo>
                      <a:pt x="12" y="0"/>
                      <a:pt x="12" y="0"/>
                      <a:pt x="12" y="0"/>
                    </a:cubicBezTo>
                    <a:lnTo>
                      <a:pt x="1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noAutofit/>
              </a:bodyPr>
              <a:lstStyle/>
              <a:p>
                <a:pPr fontAlgn="ctr"/>
                <a:endParaRPr lang="en-US" altLang="zh-CN" sz="1333">
                  <a:solidFill>
                    <a:schemeClr val="bg1"/>
                  </a:solidFill>
                  <a:latin typeface="Arial" panose="020B0604020202020204" pitchFamily="34" charset="0"/>
                  <a:ea typeface="微软雅黑" panose="020B0503020204020204" pitchFamily="34" charset="-122"/>
                </a:endParaRPr>
              </a:p>
            </p:txBody>
          </p:sp>
        </p:grpSp>
      </p:grpSp>
      <p:sp>
        <p:nvSpPr>
          <p:cNvPr id="102" name="矩形 366"/>
          <p:cNvSpPr/>
          <p:nvPr/>
        </p:nvSpPr>
        <p:spPr>
          <a:xfrm>
            <a:off x="8212518" y="2509382"/>
            <a:ext cx="3405833" cy="11179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7197" tIns="58597" rIns="117197" bIns="58597" numCol="1" spcCol="0" rtlCol="0" fromWordArt="0" anchor="ctr" anchorCtr="0" forceAA="0" compatLnSpc="1">
            <a:prstTxWarp prst="textNoShape">
              <a:avLst/>
            </a:prstTxWarp>
            <a:noAutofit/>
          </a:bodyPr>
          <a:lstStyle/>
          <a:p>
            <a:pPr algn="ctr" fontAlgn="ctr"/>
            <a:endParaRPr lang="en-US" altLang="zh-CN" sz="1333">
              <a:solidFill>
                <a:srgbClr val="000000"/>
              </a:solidFill>
              <a:latin typeface="Arial" panose="020B0604020202020204" pitchFamily="34" charset="0"/>
              <a:ea typeface="微软雅黑" panose="020B0503020204020204" pitchFamily="34" charset="-122"/>
              <a:sym typeface="Arial" pitchFamily="34" charset="0"/>
            </a:endParaRPr>
          </a:p>
        </p:txBody>
      </p:sp>
      <p:sp>
        <p:nvSpPr>
          <p:cNvPr id="103" name="矩形 169"/>
          <p:cNvSpPr/>
          <p:nvPr/>
        </p:nvSpPr>
        <p:spPr>
          <a:xfrm>
            <a:off x="8942064" y="2638883"/>
            <a:ext cx="2489013" cy="1292662"/>
          </a:xfrm>
          <a:prstGeom prst="rect">
            <a:avLst/>
          </a:prstGeom>
        </p:spPr>
        <p:txBody>
          <a:bodyPr wrap="square" lIns="0" tIns="0" rIns="0" bIns="0">
            <a:noAutofit/>
          </a:bodyPr>
          <a:lstStyle/>
          <a:p>
            <a:pPr fontAlgn="ctr"/>
            <a:r>
              <a:rPr lang="en-US" sz="1100" dirty="0">
                <a:solidFill>
                  <a:schemeClr val="tx2"/>
                </a:solidFill>
                <a:latin typeface="Arial" panose="020B0604020202020204" pitchFamily="34" charset="0"/>
              </a:rPr>
              <a:t>Integrates with </a:t>
            </a:r>
            <a:r>
              <a:rPr lang="en-US" sz="1100" dirty="0" err="1">
                <a:solidFill>
                  <a:schemeClr val="tx2"/>
                </a:solidFill>
                <a:latin typeface="Arial" panose="020B0604020202020204" pitchFamily="34" charset="0"/>
              </a:rPr>
              <a:t>vROps</a:t>
            </a:r>
            <a:r>
              <a:rPr lang="en-US" sz="1100" dirty="0">
                <a:solidFill>
                  <a:schemeClr val="tx2"/>
                </a:solidFill>
                <a:latin typeface="Arial" panose="020B0604020202020204" pitchFamily="34" charset="0"/>
              </a:rPr>
              <a:t> to provide O&amp;M capabilities based on storage service performance, capacity, alarms, and topologies, implementing unified O&amp;M management.</a:t>
            </a:r>
            <a:endParaRPr lang="en-US" sz="1100" dirty="0">
              <a:solidFill>
                <a:schemeClr val="tx2"/>
              </a:solidFill>
              <a:latin typeface="Arial" panose="020B0604020202020204" pitchFamily="34" charset="0"/>
              <a:ea typeface="微软雅黑" pitchFamily="34" charset="-122"/>
            </a:endParaRPr>
          </a:p>
        </p:txBody>
      </p:sp>
      <p:sp>
        <p:nvSpPr>
          <p:cNvPr id="104" name="矩形 169"/>
          <p:cNvSpPr/>
          <p:nvPr/>
        </p:nvSpPr>
        <p:spPr>
          <a:xfrm>
            <a:off x="8912146" y="1188301"/>
            <a:ext cx="2648081" cy="1723549"/>
          </a:xfrm>
          <a:prstGeom prst="rect">
            <a:avLst/>
          </a:prstGeom>
        </p:spPr>
        <p:txBody>
          <a:bodyPr wrap="square" lIns="0" tIns="0" rIns="0" bIns="0">
            <a:noAutofit/>
          </a:bodyPr>
          <a:lstStyle/>
          <a:p>
            <a:pPr fontAlgn="ctr"/>
            <a:r>
              <a:rPr lang="en-US" sz="1100" dirty="0" err="1">
                <a:solidFill>
                  <a:schemeClr val="tx2"/>
                </a:solidFill>
                <a:latin typeface="Arial" panose="020B0604020202020204" pitchFamily="34" charset="0"/>
              </a:rPr>
              <a:t>vCenterPlugin</a:t>
            </a:r>
            <a:r>
              <a:rPr lang="en-US" sz="1100" dirty="0">
                <a:solidFill>
                  <a:schemeClr val="tx2"/>
                </a:solidFill>
                <a:latin typeface="Arial" panose="020B0604020202020204" pitchFamily="34" charset="0"/>
              </a:rPr>
              <a:t> and VASA (</a:t>
            </a:r>
            <a:r>
              <a:rPr lang="en-US" sz="1100" dirty="0" err="1">
                <a:solidFill>
                  <a:schemeClr val="tx2"/>
                </a:solidFill>
                <a:latin typeface="Arial" panose="020B0604020202020204" pitchFamily="34" charset="0"/>
              </a:rPr>
              <a:t>Vvol</a:t>
            </a:r>
            <a:r>
              <a:rPr lang="en-US" sz="1100" dirty="0">
                <a:solidFill>
                  <a:schemeClr val="tx2"/>
                </a:solidFill>
                <a:latin typeface="Arial" panose="020B0604020202020204" pitchFamily="34" charset="0"/>
              </a:rPr>
              <a:t>) integration: provides vCenter-based integration management, enhances </a:t>
            </a:r>
            <a:r>
              <a:rPr lang="en-US" sz="1100" dirty="0" err="1">
                <a:solidFill>
                  <a:schemeClr val="tx2"/>
                </a:solidFill>
                <a:latin typeface="Arial" panose="020B0604020202020204" pitchFamily="34" charset="0"/>
              </a:rPr>
              <a:t>VVol</a:t>
            </a:r>
            <a:r>
              <a:rPr lang="en-US" sz="1100" dirty="0">
                <a:solidFill>
                  <a:schemeClr val="tx2"/>
                </a:solidFill>
                <a:latin typeface="Arial" panose="020B0604020202020204" pitchFamily="34" charset="0"/>
              </a:rPr>
              <a:t>-based QoS and storage profile capabilities, and supports VASA resource management in multiple data centers.</a:t>
            </a:r>
            <a:endParaRPr lang="en-US" altLang="zh-CN" sz="1100" dirty="0">
              <a:solidFill>
                <a:schemeClr val="tx2"/>
              </a:solidFill>
              <a:latin typeface="Arial" panose="020B0604020202020204" pitchFamily="34" charset="0"/>
              <a:ea typeface="微软雅黑" pitchFamily="34" charset="-122"/>
            </a:endParaRPr>
          </a:p>
        </p:txBody>
      </p:sp>
      <p:sp>
        <p:nvSpPr>
          <p:cNvPr id="105" name="Freeform 113"/>
          <p:cNvSpPr>
            <a:spLocks noEditPoints="1"/>
          </p:cNvSpPr>
          <p:nvPr/>
        </p:nvSpPr>
        <p:spPr bwMode="auto">
          <a:xfrm>
            <a:off x="8460121" y="2844373"/>
            <a:ext cx="333565" cy="451665"/>
          </a:xfrm>
          <a:custGeom>
            <a:avLst/>
            <a:gdLst>
              <a:gd name="T0" fmla="*/ 2147483646 w 489"/>
              <a:gd name="T1" fmla="*/ 2147483646 h 431"/>
              <a:gd name="T2" fmla="*/ 2147483646 w 489"/>
              <a:gd name="T3" fmla="*/ 2147483646 h 431"/>
              <a:gd name="T4" fmla="*/ 2147483646 w 489"/>
              <a:gd name="T5" fmla="*/ 2147483646 h 431"/>
              <a:gd name="T6" fmla="*/ 2147483646 w 489"/>
              <a:gd name="T7" fmla="*/ 2147483646 h 431"/>
              <a:gd name="T8" fmla="*/ 2147483646 w 489"/>
              <a:gd name="T9" fmla="*/ 2147483646 h 431"/>
              <a:gd name="T10" fmla="*/ 2147483646 w 489"/>
              <a:gd name="T11" fmla="*/ 2147483646 h 431"/>
              <a:gd name="T12" fmla="*/ 2147483646 w 489"/>
              <a:gd name="T13" fmla="*/ 2147483646 h 431"/>
              <a:gd name="T14" fmla="*/ 2147483646 w 489"/>
              <a:gd name="T15" fmla="*/ 2147483646 h 431"/>
              <a:gd name="T16" fmla="*/ 2147483646 w 489"/>
              <a:gd name="T17" fmla="*/ 2147483646 h 431"/>
              <a:gd name="T18" fmla="*/ 2147483646 w 489"/>
              <a:gd name="T19" fmla="*/ 2147483646 h 431"/>
              <a:gd name="T20" fmla="*/ 2147483646 w 489"/>
              <a:gd name="T21" fmla="*/ 2147483646 h 431"/>
              <a:gd name="T22" fmla="*/ 2147483646 w 489"/>
              <a:gd name="T23" fmla="*/ 2147483646 h 431"/>
              <a:gd name="T24" fmla="*/ 2147483646 w 489"/>
              <a:gd name="T25" fmla="*/ 2147483646 h 431"/>
              <a:gd name="T26" fmla="*/ 2147483646 w 489"/>
              <a:gd name="T27" fmla="*/ 2147483646 h 431"/>
              <a:gd name="T28" fmla="*/ 2147483646 w 489"/>
              <a:gd name="T29" fmla="*/ 2147483646 h 431"/>
              <a:gd name="T30" fmla="*/ 2147483646 w 489"/>
              <a:gd name="T31" fmla="*/ 2147483646 h 431"/>
              <a:gd name="T32" fmla="*/ 2147483646 w 489"/>
              <a:gd name="T33" fmla="*/ 2147483646 h 431"/>
              <a:gd name="T34" fmla="*/ 2147483646 w 489"/>
              <a:gd name="T35" fmla="*/ 2147483646 h 431"/>
              <a:gd name="T36" fmla="*/ 2147483646 w 489"/>
              <a:gd name="T37" fmla="*/ 2147483646 h 431"/>
              <a:gd name="T38" fmla="*/ 2147483646 w 489"/>
              <a:gd name="T39" fmla="*/ 2147483646 h 431"/>
              <a:gd name="T40" fmla="*/ 2147483646 w 489"/>
              <a:gd name="T41" fmla="*/ 2147483646 h 431"/>
              <a:gd name="T42" fmla="*/ 2147483646 w 489"/>
              <a:gd name="T43" fmla="*/ 2147483646 h 431"/>
              <a:gd name="T44" fmla="*/ 2147483646 w 489"/>
              <a:gd name="T45" fmla="*/ 2147483646 h 431"/>
              <a:gd name="T46" fmla="*/ 2147483646 w 489"/>
              <a:gd name="T47" fmla="*/ 2147483646 h 431"/>
              <a:gd name="T48" fmla="*/ 2147483646 w 489"/>
              <a:gd name="T49" fmla="*/ 2147483646 h 431"/>
              <a:gd name="T50" fmla="*/ 2147483646 w 489"/>
              <a:gd name="T51" fmla="*/ 2147483646 h 431"/>
              <a:gd name="T52" fmla="*/ 2147483646 w 489"/>
              <a:gd name="T53" fmla="*/ 2147483646 h 431"/>
              <a:gd name="T54" fmla="*/ 2147483646 w 489"/>
              <a:gd name="T55" fmla="*/ 2147483646 h 431"/>
              <a:gd name="T56" fmla="*/ 2147483646 w 489"/>
              <a:gd name="T57" fmla="*/ 2147483646 h 431"/>
              <a:gd name="T58" fmla="*/ 2147483646 w 489"/>
              <a:gd name="T59" fmla="*/ 2147483646 h 431"/>
              <a:gd name="T60" fmla="*/ 2147483646 w 489"/>
              <a:gd name="T61" fmla="*/ 2147483646 h 431"/>
              <a:gd name="T62" fmla="*/ 2147483646 w 489"/>
              <a:gd name="T63" fmla="*/ 2147483646 h 431"/>
              <a:gd name="T64" fmla="*/ 2147483646 w 489"/>
              <a:gd name="T65" fmla="*/ 2147483646 h 431"/>
              <a:gd name="T66" fmla="*/ 2147483646 w 489"/>
              <a:gd name="T67" fmla="*/ 2147483646 h 431"/>
              <a:gd name="T68" fmla="*/ 2147483646 w 489"/>
              <a:gd name="T69" fmla="*/ 2147483646 h 431"/>
              <a:gd name="T70" fmla="*/ 2147483646 w 489"/>
              <a:gd name="T71" fmla="*/ 2147483646 h 431"/>
              <a:gd name="T72" fmla="*/ 2147483646 w 489"/>
              <a:gd name="T73" fmla="*/ 2147483646 h 431"/>
              <a:gd name="T74" fmla="*/ 2147483646 w 489"/>
              <a:gd name="T75" fmla="*/ 2147483646 h 431"/>
              <a:gd name="T76" fmla="*/ 2147483646 w 489"/>
              <a:gd name="T77" fmla="*/ 0 h 431"/>
              <a:gd name="T78" fmla="*/ 2147483646 w 489"/>
              <a:gd name="T79" fmla="*/ 2147483646 h 431"/>
              <a:gd name="T80" fmla="*/ 2147483646 w 489"/>
              <a:gd name="T81" fmla="*/ 2147483646 h 431"/>
              <a:gd name="T82" fmla="*/ 2147483646 w 489"/>
              <a:gd name="T83" fmla="*/ 2147483646 h 431"/>
              <a:gd name="T84" fmla="*/ 2147483646 w 489"/>
              <a:gd name="T85" fmla="*/ 2147483646 h 431"/>
              <a:gd name="T86" fmla="*/ 2147483646 w 489"/>
              <a:gd name="T87" fmla="*/ 2147483646 h 431"/>
              <a:gd name="T88" fmla="*/ 2147483646 w 489"/>
              <a:gd name="T89" fmla="*/ 2147483646 h 431"/>
              <a:gd name="T90" fmla="*/ 2147483646 w 489"/>
              <a:gd name="T91" fmla="*/ 2147483646 h 431"/>
              <a:gd name="T92" fmla="*/ 2147483646 w 489"/>
              <a:gd name="T93" fmla="*/ 2147483646 h 431"/>
              <a:gd name="T94" fmla="*/ 2147483646 w 489"/>
              <a:gd name="T95" fmla="*/ 2147483646 h 4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89" h="431">
                <a:moveTo>
                  <a:pt x="417" y="367"/>
                </a:moveTo>
                <a:lnTo>
                  <a:pt x="417" y="367"/>
                </a:lnTo>
                <a:cubicBezTo>
                  <a:pt x="387" y="367"/>
                  <a:pt x="361" y="353"/>
                  <a:pt x="361" y="336"/>
                </a:cubicBezTo>
                <a:lnTo>
                  <a:pt x="361" y="328"/>
                </a:lnTo>
                <a:cubicBezTo>
                  <a:pt x="374" y="338"/>
                  <a:pt x="394" y="345"/>
                  <a:pt x="417" y="345"/>
                </a:cubicBezTo>
                <a:cubicBezTo>
                  <a:pt x="439" y="345"/>
                  <a:pt x="459" y="338"/>
                  <a:pt x="472" y="328"/>
                </a:cubicBezTo>
                <a:lnTo>
                  <a:pt x="472" y="336"/>
                </a:lnTo>
                <a:cubicBezTo>
                  <a:pt x="472" y="353"/>
                  <a:pt x="447" y="367"/>
                  <a:pt x="417" y="367"/>
                </a:cubicBezTo>
                <a:close/>
                <a:moveTo>
                  <a:pt x="344" y="380"/>
                </a:moveTo>
                <a:lnTo>
                  <a:pt x="344" y="380"/>
                </a:lnTo>
                <a:cubicBezTo>
                  <a:pt x="308" y="380"/>
                  <a:pt x="277" y="363"/>
                  <a:pt x="277" y="343"/>
                </a:cubicBezTo>
                <a:lnTo>
                  <a:pt x="277" y="334"/>
                </a:lnTo>
                <a:cubicBezTo>
                  <a:pt x="292" y="347"/>
                  <a:pt x="316" y="355"/>
                  <a:pt x="344" y="355"/>
                </a:cubicBezTo>
                <a:cubicBezTo>
                  <a:pt x="345" y="355"/>
                  <a:pt x="345" y="355"/>
                  <a:pt x="345" y="355"/>
                </a:cubicBezTo>
                <a:lnTo>
                  <a:pt x="345" y="375"/>
                </a:lnTo>
                <a:cubicBezTo>
                  <a:pt x="345" y="375"/>
                  <a:pt x="345" y="375"/>
                  <a:pt x="345" y="375"/>
                </a:cubicBezTo>
                <a:cubicBezTo>
                  <a:pt x="345" y="377"/>
                  <a:pt x="346" y="378"/>
                  <a:pt x="346" y="380"/>
                </a:cubicBezTo>
                <a:cubicBezTo>
                  <a:pt x="345" y="380"/>
                  <a:pt x="345" y="380"/>
                  <a:pt x="344" y="380"/>
                </a:cubicBezTo>
                <a:close/>
                <a:moveTo>
                  <a:pt x="198" y="299"/>
                </a:moveTo>
                <a:lnTo>
                  <a:pt x="198" y="299"/>
                </a:lnTo>
                <a:lnTo>
                  <a:pt x="259" y="299"/>
                </a:lnTo>
                <a:lnTo>
                  <a:pt x="259" y="342"/>
                </a:lnTo>
                <a:lnTo>
                  <a:pt x="198" y="342"/>
                </a:lnTo>
                <a:lnTo>
                  <a:pt x="198" y="299"/>
                </a:lnTo>
                <a:close/>
                <a:moveTo>
                  <a:pt x="113" y="211"/>
                </a:moveTo>
                <a:lnTo>
                  <a:pt x="113" y="211"/>
                </a:lnTo>
                <a:cubicBezTo>
                  <a:pt x="113" y="217"/>
                  <a:pt x="107" y="223"/>
                  <a:pt x="101" y="223"/>
                </a:cubicBezTo>
                <a:cubicBezTo>
                  <a:pt x="94" y="223"/>
                  <a:pt x="88" y="217"/>
                  <a:pt x="88" y="211"/>
                </a:cubicBezTo>
                <a:cubicBezTo>
                  <a:pt x="88" y="204"/>
                  <a:pt x="94" y="199"/>
                  <a:pt x="101" y="199"/>
                </a:cubicBezTo>
                <a:cubicBezTo>
                  <a:pt x="107" y="199"/>
                  <a:pt x="113" y="204"/>
                  <a:pt x="113" y="211"/>
                </a:cubicBezTo>
                <a:close/>
                <a:moveTo>
                  <a:pt x="136" y="143"/>
                </a:moveTo>
                <a:lnTo>
                  <a:pt x="136" y="143"/>
                </a:lnTo>
                <a:cubicBezTo>
                  <a:pt x="127" y="143"/>
                  <a:pt x="120" y="136"/>
                  <a:pt x="120" y="127"/>
                </a:cubicBezTo>
                <a:cubicBezTo>
                  <a:pt x="120" y="120"/>
                  <a:pt x="126" y="113"/>
                  <a:pt x="134" y="112"/>
                </a:cubicBezTo>
                <a:lnTo>
                  <a:pt x="139" y="111"/>
                </a:lnTo>
                <a:lnTo>
                  <a:pt x="140" y="106"/>
                </a:lnTo>
                <a:cubicBezTo>
                  <a:pt x="145" y="88"/>
                  <a:pt x="161" y="76"/>
                  <a:pt x="179" y="76"/>
                </a:cubicBezTo>
                <a:cubicBezTo>
                  <a:pt x="194" y="76"/>
                  <a:pt x="207" y="84"/>
                  <a:pt x="215" y="97"/>
                </a:cubicBezTo>
                <a:lnTo>
                  <a:pt x="217" y="101"/>
                </a:lnTo>
                <a:lnTo>
                  <a:pt x="222" y="101"/>
                </a:lnTo>
                <a:cubicBezTo>
                  <a:pt x="234" y="101"/>
                  <a:pt x="245" y="111"/>
                  <a:pt x="245" y="124"/>
                </a:cubicBezTo>
                <a:cubicBezTo>
                  <a:pt x="245" y="131"/>
                  <a:pt x="242" y="136"/>
                  <a:pt x="236" y="141"/>
                </a:cubicBezTo>
                <a:cubicBezTo>
                  <a:pt x="235" y="142"/>
                  <a:pt x="234" y="143"/>
                  <a:pt x="234" y="143"/>
                </a:cubicBezTo>
                <a:lnTo>
                  <a:pt x="136" y="143"/>
                </a:lnTo>
                <a:close/>
                <a:moveTo>
                  <a:pt x="185" y="205"/>
                </a:moveTo>
                <a:lnTo>
                  <a:pt x="185" y="205"/>
                </a:lnTo>
                <a:cubicBezTo>
                  <a:pt x="192" y="205"/>
                  <a:pt x="198" y="211"/>
                  <a:pt x="198" y="217"/>
                </a:cubicBezTo>
                <a:cubicBezTo>
                  <a:pt x="198" y="224"/>
                  <a:pt x="192" y="229"/>
                  <a:pt x="185" y="229"/>
                </a:cubicBezTo>
                <a:cubicBezTo>
                  <a:pt x="179" y="229"/>
                  <a:pt x="173" y="224"/>
                  <a:pt x="173" y="217"/>
                </a:cubicBezTo>
                <a:cubicBezTo>
                  <a:pt x="173" y="211"/>
                  <a:pt x="179" y="205"/>
                  <a:pt x="185" y="205"/>
                </a:cubicBezTo>
                <a:close/>
                <a:moveTo>
                  <a:pt x="20" y="275"/>
                </a:moveTo>
                <a:lnTo>
                  <a:pt x="20" y="275"/>
                </a:lnTo>
                <a:lnTo>
                  <a:pt x="20" y="25"/>
                </a:lnTo>
                <a:cubicBezTo>
                  <a:pt x="20" y="22"/>
                  <a:pt x="22" y="20"/>
                  <a:pt x="25" y="20"/>
                </a:cubicBezTo>
                <a:lnTo>
                  <a:pt x="451" y="20"/>
                </a:lnTo>
                <a:cubicBezTo>
                  <a:pt x="454" y="20"/>
                  <a:pt x="455" y="22"/>
                  <a:pt x="455" y="25"/>
                </a:cubicBezTo>
                <a:lnTo>
                  <a:pt x="455" y="219"/>
                </a:lnTo>
                <a:cubicBezTo>
                  <a:pt x="448" y="216"/>
                  <a:pt x="439" y="213"/>
                  <a:pt x="429" y="212"/>
                </a:cubicBezTo>
                <a:lnTo>
                  <a:pt x="429" y="162"/>
                </a:lnTo>
                <a:cubicBezTo>
                  <a:pt x="429" y="162"/>
                  <a:pt x="429" y="161"/>
                  <a:pt x="429" y="160"/>
                </a:cubicBezTo>
                <a:cubicBezTo>
                  <a:pt x="429" y="129"/>
                  <a:pt x="392" y="105"/>
                  <a:pt x="344" y="105"/>
                </a:cubicBezTo>
                <a:cubicBezTo>
                  <a:pt x="296" y="105"/>
                  <a:pt x="259" y="129"/>
                  <a:pt x="259" y="160"/>
                </a:cubicBezTo>
                <a:cubicBezTo>
                  <a:pt x="259" y="160"/>
                  <a:pt x="259" y="161"/>
                  <a:pt x="259" y="162"/>
                </a:cubicBezTo>
                <a:cubicBezTo>
                  <a:pt x="259" y="162"/>
                  <a:pt x="259" y="162"/>
                  <a:pt x="259" y="162"/>
                </a:cubicBezTo>
                <a:lnTo>
                  <a:pt x="259" y="178"/>
                </a:lnTo>
                <a:lnTo>
                  <a:pt x="240" y="158"/>
                </a:lnTo>
                <a:cubicBezTo>
                  <a:pt x="242" y="157"/>
                  <a:pt x="245" y="155"/>
                  <a:pt x="246" y="154"/>
                </a:cubicBezTo>
                <a:cubicBezTo>
                  <a:pt x="256" y="146"/>
                  <a:pt x="261" y="136"/>
                  <a:pt x="261" y="124"/>
                </a:cubicBezTo>
                <a:cubicBezTo>
                  <a:pt x="261" y="104"/>
                  <a:pt x="246" y="87"/>
                  <a:pt x="226" y="85"/>
                </a:cubicBezTo>
                <a:cubicBezTo>
                  <a:pt x="216" y="69"/>
                  <a:pt x="198" y="60"/>
                  <a:pt x="179" y="60"/>
                </a:cubicBezTo>
                <a:cubicBezTo>
                  <a:pt x="155" y="60"/>
                  <a:pt x="134" y="75"/>
                  <a:pt x="126" y="97"/>
                </a:cubicBezTo>
                <a:cubicBezTo>
                  <a:pt x="113" y="101"/>
                  <a:pt x="104" y="114"/>
                  <a:pt x="104" y="127"/>
                </a:cubicBezTo>
                <a:cubicBezTo>
                  <a:pt x="104" y="142"/>
                  <a:pt x="115" y="155"/>
                  <a:pt x="129" y="158"/>
                </a:cubicBezTo>
                <a:lnTo>
                  <a:pt x="108" y="184"/>
                </a:lnTo>
                <a:cubicBezTo>
                  <a:pt x="106" y="183"/>
                  <a:pt x="103" y="182"/>
                  <a:pt x="101" y="182"/>
                </a:cubicBezTo>
                <a:cubicBezTo>
                  <a:pt x="85" y="182"/>
                  <a:pt x="72" y="195"/>
                  <a:pt x="72" y="211"/>
                </a:cubicBezTo>
                <a:cubicBezTo>
                  <a:pt x="72" y="226"/>
                  <a:pt x="85" y="239"/>
                  <a:pt x="101" y="239"/>
                </a:cubicBezTo>
                <a:cubicBezTo>
                  <a:pt x="116" y="239"/>
                  <a:pt x="129" y="226"/>
                  <a:pt x="129" y="211"/>
                </a:cubicBezTo>
                <a:cubicBezTo>
                  <a:pt x="129" y="204"/>
                  <a:pt x="126" y="197"/>
                  <a:pt x="122" y="192"/>
                </a:cubicBezTo>
                <a:lnTo>
                  <a:pt x="149" y="159"/>
                </a:lnTo>
                <a:lnTo>
                  <a:pt x="177" y="159"/>
                </a:lnTo>
                <a:lnTo>
                  <a:pt x="177" y="190"/>
                </a:lnTo>
                <a:cubicBezTo>
                  <a:pt x="166" y="194"/>
                  <a:pt x="157" y="205"/>
                  <a:pt x="157" y="217"/>
                </a:cubicBezTo>
                <a:cubicBezTo>
                  <a:pt x="157" y="233"/>
                  <a:pt x="170" y="246"/>
                  <a:pt x="185" y="246"/>
                </a:cubicBezTo>
                <a:cubicBezTo>
                  <a:pt x="201" y="246"/>
                  <a:pt x="214" y="233"/>
                  <a:pt x="214" y="217"/>
                </a:cubicBezTo>
                <a:cubicBezTo>
                  <a:pt x="214" y="205"/>
                  <a:pt x="205" y="194"/>
                  <a:pt x="193" y="190"/>
                </a:cubicBezTo>
                <a:lnTo>
                  <a:pt x="193" y="159"/>
                </a:lnTo>
                <a:lnTo>
                  <a:pt x="219" y="159"/>
                </a:lnTo>
                <a:lnTo>
                  <a:pt x="259" y="201"/>
                </a:lnTo>
                <a:lnTo>
                  <a:pt x="259" y="254"/>
                </a:lnTo>
                <a:lnTo>
                  <a:pt x="43" y="254"/>
                </a:lnTo>
                <a:lnTo>
                  <a:pt x="43" y="42"/>
                </a:lnTo>
                <a:lnTo>
                  <a:pt x="432" y="42"/>
                </a:lnTo>
                <a:lnTo>
                  <a:pt x="432" y="77"/>
                </a:lnTo>
                <a:lnTo>
                  <a:pt x="440" y="77"/>
                </a:lnTo>
                <a:lnTo>
                  <a:pt x="440" y="34"/>
                </a:lnTo>
                <a:lnTo>
                  <a:pt x="35" y="34"/>
                </a:lnTo>
                <a:lnTo>
                  <a:pt x="35" y="262"/>
                </a:lnTo>
                <a:lnTo>
                  <a:pt x="259" y="262"/>
                </a:lnTo>
                <a:lnTo>
                  <a:pt x="259" y="279"/>
                </a:lnTo>
                <a:lnTo>
                  <a:pt x="25" y="279"/>
                </a:lnTo>
                <a:cubicBezTo>
                  <a:pt x="22" y="279"/>
                  <a:pt x="20" y="277"/>
                  <a:pt x="20" y="275"/>
                </a:cubicBezTo>
                <a:close/>
                <a:moveTo>
                  <a:pt x="344" y="263"/>
                </a:moveTo>
                <a:lnTo>
                  <a:pt x="344" y="263"/>
                </a:lnTo>
                <a:cubicBezTo>
                  <a:pt x="345" y="263"/>
                  <a:pt x="345" y="263"/>
                  <a:pt x="345" y="263"/>
                </a:cubicBezTo>
                <a:lnTo>
                  <a:pt x="345" y="291"/>
                </a:lnTo>
                <a:cubicBezTo>
                  <a:pt x="345" y="291"/>
                  <a:pt x="345" y="291"/>
                  <a:pt x="344" y="291"/>
                </a:cubicBezTo>
                <a:cubicBezTo>
                  <a:pt x="308" y="291"/>
                  <a:pt x="277" y="274"/>
                  <a:pt x="277" y="254"/>
                </a:cubicBezTo>
                <a:lnTo>
                  <a:pt x="277" y="242"/>
                </a:lnTo>
                <a:cubicBezTo>
                  <a:pt x="292" y="255"/>
                  <a:pt x="316" y="263"/>
                  <a:pt x="344" y="263"/>
                </a:cubicBezTo>
                <a:close/>
                <a:moveTo>
                  <a:pt x="277" y="160"/>
                </a:moveTo>
                <a:lnTo>
                  <a:pt x="277" y="160"/>
                </a:lnTo>
                <a:cubicBezTo>
                  <a:pt x="277" y="140"/>
                  <a:pt x="308" y="122"/>
                  <a:pt x="344" y="122"/>
                </a:cubicBezTo>
                <a:cubicBezTo>
                  <a:pt x="381" y="122"/>
                  <a:pt x="412" y="140"/>
                  <a:pt x="412" y="160"/>
                </a:cubicBezTo>
                <a:cubicBezTo>
                  <a:pt x="412" y="180"/>
                  <a:pt x="381" y="197"/>
                  <a:pt x="344" y="197"/>
                </a:cubicBezTo>
                <a:cubicBezTo>
                  <a:pt x="308" y="197"/>
                  <a:pt x="277" y="180"/>
                  <a:pt x="277" y="160"/>
                </a:cubicBezTo>
                <a:close/>
                <a:moveTo>
                  <a:pt x="344" y="215"/>
                </a:moveTo>
                <a:lnTo>
                  <a:pt x="344" y="215"/>
                </a:lnTo>
                <a:cubicBezTo>
                  <a:pt x="372" y="215"/>
                  <a:pt x="396" y="206"/>
                  <a:pt x="412" y="194"/>
                </a:cubicBezTo>
                <a:lnTo>
                  <a:pt x="412" y="208"/>
                </a:lnTo>
                <a:cubicBezTo>
                  <a:pt x="412" y="210"/>
                  <a:pt x="412" y="211"/>
                  <a:pt x="411" y="212"/>
                </a:cubicBezTo>
                <a:cubicBezTo>
                  <a:pt x="381" y="213"/>
                  <a:pt x="356" y="227"/>
                  <a:pt x="348" y="245"/>
                </a:cubicBezTo>
                <a:cubicBezTo>
                  <a:pt x="347" y="245"/>
                  <a:pt x="346" y="246"/>
                  <a:pt x="344" y="246"/>
                </a:cubicBezTo>
                <a:cubicBezTo>
                  <a:pt x="308" y="246"/>
                  <a:pt x="277" y="228"/>
                  <a:pt x="277" y="208"/>
                </a:cubicBezTo>
                <a:lnTo>
                  <a:pt x="277" y="194"/>
                </a:lnTo>
                <a:cubicBezTo>
                  <a:pt x="292" y="206"/>
                  <a:pt x="316" y="215"/>
                  <a:pt x="344" y="215"/>
                </a:cubicBezTo>
                <a:close/>
                <a:moveTo>
                  <a:pt x="472" y="258"/>
                </a:moveTo>
                <a:lnTo>
                  <a:pt x="472" y="258"/>
                </a:lnTo>
                <a:cubicBezTo>
                  <a:pt x="472" y="275"/>
                  <a:pt x="447" y="288"/>
                  <a:pt x="417" y="288"/>
                </a:cubicBezTo>
                <a:cubicBezTo>
                  <a:pt x="387" y="288"/>
                  <a:pt x="361" y="275"/>
                  <a:pt x="361" y="258"/>
                </a:cubicBezTo>
                <a:cubicBezTo>
                  <a:pt x="361" y="242"/>
                  <a:pt x="387" y="228"/>
                  <a:pt x="417" y="228"/>
                </a:cubicBezTo>
                <a:cubicBezTo>
                  <a:pt x="447" y="228"/>
                  <a:pt x="472" y="242"/>
                  <a:pt x="472" y="258"/>
                </a:cubicBezTo>
                <a:close/>
                <a:moveTo>
                  <a:pt x="345" y="337"/>
                </a:moveTo>
                <a:lnTo>
                  <a:pt x="345" y="337"/>
                </a:lnTo>
                <a:cubicBezTo>
                  <a:pt x="345" y="337"/>
                  <a:pt x="345" y="338"/>
                  <a:pt x="344" y="338"/>
                </a:cubicBezTo>
                <a:cubicBezTo>
                  <a:pt x="308" y="338"/>
                  <a:pt x="277" y="320"/>
                  <a:pt x="277" y="300"/>
                </a:cubicBezTo>
                <a:lnTo>
                  <a:pt x="277" y="288"/>
                </a:lnTo>
                <a:cubicBezTo>
                  <a:pt x="292" y="301"/>
                  <a:pt x="316" y="309"/>
                  <a:pt x="344" y="309"/>
                </a:cubicBezTo>
                <a:cubicBezTo>
                  <a:pt x="345" y="309"/>
                  <a:pt x="345" y="309"/>
                  <a:pt x="345" y="309"/>
                </a:cubicBezTo>
                <a:lnTo>
                  <a:pt x="345" y="318"/>
                </a:lnTo>
                <a:lnTo>
                  <a:pt x="345" y="337"/>
                </a:lnTo>
                <a:close/>
                <a:moveTo>
                  <a:pt x="472" y="298"/>
                </a:moveTo>
                <a:lnTo>
                  <a:pt x="472" y="298"/>
                </a:lnTo>
                <a:cubicBezTo>
                  <a:pt x="472" y="315"/>
                  <a:pt x="447" y="329"/>
                  <a:pt x="417" y="329"/>
                </a:cubicBezTo>
                <a:cubicBezTo>
                  <a:pt x="387" y="329"/>
                  <a:pt x="361" y="315"/>
                  <a:pt x="361" y="298"/>
                </a:cubicBezTo>
                <a:lnTo>
                  <a:pt x="361" y="287"/>
                </a:lnTo>
                <a:cubicBezTo>
                  <a:pt x="374" y="298"/>
                  <a:pt x="394" y="305"/>
                  <a:pt x="417" y="305"/>
                </a:cubicBezTo>
                <a:cubicBezTo>
                  <a:pt x="440" y="305"/>
                  <a:pt x="459" y="298"/>
                  <a:pt x="472" y="287"/>
                </a:cubicBezTo>
                <a:lnTo>
                  <a:pt x="472" y="298"/>
                </a:lnTo>
                <a:close/>
                <a:moveTo>
                  <a:pt x="476" y="231"/>
                </a:moveTo>
                <a:lnTo>
                  <a:pt x="476" y="231"/>
                </a:lnTo>
                <a:lnTo>
                  <a:pt x="476" y="25"/>
                </a:lnTo>
                <a:cubicBezTo>
                  <a:pt x="476" y="11"/>
                  <a:pt x="465" y="0"/>
                  <a:pt x="451" y="0"/>
                </a:cubicBezTo>
                <a:lnTo>
                  <a:pt x="25" y="0"/>
                </a:lnTo>
                <a:cubicBezTo>
                  <a:pt x="11" y="0"/>
                  <a:pt x="0" y="11"/>
                  <a:pt x="0" y="25"/>
                </a:cubicBezTo>
                <a:lnTo>
                  <a:pt x="0" y="275"/>
                </a:lnTo>
                <a:cubicBezTo>
                  <a:pt x="0" y="288"/>
                  <a:pt x="11" y="299"/>
                  <a:pt x="25" y="299"/>
                </a:cubicBezTo>
                <a:lnTo>
                  <a:pt x="178" y="299"/>
                </a:lnTo>
                <a:lnTo>
                  <a:pt x="178" y="342"/>
                </a:lnTo>
                <a:lnTo>
                  <a:pt x="64" y="342"/>
                </a:lnTo>
                <a:cubicBezTo>
                  <a:pt x="58" y="342"/>
                  <a:pt x="54" y="346"/>
                  <a:pt x="54" y="352"/>
                </a:cubicBezTo>
                <a:cubicBezTo>
                  <a:pt x="54" y="357"/>
                  <a:pt x="58" y="362"/>
                  <a:pt x="64" y="362"/>
                </a:cubicBezTo>
                <a:lnTo>
                  <a:pt x="264" y="362"/>
                </a:lnTo>
                <a:cubicBezTo>
                  <a:pt x="276" y="383"/>
                  <a:pt x="307" y="398"/>
                  <a:pt x="344" y="398"/>
                </a:cubicBezTo>
                <a:cubicBezTo>
                  <a:pt x="345" y="398"/>
                  <a:pt x="351" y="398"/>
                  <a:pt x="355" y="398"/>
                </a:cubicBezTo>
                <a:cubicBezTo>
                  <a:pt x="359" y="402"/>
                  <a:pt x="364" y="406"/>
                  <a:pt x="370" y="410"/>
                </a:cubicBezTo>
                <a:cubicBezTo>
                  <a:pt x="370" y="410"/>
                  <a:pt x="370" y="410"/>
                  <a:pt x="370" y="410"/>
                </a:cubicBezTo>
                <a:cubicBezTo>
                  <a:pt x="370" y="422"/>
                  <a:pt x="379" y="431"/>
                  <a:pt x="391" y="431"/>
                </a:cubicBezTo>
                <a:cubicBezTo>
                  <a:pt x="402" y="431"/>
                  <a:pt x="412" y="422"/>
                  <a:pt x="412" y="410"/>
                </a:cubicBezTo>
                <a:cubicBezTo>
                  <a:pt x="412" y="399"/>
                  <a:pt x="402" y="389"/>
                  <a:pt x="391" y="389"/>
                </a:cubicBezTo>
                <a:cubicBezTo>
                  <a:pt x="385" y="389"/>
                  <a:pt x="380" y="392"/>
                  <a:pt x="377" y="395"/>
                </a:cubicBezTo>
                <a:cubicBezTo>
                  <a:pt x="367" y="389"/>
                  <a:pt x="361" y="382"/>
                  <a:pt x="361" y="375"/>
                </a:cubicBezTo>
                <a:lnTo>
                  <a:pt x="361" y="366"/>
                </a:lnTo>
                <a:cubicBezTo>
                  <a:pt x="374" y="376"/>
                  <a:pt x="394" y="383"/>
                  <a:pt x="417" y="383"/>
                </a:cubicBezTo>
                <a:cubicBezTo>
                  <a:pt x="440" y="383"/>
                  <a:pt x="459" y="376"/>
                  <a:pt x="472" y="366"/>
                </a:cubicBezTo>
                <a:lnTo>
                  <a:pt x="472" y="375"/>
                </a:lnTo>
                <a:cubicBezTo>
                  <a:pt x="472" y="381"/>
                  <a:pt x="469" y="387"/>
                  <a:pt x="462" y="392"/>
                </a:cubicBezTo>
                <a:cubicBezTo>
                  <a:pt x="459" y="390"/>
                  <a:pt x="456" y="389"/>
                  <a:pt x="453" y="389"/>
                </a:cubicBezTo>
                <a:cubicBezTo>
                  <a:pt x="441" y="389"/>
                  <a:pt x="432" y="399"/>
                  <a:pt x="432" y="410"/>
                </a:cubicBezTo>
                <a:cubicBezTo>
                  <a:pt x="432" y="422"/>
                  <a:pt x="441" y="431"/>
                  <a:pt x="453" y="431"/>
                </a:cubicBezTo>
                <a:cubicBezTo>
                  <a:pt x="464" y="431"/>
                  <a:pt x="474" y="422"/>
                  <a:pt x="474" y="410"/>
                </a:cubicBezTo>
                <a:cubicBezTo>
                  <a:pt x="474" y="408"/>
                  <a:pt x="473" y="406"/>
                  <a:pt x="473" y="404"/>
                </a:cubicBezTo>
                <a:cubicBezTo>
                  <a:pt x="483" y="396"/>
                  <a:pt x="488" y="386"/>
                  <a:pt x="489" y="375"/>
                </a:cubicBezTo>
                <a:lnTo>
                  <a:pt x="489" y="346"/>
                </a:lnTo>
                <a:lnTo>
                  <a:pt x="488" y="346"/>
                </a:lnTo>
                <a:cubicBezTo>
                  <a:pt x="488" y="346"/>
                  <a:pt x="489" y="346"/>
                  <a:pt x="489" y="346"/>
                </a:cubicBezTo>
                <a:lnTo>
                  <a:pt x="489" y="336"/>
                </a:lnTo>
                <a:lnTo>
                  <a:pt x="489" y="318"/>
                </a:lnTo>
                <a:lnTo>
                  <a:pt x="489" y="260"/>
                </a:lnTo>
                <a:lnTo>
                  <a:pt x="488" y="260"/>
                </a:lnTo>
                <a:cubicBezTo>
                  <a:pt x="488" y="260"/>
                  <a:pt x="489" y="259"/>
                  <a:pt x="489" y="258"/>
                </a:cubicBezTo>
                <a:cubicBezTo>
                  <a:pt x="489" y="248"/>
                  <a:pt x="484" y="239"/>
                  <a:pt x="476" y="231"/>
                </a:cubicBezTo>
                <a:close/>
              </a:path>
            </a:pathLst>
          </a:custGeom>
          <a:solidFill>
            <a:schemeClr val="bg1"/>
          </a:solidFill>
          <a:ln>
            <a:noFill/>
          </a:ln>
        </p:spPr>
        <p:txBody>
          <a:bodyPr wrap="square" lIns="117197" tIns="58597" rIns="117197" bIns="58597">
            <a:noAutofit/>
          </a:bodyPr>
          <a:lstStyle/>
          <a:p>
            <a:pPr fontAlgn="ctr"/>
            <a:endParaRPr lang="en-US" altLang="zh-CN" sz="1333">
              <a:solidFill>
                <a:srgbClr val="000000"/>
              </a:solidFill>
              <a:latin typeface="Arial" panose="020B0604020202020204" pitchFamily="34" charset="0"/>
              <a:ea typeface="微软雅黑" panose="020B0503020204020204" pitchFamily="34" charset="-122"/>
            </a:endParaRPr>
          </a:p>
        </p:txBody>
      </p:sp>
      <p:sp>
        <p:nvSpPr>
          <p:cNvPr id="106" name="Freeform 63"/>
          <p:cNvSpPr>
            <a:spLocks noEditPoints="1"/>
          </p:cNvSpPr>
          <p:nvPr/>
        </p:nvSpPr>
        <p:spPr bwMode="auto">
          <a:xfrm>
            <a:off x="8381940" y="4043282"/>
            <a:ext cx="424318" cy="341782"/>
          </a:xfrm>
          <a:custGeom>
            <a:avLst/>
            <a:gdLst>
              <a:gd name="T0" fmla="*/ 2147483646 w 593"/>
              <a:gd name="T1" fmla="*/ 2147483646 h 467"/>
              <a:gd name="T2" fmla="*/ 2147483646 w 593"/>
              <a:gd name="T3" fmla="*/ 2147483646 h 467"/>
              <a:gd name="T4" fmla="*/ 2147483646 w 593"/>
              <a:gd name="T5" fmla="*/ 2147483646 h 467"/>
              <a:gd name="T6" fmla="*/ 2147483646 w 593"/>
              <a:gd name="T7" fmla="*/ 2147483646 h 467"/>
              <a:gd name="T8" fmla="*/ 2147483646 w 593"/>
              <a:gd name="T9" fmla="*/ 2147483646 h 467"/>
              <a:gd name="T10" fmla="*/ 2147483646 w 593"/>
              <a:gd name="T11" fmla="*/ 2147483646 h 467"/>
              <a:gd name="T12" fmla="*/ 2147483646 w 593"/>
              <a:gd name="T13" fmla="*/ 2147483646 h 467"/>
              <a:gd name="T14" fmla="*/ 2147483646 w 593"/>
              <a:gd name="T15" fmla="*/ 2147483646 h 467"/>
              <a:gd name="T16" fmla="*/ 2147483646 w 593"/>
              <a:gd name="T17" fmla="*/ 2147483646 h 467"/>
              <a:gd name="T18" fmla="*/ 2147483646 w 593"/>
              <a:gd name="T19" fmla="*/ 2147483646 h 467"/>
              <a:gd name="T20" fmla="*/ 2147483646 w 593"/>
              <a:gd name="T21" fmla="*/ 2147483646 h 467"/>
              <a:gd name="T22" fmla="*/ 2147483646 w 593"/>
              <a:gd name="T23" fmla="*/ 2147483646 h 467"/>
              <a:gd name="T24" fmla="*/ 2147483646 w 593"/>
              <a:gd name="T25" fmla="*/ 2147483646 h 467"/>
              <a:gd name="T26" fmla="*/ 2147483646 w 593"/>
              <a:gd name="T27" fmla="*/ 2147483646 h 467"/>
              <a:gd name="T28" fmla="*/ 2147483646 w 593"/>
              <a:gd name="T29" fmla="*/ 2147483646 h 467"/>
              <a:gd name="T30" fmla="*/ 2147483646 w 593"/>
              <a:gd name="T31" fmla="*/ 2147483646 h 467"/>
              <a:gd name="T32" fmla="*/ 2147483646 w 593"/>
              <a:gd name="T33" fmla="*/ 2147483646 h 467"/>
              <a:gd name="T34" fmla="*/ 2147483646 w 593"/>
              <a:gd name="T35" fmla="*/ 2147483646 h 467"/>
              <a:gd name="T36" fmla="*/ 2147483646 w 593"/>
              <a:gd name="T37" fmla="*/ 2147483646 h 467"/>
              <a:gd name="T38" fmla="*/ 2147483646 w 593"/>
              <a:gd name="T39" fmla="*/ 2147483646 h 467"/>
              <a:gd name="T40" fmla="*/ 2147483646 w 593"/>
              <a:gd name="T41" fmla="*/ 2147483646 h 467"/>
              <a:gd name="T42" fmla="*/ 2147483646 w 593"/>
              <a:gd name="T43" fmla="*/ 2147483646 h 467"/>
              <a:gd name="T44" fmla="*/ 2147483646 w 593"/>
              <a:gd name="T45" fmla="*/ 2147483646 h 467"/>
              <a:gd name="T46" fmla="*/ 2147483646 w 593"/>
              <a:gd name="T47" fmla="*/ 2147483646 h 467"/>
              <a:gd name="T48" fmla="*/ 2147483646 w 593"/>
              <a:gd name="T49" fmla="*/ 2147483646 h 467"/>
              <a:gd name="T50" fmla="*/ 2147483646 w 593"/>
              <a:gd name="T51" fmla="*/ 2147483646 h 467"/>
              <a:gd name="T52" fmla="*/ 2147483646 w 593"/>
              <a:gd name="T53" fmla="*/ 2147483646 h 467"/>
              <a:gd name="T54" fmla="*/ 2147483646 w 593"/>
              <a:gd name="T55" fmla="*/ 2147483646 h 467"/>
              <a:gd name="T56" fmla="*/ 2147483646 w 593"/>
              <a:gd name="T57" fmla="*/ 2147483646 h 467"/>
              <a:gd name="T58" fmla="*/ 2147483646 w 593"/>
              <a:gd name="T59" fmla="*/ 2147483646 h 467"/>
              <a:gd name="T60" fmla="*/ 2147483646 w 593"/>
              <a:gd name="T61" fmla="*/ 2147483646 h 467"/>
              <a:gd name="T62" fmla="*/ 2147483646 w 593"/>
              <a:gd name="T63" fmla="*/ 2147483646 h 467"/>
              <a:gd name="T64" fmla="*/ 2147483646 w 593"/>
              <a:gd name="T65" fmla="*/ 2147483646 h 467"/>
              <a:gd name="T66" fmla="*/ 2147483646 w 593"/>
              <a:gd name="T67" fmla="*/ 2147483646 h 467"/>
              <a:gd name="T68" fmla="*/ 2147483646 w 593"/>
              <a:gd name="T69" fmla="*/ 2147483646 h 467"/>
              <a:gd name="T70" fmla="*/ 2147483646 w 593"/>
              <a:gd name="T71" fmla="*/ 2147483646 h 467"/>
              <a:gd name="T72" fmla="*/ 2147483646 w 593"/>
              <a:gd name="T73" fmla="*/ 2147483646 h 467"/>
              <a:gd name="T74" fmla="*/ 2147483646 w 593"/>
              <a:gd name="T75" fmla="*/ 2147483646 h 467"/>
              <a:gd name="T76" fmla="*/ 2147483646 w 593"/>
              <a:gd name="T77" fmla="*/ 2147483646 h 467"/>
              <a:gd name="T78" fmla="*/ 2147483646 w 593"/>
              <a:gd name="T79" fmla="*/ 2147483646 h 467"/>
              <a:gd name="T80" fmla="*/ 2147483646 w 593"/>
              <a:gd name="T81" fmla="*/ 2147483646 h 467"/>
              <a:gd name="T82" fmla="*/ 2147483646 w 593"/>
              <a:gd name="T83" fmla="*/ 2147483646 h 467"/>
              <a:gd name="T84" fmla="*/ 2147483646 w 593"/>
              <a:gd name="T85" fmla="*/ 2147483646 h 467"/>
              <a:gd name="T86" fmla="*/ 2147483646 w 593"/>
              <a:gd name="T87" fmla="*/ 2147483646 h 467"/>
              <a:gd name="T88" fmla="*/ 2147483646 w 593"/>
              <a:gd name="T89" fmla="*/ 0 h 467"/>
              <a:gd name="T90" fmla="*/ 2147483646 w 593"/>
              <a:gd name="T91" fmla="*/ 2147483646 h 467"/>
              <a:gd name="T92" fmla="*/ 0 w 593"/>
              <a:gd name="T93" fmla="*/ 2147483646 h 467"/>
              <a:gd name="T94" fmla="*/ 0 w 593"/>
              <a:gd name="T95" fmla="*/ 2147483646 h 467"/>
              <a:gd name="T96" fmla="*/ 0 w 593"/>
              <a:gd name="T97" fmla="*/ 2147483646 h 467"/>
              <a:gd name="T98" fmla="*/ 0 w 593"/>
              <a:gd name="T99" fmla="*/ 2147483646 h 467"/>
              <a:gd name="T100" fmla="*/ 2147483646 w 593"/>
              <a:gd name="T101" fmla="*/ 2147483646 h 4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3" h="467">
                <a:moveTo>
                  <a:pt x="131" y="97"/>
                </a:moveTo>
                <a:lnTo>
                  <a:pt x="131" y="97"/>
                </a:lnTo>
                <a:cubicBezTo>
                  <a:pt x="134" y="97"/>
                  <a:pt x="136" y="97"/>
                  <a:pt x="138" y="97"/>
                </a:cubicBezTo>
                <a:cubicBezTo>
                  <a:pt x="134" y="104"/>
                  <a:pt x="129" y="111"/>
                  <a:pt x="125" y="119"/>
                </a:cubicBezTo>
                <a:cubicBezTo>
                  <a:pt x="113" y="120"/>
                  <a:pt x="104" y="130"/>
                  <a:pt x="104" y="142"/>
                </a:cubicBezTo>
                <a:cubicBezTo>
                  <a:pt x="104" y="155"/>
                  <a:pt x="114" y="165"/>
                  <a:pt x="127" y="165"/>
                </a:cubicBezTo>
                <a:cubicBezTo>
                  <a:pt x="140" y="165"/>
                  <a:pt x="150" y="155"/>
                  <a:pt x="150" y="142"/>
                </a:cubicBezTo>
                <a:cubicBezTo>
                  <a:pt x="150" y="136"/>
                  <a:pt x="148" y="130"/>
                  <a:pt x="144" y="126"/>
                </a:cubicBezTo>
                <a:cubicBezTo>
                  <a:pt x="149" y="117"/>
                  <a:pt x="154" y="108"/>
                  <a:pt x="160" y="99"/>
                </a:cubicBezTo>
                <a:cubicBezTo>
                  <a:pt x="205" y="107"/>
                  <a:pt x="239" y="131"/>
                  <a:pt x="239" y="158"/>
                </a:cubicBezTo>
                <a:cubicBezTo>
                  <a:pt x="239" y="191"/>
                  <a:pt x="190" y="219"/>
                  <a:pt x="131" y="219"/>
                </a:cubicBezTo>
                <a:cubicBezTo>
                  <a:pt x="73" y="219"/>
                  <a:pt x="24" y="191"/>
                  <a:pt x="24" y="158"/>
                </a:cubicBezTo>
                <a:cubicBezTo>
                  <a:pt x="24" y="125"/>
                  <a:pt x="73" y="97"/>
                  <a:pt x="131" y="97"/>
                </a:cubicBezTo>
                <a:close/>
                <a:moveTo>
                  <a:pt x="295" y="19"/>
                </a:moveTo>
                <a:lnTo>
                  <a:pt x="295" y="19"/>
                </a:lnTo>
                <a:cubicBezTo>
                  <a:pt x="339" y="19"/>
                  <a:pt x="381" y="41"/>
                  <a:pt x="414" y="78"/>
                </a:cubicBezTo>
                <a:cubicBezTo>
                  <a:pt x="364" y="90"/>
                  <a:pt x="330" y="121"/>
                  <a:pt x="330" y="158"/>
                </a:cubicBezTo>
                <a:cubicBezTo>
                  <a:pt x="330" y="159"/>
                  <a:pt x="330" y="160"/>
                  <a:pt x="330" y="161"/>
                </a:cubicBezTo>
                <a:cubicBezTo>
                  <a:pt x="330" y="162"/>
                  <a:pt x="330" y="162"/>
                  <a:pt x="330" y="162"/>
                </a:cubicBezTo>
                <a:lnTo>
                  <a:pt x="330" y="217"/>
                </a:lnTo>
                <a:lnTo>
                  <a:pt x="330" y="235"/>
                </a:lnTo>
                <a:lnTo>
                  <a:pt x="330" y="296"/>
                </a:lnTo>
                <a:lnTo>
                  <a:pt x="263" y="296"/>
                </a:lnTo>
                <a:lnTo>
                  <a:pt x="263" y="162"/>
                </a:lnTo>
                <a:cubicBezTo>
                  <a:pt x="263" y="161"/>
                  <a:pt x="263" y="160"/>
                  <a:pt x="263" y="158"/>
                </a:cubicBezTo>
                <a:cubicBezTo>
                  <a:pt x="263" y="121"/>
                  <a:pt x="228" y="89"/>
                  <a:pt x="177" y="78"/>
                </a:cubicBezTo>
                <a:cubicBezTo>
                  <a:pt x="210" y="41"/>
                  <a:pt x="252" y="19"/>
                  <a:pt x="295" y="19"/>
                </a:cubicBezTo>
                <a:close/>
                <a:moveTo>
                  <a:pt x="461" y="97"/>
                </a:moveTo>
                <a:lnTo>
                  <a:pt x="461" y="97"/>
                </a:lnTo>
                <a:cubicBezTo>
                  <a:pt x="520" y="97"/>
                  <a:pt x="569" y="125"/>
                  <a:pt x="569" y="158"/>
                </a:cubicBezTo>
                <a:cubicBezTo>
                  <a:pt x="569" y="191"/>
                  <a:pt x="520" y="219"/>
                  <a:pt x="461" y="219"/>
                </a:cubicBezTo>
                <a:cubicBezTo>
                  <a:pt x="403" y="219"/>
                  <a:pt x="354" y="191"/>
                  <a:pt x="354" y="158"/>
                </a:cubicBezTo>
                <a:cubicBezTo>
                  <a:pt x="354" y="131"/>
                  <a:pt x="387" y="107"/>
                  <a:pt x="430" y="100"/>
                </a:cubicBezTo>
                <a:cubicBezTo>
                  <a:pt x="439" y="111"/>
                  <a:pt x="446" y="124"/>
                  <a:pt x="452" y="138"/>
                </a:cubicBezTo>
                <a:lnTo>
                  <a:pt x="419" y="148"/>
                </a:lnTo>
                <a:lnTo>
                  <a:pt x="472" y="181"/>
                </a:lnTo>
                <a:lnTo>
                  <a:pt x="504" y="123"/>
                </a:lnTo>
                <a:lnTo>
                  <a:pt x="471" y="133"/>
                </a:lnTo>
                <a:cubicBezTo>
                  <a:pt x="466" y="120"/>
                  <a:pt x="459" y="108"/>
                  <a:pt x="453" y="97"/>
                </a:cubicBezTo>
                <a:cubicBezTo>
                  <a:pt x="455" y="97"/>
                  <a:pt x="458" y="97"/>
                  <a:pt x="461" y="97"/>
                </a:cubicBezTo>
                <a:close/>
                <a:moveTo>
                  <a:pt x="131" y="467"/>
                </a:moveTo>
                <a:lnTo>
                  <a:pt x="131" y="467"/>
                </a:lnTo>
                <a:cubicBezTo>
                  <a:pt x="198" y="467"/>
                  <a:pt x="251" y="437"/>
                  <a:pt x="261" y="396"/>
                </a:cubicBezTo>
                <a:cubicBezTo>
                  <a:pt x="271" y="392"/>
                  <a:pt x="278" y="383"/>
                  <a:pt x="278" y="372"/>
                </a:cubicBezTo>
                <a:cubicBezTo>
                  <a:pt x="278" y="358"/>
                  <a:pt x="266" y="346"/>
                  <a:pt x="252" y="346"/>
                </a:cubicBezTo>
                <a:cubicBezTo>
                  <a:pt x="238" y="346"/>
                  <a:pt x="226" y="358"/>
                  <a:pt x="226" y="372"/>
                </a:cubicBezTo>
                <a:cubicBezTo>
                  <a:pt x="226" y="380"/>
                  <a:pt x="230" y="388"/>
                  <a:pt x="237" y="392"/>
                </a:cubicBezTo>
                <a:cubicBezTo>
                  <a:pt x="227" y="420"/>
                  <a:pt x="183" y="442"/>
                  <a:pt x="131" y="442"/>
                </a:cubicBezTo>
                <a:cubicBezTo>
                  <a:pt x="73" y="442"/>
                  <a:pt x="24" y="414"/>
                  <a:pt x="24" y="381"/>
                </a:cubicBezTo>
                <a:lnTo>
                  <a:pt x="24" y="272"/>
                </a:lnTo>
                <a:lnTo>
                  <a:pt x="24" y="235"/>
                </a:lnTo>
                <a:lnTo>
                  <a:pt x="24" y="217"/>
                </a:lnTo>
                <a:lnTo>
                  <a:pt x="24" y="209"/>
                </a:lnTo>
                <a:cubicBezTo>
                  <a:pt x="48" y="230"/>
                  <a:pt x="87" y="244"/>
                  <a:pt x="131" y="244"/>
                </a:cubicBezTo>
                <a:cubicBezTo>
                  <a:pt x="176" y="244"/>
                  <a:pt x="215" y="230"/>
                  <a:pt x="239" y="209"/>
                </a:cubicBezTo>
                <a:lnTo>
                  <a:pt x="239" y="308"/>
                </a:lnTo>
                <a:cubicBezTo>
                  <a:pt x="239" y="315"/>
                  <a:pt x="244" y="321"/>
                  <a:pt x="251" y="321"/>
                </a:cubicBezTo>
                <a:lnTo>
                  <a:pt x="342" y="321"/>
                </a:lnTo>
                <a:cubicBezTo>
                  <a:pt x="349" y="321"/>
                  <a:pt x="354" y="315"/>
                  <a:pt x="354" y="308"/>
                </a:cubicBezTo>
                <a:lnTo>
                  <a:pt x="354" y="235"/>
                </a:lnTo>
                <a:lnTo>
                  <a:pt x="354" y="217"/>
                </a:lnTo>
                <a:lnTo>
                  <a:pt x="354" y="209"/>
                </a:lnTo>
                <a:cubicBezTo>
                  <a:pt x="378" y="230"/>
                  <a:pt x="417" y="244"/>
                  <a:pt x="461" y="244"/>
                </a:cubicBezTo>
                <a:cubicBezTo>
                  <a:pt x="506" y="244"/>
                  <a:pt x="545" y="230"/>
                  <a:pt x="569" y="209"/>
                </a:cubicBezTo>
                <a:lnTo>
                  <a:pt x="569" y="272"/>
                </a:lnTo>
                <a:lnTo>
                  <a:pt x="569" y="308"/>
                </a:lnTo>
                <a:lnTo>
                  <a:pt x="569" y="326"/>
                </a:lnTo>
                <a:cubicBezTo>
                  <a:pt x="569" y="327"/>
                  <a:pt x="569" y="327"/>
                  <a:pt x="569" y="327"/>
                </a:cubicBezTo>
                <a:lnTo>
                  <a:pt x="569" y="381"/>
                </a:lnTo>
                <a:cubicBezTo>
                  <a:pt x="569" y="414"/>
                  <a:pt x="520" y="442"/>
                  <a:pt x="461" y="442"/>
                </a:cubicBezTo>
                <a:cubicBezTo>
                  <a:pt x="410" y="442"/>
                  <a:pt x="366" y="421"/>
                  <a:pt x="356" y="393"/>
                </a:cubicBezTo>
                <a:cubicBezTo>
                  <a:pt x="363" y="388"/>
                  <a:pt x="368" y="381"/>
                  <a:pt x="368" y="372"/>
                </a:cubicBezTo>
                <a:cubicBezTo>
                  <a:pt x="368" y="358"/>
                  <a:pt x="356" y="346"/>
                  <a:pt x="342" y="346"/>
                </a:cubicBezTo>
                <a:cubicBezTo>
                  <a:pt x="328" y="346"/>
                  <a:pt x="316" y="358"/>
                  <a:pt x="316" y="372"/>
                </a:cubicBezTo>
                <a:cubicBezTo>
                  <a:pt x="316" y="382"/>
                  <a:pt x="323" y="391"/>
                  <a:pt x="331" y="395"/>
                </a:cubicBezTo>
                <a:cubicBezTo>
                  <a:pt x="342" y="437"/>
                  <a:pt x="395" y="467"/>
                  <a:pt x="461" y="467"/>
                </a:cubicBezTo>
                <a:cubicBezTo>
                  <a:pt x="535" y="467"/>
                  <a:pt x="593" y="430"/>
                  <a:pt x="593" y="382"/>
                </a:cubicBezTo>
                <a:lnTo>
                  <a:pt x="593" y="327"/>
                </a:lnTo>
                <a:cubicBezTo>
                  <a:pt x="593" y="327"/>
                  <a:pt x="593" y="327"/>
                  <a:pt x="593" y="326"/>
                </a:cubicBezTo>
                <a:lnTo>
                  <a:pt x="593" y="308"/>
                </a:lnTo>
                <a:lnTo>
                  <a:pt x="593" y="272"/>
                </a:lnTo>
                <a:lnTo>
                  <a:pt x="593" y="162"/>
                </a:lnTo>
                <a:cubicBezTo>
                  <a:pt x="593" y="161"/>
                  <a:pt x="593" y="160"/>
                  <a:pt x="593" y="158"/>
                </a:cubicBezTo>
                <a:cubicBezTo>
                  <a:pt x="593" y="110"/>
                  <a:pt x="535" y="72"/>
                  <a:pt x="461" y="72"/>
                </a:cubicBezTo>
                <a:cubicBezTo>
                  <a:pt x="453" y="72"/>
                  <a:pt x="444" y="73"/>
                  <a:pt x="436" y="74"/>
                </a:cubicBezTo>
                <a:cubicBezTo>
                  <a:pt x="398" y="27"/>
                  <a:pt x="348" y="0"/>
                  <a:pt x="295" y="0"/>
                </a:cubicBezTo>
                <a:cubicBezTo>
                  <a:pt x="242" y="0"/>
                  <a:pt x="192" y="27"/>
                  <a:pt x="155" y="74"/>
                </a:cubicBezTo>
                <a:cubicBezTo>
                  <a:pt x="147" y="73"/>
                  <a:pt x="139" y="72"/>
                  <a:pt x="131" y="72"/>
                </a:cubicBezTo>
                <a:cubicBezTo>
                  <a:pt x="58" y="72"/>
                  <a:pt x="0" y="110"/>
                  <a:pt x="0" y="158"/>
                </a:cubicBezTo>
                <a:cubicBezTo>
                  <a:pt x="0" y="159"/>
                  <a:pt x="0" y="160"/>
                  <a:pt x="0" y="161"/>
                </a:cubicBezTo>
                <a:cubicBezTo>
                  <a:pt x="0" y="162"/>
                  <a:pt x="0" y="162"/>
                  <a:pt x="0" y="162"/>
                </a:cubicBezTo>
                <a:lnTo>
                  <a:pt x="0" y="217"/>
                </a:lnTo>
                <a:lnTo>
                  <a:pt x="0" y="235"/>
                </a:lnTo>
                <a:lnTo>
                  <a:pt x="0" y="272"/>
                </a:lnTo>
                <a:lnTo>
                  <a:pt x="0" y="381"/>
                </a:lnTo>
                <a:lnTo>
                  <a:pt x="0" y="382"/>
                </a:lnTo>
                <a:cubicBezTo>
                  <a:pt x="0" y="382"/>
                  <a:pt x="0" y="382"/>
                  <a:pt x="0" y="382"/>
                </a:cubicBezTo>
                <a:cubicBezTo>
                  <a:pt x="0" y="430"/>
                  <a:pt x="58" y="467"/>
                  <a:pt x="131" y="467"/>
                </a:cubicBezTo>
                <a:close/>
              </a:path>
            </a:pathLst>
          </a:custGeom>
          <a:solidFill>
            <a:schemeClr val="bg1"/>
          </a:solidFill>
          <a:ln>
            <a:noFill/>
          </a:ln>
        </p:spPr>
        <p:txBody>
          <a:bodyPr wrap="square" lIns="139372" tIns="69685" rIns="139372" bIns="69685">
            <a:noAutofit/>
          </a:bodyPr>
          <a:lstStyle/>
          <a:p>
            <a:pPr fontAlgn="ctr"/>
            <a:endParaRPr lang="en-US" altLang="zh-CN" sz="1333">
              <a:solidFill>
                <a:schemeClr val="bg2"/>
              </a:solidFill>
              <a:latin typeface="Arial" panose="020B0604020202020204" pitchFamily="34" charset="0"/>
              <a:ea typeface="微软雅黑" panose="020B0503020204020204" pitchFamily="34" charset="-122"/>
            </a:endParaRPr>
          </a:p>
        </p:txBody>
      </p:sp>
      <p:grpSp>
        <p:nvGrpSpPr>
          <p:cNvPr id="107" name="组合 198"/>
          <p:cNvGrpSpPr/>
          <p:nvPr/>
        </p:nvGrpSpPr>
        <p:grpSpPr>
          <a:xfrm>
            <a:off x="8449352" y="1487495"/>
            <a:ext cx="291085" cy="337546"/>
            <a:chOff x="5869610" y="1162495"/>
            <a:chExt cx="747713" cy="663575"/>
          </a:xfrm>
          <a:solidFill>
            <a:schemeClr val="bg1"/>
          </a:solidFill>
        </p:grpSpPr>
        <p:sp>
          <p:nvSpPr>
            <p:cNvPr id="108" name="Freeform 176"/>
            <p:cNvSpPr>
              <a:spLocks/>
            </p:cNvSpPr>
            <p:nvPr/>
          </p:nvSpPr>
          <p:spPr bwMode="auto">
            <a:xfrm>
              <a:off x="6201398" y="1162495"/>
              <a:ext cx="303213" cy="301625"/>
            </a:xfrm>
            <a:custGeom>
              <a:avLst/>
              <a:gdLst/>
              <a:ahLst/>
              <a:cxnLst>
                <a:cxn ang="0">
                  <a:pos x="96" y="190"/>
                </a:cxn>
                <a:cxn ang="0">
                  <a:pos x="114" y="188"/>
                </a:cxn>
                <a:cxn ang="0">
                  <a:pos x="132" y="183"/>
                </a:cxn>
                <a:cxn ang="0">
                  <a:pos x="149" y="174"/>
                </a:cxn>
                <a:cxn ang="0">
                  <a:pos x="163" y="162"/>
                </a:cxn>
                <a:cxn ang="0">
                  <a:pos x="174" y="148"/>
                </a:cxn>
                <a:cxn ang="0">
                  <a:pos x="183" y="132"/>
                </a:cxn>
                <a:cxn ang="0">
                  <a:pos x="188" y="115"/>
                </a:cxn>
                <a:cxn ang="0">
                  <a:pos x="191" y="96"/>
                </a:cxn>
                <a:cxn ang="0">
                  <a:pos x="191" y="86"/>
                </a:cxn>
                <a:cxn ang="0">
                  <a:pos x="187" y="66"/>
                </a:cxn>
                <a:cxn ang="0">
                  <a:pos x="179" y="50"/>
                </a:cxn>
                <a:cxn ang="0">
                  <a:pos x="169" y="34"/>
                </a:cxn>
                <a:cxn ang="0">
                  <a:pos x="156" y="22"/>
                </a:cxn>
                <a:cxn ang="0">
                  <a:pos x="141" y="11"/>
                </a:cxn>
                <a:cxn ang="0">
                  <a:pos x="124" y="5"/>
                </a:cxn>
                <a:cxn ang="0">
                  <a:pos x="105" y="1"/>
                </a:cxn>
                <a:cxn ang="0">
                  <a:pos x="96" y="0"/>
                </a:cxn>
                <a:cxn ang="0">
                  <a:pos x="77" y="3"/>
                </a:cxn>
                <a:cxn ang="0">
                  <a:pos x="59" y="8"/>
                </a:cxn>
                <a:cxn ang="0">
                  <a:pos x="43" y="17"/>
                </a:cxn>
                <a:cxn ang="0">
                  <a:pos x="29" y="28"/>
                </a:cxn>
                <a:cxn ang="0">
                  <a:pos x="17" y="42"/>
                </a:cxn>
                <a:cxn ang="0">
                  <a:pos x="8" y="59"/>
                </a:cxn>
                <a:cxn ang="0">
                  <a:pos x="3" y="77"/>
                </a:cxn>
                <a:cxn ang="0">
                  <a:pos x="0" y="96"/>
                </a:cxn>
                <a:cxn ang="0">
                  <a:pos x="2" y="105"/>
                </a:cxn>
                <a:cxn ang="0">
                  <a:pos x="6" y="124"/>
                </a:cxn>
                <a:cxn ang="0">
                  <a:pos x="12" y="141"/>
                </a:cxn>
                <a:cxn ang="0">
                  <a:pos x="22" y="156"/>
                </a:cxn>
                <a:cxn ang="0">
                  <a:pos x="35" y="169"/>
                </a:cxn>
                <a:cxn ang="0">
                  <a:pos x="50" y="179"/>
                </a:cxn>
                <a:cxn ang="0">
                  <a:pos x="67" y="187"/>
                </a:cxn>
                <a:cxn ang="0">
                  <a:pos x="86" y="190"/>
                </a:cxn>
                <a:cxn ang="0">
                  <a:pos x="96" y="190"/>
                </a:cxn>
              </a:cxnLst>
              <a:rect l="0" t="0" r="r" b="b"/>
              <a:pathLst>
                <a:path w="191" h="190">
                  <a:moveTo>
                    <a:pt x="96" y="190"/>
                  </a:moveTo>
                  <a:lnTo>
                    <a:pt x="96" y="190"/>
                  </a:lnTo>
                  <a:lnTo>
                    <a:pt x="105" y="190"/>
                  </a:lnTo>
                  <a:lnTo>
                    <a:pt x="114" y="188"/>
                  </a:lnTo>
                  <a:lnTo>
                    <a:pt x="124" y="187"/>
                  </a:lnTo>
                  <a:lnTo>
                    <a:pt x="132" y="183"/>
                  </a:lnTo>
                  <a:lnTo>
                    <a:pt x="141" y="179"/>
                  </a:lnTo>
                  <a:lnTo>
                    <a:pt x="149" y="174"/>
                  </a:lnTo>
                  <a:lnTo>
                    <a:pt x="156" y="169"/>
                  </a:lnTo>
                  <a:lnTo>
                    <a:pt x="163" y="162"/>
                  </a:lnTo>
                  <a:lnTo>
                    <a:pt x="169" y="156"/>
                  </a:lnTo>
                  <a:lnTo>
                    <a:pt x="174" y="148"/>
                  </a:lnTo>
                  <a:lnTo>
                    <a:pt x="179" y="141"/>
                  </a:lnTo>
                  <a:lnTo>
                    <a:pt x="183" y="132"/>
                  </a:lnTo>
                  <a:lnTo>
                    <a:pt x="187" y="124"/>
                  </a:lnTo>
                  <a:lnTo>
                    <a:pt x="188" y="115"/>
                  </a:lnTo>
                  <a:lnTo>
                    <a:pt x="191" y="105"/>
                  </a:lnTo>
                  <a:lnTo>
                    <a:pt x="191" y="96"/>
                  </a:lnTo>
                  <a:lnTo>
                    <a:pt x="191" y="96"/>
                  </a:lnTo>
                  <a:lnTo>
                    <a:pt x="191" y="86"/>
                  </a:lnTo>
                  <a:lnTo>
                    <a:pt x="188" y="77"/>
                  </a:lnTo>
                  <a:lnTo>
                    <a:pt x="187" y="66"/>
                  </a:lnTo>
                  <a:lnTo>
                    <a:pt x="183" y="59"/>
                  </a:lnTo>
                  <a:lnTo>
                    <a:pt x="179" y="50"/>
                  </a:lnTo>
                  <a:lnTo>
                    <a:pt x="174" y="42"/>
                  </a:lnTo>
                  <a:lnTo>
                    <a:pt x="169" y="34"/>
                  </a:lnTo>
                  <a:lnTo>
                    <a:pt x="163" y="28"/>
                  </a:lnTo>
                  <a:lnTo>
                    <a:pt x="156" y="22"/>
                  </a:lnTo>
                  <a:lnTo>
                    <a:pt x="149" y="17"/>
                  </a:lnTo>
                  <a:lnTo>
                    <a:pt x="141" y="11"/>
                  </a:lnTo>
                  <a:lnTo>
                    <a:pt x="132" y="8"/>
                  </a:lnTo>
                  <a:lnTo>
                    <a:pt x="124" y="5"/>
                  </a:lnTo>
                  <a:lnTo>
                    <a:pt x="114" y="3"/>
                  </a:lnTo>
                  <a:lnTo>
                    <a:pt x="105" y="1"/>
                  </a:lnTo>
                  <a:lnTo>
                    <a:pt x="96" y="0"/>
                  </a:lnTo>
                  <a:lnTo>
                    <a:pt x="96" y="0"/>
                  </a:lnTo>
                  <a:lnTo>
                    <a:pt x="86" y="1"/>
                  </a:lnTo>
                  <a:lnTo>
                    <a:pt x="77" y="3"/>
                  </a:lnTo>
                  <a:lnTo>
                    <a:pt x="67" y="5"/>
                  </a:lnTo>
                  <a:lnTo>
                    <a:pt x="59" y="8"/>
                  </a:lnTo>
                  <a:lnTo>
                    <a:pt x="50" y="11"/>
                  </a:lnTo>
                  <a:lnTo>
                    <a:pt x="43" y="17"/>
                  </a:lnTo>
                  <a:lnTo>
                    <a:pt x="35" y="22"/>
                  </a:lnTo>
                  <a:lnTo>
                    <a:pt x="29" y="28"/>
                  </a:lnTo>
                  <a:lnTo>
                    <a:pt x="22" y="34"/>
                  </a:lnTo>
                  <a:lnTo>
                    <a:pt x="17" y="42"/>
                  </a:lnTo>
                  <a:lnTo>
                    <a:pt x="12" y="50"/>
                  </a:lnTo>
                  <a:lnTo>
                    <a:pt x="8" y="59"/>
                  </a:lnTo>
                  <a:lnTo>
                    <a:pt x="6" y="66"/>
                  </a:lnTo>
                  <a:lnTo>
                    <a:pt x="3" y="77"/>
                  </a:lnTo>
                  <a:lnTo>
                    <a:pt x="2" y="86"/>
                  </a:lnTo>
                  <a:lnTo>
                    <a:pt x="0" y="96"/>
                  </a:lnTo>
                  <a:lnTo>
                    <a:pt x="0" y="96"/>
                  </a:lnTo>
                  <a:lnTo>
                    <a:pt x="2" y="105"/>
                  </a:lnTo>
                  <a:lnTo>
                    <a:pt x="3" y="115"/>
                  </a:lnTo>
                  <a:lnTo>
                    <a:pt x="6" y="124"/>
                  </a:lnTo>
                  <a:lnTo>
                    <a:pt x="8" y="132"/>
                  </a:lnTo>
                  <a:lnTo>
                    <a:pt x="12" y="141"/>
                  </a:lnTo>
                  <a:lnTo>
                    <a:pt x="17" y="148"/>
                  </a:lnTo>
                  <a:lnTo>
                    <a:pt x="22" y="156"/>
                  </a:lnTo>
                  <a:lnTo>
                    <a:pt x="29" y="162"/>
                  </a:lnTo>
                  <a:lnTo>
                    <a:pt x="35" y="169"/>
                  </a:lnTo>
                  <a:lnTo>
                    <a:pt x="43" y="174"/>
                  </a:lnTo>
                  <a:lnTo>
                    <a:pt x="50" y="179"/>
                  </a:lnTo>
                  <a:lnTo>
                    <a:pt x="59" y="183"/>
                  </a:lnTo>
                  <a:lnTo>
                    <a:pt x="67" y="187"/>
                  </a:lnTo>
                  <a:lnTo>
                    <a:pt x="77" y="188"/>
                  </a:lnTo>
                  <a:lnTo>
                    <a:pt x="86" y="190"/>
                  </a:lnTo>
                  <a:lnTo>
                    <a:pt x="96" y="190"/>
                  </a:lnTo>
                  <a:lnTo>
                    <a:pt x="96" y="190"/>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fontAlgn="ctr"/>
              <a:endParaRPr lang="en-US" altLang="zh-CN" sz="1333">
                <a:solidFill>
                  <a:schemeClr val="bg2"/>
                </a:solidFill>
                <a:latin typeface="Arial" panose="020B0604020202020204" pitchFamily="34" charset="0"/>
                <a:ea typeface="微软雅黑" panose="020B0503020204020204" pitchFamily="34" charset="-122"/>
              </a:endParaRPr>
            </a:p>
          </p:txBody>
        </p:sp>
        <p:sp>
          <p:nvSpPr>
            <p:cNvPr id="109" name="Freeform 177"/>
            <p:cNvSpPr>
              <a:spLocks/>
            </p:cNvSpPr>
            <p:nvPr/>
          </p:nvSpPr>
          <p:spPr bwMode="auto">
            <a:xfrm>
              <a:off x="6101385" y="1475232"/>
              <a:ext cx="515938" cy="350838"/>
            </a:xfrm>
            <a:custGeom>
              <a:avLst/>
              <a:gdLst/>
              <a:ahLst/>
              <a:cxnLst>
                <a:cxn ang="0">
                  <a:pos x="251" y="0"/>
                </a:cxn>
                <a:cxn ang="0">
                  <a:pos x="175" y="29"/>
                </a:cxn>
                <a:cxn ang="0">
                  <a:pos x="196" y="159"/>
                </a:cxn>
                <a:cxn ang="0">
                  <a:pos x="196" y="172"/>
                </a:cxn>
                <a:cxn ang="0">
                  <a:pos x="189" y="191"/>
                </a:cxn>
                <a:cxn ang="0">
                  <a:pos x="177" y="204"/>
                </a:cxn>
                <a:cxn ang="0">
                  <a:pos x="162" y="209"/>
                </a:cxn>
                <a:cxn ang="0">
                  <a:pos x="145" y="209"/>
                </a:cxn>
                <a:cxn ang="0">
                  <a:pos x="130" y="203"/>
                </a:cxn>
                <a:cxn ang="0">
                  <a:pos x="118" y="190"/>
                </a:cxn>
                <a:cxn ang="0">
                  <a:pos x="111" y="172"/>
                </a:cxn>
                <a:cxn ang="0">
                  <a:pos x="140" y="61"/>
                </a:cxn>
                <a:cxn ang="0">
                  <a:pos x="118" y="73"/>
                </a:cxn>
                <a:cxn ang="0">
                  <a:pos x="57" y="0"/>
                </a:cxn>
                <a:cxn ang="0">
                  <a:pos x="29" y="13"/>
                </a:cxn>
                <a:cxn ang="0">
                  <a:pos x="53" y="13"/>
                </a:cxn>
                <a:cxn ang="0">
                  <a:pos x="61" y="14"/>
                </a:cxn>
                <a:cxn ang="0">
                  <a:pos x="70" y="25"/>
                </a:cxn>
                <a:cxn ang="0">
                  <a:pos x="72" y="33"/>
                </a:cxn>
                <a:cxn ang="0">
                  <a:pos x="72" y="145"/>
                </a:cxn>
                <a:cxn ang="0">
                  <a:pos x="67" y="158"/>
                </a:cxn>
                <a:cxn ang="0">
                  <a:pos x="57" y="165"/>
                </a:cxn>
                <a:cxn ang="0">
                  <a:pos x="93" y="211"/>
                </a:cxn>
                <a:cxn ang="0">
                  <a:pos x="0" y="211"/>
                </a:cxn>
                <a:cxn ang="0">
                  <a:pos x="12" y="218"/>
                </a:cxn>
                <a:cxn ang="0">
                  <a:pos x="28" y="221"/>
                </a:cxn>
                <a:cxn ang="0">
                  <a:pos x="279" y="221"/>
                </a:cxn>
                <a:cxn ang="0">
                  <a:pos x="297" y="217"/>
                </a:cxn>
                <a:cxn ang="0">
                  <a:pos x="313" y="207"/>
                </a:cxn>
                <a:cxn ang="0">
                  <a:pos x="322" y="191"/>
                </a:cxn>
                <a:cxn ang="0">
                  <a:pos x="325" y="172"/>
                </a:cxn>
                <a:cxn ang="0">
                  <a:pos x="325" y="43"/>
                </a:cxn>
                <a:cxn ang="0">
                  <a:pos x="291" y="19"/>
                </a:cxn>
                <a:cxn ang="0">
                  <a:pos x="251" y="0"/>
                </a:cxn>
              </a:cxnLst>
              <a:rect l="0" t="0" r="r" b="b"/>
              <a:pathLst>
                <a:path w="325" h="221">
                  <a:moveTo>
                    <a:pt x="251" y="0"/>
                  </a:moveTo>
                  <a:lnTo>
                    <a:pt x="251" y="0"/>
                  </a:lnTo>
                  <a:lnTo>
                    <a:pt x="189" y="73"/>
                  </a:lnTo>
                  <a:lnTo>
                    <a:pt x="175" y="29"/>
                  </a:lnTo>
                  <a:lnTo>
                    <a:pt x="168" y="62"/>
                  </a:lnTo>
                  <a:lnTo>
                    <a:pt x="196" y="159"/>
                  </a:lnTo>
                  <a:lnTo>
                    <a:pt x="196" y="159"/>
                  </a:lnTo>
                  <a:lnTo>
                    <a:pt x="196" y="172"/>
                  </a:lnTo>
                  <a:lnTo>
                    <a:pt x="194" y="182"/>
                  </a:lnTo>
                  <a:lnTo>
                    <a:pt x="189" y="191"/>
                  </a:lnTo>
                  <a:lnTo>
                    <a:pt x="184" y="199"/>
                  </a:lnTo>
                  <a:lnTo>
                    <a:pt x="177" y="204"/>
                  </a:lnTo>
                  <a:lnTo>
                    <a:pt x="170" y="208"/>
                  </a:lnTo>
                  <a:lnTo>
                    <a:pt x="162" y="209"/>
                  </a:lnTo>
                  <a:lnTo>
                    <a:pt x="153" y="211"/>
                  </a:lnTo>
                  <a:lnTo>
                    <a:pt x="145" y="209"/>
                  </a:lnTo>
                  <a:lnTo>
                    <a:pt x="138" y="207"/>
                  </a:lnTo>
                  <a:lnTo>
                    <a:pt x="130" y="203"/>
                  </a:lnTo>
                  <a:lnTo>
                    <a:pt x="123" y="198"/>
                  </a:lnTo>
                  <a:lnTo>
                    <a:pt x="118" y="190"/>
                  </a:lnTo>
                  <a:lnTo>
                    <a:pt x="113" y="182"/>
                  </a:lnTo>
                  <a:lnTo>
                    <a:pt x="111" y="172"/>
                  </a:lnTo>
                  <a:lnTo>
                    <a:pt x="109" y="161"/>
                  </a:lnTo>
                  <a:lnTo>
                    <a:pt x="140" y="61"/>
                  </a:lnTo>
                  <a:lnTo>
                    <a:pt x="132" y="29"/>
                  </a:lnTo>
                  <a:lnTo>
                    <a:pt x="118" y="73"/>
                  </a:lnTo>
                  <a:lnTo>
                    <a:pt x="57" y="0"/>
                  </a:lnTo>
                  <a:lnTo>
                    <a:pt x="57" y="0"/>
                  </a:lnTo>
                  <a:lnTo>
                    <a:pt x="43" y="6"/>
                  </a:lnTo>
                  <a:lnTo>
                    <a:pt x="29" y="13"/>
                  </a:lnTo>
                  <a:lnTo>
                    <a:pt x="53" y="13"/>
                  </a:lnTo>
                  <a:lnTo>
                    <a:pt x="53" y="13"/>
                  </a:lnTo>
                  <a:lnTo>
                    <a:pt x="57" y="13"/>
                  </a:lnTo>
                  <a:lnTo>
                    <a:pt x="61" y="14"/>
                  </a:lnTo>
                  <a:lnTo>
                    <a:pt x="66" y="19"/>
                  </a:lnTo>
                  <a:lnTo>
                    <a:pt x="70" y="25"/>
                  </a:lnTo>
                  <a:lnTo>
                    <a:pt x="71" y="29"/>
                  </a:lnTo>
                  <a:lnTo>
                    <a:pt x="72" y="33"/>
                  </a:lnTo>
                  <a:lnTo>
                    <a:pt x="72" y="145"/>
                  </a:lnTo>
                  <a:lnTo>
                    <a:pt x="72" y="145"/>
                  </a:lnTo>
                  <a:lnTo>
                    <a:pt x="71" y="152"/>
                  </a:lnTo>
                  <a:lnTo>
                    <a:pt x="67" y="158"/>
                  </a:lnTo>
                  <a:lnTo>
                    <a:pt x="63" y="162"/>
                  </a:lnTo>
                  <a:lnTo>
                    <a:pt x="57" y="165"/>
                  </a:lnTo>
                  <a:lnTo>
                    <a:pt x="93" y="193"/>
                  </a:lnTo>
                  <a:lnTo>
                    <a:pt x="93" y="211"/>
                  </a:lnTo>
                  <a:lnTo>
                    <a:pt x="0" y="211"/>
                  </a:lnTo>
                  <a:lnTo>
                    <a:pt x="0" y="211"/>
                  </a:lnTo>
                  <a:lnTo>
                    <a:pt x="6" y="214"/>
                  </a:lnTo>
                  <a:lnTo>
                    <a:pt x="12" y="218"/>
                  </a:lnTo>
                  <a:lnTo>
                    <a:pt x="20" y="220"/>
                  </a:lnTo>
                  <a:lnTo>
                    <a:pt x="28" y="221"/>
                  </a:lnTo>
                  <a:lnTo>
                    <a:pt x="279" y="221"/>
                  </a:lnTo>
                  <a:lnTo>
                    <a:pt x="279" y="221"/>
                  </a:lnTo>
                  <a:lnTo>
                    <a:pt x="288" y="220"/>
                  </a:lnTo>
                  <a:lnTo>
                    <a:pt x="297" y="217"/>
                  </a:lnTo>
                  <a:lnTo>
                    <a:pt x="305" y="213"/>
                  </a:lnTo>
                  <a:lnTo>
                    <a:pt x="313" y="207"/>
                  </a:lnTo>
                  <a:lnTo>
                    <a:pt x="318" y="199"/>
                  </a:lnTo>
                  <a:lnTo>
                    <a:pt x="322" y="191"/>
                  </a:lnTo>
                  <a:lnTo>
                    <a:pt x="324" y="182"/>
                  </a:lnTo>
                  <a:lnTo>
                    <a:pt x="325" y="172"/>
                  </a:lnTo>
                  <a:lnTo>
                    <a:pt x="325" y="43"/>
                  </a:lnTo>
                  <a:lnTo>
                    <a:pt x="325" y="43"/>
                  </a:lnTo>
                  <a:lnTo>
                    <a:pt x="309" y="30"/>
                  </a:lnTo>
                  <a:lnTo>
                    <a:pt x="291" y="19"/>
                  </a:lnTo>
                  <a:lnTo>
                    <a:pt x="272" y="9"/>
                  </a:lnTo>
                  <a:lnTo>
                    <a:pt x="251" y="0"/>
                  </a:lnTo>
                  <a:lnTo>
                    <a:pt x="251" y="0"/>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fontAlgn="ctr"/>
              <a:endParaRPr lang="en-US" altLang="zh-CN" sz="1333">
                <a:solidFill>
                  <a:schemeClr val="bg2"/>
                </a:solidFill>
                <a:latin typeface="Arial" panose="020B0604020202020204" pitchFamily="34" charset="0"/>
                <a:ea typeface="微软雅黑" panose="020B0503020204020204" pitchFamily="34" charset="-122"/>
              </a:endParaRPr>
            </a:p>
          </p:txBody>
        </p:sp>
        <p:sp>
          <p:nvSpPr>
            <p:cNvPr id="110" name="Freeform 178"/>
            <p:cNvSpPr>
              <a:spLocks noEditPoints="1"/>
            </p:cNvSpPr>
            <p:nvPr/>
          </p:nvSpPr>
          <p:spPr bwMode="auto">
            <a:xfrm>
              <a:off x="5869610" y="1522857"/>
              <a:ext cx="349250" cy="269875"/>
            </a:xfrm>
            <a:custGeom>
              <a:avLst/>
              <a:gdLst/>
              <a:ahLst/>
              <a:cxnLst>
                <a:cxn ang="0">
                  <a:pos x="32" y="18"/>
                </a:cxn>
                <a:cxn ang="0">
                  <a:pos x="185" y="18"/>
                </a:cxn>
                <a:cxn ang="0">
                  <a:pos x="185" y="117"/>
                </a:cxn>
                <a:cxn ang="0">
                  <a:pos x="32" y="117"/>
                </a:cxn>
                <a:cxn ang="0">
                  <a:pos x="32" y="18"/>
                </a:cxn>
                <a:cxn ang="0">
                  <a:pos x="32" y="18"/>
                </a:cxn>
                <a:cxn ang="0">
                  <a:pos x="97" y="144"/>
                </a:cxn>
                <a:cxn ang="0">
                  <a:pos x="120" y="144"/>
                </a:cxn>
                <a:cxn ang="0">
                  <a:pos x="129" y="158"/>
                </a:cxn>
                <a:cxn ang="0">
                  <a:pos x="89" y="158"/>
                </a:cxn>
                <a:cxn ang="0">
                  <a:pos x="97" y="144"/>
                </a:cxn>
                <a:cxn ang="0">
                  <a:pos x="97" y="144"/>
                </a:cxn>
                <a:cxn ang="0">
                  <a:pos x="33" y="0"/>
                </a:cxn>
                <a:cxn ang="0">
                  <a:pos x="33" y="0"/>
                </a:cxn>
                <a:cxn ang="0">
                  <a:pos x="27" y="2"/>
                </a:cxn>
                <a:cxn ang="0">
                  <a:pos x="22" y="6"/>
                </a:cxn>
                <a:cxn ang="0">
                  <a:pos x="18" y="11"/>
                </a:cxn>
                <a:cxn ang="0">
                  <a:pos x="16" y="18"/>
                </a:cxn>
                <a:cxn ang="0">
                  <a:pos x="16" y="114"/>
                </a:cxn>
                <a:cxn ang="0">
                  <a:pos x="16" y="114"/>
                </a:cxn>
                <a:cxn ang="0">
                  <a:pos x="18" y="121"/>
                </a:cxn>
                <a:cxn ang="0">
                  <a:pos x="20" y="126"/>
                </a:cxn>
                <a:cxn ang="0">
                  <a:pos x="24" y="129"/>
                </a:cxn>
                <a:cxn ang="0">
                  <a:pos x="28" y="131"/>
                </a:cxn>
                <a:cxn ang="0">
                  <a:pos x="28" y="131"/>
                </a:cxn>
                <a:cxn ang="0">
                  <a:pos x="0" y="156"/>
                </a:cxn>
                <a:cxn ang="0">
                  <a:pos x="0" y="170"/>
                </a:cxn>
                <a:cxn ang="0">
                  <a:pos x="220" y="170"/>
                </a:cxn>
                <a:cxn ang="0">
                  <a:pos x="220" y="156"/>
                </a:cxn>
                <a:cxn ang="0">
                  <a:pos x="188" y="132"/>
                </a:cxn>
                <a:cxn ang="0">
                  <a:pos x="188" y="132"/>
                </a:cxn>
                <a:cxn ang="0">
                  <a:pos x="193" y="129"/>
                </a:cxn>
                <a:cxn ang="0">
                  <a:pos x="197" y="126"/>
                </a:cxn>
                <a:cxn ang="0">
                  <a:pos x="199" y="121"/>
                </a:cxn>
                <a:cxn ang="0">
                  <a:pos x="200" y="114"/>
                </a:cxn>
                <a:cxn ang="0">
                  <a:pos x="200" y="18"/>
                </a:cxn>
                <a:cxn ang="0">
                  <a:pos x="200" y="18"/>
                </a:cxn>
                <a:cxn ang="0">
                  <a:pos x="199" y="11"/>
                </a:cxn>
                <a:cxn ang="0">
                  <a:pos x="195" y="6"/>
                </a:cxn>
                <a:cxn ang="0">
                  <a:pos x="190" y="2"/>
                </a:cxn>
                <a:cxn ang="0">
                  <a:pos x="184" y="0"/>
                </a:cxn>
                <a:cxn ang="0">
                  <a:pos x="33" y="0"/>
                </a:cxn>
              </a:cxnLst>
              <a:rect l="0" t="0" r="r" b="b"/>
              <a:pathLst>
                <a:path w="220" h="170">
                  <a:moveTo>
                    <a:pt x="32" y="18"/>
                  </a:moveTo>
                  <a:lnTo>
                    <a:pt x="185" y="18"/>
                  </a:lnTo>
                  <a:lnTo>
                    <a:pt x="185" y="117"/>
                  </a:lnTo>
                  <a:lnTo>
                    <a:pt x="32" y="117"/>
                  </a:lnTo>
                  <a:lnTo>
                    <a:pt x="32" y="18"/>
                  </a:lnTo>
                  <a:lnTo>
                    <a:pt x="32" y="18"/>
                  </a:lnTo>
                  <a:close/>
                  <a:moveTo>
                    <a:pt x="97" y="144"/>
                  </a:moveTo>
                  <a:lnTo>
                    <a:pt x="120" y="144"/>
                  </a:lnTo>
                  <a:lnTo>
                    <a:pt x="129" y="158"/>
                  </a:lnTo>
                  <a:lnTo>
                    <a:pt x="89" y="158"/>
                  </a:lnTo>
                  <a:lnTo>
                    <a:pt x="97" y="144"/>
                  </a:lnTo>
                  <a:lnTo>
                    <a:pt x="97" y="144"/>
                  </a:lnTo>
                  <a:close/>
                  <a:moveTo>
                    <a:pt x="33" y="0"/>
                  </a:moveTo>
                  <a:lnTo>
                    <a:pt x="33" y="0"/>
                  </a:lnTo>
                  <a:lnTo>
                    <a:pt x="27" y="2"/>
                  </a:lnTo>
                  <a:lnTo>
                    <a:pt x="22" y="6"/>
                  </a:lnTo>
                  <a:lnTo>
                    <a:pt x="18" y="11"/>
                  </a:lnTo>
                  <a:lnTo>
                    <a:pt x="16" y="18"/>
                  </a:lnTo>
                  <a:lnTo>
                    <a:pt x="16" y="114"/>
                  </a:lnTo>
                  <a:lnTo>
                    <a:pt x="16" y="114"/>
                  </a:lnTo>
                  <a:lnTo>
                    <a:pt x="18" y="121"/>
                  </a:lnTo>
                  <a:lnTo>
                    <a:pt x="20" y="126"/>
                  </a:lnTo>
                  <a:lnTo>
                    <a:pt x="24" y="129"/>
                  </a:lnTo>
                  <a:lnTo>
                    <a:pt x="28" y="131"/>
                  </a:lnTo>
                  <a:lnTo>
                    <a:pt x="28" y="131"/>
                  </a:lnTo>
                  <a:lnTo>
                    <a:pt x="0" y="156"/>
                  </a:lnTo>
                  <a:lnTo>
                    <a:pt x="0" y="170"/>
                  </a:lnTo>
                  <a:lnTo>
                    <a:pt x="220" y="170"/>
                  </a:lnTo>
                  <a:lnTo>
                    <a:pt x="220" y="156"/>
                  </a:lnTo>
                  <a:lnTo>
                    <a:pt x="188" y="132"/>
                  </a:lnTo>
                  <a:lnTo>
                    <a:pt x="188" y="132"/>
                  </a:lnTo>
                  <a:lnTo>
                    <a:pt x="193" y="129"/>
                  </a:lnTo>
                  <a:lnTo>
                    <a:pt x="197" y="126"/>
                  </a:lnTo>
                  <a:lnTo>
                    <a:pt x="199" y="121"/>
                  </a:lnTo>
                  <a:lnTo>
                    <a:pt x="200" y="114"/>
                  </a:lnTo>
                  <a:lnTo>
                    <a:pt x="200" y="18"/>
                  </a:lnTo>
                  <a:lnTo>
                    <a:pt x="200" y="18"/>
                  </a:lnTo>
                  <a:lnTo>
                    <a:pt x="199" y="11"/>
                  </a:lnTo>
                  <a:lnTo>
                    <a:pt x="195" y="6"/>
                  </a:lnTo>
                  <a:lnTo>
                    <a:pt x="190" y="2"/>
                  </a:lnTo>
                  <a:lnTo>
                    <a:pt x="184" y="0"/>
                  </a:lnTo>
                  <a:lnTo>
                    <a:pt x="33" y="0"/>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fontAlgn="ctr"/>
              <a:endParaRPr lang="en-US" altLang="zh-CN" sz="1333">
                <a:solidFill>
                  <a:schemeClr val="bg2"/>
                </a:solidFill>
                <a:latin typeface="Arial" panose="020B0604020202020204" pitchFamily="34" charset="0"/>
                <a:ea typeface="微软雅黑" panose="020B0503020204020204" pitchFamily="34" charset="-122"/>
              </a:endParaRPr>
            </a:p>
          </p:txBody>
        </p:sp>
      </p:grpSp>
      <p:cxnSp>
        <p:nvCxnSpPr>
          <p:cNvPr id="111" name="直接连接符 110"/>
          <p:cNvCxnSpPr/>
          <p:nvPr/>
        </p:nvCxnSpPr>
        <p:spPr bwMode="auto">
          <a:xfrm>
            <a:off x="5412311" y="3438789"/>
            <a:ext cx="0" cy="2054305"/>
          </a:xfrm>
          <a:prstGeom prst="line">
            <a:avLst/>
          </a:prstGeom>
          <a:ln w="9525" cap="flat" cmpd="sng" algn="ctr">
            <a:solidFill>
              <a:srgbClr val="FF0000"/>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12" name="文本框 111"/>
          <p:cNvSpPr txBox="1"/>
          <p:nvPr/>
        </p:nvSpPr>
        <p:spPr>
          <a:xfrm>
            <a:off x="5004723" y="5301677"/>
            <a:ext cx="882778" cy="646331"/>
          </a:xfrm>
          <a:prstGeom prst="rect">
            <a:avLst/>
          </a:prstGeom>
          <a:noFill/>
        </p:spPr>
        <p:txBody>
          <a:bodyPr wrap="square" rtlCol="0">
            <a:noAutofit/>
          </a:bodyPr>
          <a:lstStyle/>
          <a:p>
            <a:pPr fontAlgn="ctr"/>
            <a:r>
              <a:rPr lang="en-US">
                <a:latin typeface="Arial" panose="020B0604020202020204" pitchFamily="34" charset="0"/>
              </a:rPr>
              <a:t>REST</a:t>
            </a:r>
            <a:endParaRPr lang="en-US" altLang="zh-CN">
              <a:latin typeface="Arial" panose="020B0604020202020204" pitchFamily="34" charset="0"/>
              <a:ea typeface="微软雅黑" panose="020B0503020204020204" pitchFamily="34" charset="-122"/>
            </a:endParaRPr>
          </a:p>
        </p:txBody>
      </p:sp>
      <p:sp>
        <p:nvSpPr>
          <p:cNvPr id="115" name="矩形 114"/>
          <p:cNvSpPr/>
          <p:nvPr/>
        </p:nvSpPr>
        <p:spPr>
          <a:xfrm>
            <a:off x="1604794" y="2269476"/>
            <a:ext cx="2646878" cy="369332"/>
          </a:xfrm>
          <a:prstGeom prst="rect">
            <a:avLst/>
          </a:prstGeom>
        </p:spPr>
        <p:txBody>
          <a:bodyPr wrap="square">
            <a:noAutofit/>
          </a:bodyPr>
          <a:lstStyle/>
          <a:p>
            <a:pPr algn="ctr" fontAlgn="ctr">
              <a:buClr>
                <a:srgbClr val="CC9900"/>
              </a:buClr>
            </a:pPr>
            <a:r>
              <a:rPr lang="en-US">
                <a:solidFill>
                  <a:srgbClr val="000000"/>
                </a:solidFill>
                <a:latin typeface="Arial" panose="020B0604020202020204" pitchFamily="34" charset="0"/>
              </a:rPr>
              <a:t>VMware </a:t>
            </a:r>
            <a:r>
              <a:rPr lang="en-US" err="1">
                <a:solidFill>
                  <a:srgbClr val="000000"/>
                </a:solidFill>
                <a:latin typeface="Arial" panose="020B0604020202020204" pitchFamily="34" charset="0"/>
              </a:rPr>
              <a:t>vCenter</a:t>
            </a:r>
            <a:r>
              <a:rPr lang="en-US">
                <a:solidFill>
                  <a:srgbClr val="000000"/>
                </a:solidFill>
                <a:latin typeface="Arial" panose="020B0604020202020204" pitchFamily="34" charset="0"/>
              </a:rPr>
              <a:t> Server</a:t>
            </a:r>
          </a:p>
        </p:txBody>
      </p:sp>
      <p:sp>
        <p:nvSpPr>
          <p:cNvPr id="116" name="矩形 115"/>
          <p:cNvSpPr/>
          <p:nvPr/>
        </p:nvSpPr>
        <p:spPr>
          <a:xfrm>
            <a:off x="1626256" y="1323696"/>
            <a:ext cx="2685351" cy="369332"/>
          </a:xfrm>
          <a:prstGeom prst="rect">
            <a:avLst/>
          </a:prstGeom>
        </p:spPr>
        <p:txBody>
          <a:bodyPr wrap="square">
            <a:noAutofit/>
          </a:bodyPr>
          <a:lstStyle/>
          <a:p>
            <a:pPr algn="ctr" fontAlgn="ctr">
              <a:buClr>
                <a:srgbClr val="CC9900"/>
              </a:buClr>
            </a:pPr>
            <a:r>
              <a:rPr lang="en-US">
                <a:solidFill>
                  <a:srgbClr val="000000"/>
                </a:solidFill>
                <a:latin typeface="Arial" panose="020B0604020202020204" pitchFamily="34" charset="0"/>
              </a:rPr>
              <a:t>VMware </a:t>
            </a:r>
            <a:r>
              <a:rPr lang="en-US" err="1">
                <a:solidFill>
                  <a:srgbClr val="000000"/>
                </a:solidFill>
                <a:latin typeface="Arial" panose="020B0604020202020204" pitchFamily="34" charset="0"/>
              </a:rPr>
              <a:t>vCloud</a:t>
            </a:r>
            <a:r>
              <a:rPr lang="en-US">
                <a:solidFill>
                  <a:srgbClr val="000000"/>
                </a:solidFill>
                <a:latin typeface="Arial" panose="020B0604020202020204" pitchFamily="34" charset="0"/>
              </a:rPr>
              <a:t> Director</a:t>
            </a:r>
          </a:p>
        </p:txBody>
      </p:sp>
      <p:sp>
        <p:nvSpPr>
          <p:cNvPr id="117" name="矩形 116"/>
          <p:cNvSpPr/>
          <p:nvPr/>
        </p:nvSpPr>
        <p:spPr>
          <a:xfrm>
            <a:off x="5304868" y="4098898"/>
            <a:ext cx="2884053" cy="430887"/>
          </a:xfrm>
          <a:prstGeom prst="rect">
            <a:avLst/>
          </a:prstGeom>
        </p:spPr>
        <p:txBody>
          <a:bodyPr wrap="square">
            <a:noAutofit/>
          </a:bodyPr>
          <a:lstStyle/>
          <a:p>
            <a:pPr algn="ctr" fontAlgn="ctr">
              <a:buClr>
                <a:srgbClr val="CC9900"/>
              </a:buClr>
            </a:pPr>
            <a:r>
              <a:rPr lang="en-US" sz="1100">
                <a:solidFill>
                  <a:srgbClr val="000000"/>
                </a:solidFill>
                <a:latin typeface="Arial" panose="020B0604020202020204" pitchFamily="34" charset="0"/>
              </a:rPr>
              <a:t>VMware </a:t>
            </a:r>
            <a:r>
              <a:rPr lang="en-US" sz="1100" err="1">
                <a:solidFill>
                  <a:srgbClr val="000000"/>
                </a:solidFill>
                <a:latin typeface="Arial" panose="020B0604020202020204" pitchFamily="34" charset="0"/>
              </a:rPr>
              <a:t>vCenter</a:t>
            </a:r>
            <a:endParaRPr lang="en-US" sz="1100">
              <a:solidFill>
                <a:srgbClr val="000000"/>
              </a:solidFill>
              <a:latin typeface="Arial" panose="020B0604020202020204" pitchFamily="34" charset="0"/>
              <a:ea typeface="微软雅黑" panose="020B0503020204020204" pitchFamily="34" charset="-122"/>
            </a:endParaRPr>
          </a:p>
          <a:p>
            <a:pPr algn="ctr" fontAlgn="ctr">
              <a:buClr>
                <a:srgbClr val="CC9900"/>
              </a:buClr>
            </a:pPr>
            <a:r>
              <a:rPr lang="en-US" sz="1100">
                <a:solidFill>
                  <a:srgbClr val="000000"/>
                </a:solidFill>
                <a:latin typeface="Arial" panose="020B0604020202020204" pitchFamily="34" charset="0"/>
              </a:rPr>
              <a:t>Site Recovery Manager</a:t>
            </a:r>
          </a:p>
        </p:txBody>
      </p:sp>
      <p:sp>
        <p:nvSpPr>
          <p:cNvPr id="118" name="矩形 117"/>
          <p:cNvSpPr/>
          <p:nvPr/>
        </p:nvSpPr>
        <p:spPr>
          <a:xfrm>
            <a:off x="5449853" y="2877266"/>
            <a:ext cx="2676968" cy="430887"/>
          </a:xfrm>
          <a:prstGeom prst="rect">
            <a:avLst/>
          </a:prstGeom>
        </p:spPr>
        <p:txBody>
          <a:bodyPr wrap="square">
            <a:noAutofit/>
          </a:bodyPr>
          <a:lstStyle/>
          <a:p>
            <a:pPr algn="ctr" fontAlgn="ctr">
              <a:buClr>
                <a:srgbClr val="CC9900"/>
              </a:buClr>
            </a:pPr>
            <a:r>
              <a:rPr lang="en-US" sz="1100">
                <a:solidFill>
                  <a:srgbClr val="000000"/>
                </a:solidFill>
                <a:latin typeface="Arial" panose="020B0604020202020204" pitchFamily="34" charset="0"/>
              </a:rPr>
              <a:t>VMware </a:t>
            </a:r>
            <a:r>
              <a:rPr lang="en-US" sz="1100" err="1">
                <a:solidFill>
                  <a:srgbClr val="000000"/>
                </a:solidFill>
                <a:latin typeface="Arial" panose="020B0604020202020204" pitchFamily="34" charset="0"/>
              </a:rPr>
              <a:t>vRealize</a:t>
            </a:r>
            <a:endParaRPr lang="en-US" sz="1100">
              <a:solidFill>
                <a:srgbClr val="000000"/>
              </a:solidFill>
              <a:latin typeface="Arial" panose="020B0604020202020204" pitchFamily="34" charset="0"/>
              <a:ea typeface="微软雅黑" panose="020B0503020204020204" pitchFamily="34" charset="-122"/>
            </a:endParaRPr>
          </a:p>
          <a:p>
            <a:pPr algn="ctr" fontAlgn="ctr">
              <a:buClr>
                <a:srgbClr val="CC9900"/>
              </a:buClr>
            </a:pPr>
            <a:r>
              <a:rPr lang="en-US" sz="1100">
                <a:solidFill>
                  <a:srgbClr val="000000"/>
                </a:solidFill>
                <a:latin typeface="Arial" panose="020B0604020202020204" pitchFamily="34" charset="0"/>
              </a:rPr>
              <a:t>Orchestrator</a:t>
            </a:r>
          </a:p>
        </p:txBody>
      </p:sp>
      <p:sp>
        <p:nvSpPr>
          <p:cNvPr id="120" name="矩形 119"/>
          <p:cNvSpPr/>
          <p:nvPr/>
        </p:nvSpPr>
        <p:spPr>
          <a:xfrm>
            <a:off x="5350081" y="1808647"/>
            <a:ext cx="2759176" cy="430887"/>
          </a:xfrm>
          <a:prstGeom prst="rect">
            <a:avLst/>
          </a:prstGeom>
        </p:spPr>
        <p:txBody>
          <a:bodyPr wrap="square">
            <a:noAutofit/>
          </a:bodyPr>
          <a:lstStyle/>
          <a:p>
            <a:pPr algn="ctr" fontAlgn="ctr">
              <a:buClr>
                <a:srgbClr val="CC9900"/>
              </a:buClr>
            </a:pPr>
            <a:r>
              <a:rPr lang="en-US" sz="1100">
                <a:solidFill>
                  <a:srgbClr val="000000"/>
                </a:solidFill>
                <a:latin typeface="Arial" panose="020B0604020202020204" pitchFamily="34" charset="0"/>
              </a:rPr>
              <a:t>VMware </a:t>
            </a:r>
            <a:r>
              <a:rPr lang="en-US" sz="1100" err="1">
                <a:solidFill>
                  <a:srgbClr val="000000"/>
                </a:solidFill>
                <a:latin typeface="Arial" panose="020B0604020202020204" pitchFamily="34" charset="0"/>
              </a:rPr>
              <a:t>vRealize</a:t>
            </a:r>
            <a:endParaRPr lang="en-US" sz="1100">
              <a:solidFill>
                <a:srgbClr val="000000"/>
              </a:solidFill>
              <a:latin typeface="Arial" panose="020B0604020202020204" pitchFamily="34" charset="0"/>
              <a:ea typeface="微软雅黑" panose="020B0503020204020204" pitchFamily="34" charset="-122"/>
            </a:endParaRPr>
          </a:p>
          <a:p>
            <a:pPr algn="ctr" fontAlgn="ctr">
              <a:buClr>
                <a:srgbClr val="CC9900"/>
              </a:buClr>
            </a:pPr>
            <a:r>
              <a:rPr lang="en-US" sz="1100">
                <a:solidFill>
                  <a:srgbClr val="000000"/>
                </a:solidFill>
                <a:latin typeface="Arial" panose="020B0604020202020204" pitchFamily="34" charset="0"/>
              </a:rPr>
              <a:t>Operations</a:t>
            </a:r>
          </a:p>
        </p:txBody>
      </p:sp>
    </p:spTree>
    <p:extLst>
      <p:ext uri="{BB962C8B-B14F-4D97-AF65-F5344CB8AC3E}">
        <p14:creationId xmlns:p14="http://schemas.microsoft.com/office/powerpoint/2010/main" val="1464865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7062" y="155608"/>
            <a:ext cx="11234309" cy="482076"/>
          </a:xfrm>
        </p:spPr>
        <p:txBody>
          <a:bodyPr vert="horz" wrap="square" lIns="0" tIns="45708" rIns="91416" bIns="45708" rtlCol="0" anchor="t" anchorCtr="0">
            <a:noAutofit/>
          </a:bodyPr>
          <a:lstStyle/>
          <a:p>
            <a:pPr defTabSz="1187323" fontAlgn="ctr"/>
            <a:r>
              <a:rPr lang="en-US" sz="2800" b="1">
                <a:solidFill>
                  <a:prstClr val="black"/>
                </a:solidFill>
                <a:latin typeface="Arial" panose="020B0604020202020204" pitchFamily="34" charset="0"/>
                <a:ea typeface="微软雅黑" pitchFamily="34" charset="-122"/>
              </a:rPr>
              <a:t>Current Distributed Storage Architecture Constraints</a:t>
            </a:r>
            <a:endParaRPr lang="en-US" altLang="zh-CN" sz="2800" b="1">
              <a:solidFill>
                <a:prstClr val="black"/>
              </a:solidFill>
              <a:latin typeface="Arial" panose="020B0604020202020204" pitchFamily="34" charset="0"/>
              <a:ea typeface="微软雅黑" pitchFamily="34" charset="-122"/>
            </a:endParaRPr>
          </a:p>
        </p:txBody>
      </p:sp>
      <p:grpSp>
        <p:nvGrpSpPr>
          <p:cNvPr id="3" name="组合 2"/>
          <p:cNvGrpSpPr/>
          <p:nvPr/>
        </p:nvGrpSpPr>
        <p:grpSpPr>
          <a:xfrm>
            <a:off x="610862" y="660277"/>
            <a:ext cx="11177006" cy="4215141"/>
            <a:chOff x="299935" y="691363"/>
            <a:chExt cx="11177006" cy="4301940"/>
          </a:xfrm>
        </p:grpSpPr>
        <p:sp>
          <p:nvSpPr>
            <p:cNvPr id="160" name="文本框 159"/>
            <p:cNvSpPr txBox="1"/>
            <p:nvPr/>
          </p:nvSpPr>
          <p:spPr>
            <a:xfrm>
              <a:off x="1714918" y="693297"/>
              <a:ext cx="4988545" cy="282703"/>
            </a:xfrm>
            <a:prstGeom prst="rect">
              <a:avLst/>
            </a:prstGeom>
            <a:noFill/>
          </p:spPr>
          <p:txBody>
            <a:bodyPr wrap="square" lIns="0" tIns="0" rIns="0" bIns="0" rtlCol="0" anchor="ctr">
              <a:noAutofit/>
            </a:bodyPr>
            <a:lstStyle/>
            <a:p>
              <a:pPr algn="ctr" fontAlgn="ctr"/>
              <a:r>
                <a:rPr lang="en-US" sz="1600">
                  <a:latin typeface="Arial" panose="020B0604020202020204" pitchFamily="34" charset="0"/>
                </a:rPr>
                <a:t>Mainstream open-source software in the industry</a:t>
              </a:r>
            </a:p>
          </p:txBody>
        </p:sp>
        <p:cxnSp>
          <p:nvCxnSpPr>
            <p:cNvPr id="161" name="直接连接符 160"/>
            <p:cNvCxnSpPr/>
            <p:nvPr/>
          </p:nvCxnSpPr>
          <p:spPr>
            <a:xfrm flipV="1">
              <a:off x="6170424" y="780953"/>
              <a:ext cx="0" cy="4212350"/>
            </a:xfrm>
            <a:prstGeom prst="line">
              <a:avLst/>
            </a:prstGeom>
            <a:ln>
              <a:solidFill>
                <a:schemeClr val="bg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2" name="组合 161"/>
            <p:cNvGrpSpPr/>
            <p:nvPr/>
          </p:nvGrpSpPr>
          <p:grpSpPr>
            <a:xfrm>
              <a:off x="2970765" y="1088237"/>
              <a:ext cx="2766363" cy="3857935"/>
              <a:chOff x="2970765" y="1135370"/>
              <a:chExt cx="2766363" cy="3857932"/>
            </a:xfrm>
          </p:grpSpPr>
          <p:sp>
            <p:nvSpPr>
              <p:cNvPr id="163" name="矩形 162"/>
              <p:cNvSpPr/>
              <p:nvPr/>
            </p:nvSpPr>
            <p:spPr bwMode="auto">
              <a:xfrm>
                <a:off x="3221304" y="1135370"/>
                <a:ext cx="2011017" cy="276041"/>
              </a:xfrm>
              <a:prstGeom prst="rect">
                <a:avLst/>
              </a:prstGeom>
              <a:solidFill>
                <a:srgbClr val="242852">
                  <a:lumMod val="20000"/>
                  <a:lumOff val="80000"/>
                </a:srgbClr>
              </a:solidFill>
              <a:ln w="9525" cap="flat" cmpd="sng" algn="ctr">
                <a:solidFill>
                  <a:sysClr val="windowText" lastClr="000000"/>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800">
                    <a:solidFill>
                      <a:srgbClr val="000000"/>
                    </a:solidFill>
                    <a:latin typeface="Arial" panose="020B0604020202020204" pitchFamily="34" charset="0"/>
                  </a:rPr>
                  <a:t>User LUN/File</a:t>
                </a:r>
                <a:endParaRPr kumimoji="0" lang="en-US" sz="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grpSp>
            <p:nvGrpSpPr>
              <p:cNvPr id="164" name="组合 163"/>
              <p:cNvGrpSpPr/>
              <p:nvPr/>
            </p:nvGrpSpPr>
            <p:grpSpPr>
              <a:xfrm>
                <a:off x="3142797" y="1576120"/>
                <a:ext cx="2163754" cy="1045600"/>
                <a:chOff x="5844928" y="2802806"/>
                <a:chExt cx="2304145" cy="1167764"/>
              </a:xfrm>
            </p:grpSpPr>
            <p:sp>
              <p:nvSpPr>
                <p:cNvPr id="218" name="椭圆 217"/>
                <p:cNvSpPr/>
                <p:nvPr/>
              </p:nvSpPr>
              <p:spPr>
                <a:xfrm>
                  <a:off x="5844928" y="2866275"/>
                  <a:ext cx="2304145" cy="1104295"/>
                </a:xfrm>
                <a:prstGeom prst="ellipse">
                  <a:avLst/>
                </a:prstGeom>
                <a:gradFill rotWithShape="1">
                  <a:gsLst>
                    <a:gs pos="0">
                      <a:srgbClr val="629DD1">
                        <a:satMod val="103000"/>
                        <a:lumMod val="102000"/>
                        <a:tint val="94000"/>
                      </a:srgbClr>
                    </a:gs>
                    <a:gs pos="50000">
                      <a:srgbClr val="629DD1">
                        <a:satMod val="110000"/>
                        <a:lumMod val="100000"/>
                        <a:shade val="100000"/>
                      </a:srgbClr>
                    </a:gs>
                    <a:gs pos="100000">
                      <a:srgbClr val="629DD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19" name="椭圆 218"/>
                <p:cNvSpPr/>
                <p:nvPr/>
              </p:nvSpPr>
              <p:spPr>
                <a:xfrm>
                  <a:off x="6758538" y="2802806"/>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0" name="椭圆 219"/>
                <p:cNvSpPr/>
                <p:nvPr/>
              </p:nvSpPr>
              <p:spPr>
                <a:xfrm>
                  <a:off x="6761262" y="3067662"/>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1" name="椭圆 220"/>
                <p:cNvSpPr/>
                <p:nvPr/>
              </p:nvSpPr>
              <p:spPr>
                <a:xfrm>
                  <a:off x="6752026" y="3344984"/>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2" name="椭圆 221"/>
                <p:cNvSpPr/>
                <p:nvPr/>
              </p:nvSpPr>
              <p:spPr>
                <a:xfrm>
                  <a:off x="6766497" y="3603956"/>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3" name="椭圆 222"/>
                <p:cNvSpPr/>
                <p:nvPr/>
              </p:nvSpPr>
              <p:spPr>
                <a:xfrm>
                  <a:off x="6218024" y="2934892"/>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4" name="椭圆 223"/>
                <p:cNvSpPr/>
                <p:nvPr/>
              </p:nvSpPr>
              <p:spPr>
                <a:xfrm>
                  <a:off x="7274083" y="2948012"/>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5" name="椭圆 224"/>
                <p:cNvSpPr/>
                <p:nvPr/>
              </p:nvSpPr>
              <p:spPr>
                <a:xfrm>
                  <a:off x="5865449" y="3207257"/>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6" name="椭圆 225"/>
                <p:cNvSpPr/>
                <p:nvPr/>
              </p:nvSpPr>
              <p:spPr>
                <a:xfrm>
                  <a:off x="6357262" y="3206116"/>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7" name="椭圆 226"/>
                <p:cNvSpPr/>
                <p:nvPr/>
              </p:nvSpPr>
              <p:spPr>
                <a:xfrm>
                  <a:off x="7158750" y="3213669"/>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8" name="椭圆 227"/>
                <p:cNvSpPr/>
                <p:nvPr/>
              </p:nvSpPr>
              <p:spPr>
                <a:xfrm>
                  <a:off x="7668360" y="3213669"/>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9" name="椭圆 228"/>
                <p:cNvSpPr/>
                <p:nvPr/>
              </p:nvSpPr>
              <p:spPr>
                <a:xfrm>
                  <a:off x="6265028" y="3490991"/>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30" name="椭圆 229"/>
                <p:cNvSpPr/>
                <p:nvPr/>
              </p:nvSpPr>
              <p:spPr>
                <a:xfrm>
                  <a:off x="7289315" y="3490991"/>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err="1">
                      <a:solidFill>
                        <a:prstClr val="black"/>
                      </a:solidFill>
                      <a:latin typeface="Arial" panose="020B0604020202020204" pitchFamily="34" charset="0"/>
                    </a:rPr>
                    <a:t>Obj</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grpSp>
            <p:nvGrpSpPr>
              <p:cNvPr id="165" name="组合 164"/>
              <p:cNvGrpSpPr/>
              <p:nvPr/>
            </p:nvGrpSpPr>
            <p:grpSpPr>
              <a:xfrm>
                <a:off x="3311369" y="2841842"/>
                <a:ext cx="494175" cy="479260"/>
                <a:chOff x="5997004" y="4267200"/>
                <a:chExt cx="526239" cy="535255"/>
              </a:xfrm>
            </p:grpSpPr>
            <p:sp>
              <p:nvSpPr>
                <p:cNvPr id="213" name="矩形 212"/>
                <p:cNvSpPr/>
                <p:nvPr/>
              </p:nvSpPr>
              <p:spPr>
                <a:xfrm>
                  <a:off x="5997004" y="4267200"/>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14" name="矩形 213"/>
                <p:cNvSpPr/>
                <p:nvPr/>
              </p:nvSpPr>
              <p:spPr>
                <a:xfrm>
                  <a:off x="6038572" y="435494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15" name="矩形 214"/>
                <p:cNvSpPr/>
                <p:nvPr/>
              </p:nvSpPr>
              <p:spPr>
                <a:xfrm>
                  <a:off x="6093988" y="444730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16" name="矩形 215"/>
                <p:cNvSpPr/>
                <p:nvPr/>
              </p:nvSpPr>
              <p:spPr>
                <a:xfrm>
                  <a:off x="6149404" y="4548904"/>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17" name="矩形 216"/>
                <p:cNvSpPr/>
                <p:nvPr/>
              </p:nvSpPr>
              <p:spPr>
                <a:xfrm>
                  <a:off x="6204820" y="4650509"/>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grpSp>
          <p:grpSp>
            <p:nvGrpSpPr>
              <p:cNvPr id="166" name="组合 165"/>
              <p:cNvGrpSpPr/>
              <p:nvPr/>
            </p:nvGrpSpPr>
            <p:grpSpPr>
              <a:xfrm>
                <a:off x="3792416" y="2829239"/>
                <a:ext cx="494175" cy="479260"/>
                <a:chOff x="5997004" y="4267200"/>
                <a:chExt cx="526239" cy="535255"/>
              </a:xfrm>
            </p:grpSpPr>
            <p:sp>
              <p:nvSpPr>
                <p:cNvPr id="208" name="矩形 207"/>
                <p:cNvSpPr/>
                <p:nvPr/>
              </p:nvSpPr>
              <p:spPr>
                <a:xfrm>
                  <a:off x="5997004" y="4267200"/>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09" name="矩形 208"/>
                <p:cNvSpPr/>
                <p:nvPr/>
              </p:nvSpPr>
              <p:spPr>
                <a:xfrm>
                  <a:off x="6038572" y="435494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10" name="矩形 209"/>
                <p:cNvSpPr/>
                <p:nvPr/>
              </p:nvSpPr>
              <p:spPr>
                <a:xfrm>
                  <a:off x="6093988" y="444730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11" name="矩形 210"/>
                <p:cNvSpPr/>
                <p:nvPr/>
              </p:nvSpPr>
              <p:spPr>
                <a:xfrm>
                  <a:off x="6149404" y="4548904"/>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12" name="矩形 211"/>
                <p:cNvSpPr/>
                <p:nvPr/>
              </p:nvSpPr>
              <p:spPr>
                <a:xfrm>
                  <a:off x="6204820" y="4650509"/>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grpSp>
          <p:grpSp>
            <p:nvGrpSpPr>
              <p:cNvPr id="167" name="组合 166"/>
              <p:cNvGrpSpPr/>
              <p:nvPr/>
            </p:nvGrpSpPr>
            <p:grpSpPr>
              <a:xfrm>
                <a:off x="4304175" y="2829239"/>
                <a:ext cx="494175" cy="479260"/>
                <a:chOff x="5997004" y="4267200"/>
                <a:chExt cx="526239" cy="535255"/>
              </a:xfrm>
            </p:grpSpPr>
            <p:sp>
              <p:nvSpPr>
                <p:cNvPr id="203" name="矩形 202"/>
                <p:cNvSpPr/>
                <p:nvPr/>
              </p:nvSpPr>
              <p:spPr>
                <a:xfrm>
                  <a:off x="5997004" y="4267200"/>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04" name="矩形 203"/>
                <p:cNvSpPr/>
                <p:nvPr/>
              </p:nvSpPr>
              <p:spPr>
                <a:xfrm>
                  <a:off x="6038572" y="435494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05" name="矩形 204"/>
                <p:cNvSpPr/>
                <p:nvPr/>
              </p:nvSpPr>
              <p:spPr>
                <a:xfrm>
                  <a:off x="6093988" y="444730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06" name="矩形 205"/>
                <p:cNvSpPr/>
                <p:nvPr/>
              </p:nvSpPr>
              <p:spPr>
                <a:xfrm>
                  <a:off x="6149404" y="4548904"/>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07" name="矩形 206"/>
                <p:cNvSpPr/>
                <p:nvPr/>
              </p:nvSpPr>
              <p:spPr>
                <a:xfrm>
                  <a:off x="6204820" y="4650509"/>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grpSp>
          <p:sp>
            <p:nvSpPr>
              <p:cNvPr id="168" name="矩形 167"/>
              <p:cNvSpPr/>
              <p:nvPr/>
            </p:nvSpPr>
            <p:spPr bwMode="auto">
              <a:xfrm>
                <a:off x="3126398" y="3420976"/>
                <a:ext cx="2441247" cy="205346"/>
              </a:xfrm>
              <a:prstGeom prst="rect">
                <a:avLst/>
              </a:prstGeom>
              <a:solidFill>
                <a:srgbClr val="7F7F7F"/>
              </a:solidFill>
              <a:ln w="9525" cap="flat" cmpd="sng" algn="ctr">
                <a:solidFill>
                  <a:sysClr val="windowText" lastClr="000000"/>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700">
                    <a:solidFill>
                      <a:srgbClr val="000000"/>
                    </a:solidFill>
                    <a:latin typeface="Arial" panose="020B0604020202020204" pitchFamily="34" charset="0"/>
                  </a:rPr>
                  <a:t>CRUSH map</a:t>
                </a:r>
                <a:endParaRPr kumimoji="0" lang="en-US" sz="7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endParaRPr>
              </a:p>
            </p:txBody>
          </p:sp>
          <p:sp>
            <p:nvSpPr>
              <p:cNvPr id="169" name="圆柱形 168"/>
              <p:cNvSpPr/>
              <p:nvPr/>
            </p:nvSpPr>
            <p:spPr>
              <a:xfrm>
                <a:off x="5136426" y="3824705"/>
                <a:ext cx="500120" cy="197735"/>
              </a:xfrm>
              <a:prstGeom prst="can">
                <a:avLst/>
              </a:prstGeom>
              <a:no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rPr>
                  <a:t>OSD</a:t>
                </a: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0" name="圆柱形 169"/>
              <p:cNvSpPr/>
              <p:nvPr/>
            </p:nvSpPr>
            <p:spPr>
              <a:xfrm>
                <a:off x="3860916" y="3834261"/>
                <a:ext cx="500120" cy="197735"/>
              </a:xfrm>
              <a:prstGeom prst="can">
                <a:avLst/>
              </a:prstGeom>
              <a:no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rPr>
                  <a:t>OSD</a:t>
                </a: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1" name="圆柱形 170"/>
              <p:cNvSpPr/>
              <p:nvPr/>
            </p:nvSpPr>
            <p:spPr>
              <a:xfrm>
                <a:off x="4520206" y="3826014"/>
                <a:ext cx="500120" cy="197735"/>
              </a:xfrm>
              <a:prstGeom prst="can">
                <a:avLst/>
              </a:prstGeom>
              <a:no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rPr>
                  <a:t>OSD</a:t>
                </a: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2" name="圆柱形 171"/>
              <p:cNvSpPr/>
              <p:nvPr/>
            </p:nvSpPr>
            <p:spPr>
              <a:xfrm>
                <a:off x="3242453" y="3838044"/>
                <a:ext cx="500120" cy="197735"/>
              </a:xfrm>
              <a:prstGeom prst="can">
                <a:avLst/>
              </a:prstGeom>
              <a:noFill/>
              <a:ln w="12700" cap="flat" cmpd="sng" algn="ctr">
                <a:solidFill>
                  <a:srgbClr val="4A66AC">
                    <a:shade val="50000"/>
                  </a:srgbClr>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rPr>
                  <a:t>OSD</a:t>
                </a: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nvGrpSpPr>
              <p:cNvPr id="173" name="组合 172"/>
              <p:cNvGrpSpPr/>
              <p:nvPr/>
            </p:nvGrpSpPr>
            <p:grpSpPr>
              <a:xfrm>
                <a:off x="4798838" y="2840085"/>
                <a:ext cx="494175" cy="479260"/>
                <a:chOff x="5997004" y="4267200"/>
                <a:chExt cx="526239" cy="535255"/>
              </a:xfrm>
            </p:grpSpPr>
            <p:sp>
              <p:nvSpPr>
                <p:cNvPr id="198" name="矩形 197"/>
                <p:cNvSpPr/>
                <p:nvPr/>
              </p:nvSpPr>
              <p:spPr>
                <a:xfrm>
                  <a:off x="5997004" y="4267200"/>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199" name="矩形 198"/>
                <p:cNvSpPr/>
                <p:nvPr/>
              </p:nvSpPr>
              <p:spPr>
                <a:xfrm>
                  <a:off x="6038572" y="435494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00" name="矩形 199"/>
                <p:cNvSpPr/>
                <p:nvPr/>
              </p:nvSpPr>
              <p:spPr>
                <a:xfrm>
                  <a:off x="6093988" y="444730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01" name="矩形 200"/>
                <p:cNvSpPr/>
                <p:nvPr/>
              </p:nvSpPr>
              <p:spPr>
                <a:xfrm>
                  <a:off x="6149404" y="4548904"/>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202" name="矩形 201"/>
                <p:cNvSpPr/>
                <p:nvPr/>
              </p:nvSpPr>
              <p:spPr>
                <a:xfrm>
                  <a:off x="6204820" y="4650509"/>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a:solidFill>
                        <a:prstClr val="white"/>
                      </a:solidFill>
                      <a:latin typeface="Arial" panose="020B0604020202020204" pitchFamily="34" charset="0"/>
                    </a:rPr>
                    <a:t>PG</a:t>
                  </a:r>
                  <a:endParaRPr kumimoji="0" lang="en-US" sz="12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grpSp>
          <p:cxnSp>
            <p:nvCxnSpPr>
              <p:cNvPr id="174" name="直接箭头连接符 173"/>
              <p:cNvCxnSpPr>
                <a:stCxn id="217" idx="2"/>
                <a:endCxn id="172" idx="1"/>
              </p:cNvCxnSpPr>
              <p:nvPr/>
            </p:nvCxnSpPr>
            <p:spPr>
              <a:xfrm flipH="1">
                <a:off x="3492513" y="3321102"/>
                <a:ext cx="163521" cy="516942"/>
              </a:xfrm>
              <a:prstGeom prst="straightConnector1">
                <a:avLst/>
              </a:prstGeom>
              <a:noFill/>
              <a:ln w="12700" cap="flat" cmpd="sng" algn="ctr">
                <a:solidFill>
                  <a:sysClr val="windowText" lastClr="000000"/>
                </a:solidFill>
                <a:prstDash val="solid"/>
                <a:miter lim="800000"/>
                <a:tailEnd type="triangle"/>
              </a:ln>
              <a:effectLst/>
            </p:spPr>
          </p:cxnSp>
          <p:cxnSp>
            <p:nvCxnSpPr>
              <p:cNvPr id="175" name="直接箭头连接符 174"/>
              <p:cNvCxnSpPr>
                <a:stCxn id="212" idx="2"/>
                <a:endCxn id="169" idx="1"/>
              </p:cNvCxnSpPr>
              <p:nvPr/>
            </p:nvCxnSpPr>
            <p:spPr>
              <a:xfrm>
                <a:off x="4137081" y="3308499"/>
                <a:ext cx="1249406" cy="516206"/>
              </a:xfrm>
              <a:prstGeom prst="straightConnector1">
                <a:avLst/>
              </a:prstGeom>
              <a:noFill/>
              <a:ln w="12700" cap="flat" cmpd="sng" algn="ctr">
                <a:solidFill>
                  <a:sysClr val="windowText" lastClr="000000"/>
                </a:solidFill>
                <a:prstDash val="solid"/>
                <a:miter lim="800000"/>
                <a:tailEnd type="triangle"/>
              </a:ln>
              <a:effectLst/>
            </p:spPr>
          </p:cxnSp>
          <p:cxnSp>
            <p:nvCxnSpPr>
              <p:cNvPr id="176" name="直接箭头连接符 175"/>
              <p:cNvCxnSpPr>
                <a:stCxn id="207" idx="2"/>
                <a:endCxn id="171" idx="1"/>
              </p:cNvCxnSpPr>
              <p:nvPr/>
            </p:nvCxnSpPr>
            <p:spPr>
              <a:xfrm>
                <a:off x="4648840" y="3308499"/>
                <a:ext cx="121426" cy="517516"/>
              </a:xfrm>
              <a:prstGeom prst="straightConnector1">
                <a:avLst/>
              </a:prstGeom>
              <a:noFill/>
              <a:ln w="12700" cap="flat" cmpd="sng" algn="ctr">
                <a:solidFill>
                  <a:sysClr val="windowText" lastClr="000000"/>
                </a:solidFill>
                <a:prstDash val="solid"/>
                <a:miter lim="800000"/>
                <a:tailEnd type="triangle"/>
              </a:ln>
              <a:effectLst/>
            </p:spPr>
          </p:cxnSp>
          <p:cxnSp>
            <p:nvCxnSpPr>
              <p:cNvPr id="177" name="直接箭头连接符 176"/>
              <p:cNvCxnSpPr>
                <a:stCxn id="202" idx="2"/>
                <a:endCxn id="170" idx="1"/>
              </p:cNvCxnSpPr>
              <p:nvPr/>
            </p:nvCxnSpPr>
            <p:spPr>
              <a:xfrm flipH="1">
                <a:off x="4110976" y="3319346"/>
                <a:ext cx="1032527" cy="514915"/>
              </a:xfrm>
              <a:prstGeom prst="straightConnector1">
                <a:avLst/>
              </a:prstGeom>
              <a:noFill/>
              <a:ln w="12700" cap="flat" cmpd="sng" algn="ctr">
                <a:solidFill>
                  <a:sysClr val="windowText" lastClr="000000"/>
                </a:solidFill>
                <a:prstDash val="solid"/>
                <a:miter lim="800000"/>
                <a:tailEnd type="triangle"/>
              </a:ln>
              <a:effectLst/>
            </p:spPr>
          </p:cxnSp>
          <p:cxnSp>
            <p:nvCxnSpPr>
              <p:cNvPr id="178" name="直接箭头连接符 177"/>
              <p:cNvCxnSpPr/>
              <p:nvPr/>
            </p:nvCxnSpPr>
            <p:spPr>
              <a:xfrm>
                <a:off x="3686507" y="2548244"/>
                <a:ext cx="4786" cy="317635"/>
              </a:xfrm>
              <a:prstGeom prst="straightConnector1">
                <a:avLst/>
              </a:prstGeom>
              <a:noFill/>
              <a:ln w="12700" cap="flat" cmpd="sng" algn="ctr">
                <a:solidFill>
                  <a:sysClr val="windowText" lastClr="000000"/>
                </a:solidFill>
                <a:prstDash val="solid"/>
                <a:miter lim="800000"/>
                <a:tailEnd type="triangle"/>
              </a:ln>
              <a:effectLst/>
            </p:spPr>
          </p:cxnSp>
          <p:cxnSp>
            <p:nvCxnSpPr>
              <p:cNvPr id="179" name="直接箭头连接符 178"/>
              <p:cNvCxnSpPr>
                <a:stCxn id="163" idx="2"/>
                <a:endCxn id="218" idx="0"/>
              </p:cNvCxnSpPr>
              <p:nvPr/>
            </p:nvCxnSpPr>
            <p:spPr>
              <a:xfrm flipH="1">
                <a:off x="4224674" y="1411411"/>
                <a:ext cx="2138" cy="221538"/>
              </a:xfrm>
              <a:prstGeom prst="straightConnector1">
                <a:avLst/>
              </a:prstGeom>
              <a:noFill/>
              <a:ln w="12700" cap="flat" cmpd="sng" algn="ctr">
                <a:solidFill>
                  <a:sysClr val="windowText" lastClr="000000"/>
                </a:solidFill>
                <a:prstDash val="solid"/>
                <a:miter lim="800000"/>
                <a:tailEnd type="triangle"/>
              </a:ln>
              <a:effectLst/>
            </p:spPr>
          </p:cxnSp>
          <p:cxnSp>
            <p:nvCxnSpPr>
              <p:cNvPr id="180" name="直接箭头连接符 179"/>
              <p:cNvCxnSpPr>
                <a:stCxn id="218" idx="4"/>
              </p:cNvCxnSpPr>
              <p:nvPr/>
            </p:nvCxnSpPr>
            <p:spPr>
              <a:xfrm flipH="1">
                <a:off x="4216480" y="2621720"/>
                <a:ext cx="8194" cy="255368"/>
              </a:xfrm>
              <a:prstGeom prst="straightConnector1">
                <a:avLst/>
              </a:prstGeom>
              <a:noFill/>
              <a:ln w="12700" cap="flat" cmpd="sng" algn="ctr">
                <a:solidFill>
                  <a:sysClr val="windowText" lastClr="000000"/>
                </a:solidFill>
                <a:prstDash val="solid"/>
                <a:miter lim="800000"/>
                <a:tailEnd type="triangle"/>
              </a:ln>
              <a:effectLst/>
            </p:spPr>
          </p:cxnSp>
          <p:cxnSp>
            <p:nvCxnSpPr>
              <p:cNvPr id="181" name="直接箭头连接符 180"/>
              <p:cNvCxnSpPr/>
              <p:nvPr/>
            </p:nvCxnSpPr>
            <p:spPr>
              <a:xfrm>
                <a:off x="4696278" y="2560523"/>
                <a:ext cx="4786" cy="317635"/>
              </a:xfrm>
              <a:prstGeom prst="straightConnector1">
                <a:avLst/>
              </a:prstGeom>
              <a:noFill/>
              <a:ln w="12700" cap="flat" cmpd="sng" algn="ctr">
                <a:solidFill>
                  <a:sysClr val="windowText" lastClr="000000"/>
                </a:solidFill>
                <a:prstDash val="solid"/>
                <a:miter lim="800000"/>
                <a:tailEnd type="triangle"/>
              </a:ln>
              <a:effectLst/>
            </p:spPr>
          </p:cxnSp>
          <p:grpSp>
            <p:nvGrpSpPr>
              <p:cNvPr id="182" name="组合 181"/>
              <p:cNvGrpSpPr/>
              <p:nvPr/>
            </p:nvGrpSpPr>
            <p:grpSpPr>
              <a:xfrm>
                <a:off x="3179134" y="4131944"/>
                <a:ext cx="2466240" cy="861358"/>
                <a:chOff x="5810378" y="5636670"/>
                <a:chExt cx="2626257" cy="961994"/>
              </a:xfrm>
            </p:grpSpPr>
            <p:sp>
              <p:nvSpPr>
                <p:cNvPr id="186" name="圆角矩形 185"/>
                <p:cNvSpPr/>
                <p:nvPr/>
              </p:nvSpPr>
              <p:spPr>
                <a:xfrm>
                  <a:off x="5921509" y="5883248"/>
                  <a:ext cx="436397" cy="212489"/>
                </a:xfrm>
                <a:prstGeom prst="roundRect">
                  <a:avLst/>
                </a:prstGeom>
                <a:noFill/>
                <a:ln w="1270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err="1">
                      <a:solidFill>
                        <a:prstClr val="black"/>
                      </a:solidFill>
                      <a:latin typeface="Arial" panose="020B0604020202020204" pitchFamily="34" charset="0"/>
                    </a:rPr>
                    <a:t>obj</a:t>
                  </a:r>
                  <a:endParaRPr kumimoji="0" lang="en-US" sz="16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87" name="流程图: 文档 186"/>
                <p:cNvSpPr/>
                <p:nvPr/>
              </p:nvSpPr>
              <p:spPr>
                <a:xfrm>
                  <a:off x="6834830" y="5864776"/>
                  <a:ext cx="394764" cy="240720"/>
                </a:xfrm>
                <a:prstGeom prst="flowChartDocument">
                  <a:avLst/>
                </a:prstGeom>
                <a:noFill/>
                <a:ln w="1270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rPr>
                    <a:t>File</a:t>
                  </a:r>
                  <a:endParaRPr kumimoji="0" lang="en-US" sz="16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88" name="圆柱形 187"/>
                <p:cNvSpPr/>
                <p:nvPr/>
              </p:nvSpPr>
              <p:spPr>
                <a:xfrm>
                  <a:off x="7687581" y="5873767"/>
                  <a:ext cx="532569" cy="220837"/>
                </a:xfrm>
                <a:prstGeom prst="can">
                  <a:avLst/>
                </a:prstGeom>
                <a:noFill/>
                <a:ln w="1270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900">
                      <a:solidFill>
                        <a:prstClr val="black"/>
                      </a:solidFill>
                      <a:latin typeface="Arial" panose="020B0604020202020204" pitchFamily="34" charset="0"/>
                    </a:rPr>
                    <a:t>Disk</a:t>
                  </a:r>
                  <a:endParaRPr kumimoji="0" lang="en-US" sz="9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89" name="直接箭头连接符 188"/>
                <p:cNvCxnSpPr>
                  <a:stCxn id="186" idx="3"/>
                  <a:endCxn id="187" idx="1"/>
                </p:cNvCxnSpPr>
                <p:nvPr/>
              </p:nvCxnSpPr>
              <p:spPr>
                <a:xfrm flipV="1">
                  <a:off x="6357906" y="5985136"/>
                  <a:ext cx="476924" cy="4357"/>
                </a:xfrm>
                <a:prstGeom prst="straightConnector1">
                  <a:avLst/>
                </a:prstGeom>
                <a:noFill/>
                <a:ln w="6350" cap="flat" cmpd="sng" algn="ctr">
                  <a:solidFill>
                    <a:sysClr val="windowText" lastClr="000000"/>
                  </a:solidFill>
                  <a:prstDash val="solid"/>
                  <a:miter lim="800000"/>
                  <a:tailEnd type="triangle"/>
                </a:ln>
                <a:effectLst/>
              </p:spPr>
            </p:cxnSp>
            <p:cxnSp>
              <p:nvCxnSpPr>
                <p:cNvPr id="190" name="直接箭头连接符 189"/>
                <p:cNvCxnSpPr>
                  <a:stCxn id="187" idx="3"/>
                  <a:endCxn id="188" idx="2"/>
                </p:cNvCxnSpPr>
                <p:nvPr/>
              </p:nvCxnSpPr>
              <p:spPr>
                <a:xfrm flipV="1">
                  <a:off x="7229594" y="5984186"/>
                  <a:ext cx="457987" cy="950"/>
                </a:xfrm>
                <a:prstGeom prst="straightConnector1">
                  <a:avLst/>
                </a:prstGeom>
                <a:noFill/>
                <a:ln w="6350" cap="flat" cmpd="sng" algn="ctr">
                  <a:solidFill>
                    <a:sysClr val="windowText" lastClr="000000"/>
                  </a:solidFill>
                  <a:prstDash val="solid"/>
                  <a:miter lim="800000"/>
                  <a:tailEnd type="triangle"/>
                </a:ln>
                <a:effectLst/>
              </p:spPr>
            </p:cxnSp>
            <p:sp>
              <p:nvSpPr>
                <p:cNvPr id="191" name="圆角矩形 190"/>
                <p:cNvSpPr/>
                <p:nvPr/>
              </p:nvSpPr>
              <p:spPr>
                <a:xfrm>
                  <a:off x="5810378" y="5636670"/>
                  <a:ext cx="2626257" cy="961994"/>
                </a:xfrm>
                <a:prstGeom prst="roundRect">
                  <a:avLst/>
                </a:prstGeom>
                <a:noFill/>
                <a:ln w="12700" cap="flat" cmpd="sng" algn="ctr">
                  <a:solidFill>
                    <a:srgbClr val="4A66AC">
                      <a:shade val="50000"/>
                    </a:srgbClr>
                  </a:solidFill>
                  <a:prstDash val="dash"/>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192" name="矩形 191"/>
                <p:cNvSpPr/>
                <p:nvPr/>
              </p:nvSpPr>
              <p:spPr>
                <a:xfrm>
                  <a:off x="5933423" y="6363590"/>
                  <a:ext cx="472866" cy="151419"/>
                </a:xfrm>
                <a:prstGeom prst="rect">
                  <a:avLst/>
                </a:prstGeom>
                <a:noFill/>
                <a:ln w="1270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700">
                      <a:solidFill>
                        <a:prstClr val="black"/>
                      </a:solidFill>
                      <a:latin typeface="Arial" panose="020B0604020202020204" pitchFamily="34" charset="0"/>
                    </a:rPr>
                    <a:t>ID</a:t>
                  </a:r>
                  <a:endParaRPr kumimoji="0" lang="en-US" sz="7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3" name="矩形 192"/>
                <p:cNvSpPr/>
                <p:nvPr/>
              </p:nvSpPr>
              <p:spPr>
                <a:xfrm>
                  <a:off x="6445316" y="6355721"/>
                  <a:ext cx="1154057" cy="159288"/>
                </a:xfrm>
                <a:prstGeom prst="rect">
                  <a:avLst/>
                </a:prstGeom>
                <a:noFill/>
                <a:ln w="1270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700">
                      <a:solidFill>
                        <a:prstClr val="black"/>
                      </a:solidFill>
                      <a:latin typeface="Arial" panose="020B0604020202020204" pitchFamily="34" charset="0"/>
                    </a:rPr>
                    <a:t>Binary Data</a:t>
                  </a:r>
                  <a:endParaRPr kumimoji="0" lang="en-US" sz="7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4" name="矩形 193"/>
                <p:cNvSpPr/>
                <p:nvPr/>
              </p:nvSpPr>
              <p:spPr>
                <a:xfrm>
                  <a:off x="7630622" y="6350870"/>
                  <a:ext cx="717032" cy="164139"/>
                </a:xfrm>
                <a:prstGeom prst="rect">
                  <a:avLst/>
                </a:prstGeom>
                <a:noFill/>
                <a:ln w="1270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700">
                      <a:solidFill>
                        <a:prstClr val="black"/>
                      </a:solidFill>
                      <a:latin typeface="Arial" panose="020B0604020202020204" pitchFamily="34" charset="0"/>
                    </a:rPr>
                    <a:t>Metadata</a:t>
                  </a:r>
                  <a:endParaRPr kumimoji="0" lang="en-US" sz="7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5" name="矩形 194"/>
                <p:cNvSpPr/>
                <p:nvPr/>
              </p:nvSpPr>
              <p:spPr>
                <a:xfrm>
                  <a:off x="6552169" y="5657000"/>
                  <a:ext cx="1154056" cy="159288"/>
                </a:xfrm>
                <a:prstGeom prst="rect">
                  <a:avLst/>
                </a:prstGeom>
                <a:noFill/>
                <a:ln w="12700" cap="flat" cmpd="sng" algn="ctr">
                  <a:noFill/>
                  <a:prstDash val="solid"/>
                  <a:miter lim="800000"/>
                </a:ln>
                <a:effectLst/>
              </p:spPr>
              <p:txBody>
                <a:bodyPr wrap="square" rtlCol="0" anchor="ctr">
                  <a:noAutofit/>
                </a:bodyPr>
                <a:lstStyle/>
                <a:p>
                  <a:pPr marL="0" marR="0" lvl="0" indent="0" defTabSz="914400" eaLnBrk="1" fontAlgn="ctr"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rPr>
                    <a:t>Local storage</a:t>
                  </a:r>
                  <a:endParaRPr kumimoji="0" lang="en-US" sz="10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96" name="直接连接符 195"/>
                <p:cNvCxnSpPr/>
                <p:nvPr/>
              </p:nvCxnSpPr>
              <p:spPr>
                <a:xfrm flipH="1">
                  <a:off x="5992762" y="6095737"/>
                  <a:ext cx="1804085" cy="235205"/>
                </a:xfrm>
                <a:prstGeom prst="line">
                  <a:avLst/>
                </a:prstGeom>
                <a:noFill/>
                <a:ln w="6350" cap="flat" cmpd="sng" algn="ctr">
                  <a:solidFill>
                    <a:sysClr val="windowText" lastClr="000000"/>
                  </a:solidFill>
                  <a:prstDash val="solid"/>
                  <a:miter lim="800000"/>
                </a:ln>
                <a:effectLst/>
              </p:spPr>
            </p:cxnSp>
            <p:cxnSp>
              <p:nvCxnSpPr>
                <p:cNvPr id="197" name="直接连接符 196"/>
                <p:cNvCxnSpPr>
                  <a:stCxn id="188" idx="3"/>
                </p:cNvCxnSpPr>
                <p:nvPr/>
              </p:nvCxnSpPr>
              <p:spPr>
                <a:xfrm>
                  <a:off x="7953866" y="6094604"/>
                  <a:ext cx="361857" cy="236338"/>
                </a:xfrm>
                <a:prstGeom prst="line">
                  <a:avLst/>
                </a:prstGeom>
                <a:noFill/>
                <a:ln w="6350" cap="flat" cmpd="sng" algn="ctr">
                  <a:solidFill>
                    <a:sysClr val="windowText" lastClr="000000"/>
                  </a:solidFill>
                  <a:prstDash val="solid"/>
                  <a:miter lim="800000"/>
                </a:ln>
                <a:effectLst/>
              </p:spPr>
            </p:cxnSp>
          </p:grpSp>
          <p:sp>
            <p:nvSpPr>
              <p:cNvPr id="183" name="Arc 8"/>
              <p:cNvSpPr>
                <a:spLocks/>
              </p:cNvSpPr>
              <p:nvPr/>
            </p:nvSpPr>
            <p:spPr bwMode="auto">
              <a:xfrm rot="1743293">
                <a:off x="5506213" y="3924168"/>
                <a:ext cx="85429" cy="592381"/>
              </a:xfrm>
              <a:custGeom>
                <a:avLst/>
                <a:gdLst>
                  <a:gd name="G0" fmla="+- 0 0 0"/>
                  <a:gd name="G1" fmla="+- 21599 0 0"/>
                  <a:gd name="G2" fmla="+- 21600 0 0"/>
                  <a:gd name="T0" fmla="*/ 206 w 21600"/>
                  <a:gd name="T1" fmla="*/ 0 h 34383"/>
                  <a:gd name="T2" fmla="*/ 17411 w 21600"/>
                  <a:gd name="T3" fmla="*/ 34383 h 34383"/>
                  <a:gd name="T4" fmla="*/ 0 w 21600"/>
                  <a:gd name="T5" fmla="*/ 21599 h 34383"/>
                </a:gdLst>
                <a:ahLst/>
                <a:cxnLst>
                  <a:cxn ang="0">
                    <a:pos x="T0" y="T1"/>
                  </a:cxn>
                  <a:cxn ang="0">
                    <a:pos x="T2" y="T3"/>
                  </a:cxn>
                  <a:cxn ang="0">
                    <a:pos x="T4" y="T5"/>
                  </a:cxn>
                </a:cxnLst>
                <a:rect l="0" t="0" r="r" b="b"/>
                <a:pathLst>
                  <a:path w="21600" h="34383" fill="none" extrusionOk="0">
                    <a:moveTo>
                      <a:pt x="206" y="-1"/>
                    </a:moveTo>
                    <a:cubicBezTo>
                      <a:pt x="12054" y="112"/>
                      <a:pt x="21600" y="9750"/>
                      <a:pt x="21600" y="21599"/>
                    </a:cubicBezTo>
                    <a:cubicBezTo>
                      <a:pt x="21600" y="26197"/>
                      <a:pt x="20132" y="30676"/>
                      <a:pt x="17410" y="34382"/>
                    </a:cubicBezTo>
                  </a:path>
                  <a:path w="21600" h="34383" stroke="0" extrusionOk="0">
                    <a:moveTo>
                      <a:pt x="206" y="-1"/>
                    </a:moveTo>
                    <a:cubicBezTo>
                      <a:pt x="12054" y="112"/>
                      <a:pt x="21600" y="9750"/>
                      <a:pt x="21600" y="21599"/>
                    </a:cubicBezTo>
                    <a:cubicBezTo>
                      <a:pt x="21600" y="26197"/>
                      <a:pt x="20132" y="30676"/>
                      <a:pt x="17410" y="34382"/>
                    </a:cubicBezTo>
                    <a:lnTo>
                      <a:pt x="0" y="21599"/>
                    </a:lnTo>
                    <a:close/>
                  </a:path>
                </a:pathLst>
              </a:custGeom>
              <a:noFill/>
              <a:ln w="9525">
                <a:solidFill>
                  <a:srgbClr val="000000"/>
                </a:solidFill>
                <a:prstDash val="dash"/>
                <a:round/>
                <a:headEnd/>
                <a:tailEnd type="triangle" w="med" len="med"/>
              </a:ln>
            </p:spPr>
            <p:txBody>
              <a:bodyPr vert="horz" wrap="square" lIns="117226" tIns="58613" rIns="117226" bIns="58613" numCol="1" anchor="ctr" anchorCtr="0" compatLnSpc="1">
                <a:prstTxWarp prst="textNoShape">
                  <a:avLst/>
                </a:prstTxWarp>
                <a:noAutofit/>
              </a:bodyPr>
              <a:lstStyle/>
              <a:p>
                <a:pPr marL="0" marR="0" lvl="0" indent="0" defTabSz="914400" eaLnBrk="1" fontAlgn="ctr"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cxnSp>
            <p:nvCxnSpPr>
              <p:cNvPr id="184" name="直接连接符 183"/>
              <p:cNvCxnSpPr/>
              <p:nvPr/>
            </p:nvCxnSpPr>
            <p:spPr>
              <a:xfrm>
                <a:off x="2999255" y="4069532"/>
                <a:ext cx="2737873" cy="0"/>
              </a:xfrm>
              <a:prstGeom prst="line">
                <a:avLst/>
              </a:prstGeom>
              <a:noFill/>
              <a:ln w="6350" cap="flat" cmpd="sng" algn="ctr">
                <a:solidFill>
                  <a:srgbClr val="4A66AC"/>
                </a:solidFill>
                <a:prstDash val="solid"/>
                <a:miter lim="800000"/>
              </a:ln>
              <a:effectLst/>
            </p:spPr>
          </p:cxnSp>
          <p:sp>
            <p:nvSpPr>
              <p:cNvPr id="185" name="Arc 9"/>
              <p:cNvSpPr>
                <a:spLocks/>
              </p:cNvSpPr>
              <p:nvPr/>
            </p:nvSpPr>
            <p:spPr bwMode="auto">
              <a:xfrm rot="20467469" flipH="1">
                <a:off x="2970765" y="2335414"/>
                <a:ext cx="666015" cy="2060386"/>
              </a:xfrm>
              <a:custGeom>
                <a:avLst/>
                <a:gdLst>
                  <a:gd name="G0" fmla="+- 5464 0 0"/>
                  <a:gd name="G1" fmla="+- 21600 0 0"/>
                  <a:gd name="G2" fmla="+- 21600 0 0"/>
                  <a:gd name="T0" fmla="*/ 0 w 27064"/>
                  <a:gd name="T1" fmla="*/ 702 h 36112"/>
                  <a:gd name="T2" fmla="*/ 21462 w 27064"/>
                  <a:gd name="T3" fmla="*/ 36112 h 36112"/>
                  <a:gd name="T4" fmla="*/ 5464 w 27064"/>
                  <a:gd name="T5" fmla="*/ 21600 h 36112"/>
                </a:gdLst>
                <a:ahLst/>
                <a:cxnLst>
                  <a:cxn ang="0">
                    <a:pos x="T0" y="T1"/>
                  </a:cxn>
                  <a:cxn ang="0">
                    <a:pos x="T2" y="T3"/>
                  </a:cxn>
                  <a:cxn ang="0">
                    <a:pos x="T4" y="T5"/>
                  </a:cxn>
                </a:cxnLst>
                <a:rect l="0" t="0" r="r" b="b"/>
                <a:pathLst>
                  <a:path w="27064" h="36112" fill="none" extrusionOk="0">
                    <a:moveTo>
                      <a:pt x="0" y="702"/>
                    </a:moveTo>
                    <a:cubicBezTo>
                      <a:pt x="1783" y="236"/>
                      <a:pt x="3620" y="-1"/>
                      <a:pt x="5464" y="0"/>
                    </a:cubicBezTo>
                    <a:cubicBezTo>
                      <a:pt x="17393" y="0"/>
                      <a:pt x="27064" y="9670"/>
                      <a:pt x="27064" y="21600"/>
                    </a:cubicBezTo>
                    <a:cubicBezTo>
                      <a:pt x="27064" y="26965"/>
                      <a:pt x="25067" y="32138"/>
                      <a:pt x="21462" y="36112"/>
                    </a:cubicBezTo>
                  </a:path>
                  <a:path w="27064" h="36112" stroke="0" extrusionOk="0">
                    <a:moveTo>
                      <a:pt x="0" y="702"/>
                    </a:moveTo>
                    <a:cubicBezTo>
                      <a:pt x="1783" y="236"/>
                      <a:pt x="3620" y="-1"/>
                      <a:pt x="5464" y="0"/>
                    </a:cubicBezTo>
                    <a:cubicBezTo>
                      <a:pt x="17393" y="0"/>
                      <a:pt x="27064" y="9670"/>
                      <a:pt x="27064" y="21600"/>
                    </a:cubicBezTo>
                    <a:cubicBezTo>
                      <a:pt x="27064" y="26965"/>
                      <a:pt x="25067" y="32138"/>
                      <a:pt x="21462" y="36112"/>
                    </a:cubicBezTo>
                    <a:lnTo>
                      <a:pt x="5464" y="21600"/>
                    </a:lnTo>
                    <a:close/>
                  </a:path>
                </a:pathLst>
              </a:custGeom>
              <a:noFill/>
              <a:ln w="9525">
                <a:solidFill>
                  <a:srgbClr val="000000"/>
                </a:solidFill>
                <a:prstDash val="dash"/>
                <a:round/>
                <a:headEnd/>
                <a:tailEnd type="triangle" w="med" len="med"/>
              </a:ln>
            </p:spPr>
            <p:txBody>
              <a:bodyPr vert="horz" wrap="square" lIns="117226" tIns="58613" rIns="117226" bIns="58613" numCol="1" anchor="ctr" anchorCtr="0" compatLnSpc="1">
                <a:prstTxWarp prst="textNoShape">
                  <a:avLst/>
                </a:prstTxWarp>
                <a:noAutofit/>
              </a:bodyPr>
              <a:lstStyle/>
              <a:p>
                <a:pPr marL="0" marR="0" lvl="0" indent="0" defTabSz="914400" eaLnBrk="1" fontAlgn="ctr"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sp>
          <p:nvSpPr>
            <p:cNvPr id="231" name="矩形标注 230"/>
            <p:cNvSpPr/>
            <p:nvPr/>
          </p:nvSpPr>
          <p:spPr>
            <a:xfrm>
              <a:off x="323629" y="1153525"/>
              <a:ext cx="2164022" cy="743160"/>
            </a:xfrm>
            <a:prstGeom prst="wedgeRectCallout">
              <a:avLst>
                <a:gd name="adj1" fmla="val 68392"/>
                <a:gd name="adj2" fmla="val 124854"/>
              </a:avLst>
            </a:prstGeom>
            <a:noFill/>
            <a:ln w="635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ctr" latinLnBrk="0" hangingPunct="1">
                <a:lnSpc>
                  <a:spcPct val="100000"/>
                </a:lnSpc>
                <a:spcBef>
                  <a:spcPts val="0"/>
                </a:spcBef>
                <a:spcAft>
                  <a:spcPts val="0"/>
                </a:spcAft>
                <a:buClrTx/>
                <a:buSzTx/>
                <a:buFontTx/>
                <a:buNone/>
                <a:tabLst/>
                <a:defRPr/>
              </a:pPr>
              <a:r>
                <a:rPr lang="en-US" sz="900">
                  <a:solidFill>
                    <a:srgbClr val="00458B"/>
                  </a:solidFill>
                  <a:latin typeface="Arial" panose="020B0604020202020204" pitchFamily="34" charset="0"/>
                </a:rPr>
                <a:t>Three steps to query the mapping: LUNs or files are mapped to multiple continuous objects on the local OSD.</a:t>
              </a:r>
              <a:endParaRPr kumimoji="0" lang="en-US" sz="900" b="0" i="0" u="none" strike="noStrike" kern="0" cap="none" spc="0" normalizeH="0" baseline="0" noProof="0">
                <a:ln>
                  <a:noFill/>
                </a:ln>
                <a:solidFill>
                  <a:srgbClr val="00458B"/>
                </a:solidFill>
                <a:effectLst/>
                <a:uLnTx/>
                <a:uFillTx/>
                <a:latin typeface="Arial" panose="020B0604020202020204" pitchFamily="34" charset="0"/>
                <a:ea typeface="微软雅黑" panose="020B0503020204020204" pitchFamily="34" charset="-122"/>
              </a:endParaRPr>
            </a:p>
          </p:txBody>
        </p:sp>
        <p:sp>
          <p:nvSpPr>
            <p:cNvPr id="232" name="矩形标注 231"/>
            <p:cNvSpPr/>
            <p:nvPr/>
          </p:nvSpPr>
          <p:spPr>
            <a:xfrm>
              <a:off x="319840" y="2340842"/>
              <a:ext cx="2161850" cy="889288"/>
            </a:xfrm>
            <a:prstGeom prst="wedgeRectCallout">
              <a:avLst>
                <a:gd name="adj1" fmla="val 78489"/>
                <a:gd name="adj2" fmla="val 78864"/>
              </a:avLst>
            </a:prstGeom>
            <a:noFill/>
            <a:ln w="635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fontAlgn="ctr"/>
              <a:r>
                <a:rPr lang="en-US" sz="900">
                  <a:solidFill>
                    <a:srgbClr val="00458B"/>
                  </a:solidFill>
                  <a:latin typeface="Arial" panose="020B0604020202020204" pitchFamily="34" charset="0"/>
                </a:rPr>
                <a:t>Protection groups (PGs) have a great impact on system performance and layout balancing. They need to be dynamically split and adjusted based on the storage scale. This adjustment affects system stability.</a:t>
              </a:r>
              <a:endParaRPr lang="en-US" sz="900" kern="0">
                <a:solidFill>
                  <a:srgbClr val="00458B"/>
                </a:solidFill>
                <a:latin typeface="Arial" panose="020B0604020202020204" pitchFamily="34" charset="0"/>
                <a:ea typeface="微软雅黑" panose="020B0503020204020204" pitchFamily="34" charset="-122"/>
              </a:endParaRPr>
            </a:p>
          </p:txBody>
        </p:sp>
        <p:sp>
          <p:nvSpPr>
            <p:cNvPr id="233" name="矩形标注 232"/>
            <p:cNvSpPr/>
            <p:nvPr/>
          </p:nvSpPr>
          <p:spPr>
            <a:xfrm>
              <a:off x="299935" y="3643536"/>
              <a:ext cx="2150575" cy="913726"/>
            </a:xfrm>
            <a:prstGeom prst="wedgeRectCallout">
              <a:avLst>
                <a:gd name="adj1" fmla="val 79532"/>
                <a:gd name="adj2" fmla="val 50727"/>
              </a:avLst>
            </a:prstGeom>
            <a:noFill/>
            <a:ln w="635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fontAlgn="ctr"/>
              <a:r>
                <a:rPr lang="en-US" sz="900">
                  <a:solidFill>
                    <a:srgbClr val="00458B"/>
                  </a:solidFill>
                  <a:latin typeface="Arial" panose="020B0604020202020204" pitchFamily="34" charset="0"/>
                </a:rPr>
                <a:t>The minimum management granularity is by object. The size of an object is adjustable, which affects metadata management, space consumption, performance, and even read/write stability.</a:t>
              </a:r>
              <a:endParaRPr lang="en-US" sz="900" kern="0">
                <a:solidFill>
                  <a:srgbClr val="00458B"/>
                </a:solidFill>
                <a:latin typeface="Arial" panose="020B0604020202020204" pitchFamily="34" charset="0"/>
                <a:ea typeface="微软雅黑" panose="020B0503020204020204" pitchFamily="34" charset="-122"/>
              </a:endParaRPr>
            </a:p>
          </p:txBody>
        </p:sp>
        <p:pic>
          <p:nvPicPr>
            <p:cNvPr id="234" name="图片 233"/>
            <p:cNvPicPr>
              <a:picLocks noChangeAspect="1"/>
            </p:cNvPicPr>
            <p:nvPr/>
          </p:nvPicPr>
          <p:blipFill>
            <a:blip r:embed="rId3" cstate="print"/>
            <a:stretch>
              <a:fillRect/>
            </a:stretch>
          </p:blipFill>
          <p:spPr>
            <a:xfrm>
              <a:off x="7128398" y="1117792"/>
              <a:ext cx="3809552" cy="3875511"/>
            </a:xfrm>
            <a:prstGeom prst="rect">
              <a:avLst/>
            </a:prstGeom>
          </p:spPr>
        </p:pic>
        <p:sp>
          <p:nvSpPr>
            <p:cNvPr id="235" name="文本框 234"/>
            <p:cNvSpPr txBox="1"/>
            <p:nvPr/>
          </p:nvSpPr>
          <p:spPr>
            <a:xfrm>
              <a:off x="6590988" y="691363"/>
              <a:ext cx="4885953" cy="282703"/>
            </a:xfrm>
            <a:prstGeom prst="rect">
              <a:avLst/>
            </a:prstGeom>
            <a:noFill/>
          </p:spPr>
          <p:txBody>
            <a:bodyPr wrap="square" lIns="0" tIns="0" rIns="0" bIns="0" rtlCol="0" anchor="ctr">
              <a:noAutofit/>
            </a:bodyPr>
            <a:lstStyle/>
            <a:p>
              <a:pPr algn="ctr" fontAlgn="ctr"/>
              <a:r>
                <a:rPr lang="en-US" sz="1600">
                  <a:latin typeface="Arial" panose="020B0604020202020204" pitchFamily="34" charset="0"/>
                </a:rPr>
                <a:t>Mainstream commercial software in the industry</a:t>
              </a:r>
              <a:endParaRPr lang="en-US" altLang="zh-CN" sz="1600">
                <a:latin typeface="Arial" panose="020B0604020202020204" pitchFamily="34" charset="0"/>
                <a:ea typeface="微软雅黑" panose="020B0503020204020204" pitchFamily="34" charset="-122"/>
              </a:endParaRPr>
            </a:p>
          </p:txBody>
        </p:sp>
      </p:grpSp>
      <p:graphicFrame>
        <p:nvGraphicFramePr>
          <p:cNvPr id="236" name="表格 235"/>
          <p:cNvGraphicFramePr>
            <a:graphicFrameLocks noGrp="1"/>
          </p:cNvGraphicFramePr>
          <p:nvPr>
            <p:extLst>
              <p:ext uri="{D42A27DB-BD31-4B8C-83A1-F6EECF244321}">
                <p14:modId xmlns:p14="http://schemas.microsoft.com/office/powerpoint/2010/main" val="82470036"/>
              </p:ext>
            </p:extLst>
          </p:nvPr>
        </p:nvGraphicFramePr>
        <p:xfrm>
          <a:off x="467246" y="4930550"/>
          <a:ext cx="11288308" cy="1844040"/>
        </p:xfrm>
        <a:graphic>
          <a:graphicData uri="http://schemas.openxmlformats.org/drawingml/2006/table">
            <a:tbl>
              <a:tblPr firstRow="1" bandRow="1">
                <a:tableStyleId>{72833802-FEF1-4C79-8D5D-14CF1EAF98D9}</a:tableStyleId>
              </a:tblPr>
              <a:tblGrid>
                <a:gridCol w="1075055">
                  <a:extLst>
                    <a:ext uri="{9D8B030D-6E8A-4147-A177-3AD203B41FA5}">
                      <a16:colId xmlns:a16="http://schemas.microsoft.com/office/drawing/2014/main" val="20000"/>
                    </a:ext>
                  </a:extLst>
                </a:gridCol>
                <a:gridCol w="4814777">
                  <a:extLst>
                    <a:ext uri="{9D8B030D-6E8A-4147-A177-3AD203B41FA5}">
                      <a16:colId xmlns:a16="http://schemas.microsoft.com/office/drawing/2014/main" val="20001"/>
                    </a:ext>
                  </a:extLst>
                </a:gridCol>
                <a:gridCol w="5398476">
                  <a:extLst>
                    <a:ext uri="{9D8B030D-6E8A-4147-A177-3AD203B41FA5}">
                      <a16:colId xmlns:a16="http://schemas.microsoft.com/office/drawing/2014/main" val="20002"/>
                    </a:ext>
                  </a:extLst>
                </a:gridCol>
              </a:tblGrid>
              <a:tr h="0">
                <a:tc>
                  <a:txBody>
                    <a:bodyPr/>
                    <a:lstStyle/>
                    <a:p>
                      <a:pPr fontAlgn="ctr"/>
                      <a:r>
                        <a:rPr lang="en-US" sz="1100" b="1" dirty="0">
                          <a:latin typeface="Arial" panose="020B0604020202020204" pitchFamily="34" charset="0"/>
                        </a:rPr>
                        <a:t>Performance</a:t>
                      </a:r>
                      <a:endParaRPr lang="en-US" altLang="zh-CN" sz="1100" b="1" dirty="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fontAlgn="ctr"/>
                      <a:r>
                        <a:rPr lang="en-US" sz="1000" b="0" dirty="0">
                          <a:latin typeface="Arial" panose="020B0604020202020204" pitchFamily="34" charset="0"/>
                        </a:rPr>
                        <a:t>The CRUSH algorithm is simple, but </a:t>
                      </a:r>
                      <a:r>
                        <a:rPr lang="en-US" sz="1000" b="0" dirty="0">
                          <a:solidFill>
                            <a:srgbClr val="FF0000"/>
                          </a:solidFill>
                          <a:latin typeface="Arial" panose="020B0604020202020204" pitchFamily="34" charset="0"/>
                        </a:rPr>
                        <a:t>does not support RDMA</a:t>
                      </a:r>
                      <a:r>
                        <a:rPr lang="en-US" sz="1000" b="0" dirty="0">
                          <a:latin typeface="Arial" panose="020B0604020202020204" pitchFamily="34" charset="0"/>
                        </a:rPr>
                        <a:t>, and </a:t>
                      </a:r>
                      <a:r>
                        <a:rPr lang="en-US" sz="1000" b="0" dirty="0">
                          <a:solidFill>
                            <a:srgbClr val="FF0000"/>
                          </a:solidFill>
                          <a:latin typeface="Arial" panose="020B0604020202020204" pitchFamily="34" charset="0"/>
                        </a:rPr>
                        <a:t>the performance for small I/</a:t>
                      </a:r>
                      <a:r>
                        <a:rPr lang="en-US" sz="1000" b="0" dirty="0" err="1">
                          <a:solidFill>
                            <a:srgbClr val="FF0000"/>
                          </a:solidFill>
                          <a:latin typeface="Arial" panose="020B0604020202020204" pitchFamily="34" charset="0"/>
                        </a:rPr>
                        <a:t>Os</a:t>
                      </a:r>
                      <a:r>
                        <a:rPr lang="en-US" sz="1000" b="0" dirty="0">
                          <a:solidFill>
                            <a:srgbClr val="FF0000"/>
                          </a:solidFill>
                          <a:latin typeface="Arial" panose="020B0604020202020204" pitchFamily="34" charset="0"/>
                        </a:rPr>
                        <a:t> and EC is poor</a:t>
                      </a:r>
                      <a:r>
                        <a:rPr lang="en-US" sz="1000" b="0" dirty="0">
                          <a:latin typeface="Arial" panose="020B0604020202020204" pitchFamily="34" charset="0"/>
                        </a:rPr>
                        <a:t>.</a:t>
                      </a:r>
                      <a:endParaRPr lang="en-US" altLang="zh-CN" sz="1000" b="0" dirty="0">
                        <a:solidFill>
                          <a:srgbClr val="FF0000"/>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fontAlgn="ctr"/>
                      <a:r>
                        <a:rPr lang="en-US" sz="1000" b="0">
                          <a:latin typeface="Arial" panose="020B0604020202020204" pitchFamily="34" charset="0"/>
                        </a:rPr>
                        <a:t>Multiple disks form a disk group (DG). One DG is configured with one SSD cache. </a:t>
                      </a:r>
                      <a:r>
                        <a:rPr lang="en-US" sz="1000" b="0">
                          <a:solidFill>
                            <a:srgbClr val="FF0000"/>
                          </a:solidFill>
                          <a:latin typeface="Arial" panose="020B0604020202020204" pitchFamily="34" charset="0"/>
                        </a:rPr>
                        <a:t>Heavy I/O loads will trigger cache </a:t>
                      </a:r>
                      <a:r>
                        <a:rPr lang="en-US" sz="1000" b="0" err="1">
                          <a:solidFill>
                            <a:srgbClr val="FF0000"/>
                          </a:solidFill>
                          <a:latin typeface="Arial" panose="020B0604020202020204" pitchFamily="34" charset="0"/>
                        </a:rPr>
                        <a:t>writeback</a:t>
                      </a:r>
                      <a:r>
                        <a:rPr lang="en-US" sz="1000" b="0">
                          <a:solidFill>
                            <a:srgbClr val="FF0000"/>
                          </a:solidFill>
                          <a:latin typeface="Arial" panose="020B0604020202020204" pitchFamily="34" charset="0"/>
                        </a:rPr>
                        <a:t>, greatly deteriorating performance</a:t>
                      </a:r>
                      <a:r>
                        <a:rPr lang="en-US" sz="1000" b="0">
                          <a:latin typeface="Arial" panose="020B0604020202020204" pitchFamily="34" charset="0"/>
                        </a:rPr>
                        <a:t>.</a:t>
                      </a:r>
                      <a:endParaRPr lang="en-US" altLang="zh-CN" sz="1000" b="0">
                        <a:solidFill>
                          <a:srgbClr val="FF0000"/>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extLst>
                  <a:ext uri="{0D108BD9-81ED-4DB2-BD59-A6C34878D82A}">
                    <a16:rowId xmlns:a16="http://schemas.microsoft.com/office/drawing/2014/main" val="10000"/>
                  </a:ext>
                </a:extLst>
              </a:tr>
              <a:tr h="0">
                <a:tc>
                  <a:txBody>
                    <a:bodyPr/>
                    <a:lstStyle/>
                    <a:p>
                      <a:pPr fontAlgn="ctr"/>
                      <a:r>
                        <a:rPr lang="en-US" sz="1100" b="1">
                          <a:latin typeface="Arial" panose="020B0604020202020204" pitchFamily="34" charset="0"/>
                        </a:rPr>
                        <a:t>Reliability</a:t>
                      </a:r>
                      <a:endParaRPr lang="en-US" altLang="zh-CN" sz="1100" b="1">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fontAlgn="ctr"/>
                      <a:r>
                        <a:rPr lang="en-US" sz="1000" dirty="0">
                          <a:latin typeface="Arial" panose="020B0604020202020204" pitchFamily="34" charset="0"/>
                        </a:rPr>
                        <a:t>Design-based CRUSH algorithm constraints: </a:t>
                      </a:r>
                      <a:r>
                        <a:rPr lang="en-US" sz="1000" dirty="0">
                          <a:solidFill>
                            <a:srgbClr val="FF0000"/>
                          </a:solidFill>
                          <a:latin typeface="Arial" panose="020B0604020202020204" pitchFamily="34" charset="0"/>
                        </a:rPr>
                        <a:t>uneven data distribution</a:t>
                      </a:r>
                      <a:r>
                        <a:rPr lang="en-US" sz="1000" dirty="0">
                          <a:latin typeface="Arial" panose="020B0604020202020204" pitchFamily="34" charset="0"/>
                        </a:rPr>
                        <a:t>, uneven disk space usage, and insufficient subhealth processing</a:t>
                      </a:r>
                      <a:endParaRPr lang="en-US" altLang="zh-CN" sz="1000" dirty="0">
                        <a:solidFill>
                          <a:srgbClr val="FF0000"/>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fontAlgn="ctr"/>
                      <a:r>
                        <a:rPr lang="en-US" sz="1000">
                          <a:latin typeface="Arial" panose="020B0604020202020204" pitchFamily="34" charset="0"/>
                        </a:rPr>
                        <a:t>Data reconstruction in fault scenarios has a great impact on performance.</a:t>
                      </a:r>
                      <a:endParaRPr lang="en-US" altLang="zh-CN" sz="100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extLst>
                  <a:ext uri="{0D108BD9-81ED-4DB2-BD59-A6C34878D82A}">
                    <a16:rowId xmlns:a16="http://schemas.microsoft.com/office/drawing/2014/main" val="10001"/>
                  </a:ext>
                </a:extLst>
              </a:tr>
              <a:tr h="0">
                <a:tc>
                  <a:txBody>
                    <a:bodyPr/>
                    <a:lstStyle/>
                    <a:p>
                      <a:pPr fontAlgn="ctr"/>
                      <a:r>
                        <a:rPr lang="en-US" sz="1100" b="1">
                          <a:latin typeface="Arial" panose="020B0604020202020204" pitchFamily="34" charset="0"/>
                        </a:rPr>
                        <a:t>Scalability</a:t>
                      </a:r>
                      <a:endParaRPr lang="en-US" altLang="zh-CN" sz="1100" b="1">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fontAlgn="ctr"/>
                      <a:r>
                        <a:rPr lang="en-US" sz="1000" dirty="0">
                          <a:latin typeface="Arial" panose="020B0604020202020204" pitchFamily="34" charset="0"/>
                        </a:rPr>
                        <a:t>Restricted by the CRUSH algorithm, </a:t>
                      </a:r>
                      <a:r>
                        <a:rPr lang="en-US" sz="1000" dirty="0">
                          <a:solidFill>
                            <a:srgbClr val="FF0000"/>
                          </a:solidFill>
                          <a:latin typeface="Arial" panose="020B0604020202020204" pitchFamily="34" charset="0"/>
                        </a:rPr>
                        <a:t>adding nodes costs high</a:t>
                      </a:r>
                      <a:r>
                        <a:rPr lang="en-US" sz="1000" dirty="0">
                          <a:latin typeface="Arial" panose="020B0604020202020204" pitchFamily="34" charset="0"/>
                        </a:rPr>
                        <a:t>, and large-scale capacity expansion is difficult.</a:t>
                      </a:r>
                      <a:endParaRPr lang="en-US" altLang="zh-CN" sz="1000" dirty="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fontAlgn="ctr"/>
                      <a:r>
                        <a:rPr lang="en-US" sz="1000" dirty="0">
                          <a:latin typeface="Arial" panose="020B0604020202020204" pitchFamily="34" charset="0"/>
                        </a:rPr>
                        <a:t>Poor scalability: </a:t>
                      </a:r>
                      <a:r>
                        <a:rPr lang="en-US" sz="1000" dirty="0">
                          <a:solidFill>
                            <a:srgbClr val="FF0000"/>
                          </a:solidFill>
                          <a:latin typeface="Arial" panose="020B0604020202020204" pitchFamily="34" charset="0"/>
                        </a:rPr>
                        <a:t>Only up to 64 nodes are supported</a:t>
                      </a:r>
                      <a:r>
                        <a:rPr lang="en-US" sz="1000" dirty="0">
                          <a:latin typeface="Arial" panose="020B0604020202020204" pitchFamily="34" charset="0"/>
                        </a:rPr>
                        <a:t>.</a:t>
                      </a:r>
                      <a:endParaRPr lang="en-US" altLang="zh-CN" sz="1000" dirty="0">
                        <a:solidFill>
                          <a:srgbClr val="FF0000"/>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extLst>
                  <a:ext uri="{0D108BD9-81ED-4DB2-BD59-A6C34878D82A}">
                    <a16:rowId xmlns:a16="http://schemas.microsoft.com/office/drawing/2014/main" val="10002"/>
                  </a:ext>
                </a:extLst>
              </a:tr>
              <a:tr h="0">
                <a:tc>
                  <a:txBody>
                    <a:bodyPr/>
                    <a:lstStyle/>
                    <a:p>
                      <a:pPr fontAlgn="ctr"/>
                      <a:r>
                        <a:rPr lang="en-US" sz="1100" b="1">
                          <a:latin typeface="Arial" panose="020B0604020202020204" pitchFamily="34" charset="0"/>
                        </a:rPr>
                        <a:t>Usability</a:t>
                      </a:r>
                      <a:endParaRPr lang="en-US" altLang="zh-CN" sz="1100" b="1">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fontAlgn="ctr"/>
                      <a:r>
                        <a:rPr lang="en-US" sz="1000">
                          <a:latin typeface="Arial" panose="020B0604020202020204" pitchFamily="34" charset="0"/>
                        </a:rPr>
                        <a:t>Lack of cluster management and maintenance interfaces with </a:t>
                      </a:r>
                      <a:r>
                        <a:rPr lang="en-US" sz="1000">
                          <a:solidFill>
                            <a:srgbClr val="FF0000"/>
                          </a:solidFill>
                          <a:latin typeface="Arial" panose="020B0604020202020204" pitchFamily="34" charset="0"/>
                        </a:rPr>
                        <a:t>poor usability</a:t>
                      </a:r>
                      <a:endParaRPr lang="en-US" altLang="zh-CN" sz="1000">
                        <a:solidFill>
                          <a:srgbClr val="FF0000"/>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fontAlgn="ctr"/>
                      <a:r>
                        <a:rPr lang="en-US" sz="1000" dirty="0">
                          <a:latin typeface="Arial" panose="020B0604020202020204" pitchFamily="34" charset="0"/>
                        </a:rPr>
                        <a:t>Inherit the vCenter management system with high usability.</a:t>
                      </a:r>
                      <a:endParaRPr lang="en-US" altLang="zh-CN" sz="1000" dirty="0">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extLst>
                  <a:ext uri="{0D108BD9-81ED-4DB2-BD59-A6C34878D82A}">
                    <a16:rowId xmlns:a16="http://schemas.microsoft.com/office/drawing/2014/main" val="10003"/>
                  </a:ext>
                </a:extLst>
              </a:tr>
              <a:tr h="0">
                <a:tc>
                  <a:txBody>
                    <a:bodyPr/>
                    <a:lstStyle/>
                    <a:p>
                      <a:pPr fontAlgn="ctr"/>
                      <a:r>
                        <a:rPr lang="en-US" sz="1100" b="1">
                          <a:latin typeface="Arial" panose="020B0604020202020204" pitchFamily="34" charset="0"/>
                        </a:rPr>
                        <a:t>Cost</a:t>
                      </a:r>
                      <a:endParaRPr lang="en-US" altLang="zh-CN" sz="1100" b="1">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fontAlgn="ctr"/>
                      <a:r>
                        <a:rPr lang="en-US" sz="1000">
                          <a:latin typeface="Arial" panose="020B0604020202020204" pitchFamily="34" charset="0"/>
                        </a:rPr>
                        <a:t>Community product with low cost: </a:t>
                      </a:r>
                      <a:r>
                        <a:rPr lang="en-US" sz="1000">
                          <a:solidFill>
                            <a:srgbClr val="FF0000"/>
                          </a:solidFill>
                          <a:latin typeface="Arial" panose="020B0604020202020204" pitchFamily="34" charset="0"/>
                        </a:rPr>
                        <a:t>EC is not used for commercial</a:t>
                      </a:r>
                      <a:r>
                        <a:rPr lang="en-US" sz="1000">
                          <a:latin typeface="Arial" panose="020B0604020202020204" pitchFamily="34" charset="0"/>
                        </a:rPr>
                        <a:t>, and </a:t>
                      </a:r>
                      <a:r>
                        <a:rPr lang="en-US" sz="1000">
                          <a:solidFill>
                            <a:srgbClr val="FF0000"/>
                          </a:solidFill>
                          <a:latin typeface="Arial" panose="020B0604020202020204" pitchFamily="34" charset="0"/>
                        </a:rPr>
                        <a:t>deduplication and compression are not supported</a:t>
                      </a:r>
                      <a:endParaRPr lang="en-US" altLang="zh-CN" sz="1000">
                        <a:solidFill>
                          <a:srgbClr val="FF0000"/>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marL="0" marR="0" lvl="0" indent="0" algn="l" defTabSz="1187798" rtl="0" eaLnBrk="1" fontAlgn="ctr" latinLnBrk="0" hangingPunct="1">
                        <a:lnSpc>
                          <a:spcPct val="100000"/>
                        </a:lnSpc>
                        <a:spcBef>
                          <a:spcPts val="0"/>
                        </a:spcBef>
                        <a:spcAft>
                          <a:spcPts val="0"/>
                        </a:spcAft>
                        <a:buClrTx/>
                        <a:buSzTx/>
                        <a:buFontTx/>
                        <a:buNone/>
                        <a:tabLst/>
                        <a:defRPr/>
                      </a:pPr>
                      <a:r>
                        <a:rPr lang="en-US" sz="1000" dirty="0">
                          <a:latin typeface="Arial" panose="020B0604020202020204" pitchFamily="34" charset="0"/>
                        </a:rPr>
                        <a:t>High cost: All SSDs support intra-DG deduplication and </a:t>
                      </a:r>
                      <a:r>
                        <a:rPr lang="en-US" sz="1000" dirty="0">
                          <a:solidFill>
                            <a:srgbClr val="FF0000"/>
                          </a:solidFill>
                          <a:latin typeface="Arial" panose="020B0604020202020204" pitchFamily="34" charset="0"/>
                        </a:rPr>
                        <a:t>non-global deduplication</a:t>
                      </a:r>
                      <a:r>
                        <a:rPr lang="en-US" sz="1000" dirty="0">
                          <a:latin typeface="Arial" panose="020B0604020202020204" pitchFamily="34" charset="0"/>
                        </a:rPr>
                        <a:t>, but </a:t>
                      </a:r>
                      <a:r>
                        <a:rPr lang="en-US" sz="1000" dirty="0">
                          <a:solidFill>
                            <a:srgbClr val="FF0000"/>
                          </a:solidFill>
                          <a:latin typeface="Arial" panose="020B0604020202020204" pitchFamily="34" charset="0"/>
                        </a:rPr>
                        <a:t>do not support compression</a:t>
                      </a:r>
                      <a:r>
                        <a:rPr lang="en-US" sz="1000" dirty="0">
                          <a:latin typeface="Arial" panose="020B0604020202020204" pitchFamily="34" charset="0"/>
                        </a:rPr>
                        <a:t>. EC supports only 3+1 or 4+2.</a:t>
                      </a:r>
                      <a:endParaRPr lang="en-US" altLang="zh-CN" sz="1000" dirty="0">
                        <a:solidFill>
                          <a:srgbClr val="FF0000"/>
                        </a:solidFill>
                        <a:latin typeface="Arial" panose="020B0604020202020204" pitchFamily="34" charset="0"/>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00943066"/>
      </p:ext>
    </p:extLst>
  </p:cSld>
  <p:clrMapOvr>
    <a:masterClrMapping/>
  </p:clrMapOvr>
  <p:transition advClick="0" advTm="800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a:spLocks/>
          </p:cNvSpPr>
          <p:nvPr/>
        </p:nvSpPr>
        <p:spPr>
          <a:xfrm>
            <a:off x="6314247" y="944424"/>
            <a:ext cx="7989649" cy="640435"/>
          </a:xfrm>
          <a:prstGeom prst="rect">
            <a:avLst/>
          </a:prstGeom>
        </p:spPr>
        <p:txBody>
          <a:bodyPr wrap="square">
            <a:noAutofit/>
          </a:bodyPr>
          <a:lstStyle>
            <a:lvl1pPr marL="0" marR="0" indent="0" algn="l" defTabSz="1219078" rtl="0" eaLnBrk="1" fontAlgn="auto" latinLnBrk="0" hangingPunct="1">
              <a:lnSpc>
                <a:spcPct val="100000"/>
              </a:lnSpc>
              <a:spcBef>
                <a:spcPct val="0"/>
              </a:spcBef>
              <a:spcAft>
                <a:spcPts val="0"/>
              </a:spcAft>
              <a:buClrTx/>
              <a:buSzTx/>
              <a:buFontTx/>
              <a:buNone/>
              <a:tabLst/>
              <a:defRPr sz="3599" b="0" kern="1200">
                <a:solidFill>
                  <a:schemeClr val="bg1"/>
                </a:solidFill>
                <a:latin typeface="Arial"/>
                <a:ea typeface="+mj-ea"/>
                <a:cs typeface="+mj-cs"/>
              </a:defRPr>
            </a:lvl1pPr>
          </a:lstStyle>
          <a:p>
            <a:pPr fontAlgn="ctr"/>
            <a:r>
              <a:rPr lang="en-US" sz="1333" err="1">
                <a:solidFill>
                  <a:srgbClr val="1D1D1A"/>
                </a:solidFill>
                <a:latin typeface="Arial" panose="020B0604020202020204" pitchFamily="34" charset="0"/>
              </a:rPr>
              <a:t>OpenStack</a:t>
            </a:r>
            <a:r>
              <a:rPr lang="en-US" sz="1333">
                <a:solidFill>
                  <a:srgbClr val="1D1D1A"/>
                </a:solidFill>
                <a:latin typeface="Arial" panose="020B0604020202020204" pitchFamily="34" charset="0"/>
              </a:rPr>
              <a:t> P release Cinder Driver API(Must Core-Function):</a:t>
            </a:r>
            <a:endParaRPr lang="en-US" altLang="zh-CN" sz="533">
              <a:solidFill>
                <a:srgbClr val="1D1D1A"/>
              </a:solidFill>
              <a:latin typeface="Arial" panose="020B0604020202020204" pitchFamily="34" charset="0"/>
              <a:ea typeface="微软雅黑" panose="020B0503020204020204" pitchFamily="34" charset="-122"/>
            </a:endParaRPr>
          </a:p>
        </p:txBody>
      </p:sp>
      <p:graphicFrame>
        <p:nvGraphicFramePr>
          <p:cNvPr id="47" name="表格 46"/>
          <p:cNvGraphicFramePr>
            <a:graphicFrameLocks noGrp="1"/>
          </p:cNvGraphicFramePr>
          <p:nvPr>
            <p:extLst>
              <p:ext uri="{D42A27DB-BD31-4B8C-83A1-F6EECF244321}">
                <p14:modId xmlns:p14="http://schemas.microsoft.com/office/powerpoint/2010/main" val="2792118338"/>
              </p:ext>
            </p:extLst>
          </p:nvPr>
        </p:nvGraphicFramePr>
        <p:xfrm>
          <a:off x="6444239" y="1340573"/>
          <a:ext cx="5168179" cy="4628432"/>
        </p:xfrm>
        <a:graphic>
          <a:graphicData uri="http://schemas.openxmlformats.org/drawingml/2006/table">
            <a:tbl>
              <a:tblPr/>
              <a:tblGrid>
                <a:gridCol w="3329565">
                  <a:extLst>
                    <a:ext uri="{9D8B030D-6E8A-4147-A177-3AD203B41FA5}">
                      <a16:colId xmlns:a16="http://schemas.microsoft.com/office/drawing/2014/main" val="20000"/>
                    </a:ext>
                  </a:extLst>
                </a:gridCol>
                <a:gridCol w="1838614">
                  <a:extLst>
                    <a:ext uri="{9D8B030D-6E8A-4147-A177-3AD203B41FA5}">
                      <a16:colId xmlns:a16="http://schemas.microsoft.com/office/drawing/2014/main" val="20001"/>
                    </a:ext>
                  </a:extLst>
                </a:gridCol>
              </a:tblGrid>
              <a:tr h="289277">
                <a:tc gridSpan="2">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ctr" fontAlgn="ctr"/>
                      <a:r>
                        <a:rPr lang="en-US" sz="1200" err="1">
                          <a:solidFill>
                            <a:schemeClr val="tx1"/>
                          </a:solidFill>
                          <a:latin typeface="Arial" panose="020B0604020202020204" pitchFamily="34" charset="0"/>
                        </a:rPr>
                        <a:t>OpenStack</a:t>
                      </a:r>
                      <a:r>
                        <a:rPr lang="en-US" sz="1200">
                          <a:solidFill>
                            <a:schemeClr val="tx1"/>
                          </a:solidFill>
                          <a:latin typeface="Arial" panose="020B0604020202020204" pitchFamily="34" charset="0"/>
                        </a:rPr>
                        <a:t> P release</a:t>
                      </a:r>
                      <a:endParaRPr lang="en-US" altLang="zh-CN" sz="1200" b="1"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2298F0">
                        <a:alpha val="20000"/>
                      </a:srgbClr>
                    </a:solidFill>
                  </a:tcPr>
                </a:tc>
                <a:tc hMerge="1">
                  <a:txBody>
                    <a:bodyPr/>
                    <a:lstStyle/>
                    <a:p>
                      <a:pPr algn="l" fontAlgn="ctr"/>
                      <a:endParaRPr lang="zh-CN" altLang="en-US" sz="1600" b="1" i="0" u="none" strike="noStrike">
                        <a:solidFill>
                          <a:schemeClr val="bg1"/>
                        </a:solidFill>
                        <a:effectLst/>
                        <a:latin typeface="Arial" panose="020B0503020204020204" pitchFamily="34" charset="-122"/>
                        <a:ea typeface="微软雅黑" panose="020B0503020204020204" pitchFamily="34" charset="-122"/>
                      </a:endParaRPr>
                    </a:p>
                  </a:txBody>
                  <a:tcPr marL="6685" marR="6685" marT="66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volume driver API</a:t>
                      </a:r>
                      <a:endParaRPr lang="en-US" altLang="zh-CN" sz="1200" b="1"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OceanStor</a:t>
                      </a:r>
                      <a:r>
                        <a:rPr lang="en-US" sz="1200">
                          <a:solidFill>
                            <a:schemeClr val="tx1"/>
                          </a:solidFill>
                          <a:latin typeface="Arial" panose="020B0604020202020204" pitchFamily="34" charset="0"/>
                        </a:rPr>
                        <a:t> 100D</a:t>
                      </a:r>
                      <a:endParaRPr lang="en-US" altLang="zh-CN" sz="1200" u="none" strike="noStrike" kern="1200">
                        <a:ln>
                          <a:noFill/>
                        </a:ln>
                        <a:solidFill>
                          <a:schemeClr val="tx1"/>
                        </a:solidFill>
                        <a:effectLst/>
                        <a:latin typeface="Arial" panose="020B0604020202020204" pitchFamily="34" charset="0"/>
                        <a:ea typeface="微软雅黑" panose="020B0503020204020204" pitchFamily="34" charset="-122"/>
                        <a:cs typeface="+mn-cs"/>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create_volume</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delete_volume</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create_snapshot</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delete_snapshot</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get_volume_stats</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create_volume_from_snapshot</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create_clone_volume</a:t>
                      </a:r>
                      <a:endParaRPr lang="en-US" sz="1200" u="none" strike="noStrike" kern="1200">
                        <a:ln>
                          <a:noFill/>
                        </a:ln>
                        <a:solidFill>
                          <a:schemeClr val="tx1"/>
                        </a:solidFill>
                        <a:effectLst/>
                        <a:latin typeface="Arial" panose="020B0604020202020204" pitchFamily="34" charset="0"/>
                        <a:ea typeface="微软雅黑" panose="020B0503020204020204" pitchFamily="34" charset="-122"/>
                        <a:cs typeface="+mn-cs"/>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extend_volume</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copy_image_to_volume</a:t>
                      </a:r>
                      <a:endParaRPr lang="en-US" sz="1200" u="none" strike="noStrike" kern="1200">
                        <a:ln>
                          <a:noFill/>
                        </a:ln>
                        <a:solidFill>
                          <a:schemeClr val="tx1"/>
                        </a:solidFill>
                        <a:effectLst/>
                        <a:latin typeface="Arial" panose="020B0604020202020204" pitchFamily="34" charset="0"/>
                        <a:ea typeface="微软雅黑" panose="020B0503020204020204" pitchFamily="34" charset="-122"/>
                        <a:cs typeface="+mn-cs"/>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copy_volume_to_image</a:t>
                      </a:r>
                      <a:endParaRPr lang="en-US" sz="1200" u="none" strike="noStrike" kern="1200">
                        <a:ln>
                          <a:noFill/>
                        </a:ln>
                        <a:solidFill>
                          <a:schemeClr val="tx1"/>
                        </a:solidFill>
                        <a:effectLst/>
                        <a:latin typeface="Arial" panose="020B0604020202020204" pitchFamily="34" charset="0"/>
                        <a:ea typeface="微软雅黑" panose="020B0503020204020204" pitchFamily="34" charset="-122"/>
                        <a:cs typeface="+mn-cs"/>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attach_volume</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detach_volume</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initialize_connection</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892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solidFill>
                            <a:schemeClr val="tx1"/>
                          </a:solidFill>
                          <a:latin typeface="Arial" panose="020B0604020202020204" pitchFamily="34" charset="0"/>
                        </a:rPr>
                        <a:t>terminate_connection</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a:solidFill>
                            <a:schemeClr val="tx1"/>
                          </a:solidFill>
                          <a:latin typeface="Arial" panose="020B0604020202020204" pitchFamily="34" charset="0"/>
                        </a:rPr>
                        <a:t>Yes</a:t>
                      </a:r>
                      <a:endParaRPr lang="en-US" altLang="zh-CN"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36000" marR="36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sp>
        <p:nvSpPr>
          <p:cNvPr id="48" name="标题 1"/>
          <p:cNvSpPr txBox="1">
            <a:spLocks/>
          </p:cNvSpPr>
          <p:nvPr/>
        </p:nvSpPr>
        <p:spPr>
          <a:xfrm>
            <a:off x="331233" y="918749"/>
            <a:ext cx="7989649" cy="640435"/>
          </a:xfrm>
          <a:prstGeom prst="rect">
            <a:avLst/>
          </a:prstGeom>
        </p:spPr>
        <p:txBody>
          <a:bodyPr wrap="square">
            <a:noAutofit/>
          </a:bodyPr>
          <a:lstStyle>
            <a:lvl1pPr marL="0" marR="0" indent="0" algn="l" defTabSz="1219078" rtl="0" eaLnBrk="1" fontAlgn="auto" latinLnBrk="0" hangingPunct="1">
              <a:lnSpc>
                <a:spcPct val="100000"/>
              </a:lnSpc>
              <a:spcBef>
                <a:spcPct val="0"/>
              </a:spcBef>
              <a:spcAft>
                <a:spcPts val="0"/>
              </a:spcAft>
              <a:buClrTx/>
              <a:buSzTx/>
              <a:buFontTx/>
              <a:buNone/>
              <a:tabLst/>
              <a:defRPr sz="3599" b="0" kern="1200">
                <a:solidFill>
                  <a:schemeClr val="bg1"/>
                </a:solidFill>
                <a:latin typeface="Arial"/>
                <a:ea typeface="+mj-ea"/>
                <a:cs typeface="+mj-cs"/>
              </a:defRPr>
            </a:lvl1pPr>
          </a:lstStyle>
          <a:p>
            <a:pPr fontAlgn="ctr"/>
            <a:r>
              <a:rPr lang="en-US" sz="1333" err="1">
                <a:solidFill>
                  <a:srgbClr val="1D1D1A"/>
                </a:solidFill>
                <a:latin typeface="Arial" panose="020B0604020202020204" pitchFamily="34" charset="0"/>
              </a:rPr>
              <a:t>OceanStor</a:t>
            </a:r>
            <a:r>
              <a:rPr lang="en-US" sz="1333">
                <a:solidFill>
                  <a:srgbClr val="1D1D1A"/>
                </a:solidFill>
                <a:latin typeface="Arial" panose="020B0604020202020204" pitchFamily="34" charset="0"/>
              </a:rPr>
              <a:t> 100D Cinder Driver architecture:</a:t>
            </a:r>
            <a:endParaRPr lang="en-US" altLang="zh-CN" sz="533">
              <a:solidFill>
                <a:srgbClr val="1D1D1A"/>
              </a:solidFill>
              <a:latin typeface="Arial" panose="020B0604020202020204" pitchFamily="34" charset="0"/>
              <a:ea typeface="微软雅黑" panose="020B0503020204020204" pitchFamily="34" charset="-122"/>
            </a:endParaRPr>
          </a:p>
        </p:txBody>
      </p:sp>
      <p:sp>
        <p:nvSpPr>
          <p:cNvPr id="17" name="标题 1"/>
          <p:cNvSpPr txBox="1">
            <a:spLocks/>
          </p:cNvSpPr>
          <p:nvPr/>
        </p:nvSpPr>
        <p:spPr>
          <a:xfrm>
            <a:off x="621090" y="253397"/>
            <a:ext cx="10337747"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r>
              <a:rPr lang="en-US" dirty="0"/>
              <a:t>Block Service Solution: Integration with OpenStack</a:t>
            </a:r>
            <a:endParaRPr lang="en-US" altLang="zh-CN" dirty="0"/>
          </a:p>
        </p:txBody>
      </p:sp>
      <p:graphicFrame>
        <p:nvGraphicFramePr>
          <p:cNvPr id="25" name="表格 24"/>
          <p:cNvGraphicFramePr>
            <a:graphicFrameLocks noGrp="1"/>
          </p:cNvGraphicFramePr>
          <p:nvPr>
            <p:extLst>
              <p:ext uri="{D42A27DB-BD31-4B8C-83A1-F6EECF244321}">
                <p14:modId xmlns:p14="http://schemas.microsoft.com/office/powerpoint/2010/main" val="921559750"/>
              </p:ext>
            </p:extLst>
          </p:nvPr>
        </p:nvGraphicFramePr>
        <p:xfrm>
          <a:off x="435603" y="4817344"/>
          <a:ext cx="5797884" cy="1138956"/>
        </p:xfrm>
        <a:graphic>
          <a:graphicData uri="http://schemas.openxmlformats.org/drawingml/2006/table">
            <a:tbl>
              <a:tblPr/>
              <a:tblGrid>
                <a:gridCol w="3133097">
                  <a:extLst>
                    <a:ext uri="{9D8B030D-6E8A-4147-A177-3AD203B41FA5}">
                      <a16:colId xmlns:a16="http://schemas.microsoft.com/office/drawing/2014/main" val="20000"/>
                    </a:ext>
                  </a:extLst>
                </a:gridCol>
                <a:gridCol w="2664787">
                  <a:extLst>
                    <a:ext uri="{9D8B030D-6E8A-4147-A177-3AD203B41FA5}">
                      <a16:colId xmlns:a16="http://schemas.microsoft.com/office/drawing/2014/main" val="20001"/>
                    </a:ext>
                  </a:extLst>
                </a:gridCol>
              </a:tblGrid>
              <a:tr h="436639">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400" b="1">
                          <a:solidFill>
                            <a:schemeClr val="tx1"/>
                          </a:solidFill>
                          <a:latin typeface="Arial" panose="020B0604020202020204" pitchFamily="34" charset="0"/>
                        </a:rPr>
                        <a:t>Community Edition</a:t>
                      </a:r>
                      <a:endParaRPr lang="en-US" altLang="zh-CN" sz="1400" b="1" i="0" u="none" strike="noStrike">
                        <a:ln>
                          <a:noFill/>
                        </a:ln>
                        <a:solidFill>
                          <a:schemeClr val="tx1"/>
                        </a:solidFill>
                        <a:effectLst/>
                        <a:latin typeface="Arial" panose="020B0604020202020204" pitchFamily="34" charset="0"/>
                        <a:ea typeface="微软雅黑" panose="020B0503020204020204" pitchFamily="34" charset="-122"/>
                      </a:endParaRPr>
                    </a:p>
                  </a:txBody>
                  <a:tcPr marL="48000" marR="48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400" b="1">
                          <a:solidFill>
                            <a:schemeClr val="tx1"/>
                          </a:solidFill>
                          <a:latin typeface="Arial" panose="020B0604020202020204" pitchFamily="34" charset="0"/>
                        </a:rPr>
                        <a:t>Red Hat</a:t>
                      </a:r>
                      <a:endParaRPr lang="en-US" sz="1400" b="1" i="0" u="none" strike="noStrike">
                        <a:solidFill>
                          <a:schemeClr val="tx1"/>
                        </a:solidFill>
                        <a:effectLst/>
                        <a:latin typeface="Arial" panose="020B0604020202020204" pitchFamily="34" charset="0"/>
                        <a:ea typeface="微软雅黑" panose="020B0503020204020204" pitchFamily="34" charset="-122"/>
                      </a:endParaRPr>
                    </a:p>
                  </a:txBody>
                  <a:tcPr marL="48000" marR="48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0231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ctr"/>
                      <a:r>
                        <a:rPr lang="en-US" sz="1200" err="1">
                          <a:latin typeface="Arial" panose="020B0604020202020204" pitchFamily="34" charset="0"/>
                        </a:rPr>
                        <a:t>OpenStack</a:t>
                      </a:r>
                      <a:r>
                        <a:rPr lang="en-US" sz="1200">
                          <a:latin typeface="Arial" panose="020B0604020202020204" pitchFamily="34" charset="0"/>
                        </a:rPr>
                        <a:t> </a:t>
                      </a:r>
                      <a:r>
                        <a:rPr lang="en-US" sz="1200" err="1">
                          <a:latin typeface="Arial" panose="020B0604020202020204" pitchFamily="34" charset="0"/>
                        </a:rPr>
                        <a:t>KiloOpenStack</a:t>
                      </a:r>
                      <a:r>
                        <a:rPr lang="en-US" sz="1200">
                          <a:latin typeface="Arial" panose="020B0604020202020204" pitchFamily="34" charset="0"/>
                        </a:rPr>
                        <a:t> </a:t>
                      </a:r>
                      <a:r>
                        <a:rPr lang="en-US" sz="1200" err="1">
                          <a:latin typeface="Arial" panose="020B0604020202020204" pitchFamily="34" charset="0"/>
                        </a:rPr>
                        <a:t>MitakaOpenStack</a:t>
                      </a:r>
                      <a:r>
                        <a:rPr lang="en-US" sz="1200">
                          <a:latin typeface="Arial" panose="020B0604020202020204" pitchFamily="34" charset="0"/>
                        </a:rPr>
                        <a:t> </a:t>
                      </a:r>
                      <a:r>
                        <a:rPr lang="en-US" sz="1200" err="1">
                          <a:latin typeface="Arial" panose="020B0604020202020204" pitchFamily="34" charset="0"/>
                        </a:rPr>
                        <a:t>NewtonOpenStack</a:t>
                      </a:r>
                      <a:r>
                        <a:rPr lang="en-US" sz="1200">
                          <a:latin typeface="Arial" panose="020B0604020202020204" pitchFamily="34" charset="0"/>
                        </a:rPr>
                        <a:t> </a:t>
                      </a:r>
                      <a:r>
                        <a:rPr lang="en-US" sz="1200" err="1">
                          <a:latin typeface="Arial" panose="020B0604020202020204" pitchFamily="34" charset="0"/>
                        </a:rPr>
                        <a:t>QueensOpenStack</a:t>
                      </a:r>
                      <a:r>
                        <a:rPr lang="en-US" sz="1200">
                          <a:latin typeface="Arial" panose="020B0604020202020204" pitchFamily="34" charset="0"/>
                        </a:rPr>
                        <a:t> </a:t>
                      </a:r>
                      <a:r>
                        <a:rPr lang="en-US" sz="1200" err="1">
                          <a:latin typeface="Arial" panose="020B0604020202020204" pitchFamily="34" charset="0"/>
                        </a:rPr>
                        <a:t>RockyOpenStack</a:t>
                      </a:r>
                      <a:r>
                        <a:rPr lang="en-US" sz="1200">
                          <a:latin typeface="Arial" panose="020B0604020202020204" pitchFamily="34" charset="0"/>
                        </a:rPr>
                        <a:t> Stein</a:t>
                      </a:r>
                      <a:endParaRPr lang="en-US" sz="1200" b="0" i="0" u="none" strike="noStrike">
                        <a:ln>
                          <a:noFill/>
                        </a:ln>
                        <a:solidFill>
                          <a:schemeClr val="tx1"/>
                        </a:solidFill>
                        <a:effectLst/>
                        <a:latin typeface="Arial" panose="020B0604020202020204" pitchFamily="34" charset="0"/>
                        <a:ea typeface="微软雅黑" panose="020B0503020204020204" pitchFamily="34" charset="-122"/>
                      </a:endParaRPr>
                    </a:p>
                  </a:txBody>
                  <a:tcPr marL="48000" marR="48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lvl="0" indent="0" algn="l" defTabSz="1187798" rtl="0" eaLnBrk="1" fontAlgn="ctr" latinLnBrk="0" hangingPunct="1">
                        <a:lnSpc>
                          <a:spcPct val="100000"/>
                        </a:lnSpc>
                        <a:spcBef>
                          <a:spcPts val="0"/>
                        </a:spcBef>
                        <a:spcAft>
                          <a:spcPts val="0"/>
                        </a:spcAft>
                        <a:buClrTx/>
                        <a:buSzTx/>
                        <a:buFontTx/>
                        <a:buNone/>
                        <a:tabLst/>
                        <a:defRPr/>
                      </a:pPr>
                      <a:r>
                        <a:rPr lang="en-US" sz="1400">
                          <a:latin typeface="Arial" panose="020B0604020202020204" pitchFamily="34" charset="0"/>
                        </a:rPr>
                        <a:t>Red Hat </a:t>
                      </a:r>
                      <a:r>
                        <a:rPr lang="en-US" sz="1400" err="1">
                          <a:latin typeface="Arial" panose="020B0604020202020204" pitchFamily="34" charset="0"/>
                        </a:rPr>
                        <a:t>OpenStack</a:t>
                      </a:r>
                      <a:r>
                        <a:rPr lang="en-US" sz="1400">
                          <a:latin typeface="Arial" panose="020B0604020202020204" pitchFamily="34" charset="0"/>
                        </a:rPr>
                        <a:t> Platform 10.0</a:t>
                      </a:r>
                      <a:endParaRPr lang="en-US" sz="1400" b="0" i="0" u="none" strike="noStrike">
                        <a:ln>
                          <a:noFill/>
                        </a:ln>
                        <a:solidFill>
                          <a:schemeClr val="tx1"/>
                        </a:solidFill>
                        <a:effectLst/>
                        <a:latin typeface="Arial" panose="020B0604020202020204" pitchFamily="34" charset="0"/>
                        <a:ea typeface="微软雅黑" panose="020B0503020204020204" pitchFamily="34" charset="-122"/>
                      </a:endParaRPr>
                    </a:p>
                  </a:txBody>
                  <a:tcPr marL="48000" marR="48000" marT="36000" marB="3600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7" name="TextBox 34"/>
          <p:cNvSpPr txBox="1"/>
          <p:nvPr/>
        </p:nvSpPr>
        <p:spPr>
          <a:xfrm>
            <a:off x="331233" y="4387392"/>
            <a:ext cx="2435872" cy="461665"/>
          </a:xfrm>
          <a:prstGeom prst="rect">
            <a:avLst/>
          </a:prstGeom>
          <a:noFill/>
          <a:ln w="6350" cap="flat" cmpd="sng" algn="ctr">
            <a:solidFill>
              <a:schemeClr val="bg1">
                <a:lumMod val="40000"/>
                <a:lumOff val="60000"/>
                <a:alpha val="0"/>
              </a:schemeClr>
            </a:solidFill>
            <a:prstDash val="solid"/>
          </a:ln>
          <a:effectLst/>
        </p:spPr>
        <p:txBody>
          <a:bodyPr wrap="square" rtlCol="0">
            <a:noAutofit/>
          </a:bodyPr>
          <a:lstStyle/>
          <a:p>
            <a:pPr fontAlgn="ctr">
              <a:lnSpc>
                <a:spcPct val="150000"/>
              </a:lnSpc>
              <a:defRPr/>
            </a:pPr>
            <a:r>
              <a:rPr lang="en-US" sz="1600" b="1">
                <a:solidFill>
                  <a:prstClr val="black"/>
                </a:solidFill>
                <a:latin typeface="Arial" panose="020B0604020202020204" pitchFamily="34" charset="0"/>
              </a:rPr>
              <a:t>Applicable version</a:t>
            </a:r>
            <a:r>
              <a:rPr lang="en-US" sz="1600">
                <a:solidFill>
                  <a:prstClr val="black"/>
                </a:solidFill>
                <a:latin typeface="Arial" panose="020B0604020202020204" pitchFamily="34" charset="0"/>
              </a:rPr>
              <a:t>:</a:t>
            </a:r>
            <a:endParaRPr lang="en-US" altLang="zh-CN" sz="1600" b="1" kern="0">
              <a:solidFill>
                <a:prstClr val="black"/>
              </a:solidFill>
              <a:latin typeface="Arial" panose="020B0604020202020204" pitchFamily="34" charset="0"/>
              <a:ea typeface="微软雅黑" panose="020B0503020204020204" pitchFamily="34" charset="-122"/>
            </a:endParaRPr>
          </a:p>
        </p:txBody>
      </p:sp>
      <p:grpSp>
        <p:nvGrpSpPr>
          <p:cNvPr id="12" name="组合 11"/>
          <p:cNvGrpSpPr/>
          <p:nvPr/>
        </p:nvGrpSpPr>
        <p:grpSpPr>
          <a:xfrm>
            <a:off x="435602" y="1242707"/>
            <a:ext cx="5051919" cy="2887561"/>
            <a:chOff x="270502" y="1191907"/>
            <a:chExt cx="5051919" cy="2887561"/>
          </a:xfrm>
        </p:grpSpPr>
        <p:grpSp>
          <p:nvGrpSpPr>
            <p:cNvPr id="9" name="组合 8"/>
            <p:cNvGrpSpPr/>
            <p:nvPr/>
          </p:nvGrpSpPr>
          <p:grpSpPr>
            <a:xfrm>
              <a:off x="270502" y="1191907"/>
              <a:ext cx="5051919" cy="2887561"/>
              <a:chOff x="1016468" y="1492697"/>
              <a:chExt cx="5051919" cy="3369351"/>
            </a:xfrm>
          </p:grpSpPr>
          <p:sp>
            <p:nvSpPr>
              <p:cNvPr id="30" name="矩形 29"/>
              <p:cNvSpPr/>
              <p:nvPr/>
            </p:nvSpPr>
            <p:spPr bwMode="auto">
              <a:xfrm>
                <a:off x="1505681" y="1813291"/>
                <a:ext cx="2521659" cy="369831"/>
              </a:xfrm>
              <a:prstGeom prst="rect">
                <a:avLst/>
              </a:prstGeom>
              <a:solidFill>
                <a:schemeClr val="bg1">
                  <a:lumMod val="25000"/>
                  <a:lumOff val="75000"/>
                </a:schemeClr>
              </a:solidFill>
              <a:ln w="3175" cap="flat" cmpd="sng" algn="ctr">
                <a:solidFill>
                  <a:srgbClr val="2298F0"/>
                </a:solidFill>
                <a:prstDash val="solid"/>
                <a:round/>
                <a:headEnd type="none" w="med" len="med"/>
                <a:tailEnd type="none" w="med" len="me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fontAlgn="ctr">
                  <a:defRPr/>
                </a:pPr>
                <a:r>
                  <a:rPr lang="en-US" sz="1200">
                    <a:solidFill>
                      <a:srgbClr val="1D1D1A"/>
                    </a:solidFill>
                    <a:latin typeface="Arial" panose="020B0604020202020204" pitchFamily="34" charset="0"/>
                  </a:rPr>
                  <a:t>Cinder API</a:t>
                </a:r>
              </a:p>
            </p:txBody>
          </p:sp>
          <p:sp>
            <p:nvSpPr>
              <p:cNvPr id="35" name="矩形 34"/>
              <p:cNvSpPr/>
              <p:nvPr/>
            </p:nvSpPr>
            <p:spPr bwMode="auto">
              <a:xfrm>
                <a:off x="1505681" y="2361145"/>
                <a:ext cx="2521659" cy="369831"/>
              </a:xfrm>
              <a:prstGeom prst="rect">
                <a:avLst/>
              </a:prstGeom>
              <a:solidFill>
                <a:schemeClr val="bg1">
                  <a:lumMod val="25000"/>
                  <a:lumOff val="75000"/>
                </a:schemeClr>
              </a:solidFill>
              <a:ln w="3175" cap="flat" cmpd="sng" algn="ctr">
                <a:solidFill>
                  <a:srgbClr val="2298F0"/>
                </a:solidFill>
                <a:prstDash val="solid"/>
                <a:round/>
                <a:headEnd type="none" w="med" len="med"/>
                <a:tailEnd type="none" w="med" len="me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fontAlgn="ctr">
                  <a:defRPr/>
                </a:pPr>
                <a:r>
                  <a:rPr lang="en-US" sz="1200">
                    <a:solidFill>
                      <a:srgbClr val="1D1D1A"/>
                    </a:solidFill>
                    <a:latin typeface="Arial" panose="020B0604020202020204" pitchFamily="34" charset="0"/>
                  </a:rPr>
                  <a:t>Cinder Scheduler</a:t>
                </a:r>
                <a:endParaRPr lang="en-US" sz="1200" kern="0">
                  <a:solidFill>
                    <a:srgbClr val="1D1D1A"/>
                  </a:solidFill>
                  <a:latin typeface="Arial" panose="020B0604020202020204" pitchFamily="34" charset="0"/>
                  <a:ea typeface="微软雅黑" panose="020B0503020204020204" pitchFamily="34" charset="-122"/>
                </a:endParaRPr>
              </a:p>
            </p:txBody>
          </p:sp>
          <p:sp>
            <p:nvSpPr>
              <p:cNvPr id="36" name="矩形 35"/>
              <p:cNvSpPr/>
              <p:nvPr/>
            </p:nvSpPr>
            <p:spPr bwMode="auto">
              <a:xfrm>
                <a:off x="1505681" y="2889338"/>
                <a:ext cx="2521659" cy="369831"/>
              </a:xfrm>
              <a:prstGeom prst="rect">
                <a:avLst/>
              </a:prstGeom>
              <a:solidFill>
                <a:schemeClr val="bg1">
                  <a:lumMod val="25000"/>
                  <a:lumOff val="75000"/>
                </a:schemeClr>
              </a:solidFill>
              <a:ln w="3175" cap="flat" cmpd="sng" algn="ctr">
                <a:solidFill>
                  <a:srgbClr val="2298F0"/>
                </a:solidFill>
                <a:prstDash val="solid"/>
                <a:round/>
                <a:headEnd type="none" w="med" len="med"/>
                <a:tailEnd type="none" w="med" len="me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fontAlgn="ctr">
                  <a:defRPr/>
                </a:pPr>
                <a:r>
                  <a:rPr lang="en-US" sz="1200">
                    <a:solidFill>
                      <a:srgbClr val="1D1D1A"/>
                    </a:solidFill>
                    <a:latin typeface="Arial" panose="020B0604020202020204" pitchFamily="34" charset="0"/>
                  </a:rPr>
                  <a:t>Cinder Volume</a:t>
                </a:r>
                <a:endParaRPr lang="en-US" sz="1200" kern="0">
                  <a:solidFill>
                    <a:srgbClr val="1D1D1A"/>
                  </a:solidFill>
                  <a:latin typeface="Arial" panose="020B0604020202020204" pitchFamily="34" charset="0"/>
                  <a:ea typeface="微软雅黑" panose="020B0503020204020204" pitchFamily="34" charset="-122"/>
                </a:endParaRPr>
              </a:p>
            </p:txBody>
          </p:sp>
          <p:sp>
            <p:nvSpPr>
              <p:cNvPr id="38" name="矩形 37"/>
              <p:cNvSpPr/>
              <p:nvPr/>
            </p:nvSpPr>
            <p:spPr bwMode="auto">
              <a:xfrm>
                <a:off x="4584188" y="1972671"/>
                <a:ext cx="1484199" cy="837487"/>
              </a:xfrm>
              <a:prstGeom prst="rect">
                <a:avLst/>
              </a:prstGeom>
              <a:solidFill>
                <a:schemeClr val="bg1">
                  <a:lumMod val="25000"/>
                  <a:lumOff val="75000"/>
                </a:schemeClr>
              </a:solidFill>
              <a:ln w="3175" cap="flat" cmpd="sng" algn="ctr">
                <a:solidFill>
                  <a:srgbClr val="2298F0"/>
                </a:solidFill>
                <a:prstDash val="solid"/>
                <a:round/>
                <a:headEnd type="none" w="med" len="med"/>
                <a:tailEnd type="none" w="med" len="me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fontAlgn="ctr">
                  <a:defRPr/>
                </a:pPr>
                <a:r>
                  <a:rPr lang="en-US" sz="1200" err="1">
                    <a:solidFill>
                      <a:srgbClr val="1D1D1A"/>
                    </a:solidFill>
                    <a:latin typeface="Arial" panose="020B0604020202020204" pitchFamily="34" charset="0"/>
                  </a:rPr>
                  <a:t>OpenStack</a:t>
                </a:r>
                <a:r>
                  <a:rPr lang="en-US" sz="1200">
                    <a:solidFill>
                      <a:srgbClr val="1D1D1A"/>
                    </a:solidFill>
                    <a:latin typeface="Arial" panose="020B0604020202020204" pitchFamily="34" charset="0"/>
                  </a:rPr>
                  <a:t> package</a:t>
                </a:r>
              </a:p>
              <a:p>
                <a:pPr algn="ctr" fontAlgn="ctr">
                  <a:defRPr/>
                </a:pPr>
                <a:r>
                  <a:rPr lang="en-US" sz="1200">
                    <a:solidFill>
                      <a:srgbClr val="1D1D1A"/>
                    </a:solidFill>
                    <a:latin typeface="Arial" panose="020B0604020202020204" pitchFamily="34" charset="0"/>
                  </a:rPr>
                  <a:t>(</a:t>
                </a:r>
                <a:r>
                  <a:rPr lang="en-US" sz="1200" err="1">
                    <a:solidFill>
                      <a:srgbClr val="1D1D1A"/>
                    </a:solidFill>
                    <a:latin typeface="Arial" panose="020B0604020202020204" pitchFamily="34" charset="0"/>
                  </a:rPr>
                  <a:t>OpenStack</a:t>
                </a:r>
                <a:r>
                  <a:rPr lang="en-US" sz="1200">
                    <a:solidFill>
                      <a:srgbClr val="1D1D1A"/>
                    </a:solidFill>
                    <a:latin typeface="Arial" panose="020B0604020202020204" pitchFamily="34" charset="0"/>
                  </a:rPr>
                  <a:t>)</a:t>
                </a:r>
              </a:p>
            </p:txBody>
          </p:sp>
          <p:sp>
            <p:nvSpPr>
              <p:cNvPr id="39" name="矩形 38"/>
              <p:cNvSpPr/>
              <p:nvPr/>
            </p:nvSpPr>
            <p:spPr bwMode="auto">
              <a:xfrm>
                <a:off x="4584188" y="3939005"/>
                <a:ext cx="1484199" cy="923043"/>
              </a:xfrm>
              <a:prstGeom prst="rect">
                <a:avLst/>
              </a:prstGeom>
              <a:solidFill>
                <a:srgbClr val="33CCCC"/>
              </a:solidFill>
              <a:ln w="3175" cap="flat" cmpd="sng" algn="ctr">
                <a:solidFill>
                  <a:srgbClr val="2298F0"/>
                </a:solidFill>
                <a:prstDash val="solid"/>
                <a:round/>
                <a:headEnd type="none" w="med" len="med"/>
                <a:tailEnd type="none" w="med" len="me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fontAlgn="ctr">
                  <a:defRPr/>
                </a:pPr>
                <a:r>
                  <a:rPr lang="en-US" sz="1200" dirty="0">
                    <a:solidFill>
                      <a:srgbClr val="1D1D1A"/>
                    </a:solidFill>
                    <a:latin typeface="Arial" panose="020B0604020202020204" pitchFamily="34" charset="0"/>
                  </a:rPr>
                  <a:t>OpenStack plugin</a:t>
                </a:r>
              </a:p>
              <a:p>
                <a:pPr algn="ctr" fontAlgn="ctr">
                  <a:defRPr/>
                </a:pPr>
                <a:r>
                  <a:rPr lang="en-US" sz="1200" dirty="0">
                    <a:solidFill>
                      <a:srgbClr val="1D1D1A"/>
                    </a:solidFill>
                    <a:latin typeface="Arial" panose="020B0604020202020204" pitchFamily="34" charset="0"/>
                  </a:rPr>
                  <a:t>(Huawei-developed)</a:t>
                </a:r>
                <a:endParaRPr lang="en-US" sz="1200" kern="0" dirty="0">
                  <a:solidFill>
                    <a:srgbClr val="1D1D1A"/>
                  </a:solidFill>
                  <a:latin typeface="Arial" panose="020B0604020202020204" pitchFamily="34" charset="0"/>
                  <a:ea typeface="微软雅黑" panose="020B0503020204020204" pitchFamily="34" charset="-122"/>
                </a:endParaRPr>
              </a:p>
            </p:txBody>
          </p:sp>
          <p:sp>
            <p:nvSpPr>
              <p:cNvPr id="40" name="矩形 39"/>
              <p:cNvSpPr/>
              <p:nvPr/>
            </p:nvSpPr>
            <p:spPr bwMode="auto">
              <a:xfrm>
                <a:off x="1016468" y="4486521"/>
                <a:ext cx="3491155" cy="344180"/>
              </a:xfrm>
              <a:prstGeom prst="rect">
                <a:avLst/>
              </a:prstGeom>
              <a:noFill/>
              <a:ln w="3175" cap="flat" cmpd="sng" algn="ctr">
                <a:solidFill>
                  <a:srgbClr val="2298F0"/>
                </a:solidFill>
                <a:prstDash val="solid"/>
                <a:round/>
                <a:headEnd type="none" w="med" len="med"/>
                <a:tailEnd type="none" w="med" len="me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fontAlgn="ctr">
                  <a:defRPr/>
                </a:pPr>
                <a:r>
                  <a:rPr lang="en-US" sz="1200" err="1">
                    <a:solidFill>
                      <a:srgbClr val="1D1D1A"/>
                    </a:solidFill>
                    <a:latin typeface="Arial" panose="020B0604020202020204" pitchFamily="34" charset="0"/>
                  </a:rPr>
                  <a:t>OceanStor</a:t>
                </a:r>
                <a:r>
                  <a:rPr lang="en-US" sz="1200">
                    <a:solidFill>
                      <a:srgbClr val="1D1D1A"/>
                    </a:solidFill>
                    <a:latin typeface="Arial" panose="020B0604020202020204" pitchFamily="34" charset="0"/>
                  </a:rPr>
                  <a:t> 100D distributed storage</a:t>
                </a:r>
                <a:endParaRPr lang="en-US" sz="1200" kern="0">
                  <a:solidFill>
                    <a:srgbClr val="1D1D1A"/>
                  </a:solidFill>
                  <a:latin typeface="Arial" panose="020B0604020202020204" pitchFamily="34" charset="0"/>
                  <a:ea typeface="微软雅黑" panose="020B0503020204020204" pitchFamily="34" charset="-122"/>
                </a:endParaRPr>
              </a:p>
            </p:txBody>
          </p:sp>
          <p:cxnSp>
            <p:nvCxnSpPr>
              <p:cNvPr id="43" name="直接箭头连接符 42"/>
              <p:cNvCxnSpPr>
                <a:stCxn id="35" idx="2"/>
                <a:endCxn id="36" idx="0"/>
              </p:cNvCxnSpPr>
              <p:nvPr/>
            </p:nvCxnSpPr>
            <p:spPr bwMode="auto">
              <a:xfrm>
                <a:off x="2766511" y="2730976"/>
                <a:ext cx="0" cy="158363"/>
              </a:xfrm>
              <a:prstGeom prst="straightConnector1">
                <a:avLst/>
              </a:prstGeom>
              <a:noFill/>
              <a:ln w="3175" cap="flat" cmpd="sng" algn="ctr">
                <a:solidFill>
                  <a:srgbClr val="2298F0"/>
                </a:solidFill>
                <a:prstDash val="solid"/>
                <a:round/>
                <a:headEnd type="none" w="med" len="med"/>
                <a:tailEnd type="triangle"/>
              </a:ln>
              <a:effectLst/>
            </p:spPr>
          </p:cxnSp>
          <p:cxnSp>
            <p:nvCxnSpPr>
              <p:cNvPr id="44" name="直接箭头连接符 43"/>
              <p:cNvCxnSpPr>
                <a:stCxn id="30" idx="2"/>
                <a:endCxn id="35" idx="0"/>
              </p:cNvCxnSpPr>
              <p:nvPr/>
            </p:nvCxnSpPr>
            <p:spPr bwMode="auto">
              <a:xfrm>
                <a:off x="2766511" y="2183122"/>
                <a:ext cx="0" cy="178023"/>
              </a:xfrm>
              <a:prstGeom prst="straightConnector1">
                <a:avLst/>
              </a:prstGeom>
              <a:noFill/>
              <a:ln w="3175" cap="flat" cmpd="sng" algn="ctr">
                <a:solidFill>
                  <a:srgbClr val="2298F0"/>
                </a:solidFill>
                <a:prstDash val="solid"/>
                <a:round/>
                <a:headEnd type="none" w="med" len="med"/>
                <a:tailEnd type="triangle"/>
              </a:ln>
              <a:effectLst/>
            </p:spPr>
          </p:cxnSp>
          <p:sp>
            <p:nvSpPr>
              <p:cNvPr id="45" name="矩形 44"/>
              <p:cNvSpPr/>
              <p:nvPr/>
            </p:nvSpPr>
            <p:spPr bwMode="auto">
              <a:xfrm>
                <a:off x="1016468" y="1492697"/>
                <a:ext cx="3491155" cy="2486135"/>
              </a:xfrm>
              <a:prstGeom prst="rect">
                <a:avLst/>
              </a:prstGeom>
              <a:noFill/>
              <a:ln w="3175" cap="flat" cmpd="sng" algn="ctr">
                <a:solidFill>
                  <a:srgbClr val="2298F0"/>
                </a:solidFill>
                <a:prstDash val="solid"/>
                <a:round/>
                <a:headEnd type="none" w="med" len="med"/>
                <a:tailEnd type="none" w="med" len="me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fontAlgn="ctr">
                  <a:defRPr/>
                </a:pPr>
                <a:r>
                  <a:rPr lang="en-US" sz="1200" err="1">
                    <a:solidFill>
                      <a:srgbClr val="1D1D1A"/>
                    </a:solidFill>
                    <a:latin typeface="Arial" panose="020B0604020202020204" pitchFamily="34" charset="0"/>
                  </a:rPr>
                  <a:t>OpenStack</a:t>
                </a:r>
                <a:r>
                  <a:rPr lang="en-US" sz="1200">
                    <a:solidFill>
                      <a:srgbClr val="1D1D1A"/>
                    </a:solidFill>
                    <a:latin typeface="Arial" panose="020B0604020202020204" pitchFamily="34" charset="0"/>
                  </a:rPr>
                  <a:t> </a:t>
                </a:r>
                <a:endParaRPr lang="en-US" sz="1200" kern="0">
                  <a:solidFill>
                    <a:srgbClr val="1D1D1A"/>
                  </a:solidFill>
                  <a:latin typeface="Arial" panose="020B0604020202020204" pitchFamily="34" charset="0"/>
                  <a:ea typeface="微软雅黑" panose="020B0503020204020204" pitchFamily="34" charset="-122"/>
                </a:endParaRPr>
              </a:p>
            </p:txBody>
          </p:sp>
          <p:cxnSp>
            <p:nvCxnSpPr>
              <p:cNvPr id="46" name="直接箭头连接符 45"/>
              <p:cNvCxnSpPr>
                <a:stCxn id="45" idx="2"/>
                <a:endCxn id="40" idx="0"/>
              </p:cNvCxnSpPr>
              <p:nvPr/>
            </p:nvCxnSpPr>
            <p:spPr bwMode="auto">
              <a:xfrm>
                <a:off x="2762046" y="3978832"/>
                <a:ext cx="0" cy="507689"/>
              </a:xfrm>
              <a:prstGeom prst="straightConnector1">
                <a:avLst/>
              </a:prstGeom>
              <a:noFill/>
              <a:ln w="3175" cap="flat" cmpd="sng" algn="ctr">
                <a:solidFill>
                  <a:srgbClr val="2298F0"/>
                </a:solidFill>
                <a:prstDash val="solid"/>
                <a:round/>
                <a:headEnd type="none" w="med" len="med"/>
                <a:tailEnd type="triangle"/>
              </a:ln>
              <a:effectLst/>
            </p:spPr>
          </p:cxnSp>
          <p:sp>
            <p:nvSpPr>
              <p:cNvPr id="2" name="文本框 1"/>
              <p:cNvSpPr txBox="1"/>
              <p:nvPr/>
            </p:nvSpPr>
            <p:spPr>
              <a:xfrm>
                <a:off x="2841588" y="4062158"/>
                <a:ext cx="789127" cy="323216"/>
              </a:xfrm>
              <a:prstGeom prst="rect">
                <a:avLst/>
              </a:prstGeom>
              <a:noFill/>
            </p:spPr>
            <p:txBody>
              <a:bodyPr wrap="square" rtlCol="0">
                <a:noAutofit/>
              </a:bodyPr>
              <a:lstStyle/>
              <a:p>
                <a:pPr fontAlgn="ctr"/>
                <a:r>
                  <a:rPr lang="en-US" sz="1200">
                    <a:solidFill>
                      <a:srgbClr val="000000"/>
                    </a:solidFill>
                    <a:latin typeface="Arial" panose="020B0604020202020204" pitchFamily="34" charset="0"/>
                  </a:rPr>
                  <a:t>Rest API</a:t>
                </a:r>
                <a:endParaRPr lang="en-US" sz="1200">
                  <a:solidFill>
                    <a:srgbClr val="000000"/>
                  </a:solidFill>
                  <a:latin typeface="Arial" panose="020B0604020202020204" pitchFamily="34" charset="0"/>
                  <a:ea typeface="微软雅黑" panose="020B0503020204020204" pitchFamily="34" charset="-122"/>
                </a:endParaRPr>
              </a:p>
            </p:txBody>
          </p:sp>
          <p:sp>
            <p:nvSpPr>
              <p:cNvPr id="24" name="矩形 23"/>
              <p:cNvSpPr/>
              <p:nvPr/>
            </p:nvSpPr>
            <p:spPr bwMode="auto">
              <a:xfrm>
                <a:off x="1505680" y="3484763"/>
                <a:ext cx="2521659" cy="357154"/>
              </a:xfrm>
              <a:prstGeom prst="rect">
                <a:avLst/>
              </a:prstGeom>
              <a:solidFill>
                <a:srgbClr val="33CCCC"/>
              </a:solidFill>
              <a:ln w="9525" cap="flat" cmpd="sng" algn="ctr">
                <a:solidFill>
                  <a:srgbClr val="EBEBEB">
                    <a:lumMod val="50000"/>
                  </a:srgb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200" err="1">
                    <a:solidFill>
                      <a:srgbClr val="1D1D1A"/>
                    </a:solidFill>
                    <a:latin typeface="Arial" panose="020B0604020202020204" pitchFamily="34" charset="0"/>
                  </a:rPr>
                  <a:t>STaaS</a:t>
                </a:r>
                <a:r>
                  <a:rPr lang="en-US" sz="1200">
                    <a:solidFill>
                      <a:srgbClr val="1D1D1A"/>
                    </a:solidFill>
                    <a:latin typeface="Arial" panose="020B0604020202020204" pitchFamily="34" charset="0"/>
                  </a:rPr>
                  <a:t> or </a:t>
                </a:r>
                <a:r>
                  <a:rPr lang="en-US" sz="1200" err="1">
                    <a:solidFill>
                      <a:srgbClr val="1D1D1A"/>
                    </a:solidFill>
                    <a:latin typeface="Arial" panose="020B0604020202020204" pitchFamily="34" charset="0"/>
                  </a:rPr>
                  <a:t>eSDK</a:t>
                </a:r>
                <a:endParaRPr kumimoji="0" lang="en-US" sz="1200" b="0" i="0" u="none" strike="noStrike" kern="0" cap="none" spc="0" normalizeH="0" baseline="0" noProof="0">
                  <a:ln>
                    <a:noFill/>
                  </a:ln>
                  <a:solidFill>
                    <a:srgbClr val="1D1D1A"/>
                  </a:solidFill>
                  <a:effectLst/>
                  <a:uLnTx/>
                  <a:uFillTx/>
                  <a:latin typeface="Arial" panose="020B0604020202020204" pitchFamily="34" charset="0"/>
                  <a:ea typeface="微软雅黑" panose="020B0503020204020204" pitchFamily="34" charset="-122"/>
                </a:endParaRPr>
              </a:p>
            </p:txBody>
          </p:sp>
        </p:grpSp>
        <p:cxnSp>
          <p:nvCxnSpPr>
            <p:cNvPr id="28" name="直接箭头连接符 27"/>
            <p:cNvCxnSpPr>
              <a:stCxn id="36" idx="2"/>
              <a:endCxn id="24" idx="0"/>
            </p:cNvCxnSpPr>
            <p:nvPr/>
          </p:nvCxnSpPr>
          <p:spPr bwMode="auto">
            <a:xfrm flipH="1">
              <a:off x="2020544" y="2705788"/>
              <a:ext cx="1" cy="193336"/>
            </a:xfrm>
            <a:prstGeom prst="straightConnector1">
              <a:avLst/>
            </a:prstGeom>
            <a:noFill/>
            <a:ln w="3175" cap="flat" cmpd="sng" algn="ctr">
              <a:solidFill>
                <a:srgbClr val="2298F0"/>
              </a:solidFill>
              <a:prstDash val="solid"/>
              <a:round/>
              <a:headEnd type="none" w="med" len="med"/>
              <a:tailEnd type="triangle"/>
            </a:ln>
            <a:effectLst/>
          </p:spPr>
        </p:cxnSp>
      </p:grpSp>
    </p:spTree>
    <p:extLst>
      <p:ext uri="{BB962C8B-B14F-4D97-AF65-F5344CB8AC3E}">
        <p14:creationId xmlns:p14="http://schemas.microsoft.com/office/powerpoint/2010/main" val="2971400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73859" y="4537467"/>
            <a:ext cx="7356065" cy="1575241"/>
            <a:chOff x="4682492" y="5054324"/>
            <a:chExt cx="4717932" cy="1599420"/>
          </a:xfrm>
        </p:grpSpPr>
        <p:sp>
          <p:nvSpPr>
            <p:cNvPr id="7" name="圆角矩形 6"/>
            <p:cNvSpPr/>
            <p:nvPr/>
          </p:nvSpPr>
          <p:spPr>
            <a:xfrm>
              <a:off x="4812186" y="5635756"/>
              <a:ext cx="1179483" cy="321464"/>
            </a:xfrm>
            <a:prstGeom prst="roundRect">
              <a:avLst/>
            </a:prstGeom>
            <a:solidFill>
              <a:srgbClr val="F79646"/>
            </a:solidFill>
            <a:ln w="0" cap="flat" cmpd="sng" algn="ctr">
              <a:solidFill>
                <a:srgbClr val="F79646">
                  <a:shade val="50000"/>
                </a:srgbClr>
              </a:solidFill>
              <a:prstDash val="solid"/>
            </a:ln>
            <a:effectLst/>
          </p:spPr>
          <p:txBody>
            <a:bodyPr wrap="square" rtlCol="0" anchor="t">
              <a:noAutofit/>
            </a:bodyPr>
            <a:lstStyle/>
            <a:p>
              <a:pPr algn="ctr" fontAlgn="ctr">
                <a:defRPr/>
              </a:pPr>
              <a:r>
                <a:rPr lang="en-US" sz="1333">
                  <a:solidFill>
                    <a:srgbClr val="000000"/>
                  </a:solidFill>
                  <a:latin typeface="Arial" panose="020B0604020202020204" pitchFamily="34" charset="0"/>
                </a:rPr>
                <a:t>CSI plugin</a:t>
              </a:r>
              <a:endParaRPr lang="en-US" altLang="zh-CN" sz="1333" kern="0">
                <a:solidFill>
                  <a:srgbClr val="000000"/>
                </a:solidFill>
                <a:latin typeface="Arial" panose="020B0604020202020204" pitchFamily="34" charset="0"/>
                <a:ea typeface="微软雅黑" panose="020B0503020204020204" pitchFamily="34" charset="-122"/>
              </a:endParaRPr>
            </a:p>
          </p:txBody>
        </p:sp>
        <p:sp>
          <p:nvSpPr>
            <p:cNvPr id="8" name="矩形 7"/>
            <p:cNvSpPr/>
            <p:nvPr/>
          </p:nvSpPr>
          <p:spPr>
            <a:xfrm>
              <a:off x="4682492" y="5054324"/>
              <a:ext cx="4717932" cy="1543029"/>
            </a:xfrm>
            <a:prstGeom prst="rect">
              <a:avLst/>
            </a:prstGeom>
            <a:noFill/>
            <a:ln w="6350" cap="flat" cmpd="sng" algn="ctr">
              <a:solidFill>
                <a:srgbClr val="4F81BD">
                  <a:shade val="50000"/>
                </a:srgbClr>
              </a:solidFill>
              <a:prstDash val="solid"/>
            </a:ln>
            <a:effectLst/>
          </p:spPr>
          <p:txBody>
            <a:bodyPr wrap="square" rtlCol="0" anchor="ctr">
              <a:noAutofit/>
            </a:bodyPr>
            <a:lstStyle/>
            <a:p>
              <a:pPr algn="ctr" fontAlgn="ctr">
                <a:defRPr/>
              </a:pPr>
              <a:endParaRPr lang="en-US" altLang="zh-CN" sz="1333" kern="0">
                <a:solidFill>
                  <a:prstClr val="white"/>
                </a:solidFill>
                <a:latin typeface="Arial" panose="020B0604020202020204" pitchFamily="34" charset="0"/>
                <a:ea typeface="微软雅黑" panose="020B0503020204020204" pitchFamily="34" charset="-122"/>
              </a:endParaRPr>
            </a:p>
          </p:txBody>
        </p:sp>
        <p:sp>
          <p:nvSpPr>
            <p:cNvPr id="9" name="TextBox 117"/>
            <p:cNvSpPr txBox="1"/>
            <p:nvPr/>
          </p:nvSpPr>
          <p:spPr>
            <a:xfrm>
              <a:off x="6148932" y="5478655"/>
              <a:ext cx="3251491" cy="718557"/>
            </a:xfrm>
            <a:prstGeom prst="rect">
              <a:avLst/>
            </a:prstGeom>
            <a:noFill/>
          </p:spPr>
          <p:txBody>
            <a:bodyPr wrap="square" rtlCol="0">
              <a:noAutofit/>
            </a:bodyPr>
            <a:lstStyle/>
            <a:p>
              <a:pPr fontAlgn="ctr"/>
              <a:r>
                <a:rPr lang="en-US" sz="1100">
                  <a:solidFill>
                    <a:prstClr val="black"/>
                  </a:solidFill>
                  <a:latin typeface="Arial" panose="020B0604020202020204" pitchFamily="34" charset="0"/>
                </a:rPr>
                <a:t>Deployed on all </a:t>
              </a:r>
              <a:r>
                <a:rPr lang="en-US" sz="1100" err="1">
                  <a:solidFill>
                    <a:prstClr val="black"/>
                  </a:solidFill>
                  <a:latin typeface="Arial" panose="020B0604020202020204" pitchFamily="34" charset="0"/>
                </a:rPr>
                <a:t>Kubernetes</a:t>
              </a:r>
              <a:r>
                <a:rPr lang="en-US" sz="1100">
                  <a:solidFill>
                    <a:prstClr val="black"/>
                  </a:solidFill>
                  <a:latin typeface="Arial" panose="020B0604020202020204" pitchFamily="34" charset="0"/>
                </a:rPr>
                <a:t> nodes based on the CSI specifications to complete volume creation/deletion, mapping/</a:t>
              </a:r>
              <a:r>
                <a:rPr lang="en-US" sz="1100" err="1">
                  <a:solidFill>
                    <a:prstClr val="black"/>
                  </a:solidFill>
                  <a:latin typeface="Arial" panose="020B0604020202020204" pitchFamily="34" charset="0"/>
                </a:rPr>
                <a:t>unmapping</a:t>
              </a:r>
              <a:r>
                <a:rPr lang="en-US" sz="1100">
                  <a:solidFill>
                    <a:prstClr val="black"/>
                  </a:solidFill>
                  <a:latin typeface="Arial" panose="020B0604020202020204" pitchFamily="34" charset="0"/>
                </a:rPr>
                <a:t>, and mounting/</a:t>
              </a:r>
              <a:r>
                <a:rPr lang="en-US" sz="1100" err="1">
                  <a:solidFill>
                    <a:prstClr val="black"/>
                  </a:solidFill>
                  <a:latin typeface="Arial" panose="020B0604020202020204" pitchFamily="34" charset="0"/>
                </a:rPr>
                <a:t>unmounting</a:t>
              </a:r>
              <a:r>
                <a:rPr lang="en-US" sz="1100">
                  <a:solidFill>
                    <a:prstClr val="black"/>
                  </a:solidFill>
                  <a:latin typeface="Arial" panose="020B0604020202020204" pitchFamily="34" charset="0"/>
                </a:rPr>
                <a:t>.</a:t>
              </a:r>
            </a:p>
          </p:txBody>
        </p:sp>
        <p:sp>
          <p:nvSpPr>
            <p:cNvPr id="10" name="TextBox 129"/>
            <p:cNvSpPr txBox="1"/>
            <p:nvPr/>
          </p:nvSpPr>
          <p:spPr>
            <a:xfrm>
              <a:off x="6148933" y="6120346"/>
              <a:ext cx="2988023" cy="302020"/>
            </a:xfrm>
            <a:prstGeom prst="rect">
              <a:avLst/>
            </a:prstGeom>
            <a:noFill/>
          </p:spPr>
          <p:txBody>
            <a:bodyPr wrap="square" rtlCol="0">
              <a:noAutofit/>
            </a:bodyPr>
            <a:lstStyle/>
            <a:p>
              <a:pPr fontAlgn="ctr"/>
              <a:r>
                <a:rPr lang="en-US" sz="1100">
                  <a:solidFill>
                    <a:prstClr val="black"/>
                  </a:solidFill>
                  <a:latin typeface="Arial" panose="020B0604020202020204" pitchFamily="34" charset="0"/>
                </a:rPr>
                <a:t>Management plane</a:t>
              </a:r>
            </a:p>
          </p:txBody>
        </p:sp>
        <p:sp>
          <p:nvSpPr>
            <p:cNvPr id="11" name="TextBox 130"/>
            <p:cNvSpPr txBox="1"/>
            <p:nvPr/>
          </p:nvSpPr>
          <p:spPr>
            <a:xfrm>
              <a:off x="6148933" y="6351724"/>
              <a:ext cx="2988023" cy="302020"/>
            </a:xfrm>
            <a:prstGeom prst="rect">
              <a:avLst/>
            </a:prstGeom>
            <a:noFill/>
          </p:spPr>
          <p:txBody>
            <a:bodyPr wrap="square" rtlCol="0">
              <a:noAutofit/>
            </a:bodyPr>
            <a:lstStyle/>
            <a:p>
              <a:pPr fontAlgn="ctr"/>
              <a:r>
                <a:rPr lang="en-US" sz="1100">
                  <a:solidFill>
                    <a:prstClr val="black"/>
                  </a:solidFill>
                  <a:latin typeface="Arial" panose="020B0604020202020204" pitchFamily="34" charset="0"/>
                </a:rPr>
                <a:t>Data plane</a:t>
              </a:r>
            </a:p>
          </p:txBody>
        </p:sp>
        <p:sp>
          <p:nvSpPr>
            <p:cNvPr id="12" name="圆角矩形 11"/>
            <p:cNvSpPr/>
            <p:nvPr/>
          </p:nvSpPr>
          <p:spPr>
            <a:xfrm>
              <a:off x="4812186" y="5157191"/>
              <a:ext cx="1179483" cy="321464"/>
            </a:xfrm>
            <a:prstGeom prst="roundRect">
              <a:avLst/>
            </a:prstGeom>
            <a:solidFill>
              <a:srgbClr val="9BBB59"/>
            </a:solidFill>
            <a:ln w="0" cap="flat" cmpd="sng" algn="ctr">
              <a:solidFill>
                <a:srgbClr val="9BBB59">
                  <a:shade val="50000"/>
                </a:srgbClr>
              </a:solidFill>
              <a:prstDash val="solid"/>
            </a:ln>
            <a:effectLst/>
          </p:spPr>
          <p:txBody>
            <a:bodyPr wrap="square" rtlCol="0" anchor="t">
              <a:noAutofit/>
            </a:bodyPr>
            <a:lstStyle/>
            <a:p>
              <a:pPr fontAlgn="ctr">
                <a:defRPr/>
              </a:pPr>
              <a:endParaRPr lang="en-US" altLang="zh-CN" sz="1333" kern="0">
                <a:solidFill>
                  <a:schemeClr val="bg1"/>
                </a:solidFill>
                <a:latin typeface="Arial" panose="020B0604020202020204" pitchFamily="34" charset="0"/>
                <a:ea typeface="微软雅黑" panose="020B0503020204020204" pitchFamily="34" charset="-122"/>
              </a:endParaRPr>
            </a:p>
          </p:txBody>
        </p:sp>
        <p:sp>
          <p:nvSpPr>
            <p:cNvPr id="13" name="TextBox 170"/>
            <p:cNvSpPr txBox="1"/>
            <p:nvPr/>
          </p:nvSpPr>
          <p:spPr>
            <a:xfrm>
              <a:off x="6148933" y="5142751"/>
              <a:ext cx="3251491" cy="510287"/>
            </a:xfrm>
            <a:prstGeom prst="rect">
              <a:avLst/>
            </a:prstGeom>
            <a:noFill/>
          </p:spPr>
          <p:txBody>
            <a:bodyPr wrap="square" rtlCol="0">
              <a:noAutofit/>
            </a:bodyPr>
            <a:lstStyle/>
            <a:p>
              <a:pPr fontAlgn="ctr"/>
              <a:r>
                <a:rPr lang="en-US" sz="1100">
                  <a:solidFill>
                    <a:prstClr val="black"/>
                  </a:solidFill>
                  <a:latin typeface="Arial" panose="020B0604020202020204" pitchFamily="34" charset="0"/>
                </a:rPr>
                <a:t>CSI plug-in assistance service provided by the </a:t>
              </a:r>
              <a:r>
                <a:rPr lang="en-US" sz="1100" err="1">
                  <a:solidFill>
                    <a:prstClr val="black"/>
                  </a:solidFill>
                  <a:latin typeface="Arial" panose="020B0604020202020204" pitchFamily="34" charset="0"/>
                </a:rPr>
                <a:t>Kubernetes</a:t>
              </a:r>
              <a:r>
                <a:rPr lang="en-US" sz="1100">
                  <a:solidFill>
                    <a:prstClr val="black"/>
                  </a:solidFill>
                  <a:latin typeface="Arial" panose="020B0604020202020204" pitchFamily="34" charset="0"/>
                </a:rPr>
                <a:t> community</a:t>
              </a:r>
            </a:p>
          </p:txBody>
        </p:sp>
        <p:cxnSp>
          <p:nvCxnSpPr>
            <p:cNvPr id="14" name="直接连接符 13"/>
            <p:cNvCxnSpPr/>
            <p:nvPr/>
          </p:nvCxnSpPr>
          <p:spPr>
            <a:xfrm>
              <a:off x="4812187" y="6275891"/>
              <a:ext cx="1179483" cy="0"/>
            </a:xfrm>
            <a:prstGeom prst="line">
              <a:avLst/>
            </a:prstGeom>
            <a:ln w="3175">
              <a:solidFill>
                <a:srgbClr val="DD4654"/>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13324" y="6505780"/>
              <a:ext cx="1179483"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圆角矩形 15"/>
          <p:cNvSpPr/>
          <p:nvPr/>
        </p:nvSpPr>
        <p:spPr>
          <a:xfrm>
            <a:off x="337740" y="4826563"/>
            <a:ext cx="3880884" cy="1283988"/>
          </a:xfrm>
          <a:prstGeom prst="roundRect">
            <a:avLst/>
          </a:prstGeom>
          <a:noFill/>
          <a:ln w="3175" cap="flat" cmpd="sng" algn="ctr">
            <a:solidFill>
              <a:srgbClr val="4F81BD">
                <a:shade val="50000"/>
              </a:srgbClr>
            </a:solidFill>
            <a:prstDash val="solid"/>
          </a:ln>
          <a:effectLst/>
        </p:spPr>
        <p:txBody>
          <a:bodyPr wrap="square" rtlCol="0" anchor="t">
            <a:noAutofit/>
          </a:bodyPr>
          <a:lstStyle/>
          <a:p>
            <a:pPr algn="ctr" fontAlgn="ctr">
              <a:defRPr/>
            </a:pPr>
            <a:r>
              <a:rPr lang="en-US" sz="1333" err="1">
                <a:solidFill>
                  <a:srgbClr val="000000"/>
                </a:solidFill>
                <a:latin typeface="Arial" panose="020B0604020202020204" pitchFamily="34" charset="0"/>
              </a:rPr>
              <a:t>Kubernetes</a:t>
            </a:r>
            <a:r>
              <a:rPr lang="en-US" sz="1333">
                <a:solidFill>
                  <a:srgbClr val="000000"/>
                </a:solidFill>
                <a:latin typeface="Arial" panose="020B0604020202020204" pitchFamily="34" charset="0"/>
              </a:rPr>
              <a:t> Node</a:t>
            </a:r>
            <a:endParaRPr lang="en-US" altLang="zh-CN" sz="1333" kern="0">
              <a:solidFill>
                <a:srgbClr val="000000"/>
              </a:solidFill>
              <a:latin typeface="Arial" panose="020B0604020202020204" pitchFamily="34" charset="0"/>
              <a:ea typeface="微软雅黑" panose="020B0503020204020204" pitchFamily="34" charset="-122"/>
            </a:endParaRPr>
          </a:p>
        </p:txBody>
      </p:sp>
      <p:sp>
        <p:nvSpPr>
          <p:cNvPr id="17" name="圆角矩形 16"/>
          <p:cNvSpPr/>
          <p:nvPr/>
        </p:nvSpPr>
        <p:spPr>
          <a:xfrm>
            <a:off x="337740" y="974601"/>
            <a:ext cx="3880884" cy="1406272"/>
          </a:xfrm>
          <a:prstGeom prst="roundRect">
            <a:avLst/>
          </a:prstGeom>
          <a:noFill/>
          <a:ln w="3175" cap="flat" cmpd="sng" algn="ctr">
            <a:solidFill>
              <a:srgbClr val="4F81BD">
                <a:shade val="50000"/>
              </a:srgbClr>
            </a:solidFill>
            <a:prstDash val="solid"/>
          </a:ln>
          <a:effectLst/>
        </p:spPr>
        <p:txBody>
          <a:bodyPr wrap="square" rtlCol="0" anchor="t">
            <a:noAutofit/>
          </a:bodyPr>
          <a:lstStyle/>
          <a:p>
            <a:pPr algn="ctr" fontAlgn="ctr">
              <a:defRPr/>
            </a:pPr>
            <a:r>
              <a:rPr lang="en-US" sz="1333" err="1">
                <a:solidFill>
                  <a:srgbClr val="000000"/>
                </a:solidFill>
                <a:latin typeface="Arial" panose="020B0604020202020204" pitchFamily="34" charset="0"/>
              </a:rPr>
              <a:t>Kubernetes</a:t>
            </a:r>
            <a:r>
              <a:rPr lang="en-US" sz="1333">
                <a:solidFill>
                  <a:srgbClr val="000000"/>
                </a:solidFill>
                <a:latin typeface="Arial" panose="020B0604020202020204" pitchFamily="34" charset="0"/>
              </a:rPr>
              <a:t> Master</a:t>
            </a:r>
            <a:endParaRPr lang="en-US" altLang="zh-CN" sz="1333" kern="0">
              <a:solidFill>
                <a:srgbClr val="000000"/>
              </a:solidFill>
              <a:latin typeface="Arial" panose="020B0604020202020204" pitchFamily="34" charset="0"/>
              <a:ea typeface="微软雅黑" panose="020B0503020204020204" pitchFamily="34" charset="-122"/>
            </a:endParaRPr>
          </a:p>
        </p:txBody>
      </p:sp>
      <p:sp>
        <p:nvSpPr>
          <p:cNvPr id="19" name="圆角矩形 18"/>
          <p:cNvSpPr/>
          <p:nvPr/>
        </p:nvSpPr>
        <p:spPr>
          <a:xfrm>
            <a:off x="5391003" y="2670966"/>
            <a:ext cx="1674764" cy="1467415"/>
          </a:xfrm>
          <a:prstGeom prst="roundRect">
            <a:avLst/>
          </a:prstGeom>
          <a:noFill/>
          <a:ln w="3175" cap="flat" cmpd="sng" algn="ctr">
            <a:solidFill>
              <a:srgbClr val="4F81BD">
                <a:shade val="50000"/>
              </a:srgbClr>
            </a:solidFill>
            <a:prstDash val="solid"/>
          </a:ln>
          <a:effectLst/>
        </p:spPr>
        <p:txBody>
          <a:bodyPr wrap="square" rtlCol="0" anchor="ctr">
            <a:noAutofit/>
          </a:bodyPr>
          <a:lstStyle/>
          <a:p>
            <a:pPr algn="ctr" fontAlgn="ctr">
              <a:defRPr/>
            </a:pPr>
            <a:r>
              <a:rPr lang="en-US" sz="1333" err="1">
                <a:solidFill>
                  <a:schemeClr val="bg1"/>
                </a:solidFill>
                <a:latin typeface="Arial" panose="020B0604020202020204" pitchFamily="34" charset="0"/>
              </a:rPr>
              <a:t>OceanStor</a:t>
            </a:r>
            <a:r>
              <a:rPr lang="en-US" sz="1333">
                <a:solidFill>
                  <a:schemeClr val="bg1"/>
                </a:solidFill>
                <a:latin typeface="Arial" panose="020B0604020202020204" pitchFamily="34" charset="0"/>
              </a:rPr>
              <a:t> 100D</a:t>
            </a:r>
            <a:endParaRPr lang="en-US" altLang="zh-CN" sz="1333" kern="0">
              <a:solidFill>
                <a:schemeClr val="bg1"/>
              </a:solidFill>
              <a:latin typeface="Arial" panose="020B0604020202020204" pitchFamily="34" charset="0"/>
              <a:ea typeface="微软雅黑" panose="020B0503020204020204" pitchFamily="34" charset="-122"/>
            </a:endParaRPr>
          </a:p>
        </p:txBody>
      </p:sp>
      <p:sp>
        <p:nvSpPr>
          <p:cNvPr id="25" name="矩形 24"/>
          <p:cNvSpPr/>
          <p:nvPr/>
        </p:nvSpPr>
        <p:spPr>
          <a:xfrm>
            <a:off x="4314080" y="1647166"/>
            <a:ext cx="447867" cy="297454"/>
          </a:xfrm>
          <a:prstGeom prst="rect">
            <a:avLst/>
          </a:prstGeom>
        </p:spPr>
        <p:txBody>
          <a:bodyPr wrap="square">
            <a:noAutofit/>
          </a:bodyPr>
          <a:lstStyle/>
          <a:p>
            <a:pPr fontAlgn="ctr"/>
            <a:r>
              <a:rPr lang="en-US" sz="1333">
                <a:solidFill>
                  <a:prstClr val="black"/>
                </a:solidFill>
                <a:latin typeface="Arial" panose="020B0604020202020204" pitchFamily="34" charset="0"/>
              </a:rPr>
              <a:t>①</a:t>
            </a:r>
          </a:p>
        </p:txBody>
      </p:sp>
      <p:sp>
        <p:nvSpPr>
          <p:cNvPr id="26" name="矩形 25"/>
          <p:cNvSpPr/>
          <p:nvPr/>
        </p:nvSpPr>
        <p:spPr>
          <a:xfrm>
            <a:off x="4606712" y="1647166"/>
            <a:ext cx="356188" cy="297454"/>
          </a:xfrm>
          <a:prstGeom prst="rect">
            <a:avLst/>
          </a:prstGeom>
        </p:spPr>
        <p:txBody>
          <a:bodyPr wrap="square">
            <a:noAutofit/>
          </a:bodyPr>
          <a:lstStyle/>
          <a:p>
            <a:pPr fontAlgn="ctr"/>
            <a:r>
              <a:rPr lang="en-US" sz="1333">
                <a:solidFill>
                  <a:prstClr val="black"/>
                </a:solidFill>
                <a:latin typeface="Arial" panose="020B0604020202020204" pitchFamily="34" charset="0"/>
              </a:rPr>
              <a:t>②</a:t>
            </a:r>
          </a:p>
        </p:txBody>
      </p:sp>
      <p:sp>
        <p:nvSpPr>
          <p:cNvPr id="27" name="矩形 26"/>
          <p:cNvSpPr/>
          <p:nvPr/>
        </p:nvSpPr>
        <p:spPr>
          <a:xfrm>
            <a:off x="1890093" y="4390678"/>
            <a:ext cx="356188" cy="297454"/>
          </a:xfrm>
          <a:prstGeom prst="rect">
            <a:avLst/>
          </a:prstGeom>
        </p:spPr>
        <p:txBody>
          <a:bodyPr wrap="square">
            <a:noAutofit/>
          </a:bodyPr>
          <a:lstStyle/>
          <a:p>
            <a:pPr fontAlgn="ctr"/>
            <a:r>
              <a:rPr lang="en-US" sz="1333">
                <a:solidFill>
                  <a:prstClr val="black"/>
                </a:solidFill>
                <a:latin typeface="Arial" panose="020B0604020202020204" pitchFamily="34" charset="0"/>
              </a:rPr>
              <a:t>③</a:t>
            </a:r>
          </a:p>
        </p:txBody>
      </p:sp>
      <p:sp>
        <p:nvSpPr>
          <p:cNvPr id="28" name="圆角矩形 27"/>
          <p:cNvSpPr/>
          <p:nvPr/>
        </p:nvSpPr>
        <p:spPr>
          <a:xfrm>
            <a:off x="337740" y="2564301"/>
            <a:ext cx="3880884" cy="1834268"/>
          </a:xfrm>
          <a:prstGeom prst="roundRect">
            <a:avLst/>
          </a:prstGeom>
          <a:noFill/>
          <a:ln w="3175" cap="flat" cmpd="sng" algn="ctr">
            <a:solidFill>
              <a:srgbClr val="4F81BD">
                <a:shade val="50000"/>
              </a:srgbClr>
            </a:solidFill>
            <a:prstDash val="solid"/>
          </a:ln>
          <a:effectLst/>
        </p:spPr>
        <p:txBody>
          <a:bodyPr wrap="square" rtlCol="0" anchor="t">
            <a:noAutofit/>
          </a:bodyPr>
          <a:lstStyle/>
          <a:p>
            <a:pPr algn="ctr" fontAlgn="ctr">
              <a:defRPr/>
            </a:pPr>
            <a:r>
              <a:rPr lang="en-US" sz="1333" err="1">
                <a:solidFill>
                  <a:srgbClr val="000000"/>
                </a:solidFill>
                <a:latin typeface="Arial" panose="020B0604020202020204" pitchFamily="34" charset="0"/>
              </a:rPr>
              <a:t>Kubernetes</a:t>
            </a:r>
            <a:r>
              <a:rPr lang="en-US" sz="1333">
                <a:solidFill>
                  <a:srgbClr val="000000"/>
                </a:solidFill>
                <a:latin typeface="Arial" panose="020B0604020202020204" pitchFamily="34" charset="0"/>
              </a:rPr>
              <a:t> Node</a:t>
            </a:r>
            <a:endParaRPr lang="en-US" altLang="zh-CN" sz="1333" kern="0">
              <a:solidFill>
                <a:srgbClr val="000000"/>
              </a:solidFill>
              <a:latin typeface="Arial" panose="020B0604020202020204" pitchFamily="34" charset="0"/>
              <a:ea typeface="微软雅黑" panose="020B0503020204020204" pitchFamily="34" charset="-122"/>
            </a:endParaRPr>
          </a:p>
        </p:txBody>
      </p:sp>
      <p:sp>
        <p:nvSpPr>
          <p:cNvPr id="29" name="圆角矩形 28"/>
          <p:cNvSpPr/>
          <p:nvPr/>
        </p:nvSpPr>
        <p:spPr>
          <a:xfrm>
            <a:off x="570593" y="4026323"/>
            <a:ext cx="1241883" cy="366853"/>
          </a:xfrm>
          <a:prstGeom prst="roundRect">
            <a:avLst/>
          </a:prstGeom>
          <a:solidFill>
            <a:srgbClr val="F79646"/>
          </a:solidFill>
          <a:ln w="0" cap="flat" cmpd="sng" algn="ctr">
            <a:solidFill>
              <a:srgbClr val="F79646">
                <a:shade val="50000"/>
              </a:srgbClr>
            </a:solidFill>
            <a:prstDash val="solid"/>
          </a:ln>
          <a:effectLst/>
        </p:spPr>
        <p:txBody>
          <a:bodyPr wrap="square" rtlCol="0" anchor="t">
            <a:noAutofit/>
          </a:bodyPr>
          <a:lstStyle/>
          <a:p>
            <a:pPr algn="ctr" fontAlgn="ctr">
              <a:defRPr/>
            </a:pPr>
            <a:r>
              <a:rPr lang="en-US" sz="1333">
                <a:solidFill>
                  <a:prstClr val="white"/>
                </a:solidFill>
                <a:latin typeface="Arial" panose="020B0604020202020204" pitchFamily="34" charset="0"/>
              </a:rPr>
              <a:t>CSI plugin</a:t>
            </a:r>
            <a:endParaRPr lang="en-US" altLang="zh-CN" sz="1333" kern="0">
              <a:solidFill>
                <a:prstClr val="white"/>
              </a:solidFill>
              <a:latin typeface="Arial" panose="020B0604020202020204" pitchFamily="34" charset="0"/>
              <a:ea typeface="微软雅黑" panose="020B0503020204020204" pitchFamily="34" charset="-122"/>
            </a:endParaRPr>
          </a:p>
        </p:txBody>
      </p:sp>
      <p:sp>
        <p:nvSpPr>
          <p:cNvPr id="30" name="圆角矩形 29"/>
          <p:cNvSpPr/>
          <p:nvPr/>
        </p:nvSpPr>
        <p:spPr>
          <a:xfrm>
            <a:off x="2666270" y="3053438"/>
            <a:ext cx="1552353" cy="366853"/>
          </a:xfrm>
          <a:prstGeom prst="roundRect">
            <a:avLst/>
          </a:prstGeom>
          <a:solidFill>
            <a:srgbClr val="4BACC6"/>
          </a:solidFill>
          <a:ln w="0" cap="flat" cmpd="sng" algn="ctr">
            <a:solidFill>
              <a:srgbClr val="4BACC6">
                <a:shade val="50000"/>
              </a:srgbClr>
            </a:solidFill>
            <a:prstDash val="solid"/>
          </a:ln>
          <a:effectLst/>
        </p:spPr>
        <p:txBody>
          <a:bodyPr wrap="square" rtlCol="0" anchor="ctr">
            <a:noAutofit/>
          </a:bodyPr>
          <a:lstStyle/>
          <a:p>
            <a:pPr algn="ctr" fontAlgn="ctr">
              <a:defRPr/>
            </a:pPr>
            <a:r>
              <a:rPr lang="en-US" sz="1333">
                <a:solidFill>
                  <a:prstClr val="white"/>
                </a:solidFill>
                <a:latin typeface="Arial" panose="020B0604020202020204" pitchFamily="34" charset="0"/>
              </a:rPr>
              <a:t>Container</a:t>
            </a:r>
            <a:endParaRPr lang="en-US" altLang="zh-CN" sz="1333" kern="0">
              <a:solidFill>
                <a:prstClr val="white"/>
              </a:solidFill>
              <a:latin typeface="Arial" panose="020B0604020202020204" pitchFamily="34" charset="0"/>
              <a:ea typeface="微软雅黑" panose="020B0503020204020204" pitchFamily="34" charset="-122"/>
            </a:endParaRPr>
          </a:p>
        </p:txBody>
      </p:sp>
      <p:sp>
        <p:nvSpPr>
          <p:cNvPr id="31" name="流程图: 磁盘 30"/>
          <p:cNvSpPr/>
          <p:nvPr/>
        </p:nvSpPr>
        <p:spPr>
          <a:xfrm>
            <a:off x="3520064" y="3298007"/>
            <a:ext cx="794015" cy="351235"/>
          </a:xfrm>
          <a:prstGeom prst="flowChartMagneticDisk">
            <a:avLst/>
          </a:prstGeom>
          <a:solidFill>
            <a:sysClr val="window" lastClr="FFFFFF"/>
          </a:solidFill>
          <a:ln w="15875" cap="flat" cmpd="sng" algn="ctr">
            <a:solidFill>
              <a:srgbClr val="F79646"/>
            </a:solidFill>
            <a:prstDash val="sysDot"/>
          </a:ln>
          <a:effectLst/>
        </p:spPr>
        <p:txBody>
          <a:bodyPr wrap="square" rtlCol="0" anchor="ctr">
            <a:noAutofit/>
          </a:bodyPr>
          <a:lstStyle/>
          <a:p>
            <a:pPr algn="ctr" fontAlgn="ctr">
              <a:defRPr/>
            </a:pPr>
            <a:r>
              <a:rPr lang="en-US" sz="1050" i="1">
                <a:solidFill>
                  <a:prstClr val="black"/>
                </a:solidFill>
                <a:latin typeface="Arial" panose="020B0604020202020204" pitchFamily="34" charset="0"/>
              </a:rPr>
              <a:t>/</a:t>
            </a:r>
            <a:r>
              <a:rPr lang="en-US" sz="1050" i="1" err="1">
                <a:solidFill>
                  <a:prstClr val="black"/>
                </a:solidFill>
                <a:latin typeface="Arial" panose="020B0604020202020204" pitchFamily="34" charset="0"/>
              </a:rPr>
              <a:t>mnt</a:t>
            </a:r>
            <a:endParaRPr lang="en-US" altLang="zh-CN" sz="1050" i="1" kern="0">
              <a:ln w="3175">
                <a:solidFill>
                  <a:prstClr val="black"/>
                </a:solidFill>
                <a:prstDash val="dash"/>
              </a:ln>
              <a:solidFill>
                <a:prstClr val="black"/>
              </a:solidFill>
              <a:latin typeface="Arial" panose="020B0604020202020204" pitchFamily="34" charset="0"/>
              <a:ea typeface="微软雅黑" panose="020B0503020204020204" pitchFamily="34" charset="-122"/>
            </a:endParaRPr>
          </a:p>
        </p:txBody>
      </p:sp>
      <p:sp>
        <p:nvSpPr>
          <p:cNvPr id="32" name="矩形 31"/>
          <p:cNvSpPr/>
          <p:nvPr/>
        </p:nvSpPr>
        <p:spPr>
          <a:xfrm>
            <a:off x="2694854" y="4026323"/>
            <a:ext cx="1446151" cy="372244"/>
          </a:xfrm>
          <a:prstGeom prst="rect">
            <a:avLst/>
          </a:prstGeom>
          <a:solidFill>
            <a:srgbClr val="F79646">
              <a:lumMod val="75000"/>
            </a:srgbClr>
          </a:solidFill>
          <a:ln w="0" cap="flat" cmpd="sng" algn="ctr">
            <a:solidFill>
              <a:srgbClr val="4F81BD">
                <a:shade val="50000"/>
              </a:srgbClr>
            </a:solidFill>
            <a:prstDash val="solid"/>
          </a:ln>
          <a:effectLst/>
        </p:spPr>
        <p:txBody>
          <a:bodyPr wrap="square" rtlCol="0" anchor="ctr">
            <a:noAutofit/>
          </a:bodyPr>
          <a:lstStyle/>
          <a:p>
            <a:pPr algn="ctr" fontAlgn="ctr">
              <a:defRPr/>
            </a:pPr>
            <a:r>
              <a:rPr lang="en-US" sz="1333">
                <a:solidFill>
                  <a:prstClr val="black"/>
                </a:solidFill>
                <a:latin typeface="Arial" panose="020B0604020202020204" pitchFamily="34" charset="0"/>
              </a:rPr>
              <a:t>Block </a:t>
            </a:r>
            <a:r>
              <a:rPr lang="en-US" sz="1333" err="1">
                <a:solidFill>
                  <a:prstClr val="black"/>
                </a:solidFill>
                <a:latin typeface="Arial" panose="020B0604020202020204" pitchFamily="34" charset="0"/>
              </a:rPr>
              <a:t>dev</a:t>
            </a:r>
            <a:endParaRPr lang="en-US" altLang="zh-CN" sz="1333" kern="0">
              <a:solidFill>
                <a:prstClr val="black"/>
              </a:solidFill>
              <a:latin typeface="Arial" panose="020B0604020202020204" pitchFamily="34" charset="0"/>
              <a:ea typeface="微软雅黑" panose="020B0503020204020204" pitchFamily="34" charset="-122"/>
            </a:endParaRPr>
          </a:p>
        </p:txBody>
      </p:sp>
      <p:cxnSp>
        <p:nvCxnSpPr>
          <p:cNvPr id="33" name="肘形连接符 49"/>
          <p:cNvCxnSpPr>
            <a:stCxn id="31" idx="2"/>
            <a:endCxn id="32" idx="0"/>
          </p:cNvCxnSpPr>
          <p:nvPr/>
        </p:nvCxnSpPr>
        <p:spPr>
          <a:xfrm rot="10800000" flipV="1">
            <a:off x="3417930" y="3473625"/>
            <a:ext cx="102134" cy="552698"/>
          </a:xfrm>
          <a:prstGeom prst="bentConnector2">
            <a:avLst/>
          </a:prstGeom>
          <a:noFill/>
          <a:ln w="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4" name="肘形连接符 33"/>
          <p:cNvCxnSpPr>
            <a:stCxn id="32" idx="3"/>
            <a:endCxn id="19" idx="1"/>
          </p:cNvCxnSpPr>
          <p:nvPr/>
        </p:nvCxnSpPr>
        <p:spPr>
          <a:xfrm flipV="1">
            <a:off x="4141005" y="3404674"/>
            <a:ext cx="1249998" cy="807771"/>
          </a:xfrm>
          <a:prstGeom prst="bentConnector3">
            <a:avLst>
              <a:gd name="adj1" fmla="val 50000"/>
            </a:avLst>
          </a:prstGeom>
          <a:noFill/>
          <a:ln w="0" cap="flat" cmpd="sng" algn="ctr">
            <a:solidFill>
              <a:sysClr val="windowText" lastClr="000000"/>
            </a:solidFill>
            <a:prstDash val="solid"/>
          </a:ln>
          <a:effectLst>
            <a:outerShdw blurRad="40000" dist="20000" dir="5400000" rotWithShape="0">
              <a:srgbClr val="000000">
                <a:alpha val="38000"/>
              </a:srgbClr>
            </a:outerShdw>
          </a:effectLst>
        </p:spPr>
      </p:cxnSp>
      <p:sp>
        <p:nvSpPr>
          <p:cNvPr id="35" name="TextBox 66"/>
          <p:cNvSpPr txBox="1"/>
          <p:nvPr/>
        </p:nvSpPr>
        <p:spPr>
          <a:xfrm>
            <a:off x="4154829" y="3045324"/>
            <a:ext cx="1164264" cy="297454"/>
          </a:xfrm>
          <a:prstGeom prst="rect">
            <a:avLst/>
          </a:prstGeom>
          <a:noFill/>
        </p:spPr>
        <p:txBody>
          <a:bodyPr wrap="square" rtlCol="0">
            <a:noAutofit/>
          </a:bodyPr>
          <a:lstStyle/>
          <a:p>
            <a:pPr fontAlgn="ctr"/>
            <a:r>
              <a:rPr lang="en-US" sz="1333">
                <a:solidFill>
                  <a:prstClr val="black"/>
                </a:solidFill>
                <a:latin typeface="Arial" panose="020B0604020202020204" pitchFamily="34" charset="0"/>
              </a:rPr>
              <a:t>SCSI/iSCSI</a:t>
            </a:r>
            <a:endParaRPr lang="en-US" altLang="zh-CN" sz="1333">
              <a:solidFill>
                <a:prstClr val="black"/>
              </a:solidFill>
              <a:latin typeface="Arial" panose="020B0604020202020204" pitchFamily="34" charset="0"/>
              <a:ea typeface="微软雅黑" panose="020B0503020204020204" pitchFamily="34" charset="-122"/>
            </a:endParaRPr>
          </a:p>
        </p:txBody>
      </p:sp>
      <p:sp>
        <p:nvSpPr>
          <p:cNvPr id="36" name="圆角矩形 35"/>
          <p:cNvSpPr/>
          <p:nvPr/>
        </p:nvSpPr>
        <p:spPr>
          <a:xfrm>
            <a:off x="2899122" y="1769451"/>
            <a:ext cx="1319500" cy="366853"/>
          </a:xfrm>
          <a:prstGeom prst="roundRect">
            <a:avLst/>
          </a:prstGeom>
          <a:solidFill>
            <a:srgbClr val="F79646"/>
          </a:solidFill>
          <a:ln w="0" cap="flat" cmpd="sng" algn="ctr">
            <a:solidFill>
              <a:srgbClr val="F79646">
                <a:shade val="50000"/>
              </a:srgbClr>
            </a:solidFill>
            <a:prstDash val="solid"/>
          </a:ln>
          <a:effectLst/>
        </p:spPr>
        <p:txBody>
          <a:bodyPr wrap="square" rtlCol="0" anchor="t">
            <a:noAutofit/>
          </a:bodyPr>
          <a:lstStyle/>
          <a:p>
            <a:pPr algn="ctr" fontAlgn="ctr">
              <a:defRPr/>
            </a:pPr>
            <a:r>
              <a:rPr lang="en-US" sz="1333">
                <a:solidFill>
                  <a:prstClr val="white"/>
                </a:solidFill>
                <a:latin typeface="Arial" panose="020B0604020202020204" pitchFamily="34" charset="0"/>
              </a:rPr>
              <a:t>CSI plugin</a:t>
            </a:r>
            <a:endParaRPr lang="en-US" altLang="zh-CN" sz="1333" kern="0">
              <a:solidFill>
                <a:prstClr val="white"/>
              </a:solidFill>
              <a:latin typeface="Arial" panose="020B0604020202020204" pitchFamily="34" charset="0"/>
              <a:ea typeface="微软雅黑" panose="020B0503020204020204" pitchFamily="34" charset="-122"/>
            </a:endParaRPr>
          </a:p>
        </p:txBody>
      </p:sp>
      <p:cxnSp>
        <p:nvCxnSpPr>
          <p:cNvPr id="37" name="肘形连接符 36"/>
          <p:cNvCxnSpPr>
            <a:stCxn id="29" idx="2"/>
            <a:endCxn id="32" idx="2"/>
          </p:cNvCxnSpPr>
          <p:nvPr/>
        </p:nvCxnSpPr>
        <p:spPr>
          <a:xfrm rot="16200000" flipH="1">
            <a:off x="2302037" y="3282673"/>
            <a:ext cx="5391" cy="2226395"/>
          </a:xfrm>
          <a:prstGeom prst="bentConnector3">
            <a:avLst>
              <a:gd name="adj1" fmla="val 4340401"/>
            </a:avLst>
          </a:prstGeom>
          <a:noFill/>
          <a:ln w="3175" cap="flat" cmpd="sng" algn="ctr">
            <a:solidFill>
              <a:srgbClr val="DD4654"/>
            </a:solidFill>
            <a:prstDash val="solid"/>
            <a:headEnd type="none"/>
            <a:tailEnd type="triangle"/>
          </a:ln>
          <a:effectLst>
            <a:outerShdw blurRad="40000" dist="20000" dir="5400000" rotWithShape="0">
              <a:srgbClr val="000000">
                <a:alpha val="38000"/>
              </a:srgbClr>
            </a:outerShdw>
          </a:effectLst>
        </p:spPr>
      </p:cxnSp>
      <p:sp>
        <p:nvSpPr>
          <p:cNvPr id="38" name="圆角矩形 37"/>
          <p:cNvSpPr/>
          <p:nvPr/>
        </p:nvSpPr>
        <p:spPr>
          <a:xfrm>
            <a:off x="570591" y="1463739"/>
            <a:ext cx="1552353" cy="366853"/>
          </a:xfrm>
          <a:prstGeom prst="roundRect">
            <a:avLst/>
          </a:prstGeom>
          <a:solidFill>
            <a:srgbClr val="9BBB59"/>
          </a:solidFill>
          <a:ln w="0" cap="flat" cmpd="sng" algn="ctr">
            <a:solidFill>
              <a:srgbClr val="9BBB59">
                <a:shade val="50000"/>
              </a:srgbClr>
            </a:solidFill>
            <a:prstDash val="solid"/>
          </a:ln>
          <a:effectLst/>
        </p:spPr>
        <p:txBody>
          <a:bodyPr wrap="square" rtlCol="0" anchor="t">
            <a:noAutofit/>
          </a:bodyPr>
          <a:lstStyle/>
          <a:p>
            <a:pPr algn="ctr" fontAlgn="ctr">
              <a:defRPr/>
            </a:pPr>
            <a:r>
              <a:rPr lang="en-US" sz="1333">
                <a:solidFill>
                  <a:prstClr val="white"/>
                </a:solidFill>
                <a:latin typeface="Arial" panose="020B0604020202020204" pitchFamily="34" charset="0"/>
              </a:rPr>
              <a:t>driver-register</a:t>
            </a:r>
            <a:endParaRPr lang="en-US" altLang="zh-CN" sz="1333" kern="0">
              <a:solidFill>
                <a:prstClr val="white"/>
              </a:solidFill>
              <a:latin typeface="Arial" panose="020B0604020202020204" pitchFamily="34" charset="0"/>
              <a:ea typeface="微软雅黑" panose="020B0503020204020204" pitchFamily="34" charset="-122"/>
            </a:endParaRPr>
          </a:p>
        </p:txBody>
      </p:sp>
      <p:sp>
        <p:nvSpPr>
          <p:cNvPr id="39" name="圆角矩形 38"/>
          <p:cNvSpPr/>
          <p:nvPr/>
        </p:nvSpPr>
        <p:spPr>
          <a:xfrm>
            <a:off x="570590" y="1891736"/>
            <a:ext cx="2124264" cy="366853"/>
          </a:xfrm>
          <a:prstGeom prst="roundRect">
            <a:avLst/>
          </a:prstGeom>
          <a:solidFill>
            <a:srgbClr val="9BBB59"/>
          </a:solidFill>
          <a:ln w="0" cap="flat" cmpd="sng" algn="ctr">
            <a:solidFill>
              <a:srgbClr val="9BBB59">
                <a:shade val="50000"/>
              </a:srgbClr>
            </a:solidFill>
            <a:prstDash val="solid"/>
          </a:ln>
          <a:effectLst/>
        </p:spPr>
        <p:txBody>
          <a:bodyPr wrap="square" rtlCol="0" anchor="t">
            <a:noAutofit/>
          </a:bodyPr>
          <a:lstStyle/>
          <a:p>
            <a:pPr algn="ctr" fontAlgn="ctr">
              <a:defRPr/>
            </a:pPr>
            <a:r>
              <a:rPr lang="en-US" sz="1333">
                <a:solidFill>
                  <a:prstClr val="white"/>
                </a:solidFill>
                <a:latin typeface="Arial" panose="020B0604020202020204" pitchFamily="34" charset="0"/>
              </a:rPr>
              <a:t>external-provisioning</a:t>
            </a:r>
            <a:endParaRPr lang="en-US" altLang="zh-CN" sz="1333" kern="0">
              <a:solidFill>
                <a:prstClr val="white"/>
              </a:solidFill>
              <a:latin typeface="Arial" panose="020B0604020202020204" pitchFamily="34" charset="0"/>
              <a:ea typeface="微软雅黑" panose="020B0503020204020204" pitchFamily="34" charset="-122"/>
            </a:endParaRPr>
          </a:p>
        </p:txBody>
      </p:sp>
      <p:sp>
        <p:nvSpPr>
          <p:cNvPr id="40" name="圆角矩形 39"/>
          <p:cNvSpPr/>
          <p:nvPr/>
        </p:nvSpPr>
        <p:spPr>
          <a:xfrm>
            <a:off x="570590" y="3481434"/>
            <a:ext cx="1862824" cy="366853"/>
          </a:xfrm>
          <a:prstGeom prst="roundRect">
            <a:avLst/>
          </a:prstGeom>
          <a:solidFill>
            <a:srgbClr val="9BBB59"/>
          </a:solidFill>
          <a:ln w="0" cap="flat" cmpd="sng" algn="ctr">
            <a:solidFill>
              <a:srgbClr val="9BBB59">
                <a:shade val="50000"/>
              </a:srgbClr>
            </a:solidFill>
            <a:prstDash val="solid"/>
          </a:ln>
          <a:effectLst/>
        </p:spPr>
        <p:txBody>
          <a:bodyPr wrap="square" rtlCol="0" anchor="t">
            <a:noAutofit/>
          </a:bodyPr>
          <a:lstStyle/>
          <a:p>
            <a:pPr algn="ctr" fontAlgn="ctr">
              <a:defRPr/>
            </a:pPr>
            <a:r>
              <a:rPr lang="en-US" sz="1333">
                <a:solidFill>
                  <a:prstClr val="white"/>
                </a:solidFill>
                <a:latin typeface="Arial" panose="020B0604020202020204" pitchFamily="34" charset="0"/>
              </a:rPr>
              <a:t>external-attaching</a:t>
            </a:r>
            <a:endParaRPr lang="en-US" altLang="zh-CN" sz="1333" kern="0">
              <a:solidFill>
                <a:prstClr val="white"/>
              </a:solidFill>
              <a:latin typeface="Arial" panose="020B0604020202020204" pitchFamily="34" charset="0"/>
              <a:ea typeface="微软雅黑" panose="020B0503020204020204" pitchFamily="34" charset="-122"/>
            </a:endParaRPr>
          </a:p>
        </p:txBody>
      </p:sp>
      <p:sp>
        <p:nvSpPr>
          <p:cNvPr id="41" name="圆角矩形 40"/>
          <p:cNvSpPr/>
          <p:nvPr/>
        </p:nvSpPr>
        <p:spPr>
          <a:xfrm>
            <a:off x="2200564" y="5254559"/>
            <a:ext cx="1862824" cy="366853"/>
          </a:xfrm>
          <a:prstGeom prst="roundRect">
            <a:avLst/>
          </a:prstGeom>
          <a:solidFill>
            <a:srgbClr val="9BBB59"/>
          </a:solidFill>
          <a:ln w="0" cap="flat" cmpd="sng" algn="ctr">
            <a:solidFill>
              <a:srgbClr val="9BBB59">
                <a:shade val="50000"/>
              </a:srgbClr>
            </a:solidFill>
            <a:prstDash val="solid"/>
          </a:ln>
          <a:effectLst/>
        </p:spPr>
        <p:txBody>
          <a:bodyPr wrap="square" rtlCol="0" anchor="t">
            <a:noAutofit/>
          </a:bodyPr>
          <a:lstStyle/>
          <a:p>
            <a:pPr algn="ctr" fontAlgn="ctr">
              <a:defRPr/>
            </a:pPr>
            <a:r>
              <a:rPr lang="en-US" sz="1333">
                <a:solidFill>
                  <a:prstClr val="white"/>
                </a:solidFill>
                <a:latin typeface="Arial" panose="020B0604020202020204" pitchFamily="34" charset="0"/>
              </a:rPr>
              <a:t>external-attaching</a:t>
            </a:r>
            <a:endParaRPr lang="en-US" altLang="zh-CN" sz="1333" kern="0">
              <a:solidFill>
                <a:prstClr val="white"/>
              </a:solidFill>
              <a:latin typeface="Arial" panose="020B0604020202020204" pitchFamily="34" charset="0"/>
              <a:ea typeface="微软雅黑" panose="020B0503020204020204" pitchFamily="34" charset="-122"/>
            </a:endParaRPr>
          </a:p>
        </p:txBody>
      </p:sp>
      <p:sp>
        <p:nvSpPr>
          <p:cNvPr id="42" name="圆角矩形 41"/>
          <p:cNvSpPr/>
          <p:nvPr/>
        </p:nvSpPr>
        <p:spPr>
          <a:xfrm>
            <a:off x="492974" y="5743698"/>
            <a:ext cx="1241883" cy="366853"/>
          </a:xfrm>
          <a:prstGeom prst="roundRect">
            <a:avLst/>
          </a:prstGeom>
          <a:solidFill>
            <a:srgbClr val="F79646"/>
          </a:solidFill>
          <a:ln w="0" cap="flat" cmpd="sng" algn="ctr">
            <a:solidFill>
              <a:srgbClr val="F79646">
                <a:shade val="50000"/>
              </a:srgbClr>
            </a:solidFill>
            <a:prstDash val="solid"/>
          </a:ln>
          <a:effectLst/>
        </p:spPr>
        <p:txBody>
          <a:bodyPr wrap="square" rtlCol="0" anchor="t">
            <a:noAutofit/>
          </a:bodyPr>
          <a:lstStyle/>
          <a:p>
            <a:pPr algn="ctr" fontAlgn="ctr">
              <a:defRPr/>
            </a:pPr>
            <a:r>
              <a:rPr lang="en-US" sz="1333">
                <a:solidFill>
                  <a:prstClr val="white"/>
                </a:solidFill>
                <a:latin typeface="Arial" panose="020B0604020202020204" pitchFamily="34" charset="0"/>
              </a:rPr>
              <a:t>CSI plugin</a:t>
            </a:r>
            <a:endParaRPr lang="en-US" altLang="zh-CN" sz="1333" kern="0">
              <a:solidFill>
                <a:prstClr val="white"/>
              </a:solidFill>
              <a:latin typeface="Arial" panose="020B0604020202020204" pitchFamily="34" charset="0"/>
              <a:ea typeface="微软雅黑" panose="020B0503020204020204" pitchFamily="34" charset="-122"/>
            </a:endParaRPr>
          </a:p>
        </p:txBody>
      </p:sp>
      <p:sp>
        <p:nvSpPr>
          <p:cNvPr id="43" name="圆角矩形 42"/>
          <p:cNvSpPr/>
          <p:nvPr/>
        </p:nvSpPr>
        <p:spPr>
          <a:xfrm>
            <a:off x="570591" y="3053438"/>
            <a:ext cx="1552353" cy="366853"/>
          </a:xfrm>
          <a:prstGeom prst="roundRect">
            <a:avLst/>
          </a:prstGeom>
          <a:solidFill>
            <a:srgbClr val="9BBB59"/>
          </a:solidFill>
          <a:ln w="0" cap="flat" cmpd="sng" algn="ctr">
            <a:solidFill>
              <a:srgbClr val="9BBB59">
                <a:shade val="50000"/>
              </a:srgbClr>
            </a:solidFill>
            <a:prstDash val="solid"/>
          </a:ln>
          <a:effectLst/>
        </p:spPr>
        <p:txBody>
          <a:bodyPr wrap="square" rtlCol="0" anchor="t">
            <a:noAutofit/>
          </a:bodyPr>
          <a:lstStyle/>
          <a:p>
            <a:pPr algn="ctr" fontAlgn="ctr">
              <a:defRPr/>
            </a:pPr>
            <a:r>
              <a:rPr lang="en-US" sz="1333">
                <a:solidFill>
                  <a:prstClr val="white"/>
                </a:solidFill>
                <a:latin typeface="Arial" panose="020B0604020202020204" pitchFamily="34" charset="0"/>
              </a:rPr>
              <a:t>driver-register</a:t>
            </a:r>
            <a:endParaRPr lang="en-US" altLang="zh-CN" sz="1333" kern="0">
              <a:solidFill>
                <a:prstClr val="white"/>
              </a:solidFill>
              <a:latin typeface="Arial" panose="020B0604020202020204" pitchFamily="34" charset="0"/>
              <a:ea typeface="微软雅黑" panose="020B0503020204020204" pitchFamily="34" charset="-122"/>
            </a:endParaRPr>
          </a:p>
        </p:txBody>
      </p:sp>
      <p:sp>
        <p:nvSpPr>
          <p:cNvPr id="44" name="圆角矩形 43"/>
          <p:cNvSpPr/>
          <p:nvPr/>
        </p:nvSpPr>
        <p:spPr>
          <a:xfrm>
            <a:off x="492975" y="5254559"/>
            <a:ext cx="1552353" cy="366853"/>
          </a:xfrm>
          <a:prstGeom prst="roundRect">
            <a:avLst/>
          </a:prstGeom>
          <a:solidFill>
            <a:srgbClr val="9BBB59"/>
          </a:solidFill>
          <a:ln w="0" cap="flat" cmpd="sng" algn="ctr">
            <a:solidFill>
              <a:srgbClr val="9BBB59">
                <a:shade val="50000"/>
              </a:srgbClr>
            </a:solidFill>
            <a:prstDash val="solid"/>
          </a:ln>
          <a:effectLst/>
        </p:spPr>
        <p:txBody>
          <a:bodyPr wrap="square" rtlCol="0" anchor="t">
            <a:noAutofit/>
          </a:bodyPr>
          <a:lstStyle/>
          <a:p>
            <a:pPr algn="ctr" fontAlgn="ctr">
              <a:defRPr/>
            </a:pPr>
            <a:r>
              <a:rPr lang="en-US" sz="1333">
                <a:solidFill>
                  <a:prstClr val="white"/>
                </a:solidFill>
                <a:latin typeface="Arial" panose="020B0604020202020204" pitchFamily="34" charset="0"/>
              </a:rPr>
              <a:t>driver-register</a:t>
            </a:r>
            <a:endParaRPr lang="en-US" altLang="zh-CN" sz="1333" kern="0">
              <a:solidFill>
                <a:prstClr val="white"/>
              </a:solidFill>
              <a:latin typeface="Arial" panose="020B0604020202020204" pitchFamily="34" charset="0"/>
              <a:ea typeface="微软雅黑" panose="020B0503020204020204" pitchFamily="34" charset="-122"/>
            </a:endParaRPr>
          </a:p>
        </p:txBody>
      </p:sp>
      <p:cxnSp>
        <p:nvCxnSpPr>
          <p:cNvPr id="45" name="肘形连接符 44"/>
          <p:cNvCxnSpPr>
            <a:stCxn id="36" idx="3"/>
            <a:endCxn id="19" idx="0"/>
          </p:cNvCxnSpPr>
          <p:nvPr/>
        </p:nvCxnSpPr>
        <p:spPr>
          <a:xfrm>
            <a:off x="4218622" y="1952878"/>
            <a:ext cx="2009763" cy="718088"/>
          </a:xfrm>
          <a:prstGeom prst="bentConnector2">
            <a:avLst/>
          </a:prstGeom>
          <a:ln w="3175">
            <a:solidFill>
              <a:srgbClr val="C00000"/>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46" name="TextBox 34"/>
          <p:cNvSpPr txBox="1"/>
          <p:nvPr/>
        </p:nvSpPr>
        <p:spPr>
          <a:xfrm>
            <a:off x="7287700" y="1050870"/>
            <a:ext cx="4324548" cy="3237783"/>
          </a:xfrm>
          <a:prstGeom prst="rect">
            <a:avLst/>
          </a:prstGeom>
          <a:solidFill>
            <a:sysClr val="window" lastClr="FFFFFF"/>
          </a:solidFill>
          <a:ln w="6350" cap="flat" cmpd="sng" algn="ctr">
            <a:solidFill>
              <a:schemeClr val="bg1">
                <a:lumMod val="40000"/>
                <a:lumOff val="60000"/>
                <a:alpha val="0"/>
              </a:schemeClr>
            </a:solidFill>
            <a:prstDash val="solid"/>
          </a:ln>
          <a:effectLst/>
        </p:spPr>
        <p:txBody>
          <a:bodyPr wrap="square" rtlCol="0" anchor="ctr">
            <a:noAutofit/>
          </a:bodyPr>
          <a:lstStyle/>
          <a:p>
            <a:pPr fontAlgn="ctr">
              <a:defRPr/>
            </a:pPr>
            <a:r>
              <a:rPr lang="en-US" sz="1200" dirty="0">
                <a:solidFill>
                  <a:prstClr val="black"/>
                </a:solidFill>
                <a:latin typeface="Arial" panose="020B0604020202020204" pitchFamily="34" charset="0"/>
              </a:rPr>
              <a:t>Process for Kubernetes to use the </a:t>
            </a:r>
            <a:r>
              <a:rPr lang="en-US" sz="1200" dirty="0" err="1">
                <a:solidFill>
                  <a:prstClr val="black"/>
                </a:solidFill>
                <a:latin typeface="Arial" panose="020B0604020202020204" pitchFamily="34" charset="0"/>
              </a:rPr>
              <a:t>OceanStor</a:t>
            </a:r>
            <a:r>
              <a:rPr lang="en-US" sz="1200" dirty="0">
                <a:solidFill>
                  <a:prstClr val="black"/>
                </a:solidFill>
                <a:latin typeface="Arial" panose="020B0604020202020204" pitchFamily="34" charset="0"/>
              </a:rPr>
              <a:t> 100D CSI plug-in to provide volumes:</a:t>
            </a:r>
            <a:endParaRPr lang="en-US" altLang="zh-CN" sz="1200" b="1" kern="0" dirty="0">
              <a:solidFill>
                <a:prstClr val="black"/>
              </a:solidFill>
              <a:latin typeface="Arial" panose="020B0604020202020204" pitchFamily="34" charset="0"/>
              <a:ea typeface="微软雅黑" panose="020B0503020204020204" pitchFamily="34" charset="-122"/>
            </a:endParaRPr>
          </a:p>
          <a:p>
            <a:pPr marL="457189" indent="-457189" fontAlgn="ctr">
              <a:spcBef>
                <a:spcPts val="800"/>
              </a:spcBef>
              <a:buFont typeface="+mj-ea"/>
              <a:buAutoNum type="circleNumDbPlain"/>
              <a:defRPr/>
            </a:pPr>
            <a:r>
              <a:rPr lang="en-US" sz="1200" dirty="0">
                <a:solidFill>
                  <a:prstClr val="black"/>
                </a:solidFill>
                <a:latin typeface="Arial" panose="020B0604020202020204" pitchFamily="34" charset="0"/>
              </a:rPr>
              <a:t>The Kubernetes Master instructs the CSI plug-in to create a volume. The CSI plug-in invokes an </a:t>
            </a:r>
            <a:r>
              <a:rPr lang="en-US" sz="1200" dirty="0" err="1">
                <a:solidFill>
                  <a:prstClr val="black"/>
                </a:solidFill>
                <a:latin typeface="Arial" panose="020B0604020202020204" pitchFamily="34" charset="0"/>
              </a:rPr>
              <a:t>OceanStor</a:t>
            </a:r>
            <a:r>
              <a:rPr lang="en-US" sz="1200" dirty="0">
                <a:solidFill>
                  <a:prstClr val="black"/>
                </a:solidFill>
                <a:latin typeface="Arial" panose="020B0604020202020204" pitchFamily="34" charset="0"/>
              </a:rPr>
              <a:t> 100D interface to create a volume.</a:t>
            </a:r>
            <a:endParaRPr lang="en-US" altLang="zh-CN" sz="1200" kern="0" dirty="0">
              <a:solidFill>
                <a:prstClr val="black"/>
              </a:solidFill>
              <a:latin typeface="Arial" panose="020B0604020202020204" pitchFamily="34" charset="0"/>
              <a:ea typeface="微软雅黑" panose="020B0503020204020204" pitchFamily="34" charset="-122"/>
            </a:endParaRPr>
          </a:p>
          <a:p>
            <a:pPr marL="457189" indent="-457189" fontAlgn="ctr">
              <a:spcBef>
                <a:spcPts val="800"/>
              </a:spcBef>
              <a:buFont typeface="+mj-ea"/>
              <a:buAutoNum type="circleNumDbPlain"/>
              <a:defRPr/>
            </a:pPr>
            <a:r>
              <a:rPr lang="en-US" sz="1200" dirty="0">
                <a:solidFill>
                  <a:prstClr val="black"/>
                </a:solidFill>
                <a:latin typeface="Arial" panose="020B0604020202020204" pitchFamily="34" charset="0"/>
              </a:rPr>
              <a:t>The Kubernetes Master instructs the CSI plug-in to map the volume to the specified node. The CSI plug-in invokes the </a:t>
            </a:r>
            <a:r>
              <a:rPr lang="en-US" sz="1200" dirty="0" err="1">
                <a:solidFill>
                  <a:prstClr val="black"/>
                </a:solidFill>
                <a:latin typeface="Arial" panose="020B0604020202020204" pitchFamily="34" charset="0"/>
              </a:rPr>
              <a:t>OceanStor</a:t>
            </a:r>
            <a:r>
              <a:rPr lang="en-US" sz="1200" dirty="0">
                <a:solidFill>
                  <a:prstClr val="black"/>
                </a:solidFill>
                <a:latin typeface="Arial" panose="020B0604020202020204" pitchFamily="34" charset="0"/>
              </a:rPr>
              <a:t> 100D interface to map the volume to the specified node host.</a:t>
            </a:r>
            <a:endParaRPr lang="en-US" altLang="zh-CN" sz="1200" kern="0" dirty="0">
              <a:solidFill>
                <a:prstClr val="black"/>
              </a:solidFill>
              <a:latin typeface="Arial" panose="020B0604020202020204" pitchFamily="34" charset="0"/>
              <a:ea typeface="微软雅黑" panose="020B0503020204020204" pitchFamily="34" charset="-122"/>
            </a:endParaRPr>
          </a:p>
          <a:p>
            <a:pPr marL="457189" indent="-457189" fontAlgn="ctr">
              <a:spcBef>
                <a:spcPts val="800"/>
              </a:spcBef>
              <a:buFont typeface="+mj-ea"/>
              <a:buAutoNum type="circleNumDbPlain"/>
              <a:defRPr/>
            </a:pPr>
            <a:r>
              <a:rPr lang="en-US" sz="1200" dirty="0">
                <a:solidFill>
                  <a:prstClr val="black"/>
                </a:solidFill>
                <a:latin typeface="Arial" panose="020B0604020202020204" pitchFamily="34" charset="0"/>
              </a:rPr>
              <a:t>The target Kubernetes node to which the volume is mapped instructs the CSI plug-in to mount the volume. The CSI plug-in formats the volume and mounts the volume to the specified directory of the Kubernetes.</a:t>
            </a:r>
          </a:p>
        </p:txBody>
      </p:sp>
      <p:sp>
        <p:nvSpPr>
          <p:cNvPr id="47" name="标题 1"/>
          <p:cNvSpPr txBox="1">
            <a:spLocks/>
          </p:cNvSpPr>
          <p:nvPr/>
        </p:nvSpPr>
        <p:spPr>
          <a:xfrm>
            <a:off x="621090" y="253397"/>
            <a:ext cx="10337747"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r>
              <a:rPr lang="en-US" dirty="0"/>
              <a:t>Block Service Solution: Integration with Kubernetes</a:t>
            </a:r>
            <a:endParaRPr lang="en-US" altLang="zh-CN" dirty="0"/>
          </a:p>
        </p:txBody>
      </p:sp>
    </p:spTree>
    <p:extLst>
      <p:ext uri="{BB962C8B-B14F-4D97-AF65-F5344CB8AC3E}">
        <p14:creationId xmlns:p14="http://schemas.microsoft.com/office/powerpoint/2010/main" val="261960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893969" y="1472679"/>
            <a:ext cx="961582" cy="470407"/>
            <a:chOff x="2849519" y="1341262"/>
            <a:chExt cx="961582" cy="470407"/>
          </a:xfrm>
        </p:grpSpPr>
        <p:pic>
          <p:nvPicPr>
            <p:cNvPr id="4" name="Picture 2"/>
            <p:cNvPicPr>
              <a:picLocks noChangeAspect="1" noChangeArrowheads="1"/>
            </p:cNvPicPr>
            <p:nvPr/>
          </p:nvPicPr>
          <p:blipFill>
            <a:blip r:embed="rId3" cstate="print"/>
            <a:srcRect/>
            <a:stretch>
              <a:fillRect/>
            </a:stretch>
          </p:blipFill>
          <p:spPr bwMode="auto">
            <a:xfrm>
              <a:off x="2849519" y="1341262"/>
              <a:ext cx="961582" cy="101948"/>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2849519" y="1466996"/>
              <a:ext cx="961582" cy="101948"/>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2849519" y="1583987"/>
              <a:ext cx="961582" cy="101948"/>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2849519" y="1709721"/>
              <a:ext cx="961582" cy="101948"/>
            </a:xfrm>
            <a:prstGeom prst="rect">
              <a:avLst/>
            </a:prstGeom>
            <a:noFill/>
            <a:ln w="9525">
              <a:noFill/>
              <a:miter lim="800000"/>
              <a:headEnd/>
              <a:tailEnd/>
            </a:ln>
          </p:spPr>
        </p:pic>
      </p:grpSp>
      <p:grpSp>
        <p:nvGrpSpPr>
          <p:cNvPr id="14" name="组合 13"/>
          <p:cNvGrpSpPr/>
          <p:nvPr/>
        </p:nvGrpSpPr>
        <p:grpSpPr>
          <a:xfrm>
            <a:off x="4062300" y="1472679"/>
            <a:ext cx="961582" cy="470407"/>
            <a:chOff x="4017850" y="1341262"/>
            <a:chExt cx="961582" cy="470407"/>
          </a:xfrm>
        </p:grpSpPr>
        <p:pic>
          <p:nvPicPr>
            <p:cNvPr id="8" name="Picture 2"/>
            <p:cNvPicPr>
              <a:picLocks noChangeAspect="1" noChangeArrowheads="1"/>
            </p:cNvPicPr>
            <p:nvPr/>
          </p:nvPicPr>
          <p:blipFill>
            <a:blip r:embed="rId3" cstate="print"/>
            <a:srcRect/>
            <a:stretch>
              <a:fillRect/>
            </a:stretch>
          </p:blipFill>
          <p:spPr bwMode="auto">
            <a:xfrm>
              <a:off x="4017850" y="1341262"/>
              <a:ext cx="961582" cy="101948"/>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4017850" y="1466996"/>
              <a:ext cx="961582" cy="101948"/>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a:stretch>
              <a:fillRect/>
            </a:stretch>
          </p:blipFill>
          <p:spPr bwMode="auto">
            <a:xfrm>
              <a:off x="4017850" y="1583987"/>
              <a:ext cx="961582" cy="101948"/>
            </a:xfrm>
            <a:prstGeom prst="rect">
              <a:avLst/>
            </a:prstGeom>
            <a:noFill/>
            <a:ln w="9525">
              <a:noFill/>
              <a:miter lim="800000"/>
              <a:headEnd/>
              <a:tailEnd/>
            </a:ln>
          </p:spPr>
        </p:pic>
        <p:pic>
          <p:nvPicPr>
            <p:cNvPr id="11" name="Picture 2"/>
            <p:cNvPicPr>
              <a:picLocks noChangeAspect="1" noChangeArrowheads="1"/>
            </p:cNvPicPr>
            <p:nvPr/>
          </p:nvPicPr>
          <p:blipFill>
            <a:blip r:embed="rId3" cstate="print"/>
            <a:srcRect/>
            <a:stretch>
              <a:fillRect/>
            </a:stretch>
          </p:blipFill>
          <p:spPr bwMode="auto">
            <a:xfrm>
              <a:off x="4017850" y="1709721"/>
              <a:ext cx="961582" cy="101948"/>
            </a:xfrm>
            <a:prstGeom prst="rect">
              <a:avLst/>
            </a:prstGeom>
            <a:noFill/>
            <a:ln w="9525">
              <a:noFill/>
              <a:miter lim="800000"/>
              <a:headEnd/>
              <a:tailEnd/>
            </a:ln>
          </p:spPr>
        </p:pic>
      </p:grpSp>
      <p:sp>
        <p:nvSpPr>
          <p:cNvPr id="12" name="TextBox 11"/>
          <p:cNvSpPr txBox="1"/>
          <p:nvPr/>
        </p:nvSpPr>
        <p:spPr>
          <a:xfrm>
            <a:off x="5031592" y="1564875"/>
            <a:ext cx="599142" cy="369332"/>
          </a:xfrm>
          <a:prstGeom prst="rect">
            <a:avLst/>
          </a:prstGeom>
          <a:noFill/>
        </p:spPr>
        <p:txBody>
          <a:bodyPr wrap="square" rtlCol="0">
            <a:noAutofit/>
          </a:bodyPr>
          <a:lstStyle/>
          <a:p>
            <a:pPr defTabSz="914400" fontAlgn="ctr"/>
            <a:r>
              <a:rPr lang="en-US">
                <a:solidFill>
                  <a:srgbClr val="6D7777"/>
                </a:solidFill>
                <a:latin typeface="Arial" panose="020B0604020202020204" pitchFamily="34" charset="0"/>
              </a:rPr>
              <a:t>......</a:t>
            </a:r>
            <a:endParaRPr lang="en-US" altLang="zh-CN">
              <a:solidFill>
                <a:srgbClr val="6D7777"/>
              </a:solidFill>
              <a:latin typeface="Arial" panose="020B0604020202020204" pitchFamily="34" charset="0"/>
              <a:ea typeface="微软雅黑" panose="020B0503020204020204" pitchFamily="34" charset="-122"/>
            </a:endParaRPr>
          </a:p>
        </p:txBody>
      </p:sp>
      <p:grpSp>
        <p:nvGrpSpPr>
          <p:cNvPr id="15" name="组合 14"/>
          <p:cNvGrpSpPr/>
          <p:nvPr/>
        </p:nvGrpSpPr>
        <p:grpSpPr>
          <a:xfrm>
            <a:off x="5580792" y="1480200"/>
            <a:ext cx="961582" cy="470407"/>
            <a:chOff x="4017850" y="1341262"/>
            <a:chExt cx="961582" cy="470407"/>
          </a:xfrm>
        </p:grpSpPr>
        <p:pic>
          <p:nvPicPr>
            <p:cNvPr id="16" name="Picture 2"/>
            <p:cNvPicPr>
              <a:picLocks noChangeAspect="1" noChangeArrowheads="1"/>
            </p:cNvPicPr>
            <p:nvPr/>
          </p:nvPicPr>
          <p:blipFill>
            <a:blip r:embed="rId3" cstate="print"/>
            <a:srcRect/>
            <a:stretch>
              <a:fillRect/>
            </a:stretch>
          </p:blipFill>
          <p:spPr bwMode="auto">
            <a:xfrm>
              <a:off x="4017850" y="1341262"/>
              <a:ext cx="961582" cy="101948"/>
            </a:xfrm>
            <a:prstGeom prst="rect">
              <a:avLst/>
            </a:prstGeom>
            <a:noFill/>
            <a:ln w="9525">
              <a:noFill/>
              <a:miter lim="800000"/>
              <a:headEnd/>
              <a:tailEnd/>
            </a:ln>
          </p:spPr>
        </p:pic>
        <p:pic>
          <p:nvPicPr>
            <p:cNvPr id="17" name="Picture 2"/>
            <p:cNvPicPr>
              <a:picLocks noChangeAspect="1" noChangeArrowheads="1"/>
            </p:cNvPicPr>
            <p:nvPr/>
          </p:nvPicPr>
          <p:blipFill>
            <a:blip r:embed="rId3" cstate="print"/>
            <a:srcRect/>
            <a:stretch>
              <a:fillRect/>
            </a:stretch>
          </p:blipFill>
          <p:spPr bwMode="auto">
            <a:xfrm>
              <a:off x="4017850" y="1466996"/>
              <a:ext cx="961582" cy="101948"/>
            </a:xfrm>
            <a:prstGeom prst="rect">
              <a:avLst/>
            </a:prstGeom>
            <a:noFill/>
            <a:ln w="9525">
              <a:noFill/>
              <a:miter lim="800000"/>
              <a:headEnd/>
              <a:tailEnd/>
            </a:ln>
          </p:spPr>
        </p:pic>
        <p:pic>
          <p:nvPicPr>
            <p:cNvPr id="18" name="Picture 2"/>
            <p:cNvPicPr>
              <a:picLocks noChangeAspect="1" noChangeArrowheads="1"/>
            </p:cNvPicPr>
            <p:nvPr/>
          </p:nvPicPr>
          <p:blipFill>
            <a:blip r:embed="rId3" cstate="print"/>
            <a:srcRect/>
            <a:stretch>
              <a:fillRect/>
            </a:stretch>
          </p:blipFill>
          <p:spPr bwMode="auto">
            <a:xfrm>
              <a:off x="4017850" y="1583987"/>
              <a:ext cx="961582" cy="101948"/>
            </a:xfrm>
            <a:prstGeom prst="rect">
              <a:avLst/>
            </a:prstGeom>
            <a:noFill/>
            <a:ln w="9525">
              <a:noFill/>
              <a:miter lim="800000"/>
              <a:headEnd/>
              <a:tailEnd/>
            </a:ln>
          </p:spPr>
        </p:pic>
        <p:pic>
          <p:nvPicPr>
            <p:cNvPr id="19" name="Picture 2"/>
            <p:cNvPicPr>
              <a:picLocks noChangeAspect="1" noChangeArrowheads="1"/>
            </p:cNvPicPr>
            <p:nvPr/>
          </p:nvPicPr>
          <p:blipFill>
            <a:blip r:embed="rId3" cstate="print"/>
            <a:srcRect/>
            <a:stretch>
              <a:fillRect/>
            </a:stretch>
          </p:blipFill>
          <p:spPr bwMode="auto">
            <a:xfrm>
              <a:off x="4017850" y="1709721"/>
              <a:ext cx="961582" cy="101948"/>
            </a:xfrm>
            <a:prstGeom prst="rect">
              <a:avLst/>
            </a:prstGeom>
            <a:noFill/>
            <a:ln w="9525">
              <a:noFill/>
              <a:miter lim="800000"/>
              <a:headEnd/>
              <a:tailEnd/>
            </a:ln>
          </p:spPr>
        </p:pic>
      </p:grpSp>
      <p:cxnSp>
        <p:nvCxnSpPr>
          <p:cNvPr id="21" name="直接连接符 20"/>
          <p:cNvCxnSpPr/>
          <p:nvPr/>
        </p:nvCxnSpPr>
        <p:spPr>
          <a:xfrm flipH="1">
            <a:off x="1567039" y="2848472"/>
            <a:ext cx="6079203" cy="0"/>
          </a:xfrm>
          <a:prstGeom prst="line">
            <a:avLst/>
          </a:prstGeom>
          <a:noFill/>
          <a:ln w="9525" cap="flat" cmpd="sng" algn="ctr">
            <a:solidFill>
              <a:srgbClr val="1F497D"/>
            </a:solidFill>
            <a:prstDash val="solid"/>
          </a:ln>
          <a:effectLst/>
        </p:spPr>
      </p:cxnSp>
      <p:sp>
        <p:nvSpPr>
          <p:cNvPr id="22" name="圆角矩形 56"/>
          <p:cNvSpPr/>
          <p:nvPr/>
        </p:nvSpPr>
        <p:spPr>
          <a:xfrm>
            <a:off x="2795060" y="1375156"/>
            <a:ext cx="3848494" cy="650409"/>
          </a:xfrm>
          <a:prstGeom prst="roundRect">
            <a:avLst/>
          </a:prstGeom>
          <a:noFill/>
          <a:ln w="12700">
            <a:solidFill>
              <a:srgbClr val="0070C0"/>
            </a:solidFill>
          </a:ln>
        </p:spPr>
        <p:txBody>
          <a:bodyPr wrap="square" lIns="0" tIns="0" rIns="0" bIns="0" rtlCol="0" anchor="ctr" anchorCtr="0">
            <a:noAutofit/>
          </a:bodyPr>
          <a:lstStyle/>
          <a:p>
            <a:pPr algn="ctr" defTabSz="914400" fontAlgn="ctr">
              <a:lnSpc>
                <a:spcPct val="90000"/>
              </a:lnSpc>
              <a:buClr>
                <a:srgbClr val="000000"/>
              </a:buClr>
            </a:pPr>
            <a:endParaRPr lang="en-US" altLang="zh-CN" b="1" kern="0">
              <a:solidFill>
                <a:srgbClr val="FFFFFF"/>
              </a:solidFill>
              <a:latin typeface="Arial" panose="020B0604020202020204" pitchFamily="34" charset="0"/>
              <a:ea typeface="微软雅黑" panose="020B0503020204020204" pitchFamily="34" charset="-122"/>
              <a:cs typeface="ヒラギノ角ゴ Pro W3"/>
            </a:endParaRPr>
          </a:p>
        </p:txBody>
      </p:sp>
      <p:grpSp>
        <p:nvGrpSpPr>
          <p:cNvPr id="27" name="组合 26"/>
          <p:cNvGrpSpPr/>
          <p:nvPr/>
        </p:nvGrpSpPr>
        <p:grpSpPr>
          <a:xfrm>
            <a:off x="3190550" y="2025564"/>
            <a:ext cx="341934" cy="823341"/>
            <a:chOff x="3146100" y="1894148"/>
            <a:chExt cx="341934" cy="279075"/>
          </a:xfrm>
        </p:grpSpPr>
        <p:cxnSp>
          <p:nvCxnSpPr>
            <p:cNvPr id="23" name="直接连接符 22"/>
            <p:cNvCxnSpPr/>
            <p:nvPr/>
          </p:nvCxnSpPr>
          <p:spPr>
            <a:xfrm>
              <a:off x="3146100" y="1894148"/>
              <a:ext cx="0" cy="279075"/>
            </a:xfrm>
            <a:prstGeom prst="line">
              <a:avLst/>
            </a:prstGeom>
            <a:noFill/>
            <a:ln w="0" cap="flat" cmpd="sng" algn="ctr">
              <a:solidFill>
                <a:srgbClr val="002060"/>
              </a:solidFill>
              <a:prstDash val="solid"/>
            </a:ln>
            <a:effectLst/>
          </p:spPr>
        </p:cxnSp>
        <p:cxnSp>
          <p:nvCxnSpPr>
            <p:cNvPr id="24" name="直接连接符 23"/>
            <p:cNvCxnSpPr/>
            <p:nvPr/>
          </p:nvCxnSpPr>
          <p:spPr>
            <a:xfrm>
              <a:off x="3241350" y="1894148"/>
              <a:ext cx="0" cy="279075"/>
            </a:xfrm>
            <a:prstGeom prst="line">
              <a:avLst/>
            </a:prstGeom>
            <a:noFill/>
            <a:ln w="0" cap="flat" cmpd="sng" algn="ctr">
              <a:solidFill>
                <a:srgbClr val="002060"/>
              </a:solidFill>
              <a:prstDash val="solid"/>
            </a:ln>
            <a:effectLst/>
          </p:spPr>
        </p:cxnSp>
        <p:cxnSp>
          <p:nvCxnSpPr>
            <p:cNvPr id="25" name="直接连接符 24"/>
            <p:cNvCxnSpPr/>
            <p:nvPr/>
          </p:nvCxnSpPr>
          <p:spPr>
            <a:xfrm>
              <a:off x="339278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48803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4353092" y="2025565"/>
            <a:ext cx="341934" cy="823340"/>
            <a:chOff x="3146100" y="1894148"/>
            <a:chExt cx="341934" cy="279075"/>
          </a:xfrm>
        </p:grpSpPr>
        <p:cxnSp>
          <p:nvCxnSpPr>
            <p:cNvPr id="29" name="直接连接符 28"/>
            <p:cNvCxnSpPr/>
            <p:nvPr/>
          </p:nvCxnSpPr>
          <p:spPr>
            <a:xfrm>
              <a:off x="3146100" y="1894148"/>
              <a:ext cx="0" cy="279075"/>
            </a:xfrm>
            <a:prstGeom prst="line">
              <a:avLst/>
            </a:prstGeom>
            <a:noFill/>
            <a:ln w="0" cap="flat" cmpd="sng" algn="ctr">
              <a:solidFill>
                <a:srgbClr val="002060"/>
              </a:solidFill>
              <a:prstDash val="solid"/>
            </a:ln>
            <a:effectLst/>
          </p:spPr>
        </p:cxnSp>
        <p:cxnSp>
          <p:nvCxnSpPr>
            <p:cNvPr id="30" name="直接连接符 29"/>
            <p:cNvCxnSpPr/>
            <p:nvPr/>
          </p:nvCxnSpPr>
          <p:spPr>
            <a:xfrm>
              <a:off x="3241350" y="1894148"/>
              <a:ext cx="0" cy="279075"/>
            </a:xfrm>
            <a:prstGeom prst="line">
              <a:avLst/>
            </a:prstGeom>
            <a:noFill/>
            <a:ln w="0" cap="flat" cmpd="sng" algn="ctr">
              <a:solidFill>
                <a:srgbClr val="002060"/>
              </a:solidFill>
              <a:prstDash val="solid"/>
            </a:ln>
            <a:effectLst/>
          </p:spPr>
        </p:cxnSp>
        <p:cxnSp>
          <p:nvCxnSpPr>
            <p:cNvPr id="31" name="直接连接符 30"/>
            <p:cNvCxnSpPr/>
            <p:nvPr/>
          </p:nvCxnSpPr>
          <p:spPr>
            <a:xfrm>
              <a:off x="339278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8803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5872203" y="2025565"/>
            <a:ext cx="341934" cy="831968"/>
            <a:chOff x="3146100" y="1894148"/>
            <a:chExt cx="341934" cy="279075"/>
          </a:xfrm>
        </p:grpSpPr>
        <p:cxnSp>
          <p:nvCxnSpPr>
            <p:cNvPr id="34" name="直接连接符 33"/>
            <p:cNvCxnSpPr/>
            <p:nvPr/>
          </p:nvCxnSpPr>
          <p:spPr>
            <a:xfrm>
              <a:off x="3146100" y="1894148"/>
              <a:ext cx="0" cy="279075"/>
            </a:xfrm>
            <a:prstGeom prst="line">
              <a:avLst/>
            </a:prstGeom>
            <a:noFill/>
            <a:ln w="0" cap="flat" cmpd="sng" algn="ctr">
              <a:solidFill>
                <a:srgbClr val="002060"/>
              </a:solidFill>
              <a:prstDash val="solid"/>
            </a:ln>
            <a:effectLst/>
          </p:spPr>
        </p:cxnSp>
        <p:cxnSp>
          <p:nvCxnSpPr>
            <p:cNvPr id="35" name="直接连接符 34"/>
            <p:cNvCxnSpPr/>
            <p:nvPr/>
          </p:nvCxnSpPr>
          <p:spPr>
            <a:xfrm>
              <a:off x="3241350" y="1894148"/>
              <a:ext cx="0" cy="279075"/>
            </a:xfrm>
            <a:prstGeom prst="line">
              <a:avLst/>
            </a:prstGeom>
            <a:noFill/>
            <a:ln w="0" cap="flat" cmpd="sng" algn="ctr">
              <a:solidFill>
                <a:srgbClr val="002060"/>
              </a:solidFill>
              <a:prstDash val="solid"/>
            </a:ln>
            <a:effectLst/>
          </p:spPr>
        </p:cxnSp>
        <p:cxnSp>
          <p:nvCxnSpPr>
            <p:cNvPr id="36" name="直接连接符 35"/>
            <p:cNvCxnSpPr/>
            <p:nvPr/>
          </p:nvCxnSpPr>
          <p:spPr>
            <a:xfrm>
              <a:off x="339278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488034" y="1894148"/>
              <a:ext cx="0" cy="279075"/>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3210428" y="1019241"/>
            <a:ext cx="3153378" cy="369332"/>
          </a:xfrm>
          <a:prstGeom prst="rect">
            <a:avLst/>
          </a:prstGeom>
          <a:noFill/>
        </p:spPr>
        <p:txBody>
          <a:bodyPr wrap="square" rtlCol="0">
            <a:noAutofit/>
          </a:bodyPr>
          <a:lstStyle/>
          <a:p>
            <a:pPr fontAlgn="ctr"/>
            <a:r>
              <a:rPr lang="en-US">
                <a:solidFill>
                  <a:srgbClr val="00B0F0"/>
                </a:solidFill>
                <a:latin typeface="Arial" panose="020B0604020202020204" pitchFamily="34" charset="0"/>
              </a:rPr>
              <a:t>Compute Farm(</a:t>
            </a:r>
            <a:r>
              <a:rPr lang="en-US">
                <a:solidFill>
                  <a:srgbClr val="FF0000"/>
                </a:solidFill>
                <a:latin typeface="Arial" panose="020B0604020202020204" pitchFamily="34" charset="0"/>
              </a:rPr>
              <a:t>50000+</a:t>
            </a:r>
            <a:r>
              <a:rPr lang="en-US">
                <a:solidFill>
                  <a:srgbClr val="00B0F0"/>
                </a:solidFill>
                <a:latin typeface="Arial" panose="020B0604020202020204" pitchFamily="34" charset="0"/>
              </a:rPr>
              <a:t>)</a:t>
            </a:r>
            <a:endParaRPr lang="en-US" altLang="zh-CN" kern="0">
              <a:solidFill>
                <a:srgbClr val="00B0F0"/>
              </a:solidFill>
              <a:latin typeface="Arial" panose="020B0604020202020204" pitchFamily="34" charset="0"/>
              <a:ea typeface="微软雅黑" panose="020B0503020204020204" pitchFamily="34" charset="-122"/>
            </a:endParaRPr>
          </a:p>
        </p:txBody>
      </p:sp>
      <p:cxnSp>
        <p:nvCxnSpPr>
          <p:cNvPr id="40" name="直接连接符 39"/>
          <p:cNvCxnSpPr/>
          <p:nvPr/>
        </p:nvCxnSpPr>
        <p:spPr>
          <a:xfrm>
            <a:off x="1281254" y="6273117"/>
            <a:ext cx="6494190" cy="0"/>
          </a:xfrm>
          <a:prstGeom prst="line">
            <a:avLst/>
          </a:prstGeom>
          <a:noFill/>
          <a:ln w="9525" cap="flat" cmpd="sng" algn="ctr">
            <a:solidFill>
              <a:srgbClr val="F8B53C"/>
            </a:solidFill>
            <a:prstDash val="solid"/>
          </a:ln>
          <a:effectLst/>
        </p:spPr>
      </p:cxnSp>
      <p:pic>
        <p:nvPicPr>
          <p:cNvPr id="41" name="Picture 2"/>
          <p:cNvPicPr>
            <a:picLocks noChangeAspect="1" noChangeArrowheads="1"/>
          </p:cNvPicPr>
          <p:nvPr/>
        </p:nvPicPr>
        <p:blipFill>
          <a:blip r:embed="rId3" cstate="print"/>
          <a:srcRect/>
          <a:stretch>
            <a:fillRect/>
          </a:stretch>
        </p:blipFill>
        <p:spPr bwMode="auto">
          <a:xfrm>
            <a:off x="6643414" y="2439897"/>
            <a:ext cx="492635" cy="93435"/>
          </a:xfrm>
          <a:prstGeom prst="rect">
            <a:avLst/>
          </a:prstGeom>
          <a:noFill/>
          <a:ln w="9525">
            <a:noFill/>
            <a:miter lim="800000"/>
            <a:headEnd/>
            <a:tailEnd/>
          </a:ln>
        </p:spPr>
      </p:pic>
      <p:pic>
        <p:nvPicPr>
          <p:cNvPr id="42" name="Picture 2"/>
          <p:cNvPicPr>
            <a:picLocks noChangeAspect="1" noChangeArrowheads="1"/>
          </p:cNvPicPr>
          <p:nvPr/>
        </p:nvPicPr>
        <p:blipFill>
          <a:blip r:embed="rId3" cstate="print"/>
          <a:srcRect/>
          <a:stretch>
            <a:fillRect/>
          </a:stretch>
        </p:blipFill>
        <p:spPr bwMode="auto">
          <a:xfrm>
            <a:off x="6642235" y="2543405"/>
            <a:ext cx="492635" cy="93435"/>
          </a:xfrm>
          <a:prstGeom prst="rect">
            <a:avLst/>
          </a:prstGeom>
          <a:noFill/>
          <a:ln w="9525">
            <a:noFill/>
            <a:miter lim="800000"/>
            <a:headEnd/>
            <a:tailEnd/>
          </a:ln>
        </p:spPr>
      </p:pic>
      <p:grpSp>
        <p:nvGrpSpPr>
          <p:cNvPr id="104" name="组合 103"/>
          <p:cNvGrpSpPr/>
          <p:nvPr/>
        </p:nvGrpSpPr>
        <p:grpSpPr>
          <a:xfrm>
            <a:off x="1324967" y="3617076"/>
            <a:ext cx="1243598" cy="2000187"/>
            <a:chOff x="1712252" y="2888145"/>
            <a:chExt cx="1243598" cy="2000187"/>
          </a:xfrm>
        </p:grpSpPr>
        <p:grpSp>
          <p:nvGrpSpPr>
            <p:cNvPr id="61" name="组合 60"/>
            <p:cNvGrpSpPr/>
            <p:nvPr/>
          </p:nvGrpSpPr>
          <p:grpSpPr>
            <a:xfrm>
              <a:off x="1777514" y="3153468"/>
              <a:ext cx="1099882" cy="1695856"/>
              <a:chOff x="919756" y="2589422"/>
              <a:chExt cx="1826491" cy="1695856"/>
            </a:xfrm>
          </p:grpSpPr>
          <p:grpSp>
            <p:nvGrpSpPr>
              <p:cNvPr id="43" name="组合 42"/>
              <p:cNvGrpSpPr/>
              <p:nvPr/>
            </p:nvGrpSpPr>
            <p:grpSpPr>
              <a:xfrm>
                <a:off x="926025" y="2589422"/>
                <a:ext cx="1820222" cy="259154"/>
                <a:chOff x="698118" y="588880"/>
                <a:chExt cx="4053882" cy="1489434"/>
              </a:xfrm>
            </p:grpSpPr>
            <p:pic>
              <p:nvPicPr>
                <p:cNvPr id="44" name="图片 43"/>
                <p:cNvPicPr>
                  <a:picLocks noChangeAspect="1"/>
                </p:cNvPicPr>
                <p:nvPr/>
              </p:nvPicPr>
              <p:blipFill>
                <a:blip r:embed="rId4" cstate="print"/>
                <a:stretch>
                  <a:fillRect/>
                </a:stretch>
              </p:blipFill>
              <p:spPr>
                <a:xfrm>
                  <a:off x="698118" y="588880"/>
                  <a:ext cx="4053882" cy="779821"/>
                </a:xfrm>
                <a:prstGeom prst="rect">
                  <a:avLst/>
                </a:prstGeom>
              </p:spPr>
            </p:pic>
            <p:pic>
              <p:nvPicPr>
                <p:cNvPr id="45" name="图片 44"/>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46" name="组合 45"/>
              <p:cNvGrpSpPr/>
              <p:nvPr/>
            </p:nvGrpSpPr>
            <p:grpSpPr>
              <a:xfrm>
                <a:off x="926024" y="2877507"/>
                <a:ext cx="1820222" cy="259154"/>
                <a:chOff x="698118" y="588880"/>
                <a:chExt cx="4053882" cy="1489434"/>
              </a:xfrm>
            </p:grpSpPr>
            <p:pic>
              <p:nvPicPr>
                <p:cNvPr id="47" name="图片 46"/>
                <p:cNvPicPr>
                  <a:picLocks noChangeAspect="1"/>
                </p:cNvPicPr>
                <p:nvPr/>
              </p:nvPicPr>
              <p:blipFill>
                <a:blip r:embed="rId4" cstate="print"/>
                <a:stretch>
                  <a:fillRect/>
                </a:stretch>
              </p:blipFill>
              <p:spPr>
                <a:xfrm>
                  <a:off x="698118" y="588880"/>
                  <a:ext cx="4053882" cy="779821"/>
                </a:xfrm>
                <a:prstGeom prst="rect">
                  <a:avLst/>
                </a:prstGeom>
              </p:spPr>
            </p:pic>
            <p:pic>
              <p:nvPicPr>
                <p:cNvPr id="48" name="图片 47"/>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49" name="组合 48"/>
              <p:cNvGrpSpPr/>
              <p:nvPr/>
            </p:nvGrpSpPr>
            <p:grpSpPr>
              <a:xfrm>
                <a:off x="919756" y="3166044"/>
                <a:ext cx="1820222" cy="259154"/>
                <a:chOff x="698118" y="588880"/>
                <a:chExt cx="4053882" cy="1489434"/>
              </a:xfrm>
            </p:grpSpPr>
            <p:pic>
              <p:nvPicPr>
                <p:cNvPr id="50" name="图片 49"/>
                <p:cNvPicPr>
                  <a:picLocks noChangeAspect="1"/>
                </p:cNvPicPr>
                <p:nvPr/>
              </p:nvPicPr>
              <p:blipFill>
                <a:blip r:embed="rId4" cstate="print"/>
                <a:stretch>
                  <a:fillRect/>
                </a:stretch>
              </p:blipFill>
              <p:spPr>
                <a:xfrm>
                  <a:off x="698118" y="588880"/>
                  <a:ext cx="4053882" cy="779821"/>
                </a:xfrm>
                <a:prstGeom prst="rect">
                  <a:avLst/>
                </a:prstGeom>
              </p:spPr>
            </p:pic>
            <p:pic>
              <p:nvPicPr>
                <p:cNvPr id="51" name="图片 50"/>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52" name="组合 51"/>
              <p:cNvGrpSpPr/>
              <p:nvPr/>
            </p:nvGrpSpPr>
            <p:grpSpPr>
              <a:xfrm>
                <a:off x="926023" y="3449926"/>
                <a:ext cx="1820222" cy="259154"/>
                <a:chOff x="698118" y="588880"/>
                <a:chExt cx="4053882" cy="1489434"/>
              </a:xfrm>
            </p:grpSpPr>
            <p:pic>
              <p:nvPicPr>
                <p:cNvPr id="53" name="图片 52"/>
                <p:cNvPicPr>
                  <a:picLocks noChangeAspect="1"/>
                </p:cNvPicPr>
                <p:nvPr/>
              </p:nvPicPr>
              <p:blipFill>
                <a:blip r:embed="rId4" cstate="print"/>
                <a:stretch>
                  <a:fillRect/>
                </a:stretch>
              </p:blipFill>
              <p:spPr>
                <a:xfrm>
                  <a:off x="698118" y="588880"/>
                  <a:ext cx="4053882" cy="779821"/>
                </a:xfrm>
                <a:prstGeom prst="rect">
                  <a:avLst/>
                </a:prstGeom>
              </p:spPr>
            </p:pic>
            <p:pic>
              <p:nvPicPr>
                <p:cNvPr id="54" name="图片 53"/>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55" name="组合 54"/>
              <p:cNvGrpSpPr/>
              <p:nvPr/>
            </p:nvGrpSpPr>
            <p:grpSpPr>
              <a:xfrm>
                <a:off x="926023" y="3742242"/>
                <a:ext cx="1820222" cy="259154"/>
                <a:chOff x="698118" y="588880"/>
                <a:chExt cx="4053882" cy="1489434"/>
              </a:xfrm>
            </p:grpSpPr>
            <p:pic>
              <p:nvPicPr>
                <p:cNvPr id="56" name="图片 55"/>
                <p:cNvPicPr>
                  <a:picLocks noChangeAspect="1"/>
                </p:cNvPicPr>
                <p:nvPr/>
              </p:nvPicPr>
              <p:blipFill>
                <a:blip r:embed="rId4" cstate="print"/>
                <a:stretch>
                  <a:fillRect/>
                </a:stretch>
              </p:blipFill>
              <p:spPr>
                <a:xfrm>
                  <a:off x="698118" y="588880"/>
                  <a:ext cx="4053882" cy="779821"/>
                </a:xfrm>
                <a:prstGeom prst="rect">
                  <a:avLst/>
                </a:prstGeom>
              </p:spPr>
            </p:pic>
            <p:pic>
              <p:nvPicPr>
                <p:cNvPr id="57" name="图片 56"/>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58" name="组合 57"/>
              <p:cNvGrpSpPr/>
              <p:nvPr/>
            </p:nvGrpSpPr>
            <p:grpSpPr>
              <a:xfrm>
                <a:off x="921657" y="4026124"/>
                <a:ext cx="1820222" cy="259154"/>
                <a:chOff x="698118" y="588880"/>
                <a:chExt cx="4053882" cy="1489434"/>
              </a:xfrm>
            </p:grpSpPr>
            <p:pic>
              <p:nvPicPr>
                <p:cNvPr id="59" name="图片 58"/>
                <p:cNvPicPr>
                  <a:picLocks noChangeAspect="1"/>
                </p:cNvPicPr>
                <p:nvPr/>
              </p:nvPicPr>
              <p:blipFill>
                <a:blip r:embed="rId4" cstate="print"/>
                <a:stretch>
                  <a:fillRect/>
                </a:stretch>
              </p:blipFill>
              <p:spPr>
                <a:xfrm>
                  <a:off x="698118" y="588880"/>
                  <a:ext cx="4053882" cy="779821"/>
                </a:xfrm>
                <a:prstGeom prst="rect">
                  <a:avLst/>
                </a:prstGeom>
              </p:spPr>
            </p:pic>
            <p:pic>
              <p:nvPicPr>
                <p:cNvPr id="60" name="图片 59"/>
                <p:cNvPicPr>
                  <a:picLocks noChangeAspect="1"/>
                </p:cNvPicPr>
                <p:nvPr/>
              </p:nvPicPr>
              <p:blipFill>
                <a:blip r:embed="rId4" cstate="print"/>
                <a:stretch>
                  <a:fillRect/>
                </a:stretch>
              </p:blipFill>
              <p:spPr>
                <a:xfrm>
                  <a:off x="698118" y="1298493"/>
                  <a:ext cx="4053882" cy="779821"/>
                </a:xfrm>
                <a:prstGeom prst="rect">
                  <a:avLst/>
                </a:prstGeom>
              </p:spPr>
            </p:pic>
          </p:grpSp>
        </p:grpSp>
        <p:sp>
          <p:nvSpPr>
            <p:cNvPr id="96" name="矩形 95"/>
            <p:cNvSpPr/>
            <p:nvPr/>
          </p:nvSpPr>
          <p:spPr>
            <a:xfrm>
              <a:off x="1712252" y="2888145"/>
              <a:ext cx="1243598" cy="2000187"/>
            </a:xfrm>
            <a:prstGeom prst="rect">
              <a:avLst/>
            </a:prstGeom>
            <a:noFill/>
            <a:ln w="12700"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97" name="文本框 96"/>
            <p:cNvSpPr txBox="1"/>
            <p:nvPr/>
          </p:nvSpPr>
          <p:spPr>
            <a:xfrm>
              <a:off x="1847630" y="2913853"/>
              <a:ext cx="787560" cy="276999"/>
            </a:xfrm>
            <a:prstGeom prst="rect">
              <a:avLst/>
            </a:prstGeom>
            <a:noFill/>
          </p:spPr>
          <p:txBody>
            <a:bodyPr wrap="square" rtlCol="0">
              <a:noAutofit/>
            </a:bodyPr>
            <a:lstStyle/>
            <a:p>
              <a:pPr algn="ctr" fontAlgn="ctr"/>
              <a:r>
                <a:rPr lang="en-US" sz="1200">
                  <a:solidFill>
                    <a:srgbClr val="1D1D1A"/>
                  </a:solidFill>
                  <a:latin typeface="Arial" panose="020B0604020202020204" pitchFamily="34" charset="0"/>
                </a:rPr>
                <a:t>Rack1</a:t>
              </a:r>
              <a:endParaRPr lang="en-US" altLang="zh-CN" sz="1200" kern="0">
                <a:solidFill>
                  <a:srgbClr val="1D1D1A"/>
                </a:solidFill>
                <a:latin typeface="Arial" panose="020B0604020202020204" pitchFamily="34" charset="0"/>
                <a:ea typeface="微软雅黑" panose="020B0503020204020204" pitchFamily="34" charset="-122"/>
              </a:endParaRPr>
            </a:p>
          </p:txBody>
        </p:sp>
      </p:grpSp>
      <p:grpSp>
        <p:nvGrpSpPr>
          <p:cNvPr id="105" name="组合 104"/>
          <p:cNvGrpSpPr/>
          <p:nvPr/>
        </p:nvGrpSpPr>
        <p:grpSpPr>
          <a:xfrm>
            <a:off x="2959131" y="3621152"/>
            <a:ext cx="1243598" cy="2000187"/>
            <a:chOff x="3069962" y="2892221"/>
            <a:chExt cx="1243598" cy="2000187"/>
          </a:xfrm>
        </p:grpSpPr>
        <p:grpSp>
          <p:nvGrpSpPr>
            <p:cNvPr id="69" name="组合 68"/>
            <p:cNvGrpSpPr/>
            <p:nvPr/>
          </p:nvGrpSpPr>
          <p:grpSpPr>
            <a:xfrm>
              <a:off x="3132245" y="3158031"/>
              <a:ext cx="1099882" cy="1695856"/>
              <a:chOff x="919756" y="2589422"/>
              <a:chExt cx="1826491" cy="1695856"/>
            </a:xfrm>
          </p:grpSpPr>
          <p:grpSp>
            <p:nvGrpSpPr>
              <p:cNvPr id="70" name="组合 69"/>
              <p:cNvGrpSpPr/>
              <p:nvPr/>
            </p:nvGrpSpPr>
            <p:grpSpPr>
              <a:xfrm>
                <a:off x="926025" y="2589422"/>
                <a:ext cx="1820222" cy="259154"/>
                <a:chOff x="698118" y="588880"/>
                <a:chExt cx="4053882" cy="1489434"/>
              </a:xfrm>
            </p:grpSpPr>
            <p:pic>
              <p:nvPicPr>
                <p:cNvPr id="86" name="图片 85"/>
                <p:cNvPicPr>
                  <a:picLocks noChangeAspect="1"/>
                </p:cNvPicPr>
                <p:nvPr/>
              </p:nvPicPr>
              <p:blipFill>
                <a:blip r:embed="rId4" cstate="print"/>
                <a:stretch>
                  <a:fillRect/>
                </a:stretch>
              </p:blipFill>
              <p:spPr>
                <a:xfrm>
                  <a:off x="698118" y="588880"/>
                  <a:ext cx="4053882" cy="779821"/>
                </a:xfrm>
                <a:prstGeom prst="rect">
                  <a:avLst/>
                </a:prstGeom>
              </p:spPr>
            </p:pic>
            <p:pic>
              <p:nvPicPr>
                <p:cNvPr id="87" name="图片 86"/>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71" name="组合 70"/>
              <p:cNvGrpSpPr/>
              <p:nvPr/>
            </p:nvGrpSpPr>
            <p:grpSpPr>
              <a:xfrm>
                <a:off x="926024" y="2877507"/>
                <a:ext cx="1820222" cy="259154"/>
                <a:chOff x="698118" y="588880"/>
                <a:chExt cx="4053882" cy="1489434"/>
              </a:xfrm>
            </p:grpSpPr>
            <p:pic>
              <p:nvPicPr>
                <p:cNvPr id="84" name="图片 83"/>
                <p:cNvPicPr>
                  <a:picLocks noChangeAspect="1"/>
                </p:cNvPicPr>
                <p:nvPr/>
              </p:nvPicPr>
              <p:blipFill>
                <a:blip r:embed="rId4" cstate="print"/>
                <a:stretch>
                  <a:fillRect/>
                </a:stretch>
              </p:blipFill>
              <p:spPr>
                <a:xfrm>
                  <a:off x="698118" y="588880"/>
                  <a:ext cx="4053882" cy="779821"/>
                </a:xfrm>
                <a:prstGeom prst="rect">
                  <a:avLst/>
                </a:prstGeom>
              </p:spPr>
            </p:pic>
            <p:pic>
              <p:nvPicPr>
                <p:cNvPr id="85" name="图片 84"/>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72" name="组合 71"/>
              <p:cNvGrpSpPr/>
              <p:nvPr/>
            </p:nvGrpSpPr>
            <p:grpSpPr>
              <a:xfrm>
                <a:off x="919756" y="3166044"/>
                <a:ext cx="1820222" cy="259154"/>
                <a:chOff x="698118" y="588880"/>
                <a:chExt cx="4053882" cy="1489434"/>
              </a:xfrm>
            </p:grpSpPr>
            <p:pic>
              <p:nvPicPr>
                <p:cNvPr id="82" name="图片 81"/>
                <p:cNvPicPr>
                  <a:picLocks noChangeAspect="1"/>
                </p:cNvPicPr>
                <p:nvPr/>
              </p:nvPicPr>
              <p:blipFill>
                <a:blip r:embed="rId4" cstate="print"/>
                <a:stretch>
                  <a:fillRect/>
                </a:stretch>
              </p:blipFill>
              <p:spPr>
                <a:xfrm>
                  <a:off x="698118" y="588880"/>
                  <a:ext cx="4053882" cy="779821"/>
                </a:xfrm>
                <a:prstGeom prst="rect">
                  <a:avLst/>
                </a:prstGeom>
              </p:spPr>
            </p:pic>
            <p:pic>
              <p:nvPicPr>
                <p:cNvPr id="83" name="图片 82"/>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73" name="组合 72"/>
              <p:cNvGrpSpPr/>
              <p:nvPr/>
            </p:nvGrpSpPr>
            <p:grpSpPr>
              <a:xfrm>
                <a:off x="926023" y="3449926"/>
                <a:ext cx="1820222" cy="259154"/>
                <a:chOff x="698118" y="588880"/>
                <a:chExt cx="4053882" cy="1489434"/>
              </a:xfrm>
            </p:grpSpPr>
            <p:pic>
              <p:nvPicPr>
                <p:cNvPr id="80" name="图片 79"/>
                <p:cNvPicPr>
                  <a:picLocks noChangeAspect="1"/>
                </p:cNvPicPr>
                <p:nvPr/>
              </p:nvPicPr>
              <p:blipFill>
                <a:blip r:embed="rId4" cstate="print"/>
                <a:stretch>
                  <a:fillRect/>
                </a:stretch>
              </p:blipFill>
              <p:spPr>
                <a:xfrm>
                  <a:off x="698118" y="588880"/>
                  <a:ext cx="4053882" cy="779821"/>
                </a:xfrm>
                <a:prstGeom prst="rect">
                  <a:avLst/>
                </a:prstGeom>
              </p:spPr>
            </p:pic>
            <p:pic>
              <p:nvPicPr>
                <p:cNvPr id="81" name="图片 80"/>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74" name="组合 73"/>
              <p:cNvGrpSpPr/>
              <p:nvPr/>
            </p:nvGrpSpPr>
            <p:grpSpPr>
              <a:xfrm>
                <a:off x="926023" y="3742242"/>
                <a:ext cx="1820222" cy="259154"/>
                <a:chOff x="698118" y="588880"/>
                <a:chExt cx="4053882" cy="1489434"/>
              </a:xfrm>
            </p:grpSpPr>
            <p:pic>
              <p:nvPicPr>
                <p:cNvPr id="78" name="图片 77"/>
                <p:cNvPicPr>
                  <a:picLocks noChangeAspect="1"/>
                </p:cNvPicPr>
                <p:nvPr/>
              </p:nvPicPr>
              <p:blipFill>
                <a:blip r:embed="rId4" cstate="print"/>
                <a:stretch>
                  <a:fillRect/>
                </a:stretch>
              </p:blipFill>
              <p:spPr>
                <a:xfrm>
                  <a:off x="698118" y="588880"/>
                  <a:ext cx="4053882" cy="779821"/>
                </a:xfrm>
                <a:prstGeom prst="rect">
                  <a:avLst/>
                </a:prstGeom>
              </p:spPr>
            </p:pic>
            <p:pic>
              <p:nvPicPr>
                <p:cNvPr id="79" name="图片 78"/>
                <p:cNvPicPr>
                  <a:picLocks noChangeAspect="1"/>
                </p:cNvPicPr>
                <p:nvPr/>
              </p:nvPicPr>
              <p:blipFill>
                <a:blip r:embed="rId4" cstate="print"/>
                <a:stretch>
                  <a:fillRect/>
                </a:stretch>
              </p:blipFill>
              <p:spPr>
                <a:xfrm>
                  <a:off x="698118" y="1298493"/>
                  <a:ext cx="4053882" cy="779821"/>
                </a:xfrm>
                <a:prstGeom prst="rect">
                  <a:avLst/>
                </a:prstGeom>
              </p:spPr>
            </p:pic>
          </p:grpSp>
          <p:grpSp>
            <p:nvGrpSpPr>
              <p:cNvPr id="75" name="组合 74"/>
              <p:cNvGrpSpPr/>
              <p:nvPr/>
            </p:nvGrpSpPr>
            <p:grpSpPr>
              <a:xfrm>
                <a:off x="921657" y="4026124"/>
                <a:ext cx="1820222" cy="259154"/>
                <a:chOff x="698118" y="588880"/>
                <a:chExt cx="4053882" cy="1489434"/>
              </a:xfrm>
            </p:grpSpPr>
            <p:pic>
              <p:nvPicPr>
                <p:cNvPr id="76" name="图片 75"/>
                <p:cNvPicPr>
                  <a:picLocks noChangeAspect="1"/>
                </p:cNvPicPr>
                <p:nvPr/>
              </p:nvPicPr>
              <p:blipFill>
                <a:blip r:embed="rId4" cstate="print"/>
                <a:stretch>
                  <a:fillRect/>
                </a:stretch>
              </p:blipFill>
              <p:spPr>
                <a:xfrm>
                  <a:off x="698118" y="588880"/>
                  <a:ext cx="4053882" cy="779821"/>
                </a:xfrm>
                <a:prstGeom prst="rect">
                  <a:avLst/>
                </a:prstGeom>
              </p:spPr>
            </p:pic>
            <p:pic>
              <p:nvPicPr>
                <p:cNvPr id="77" name="图片 76"/>
                <p:cNvPicPr>
                  <a:picLocks noChangeAspect="1"/>
                </p:cNvPicPr>
                <p:nvPr/>
              </p:nvPicPr>
              <p:blipFill>
                <a:blip r:embed="rId4" cstate="print"/>
                <a:stretch>
                  <a:fillRect/>
                </a:stretch>
              </p:blipFill>
              <p:spPr>
                <a:xfrm>
                  <a:off x="698118" y="1298493"/>
                  <a:ext cx="4053882" cy="779821"/>
                </a:xfrm>
                <a:prstGeom prst="rect">
                  <a:avLst/>
                </a:prstGeom>
              </p:spPr>
            </p:pic>
          </p:grpSp>
        </p:grpSp>
        <p:sp>
          <p:nvSpPr>
            <p:cNvPr id="98" name="矩形 97"/>
            <p:cNvSpPr/>
            <p:nvPr/>
          </p:nvSpPr>
          <p:spPr>
            <a:xfrm>
              <a:off x="3069962" y="2892221"/>
              <a:ext cx="1243598" cy="2000187"/>
            </a:xfrm>
            <a:prstGeom prst="rect">
              <a:avLst/>
            </a:prstGeom>
            <a:noFill/>
            <a:ln w="12700"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99" name="文本框 98"/>
            <p:cNvSpPr txBox="1"/>
            <p:nvPr/>
          </p:nvSpPr>
          <p:spPr>
            <a:xfrm>
              <a:off x="3226606" y="2917929"/>
              <a:ext cx="787560" cy="276999"/>
            </a:xfrm>
            <a:prstGeom prst="rect">
              <a:avLst/>
            </a:prstGeom>
            <a:noFill/>
          </p:spPr>
          <p:txBody>
            <a:bodyPr wrap="square" rtlCol="0">
              <a:noAutofit/>
            </a:bodyPr>
            <a:lstStyle/>
            <a:p>
              <a:pPr algn="ctr" fontAlgn="ctr"/>
              <a:r>
                <a:rPr lang="en-US" sz="1200" err="1">
                  <a:solidFill>
                    <a:srgbClr val="1D1D1A"/>
                  </a:solidFill>
                  <a:latin typeface="Arial" panose="020B0604020202020204" pitchFamily="34" charset="0"/>
                </a:rPr>
                <a:t>Rackn</a:t>
              </a:r>
              <a:endParaRPr lang="en-US" altLang="zh-CN" sz="1200" kern="0">
                <a:solidFill>
                  <a:srgbClr val="1D1D1A"/>
                </a:solidFill>
                <a:latin typeface="Arial" panose="020B0604020202020204" pitchFamily="34" charset="0"/>
                <a:ea typeface="微软雅黑" panose="020B0503020204020204" pitchFamily="34" charset="-122"/>
              </a:endParaRPr>
            </a:p>
          </p:txBody>
        </p:sp>
      </p:grpSp>
      <p:grpSp>
        <p:nvGrpSpPr>
          <p:cNvPr id="106" name="组合 105"/>
          <p:cNvGrpSpPr/>
          <p:nvPr/>
        </p:nvGrpSpPr>
        <p:grpSpPr>
          <a:xfrm>
            <a:off x="4679430" y="3635159"/>
            <a:ext cx="1243598" cy="2000187"/>
            <a:chOff x="5151778" y="2906228"/>
            <a:chExt cx="1243598" cy="2000187"/>
          </a:xfrm>
        </p:grpSpPr>
        <p:grpSp>
          <p:nvGrpSpPr>
            <p:cNvPr id="68" name="组合 67"/>
            <p:cNvGrpSpPr/>
            <p:nvPr/>
          </p:nvGrpSpPr>
          <p:grpSpPr>
            <a:xfrm>
              <a:off x="5225611" y="3153468"/>
              <a:ext cx="1075468" cy="1706374"/>
              <a:chOff x="3566931" y="3058439"/>
              <a:chExt cx="1075468" cy="1801403"/>
            </a:xfrm>
          </p:grpSpPr>
          <p:pic>
            <p:nvPicPr>
              <p:cNvPr id="62" name="图片 61"/>
              <p:cNvPicPr>
                <a:picLocks noChangeAspect="1"/>
              </p:cNvPicPr>
              <p:nvPr/>
            </p:nvPicPr>
            <p:blipFill>
              <a:blip r:embed="rId5" cstate="print"/>
              <a:stretch>
                <a:fillRect/>
              </a:stretch>
            </p:blipFill>
            <p:spPr>
              <a:xfrm>
                <a:off x="3575108" y="3058439"/>
                <a:ext cx="1067291" cy="273159"/>
              </a:xfrm>
              <a:prstGeom prst="rect">
                <a:avLst/>
              </a:prstGeom>
            </p:spPr>
          </p:pic>
          <p:pic>
            <p:nvPicPr>
              <p:cNvPr id="63" name="图片 62"/>
              <p:cNvPicPr>
                <a:picLocks noChangeAspect="1"/>
              </p:cNvPicPr>
              <p:nvPr/>
            </p:nvPicPr>
            <p:blipFill>
              <a:blip r:embed="rId5" cstate="print"/>
              <a:stretch>
                <a:fillRect/>
              </a:stretch>
            </p:blipFill>
            <p:spPr>
              <a:xfrm>
                <a:off x="3575108" y="3360177"/>
                <a:ext cx="1067291" cy="273159"/>
              </a:xfrm>
              <a:prstGeom prst="rect">
                <a:avLst/>
              </a:prstGeom>
            </p:spPr>
          </p:pic>
          <p:pic>
            <p:nvPicPr>
              <p:cNvPr id="64" name="图片 63"/>
              <p:cNvPicPr>
                <a:picLocks noChangeAspect="1"/>
              </p:cNvPicPr>
              <p:nvPr/>
            </p:nvPicPr>
            <p:blipFill>
              <a:blip r:embed="rId5" cstate="print"/>
              <a:stretch>
                <a:fillRect/>
              </a:stretch>
            </p:blipFill>
            <p:spPr>
              <a:xfrm>
                <a:off x="3568623" y="3668143"/>
                <a:ext cx="1067291" cy="273159"/>
              </a:xfrm>
              <a:prstGeom prst="rect">
                <a:avLst/>
              </a:prstGeom>
            </p:spPr>
          </p:pic>
          <p:pic>
            <p:nvPicPr>
              <p:cNvPr id="65" name="图片 64"/>
              <p:cNvPicPr>
                <a:picLocks noChangeAspect="1"/>
              </p:cNvPicPr>
              <p:nvPr/>
            </p:nvPicPr>
            <p:blipFill>
              <a:blip r:embed="rId5" cstate="print"/>
              <a:stretch>
                <a:fillRect/>
              </a:stretch>
            </p:blipFill>
            <p:spPr>
              <a:xfrm>
                <a:off x="3568623" y="3980514"/>
                <a:ext cx="1067291" cy="273159"/>
              </a:xfrm>
              <a:prstGeom prst="rect">
                <a:avLst/>
              </a:prstGeom>
            </p:spPr>
          </p:pic>
          <p:pic>
            <p:nvPicPr>
              <p:cNvPr id="66" name="图片 65"/>
              <p:cNvPicPr>
                <a:picLocks noChangeAspect="1"/>
              </p:cNvPicPr>
              <p:nvPr/>
            </p:nvPicPr>
            <p:blipFill>
              <a:blip r:embed="rId5" cstate="print"/>
              <a:stretch>
                <a:fillRect/>
              </a:stretch>
            </p:blipFill>
            <p:spPr>
              <a:xfrm>
                <a:off x="3566931" y="4273102"/>
                <a:ext cx="1067291" cy="273159"/>
              </a:xfrm>
              <a:prstGeom prst="rect">
                <a:avLst/>
              </a:prstGeom>
            </p:spPr>
          </p:pic>
          <p:pic>
            <p:nvPicPr>
              <p:cNvPr id="67" name="图片 66"/>
              <p:cNvPicPr>
                <a:picLocks noChangeAspect="1"/>
              </p:cNvPicPr>
              <p:nvPr/>
            </p:nvPicPr>
            <p:blipFill>
              <a:blip r:embed="rId5" cstate="print"/>
              <a:stretch>
                <a:fillRect/>
              </a:stretch>
            </p:blipFill>
            <p:spPr>
              <a:xfrm>
                <a:off x="3568622" y="4586683"/>
                <a:ext cx="1067291" cy="273159"/>
              </a:xfrm>
              <a:prstGeom prst="rect">
                <a:avLst/>
              </a:prstGeom>
            </p:spPr>
          </p:pic>
        </p:grpSp>
        <p:sp>
          <p:nvSpPr>
            <p:cNvPr id="100" name="矩形 99"/>
            <p:cNvSpPr/>
            <p:nvPr/>
          </p:nvSpPr>
          <p:spPr>
            <a:xfrm>
              <a:off x="5151778" y="2906228"/>
              <a:ext cx="1243598" cy="2000187"/>
            </a:xfrm>
            <a:prstGeom prst="rect">
              <a:avLst/>
            </a:prstGeom>
            <a:noFill/>
            <a:ln w="12700"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101" name="文本框 100"/>
            <p:cNvSpPr txBox="1"/>
            <p:nvPr/>
          </p:nvSpPr>
          <p:spPr>
            <a:xfrm>
              <a:off x="5287155" y="2931936"/>
              <a:ext cx="882531" cy="276999"/>
            </a:xfrm>
            <a:prstGeom prst="rect">
              <a:avLst/>
            </a:prstGeom>
            <a:noFill/>
          </p:spPr>
          <p:txBody>
            <a:bodyPr wrap="square" rtlCol="0">
              <a:noAutofit/>
            </a:bodyPr>
            <a:lstStyle/>
            <a:p>
              <a:pPr algn="ctr" fontAlgn="ctr"/>
              <a:r>
                <a:rPr lang="en-US" sz="1200">
                  <a:solidFill>
                    <a:srgbClr val="1D1D1A"/>
                  </a:solidFill>
                  <a:latin typeface="Arial" panose="020B0604020202020204" pitchFamily="34" charset="0"/>
                </a:rPr>
                <a:t>Rackn+1</a:t>
              </a:r>
              <a:endParaRPr lang="en-US" altLang="zh-CN" sz="1200" kern="0">
                <a:solidFill>
                  <a:srgbClr val="1D1D1A"/>
                </a:solidFill>
                <a:latin typeface="Arial" panose="020B0604020202020204" pitchFamily="34" charset="0"/>
                <a:ea typeface="微软雅黑" panose="020B0503020204020204" pitchFamily="34" charset="-122"/>
              </a:endParaRPr>
            </a:p>
          </p:txBody>
        </p:sp>
      </p:grpSp>
      <p:grpSp>
        <p:nvGrpSpPr>
          <p:cNvPr id="107" name="组合 106"/>
          <p:cNvGrpSpPr/>
          <p:nvPr/>
        </p:nvGrpSpPr>
        <p:grpSpPr>
          <a:xfrm>
            <a:off x="6221883" y="3632670"/>
            <a:ext cx="1243598" cy="2000187"/>
            <a:chOff x="6524104" y="2903739"/>
            <a:chExt cx="1243598" cy="2000187"/>
          </a:xfrm>
        </p:grpSpPr>
        <p:grpSp>
          <p:nvGrpSpPr>
            <p:cNvPr id="88" name="组合 87"/>
            <p:cNvGrpSpPr/>
            <p:nvPr/>
          </p:nvGrpSpPr>
          <p:grpSpPr>
            <a:xfrm>
              <a:off x="6612983" y="3158031"/>
              <a:ext cx="1075468" cy="1706374"/>
              <a:chOff x="3566931" y="3058439"/>
              <a:chExt cx="1075468" cy="1801403"/>
            </a:xfrm>
          </p:grpSpPr>
          <p:pic>
            <p:nvPicPr>
              <p:cNvPr id="89" name="图片 88"/>
              <p:cNvPicPr>
                <a:picLocks noChangeAspect="1"/>
              </p:cNvPicPr>
              <p:nvPr/>
            </p:nvPicPr>
            <p:blipFill>
              <a:blip r:embed="rId5" cstate="print"/>
              <a:stretch>
                <a:fillRect/>
              </a:stretch>
            </p:blipFill>
            <p:spPr>
              <a:xfrm>
                <a:off x="3575108" y="3058439"/>
                <a:ext cx="1067291" cy="273159"/>
              </a:xfrm>
              <a:prstGeom prst="rect">
                <a:avLst/>
              </a:prstGeom>
            </p:spPr>
          </p:pic>
          <p:pic>
            <p:nvPicPr>
              <p:cNvPr id="90" name="图片 89"/>
              <p:cNvPicPr>
                <a:picLocks noChangeAspect="1"/>
              </p:cNvPicPr>
              <p:nvPr/>
            </p:nvPicPr>
            <p:blipFill>
              <a:blip r:embed="rId5" cstate="print"/>
              <a:stretch>
                <a:fillRect/>
              </a:stretch>
            </p:blipFill>
            <p:spPr>
              <a:xfrm>
                <a:off x="3575108" y="3360177"/>
                <a:ext cx="1067291" cy="273159"/>
              </a:xfrm>
              <a:prstGeom prst="rect">
                <a:avLst/>
              </a:prstGeom>
            </p:spPr>
          </p:pic>
          <p:pic>
            <p:nvPicPr>
              <p:cNvPr id="91" name="图片 90"/>
              <p:cNvPicPr>
                <a:picLocks noChangeAspect="1"/>
              </p:cNvPicPr>
              <p:nvPr/>
            </p:nvPicPr>
            <p:blipFill>
              <a:blip r:embed="rId5" cstate="print"/>
              <a:stretch>
                <a:fillRect/>
              </a:stretch>
            </p:blipFill>
            <p:spPr>
              <a:xfrm>
                <a:off x="3568623" y="3668143"/>
                <a:ext cx="1067291" cy="273159"/>
              </a:xfrm>
              <a:prstGeom prst="rect">
                <a:avLst/>
              </a:prstGeom>
            </p:spPr>
          </p:pic>
          <p:pic>
            <p:nvPicPr>
              <p:cNvPr id="92" name="图片 91"/>
              <p:cNvPicPr>
                <a:picLocks noChangeAspect="1"/>
              </p:cNvPicPr>
              <p:nvPr/>
            </p:nvPicPr>
            <p:blipFill>
              <a:blip r:embed="rId5" cstate="print"/>
              <a:stretch>
                <a:fillRect/>
              </a:stretch>
            </p:blipFill>
            <p:spPr>
              <a:xfrm>
                <a:off x="3568623" y="3980514"/>
                <a:ext cx="1067291" cy="273159"/>
              </a:xfrm>
              <a:prstGeom prst="rect">
                <a:avLst/>
              </a:prstGeom>
            </p:spPr>
          </p:pic>
          <p:pic>
            <p:nvPicPr>
              <p:cNvPr id="93" name="图片 92"/>
              <p:cNvPicPr>
                <a:picLocks noChangeAspect="1"/>
              </p:cNvPicPr>
              <p:nvPr/>
            </p:nvPicPr>
            <p:blipFill>
              <a:blip r:embed="rId5" cstate="print"/>
              <a:stretch>
                <a:fillRect/>
              </a:stretch>
            </p:blipFill>
            <p:spPr>
              <a:xfrm>
                <a:off x="3566931" y="4273102"/>
                <a:ext cx="1067291" cy="273159"/>
              </a:xfrm>
              <a:prstGeom prst="rect">
                <a:avLst/>
              </a:prstGeom>
            </p:spPr>
          </p:pic>
          <p:pic>
            <p:nvPicPr>
              <p:cNvPr id="94" name="图片 93"/>
              <p:cNvPicPr>
                <a:picLocks noChangeAspect="1"/>
              </p:cNvPicPr>
              <p:nvPr/>
            </p:nvPicPr>
            <p:blipFill>
              <a:blip r:embed="rId5" cstate="print"/>
              <a:stretch>
                <a:fillRect/>
              </a:stretch>
            </p:blipFill>
            <p:spPr>
              <a:xfrm>
                <a:off x="3568622" y="4586683"/>
                <a:ext cx="1067291" cy="273159"/>
              </a:xfrm>
              <a:prstGeom prst="rect">
                <a:avLst/>
              </a:prstGeom>
            </p:spPr>
          </p:pic>
        </p:grpSp>
        <p:sp>
          <p:nvSpPr>
            <p:cNvPr id="102" name="矩形 101"/>
            <p:cNvSpPr/>
            <p:nvPr/>
          </p:nvSpPr>
          <p:spPr>
            <a:xfrm>
              <a:off x="6524104" y="2903739"/>
              <a:ext cx="1243598" cy="2000187"/>
            </a:xfrm>
            <a:prstGeom prst="rect">
              <a:avLst/>
            </a:prstGeom>
            <a:noFill/>
            <a:ln w="12700"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103" name="文本框 102"/>
            <p:cNvSpPr txBox="1"/>
            <p:nvPr/>
          </p:nvSpPr>
          <p:spPr>
            <a:xfrm>
              <a:off x="6712647" y="2929447"/>
              <a:ext cx="787560" cy="276999"/>
            </a:xfrm>
            <a:prstGeom prst="rect">
              <a:avLst/>
            </a:prstGeom>
            <a:noFill/>
          </p:spPr>
          <p:txBody>
            <a:bodyPr wrap="square" rtlCol="0">
              <a:noAutofit/>
            </a:bodyPr>
            <a:lstStyle/>
            <a:p>
              <a:pPr algn="ctr" fontAlgn="ctr"/>
              <a:r>
                <a:rPr lang="en-US" sz="1200" err="1">
                  <a:solidFill>
                    <a:srgbClr val="1D1D1A"/>
                  </a:solidFill>
                  <a:latin typeface="Arial" panose="020B0604020202020204" pitchFamily="34" charset="0"/>
                </a:rPr>
                <a:t>Rackm</a:t>
              </a:r>
              <a:endParaRPr lang="en-US" altLang="zh-CN" sz="1200" kern="0">
                <a:solidFill>
                  <a:srgbClr val="1D1D1A"/>
                </a:solidFill>
                <a:latin typeface="Arial" panose="020B0604020202020204" pitchFamily="34" charset="0"/>
                <a:ea typeface="微软雅黑" panose="020B0503020204020204" pitchFamily="34" charset="-122"/>
              </a:endParaRPr>
            </a:p>
          </p:txBody>
        </p:sp>
      </p:grpSp>
      <p:sp>
        <p:nvSpPr>
          <p:cNvPr id="108" name="文本框 107"/>
          <p:cNvSpPr txBox="1"/>
          <p:nvPr/>
        </p:nvSpPr>
        <p:spPr>
          <a:xfrm>
            <a:off x="2585808" y="4265528"/>
            <a:ext cx="457200" cy="369332"/>
          </a:xfrm>
          <a:prstGeom prst="rect">
            <a:avLst/>
          </a:prstGeom>
          <a:noFill/>
        </p:spPr>
        <p:txBody>
          <a:bodyPr wrap="square" rtlCol="0">
            <a:noAutofit/>
          </a:bodyPr>
          <a:lstStyle/>
          <a:p>
            <a:pPr fontAlgn="ctr"/>
            <a:r>
              <a:rPr lang="en-US">
                <a:solidFill>
                  <a:prstClr val="black"/>
                </a:solidFill>
                <a:latin typeface="Arial" panose="020B0604020202020204" pitchFamily="34" charset="0"/>
              </a:rPr>
              <a:t>...</a:t>
            </a:r>
            <a:endParaRPr lang="en-US" altLang="zh-CN" b="1">
              <a:solidFill>
                <a:prstClr val="black"/>
              </a:solidFill>
              <a:latin typeface="Arial" panose="020B0604020202020204" pitchFamily="34" charset="0"/>
              <a:ea typeface="微软雅黑" panose="020B0503020204020204" pitchFamily="34" charset="-122"/>
            </a:endParaRPr>
          </a:p>
        </p:txBody>
      </p:sp>
      <p:sp>
        <p:nvSpPr>
          <p:cNvPr id="109" name="文本框 108"/>
          <p:cNvSpPr txBox="1"/>
          <p:nvPr/>
        </p:nvSpPr>
        <p:spPr>
          <a:xfrm>
            <a:off x="5890540" y="4340923"/>
            <a:ext cx="457200" cy="369332"/>
          </a:xfrm>
          <a:prstGeom prst="rect">
            <a:avLst/>
          </a:prstGeom>
          <a:noFill/>
        </p:spPr>
        <p:txBody>
          <a:bodyPr wrap="square" rtlCol="0">
            <a:noAutofit/>
          </a:bodyPr>
          <a:lstStyle/>
          <a:p>
            <a:pPr fontAlgn="ctr"/>
            <a:r>
              <a:rPr lang="en-US">
                <a:solidFill>
                  <a:prstClr val="black"/>
                </a:solidFill>
                <a:latin typeface="Arial" panose="020B0604020202020204" pitchFamily="34" charset="0"/>
              </a:rPr>
              <a:t>...</a:t>
            </a:r>
            <a:endParaRPr lang="en-US" altLang="zh-CN" b="1">
              <a:solidFill>
                <a:prstClr val="black"/>
              </a:solidFill>
              <a:latin typeface="Arial" panose="020B0604020202020204" pitchFamily="34" charset="0"/>
              <a:ea typeface="微软雅黑" panose="020B0503020204020204" pitchFamily="34" charset="-122"/>
            </a:endParaRPr>
          </a:p>
        </p:txBody>
      </p:sp>
      <p:sp>
        <p:nvSpPr>
          <p:cNvPr id="110" name="文本框 109"/>
          <p:cNvSpPr txBox="1"/>
          <p:nvPr/>
        </p:nvSpPr>
        <p:spPr>
          <a:xfrm>
            <a:off x="6170737" y="1987414"/>
            <a:ext cx="1425298" cy="308374"/>
          </a:xfrm>
          <a:prstGeom prst="rect">
            <a:avLst/>
          </a:prstGeom>
          <a:noFill/>
        </p:spPr>
        <p:txBody>
          <a:bodyPr wrap="square" rtlCol="0">
            <a:noAutofit/>
          </a:bodyPr>
          <a:lstStyle/>
          <a:p>
            <a:pPr algn="ctr" fontAlgn="ctr"/>
            <a:r>
              <a:rPr lang="en-US" sz="1200">
                <a:solidFill>
                  <a:srgbClr val="00B0F0"/>
                </a:solidFill>
                <a:latin typeface="Arial" panose="020B0604020202020204" pitchFamily="34" charset="0"/>
              </a:rPr>
              <a:t>Login &amp; Job Scheduler</a:t>
            </a:r>
            <a:endParaRPr lang="en-US" altLang="zh-CN" sz="1200">
              <a:solidFill>
                <a:srgbClr val="00B0F0"/>
              </a:solidFill>
              <a:latin typeface="Arial" panose="020B0604020202020204" pitchFamily="34" charset="0"/>
              <a:ea typeface="微软雅黑" panose="020B0503020204020204" pitchFamily="34" charset="-122"/>
            </a:endParaRPr>
          </a:p>
        </p:txBody>
      </p:sp>
      <p:grpSp>
        <p:nvGrpSpPr>
          <p:cNvPr id="119" name="组合 118"/>
          <p:cNvGrpSpPr/>
          <p:nvPr/>
        </p:nvGrpSpPr>
        <p:grpSpPr>
          <a:xfrm>
            <a:off x="649931" y="1137562"/>
            <a:ext cx="1540820" cy="1333573"/>
            <a:chOff x="390316" y="621985"/>
            <a:chExt cx="1671966" cy="1549008"/>
          </a:xfrm>
        </p:grpSpPr>
        <p:sp>
          <p:nvSpPr>
            <p:cNvPr id="111" name="矩形 110"/>
            <p:cNvSpPr/>
            <p:nvPr/>
          </p:nvSpPr>
          <p:spPr>
            <a:xfrm>
              <a:off x="391525" y="621985"/>
              <a:ext cx="1669939" cy="261956"/>
            </a:xfrm>
            <a:prstGeom prst="rect">
              <a:avLst/>
            </a:prstGeom>
            <a:solidFill>
              <a:srgbClr val="00B0F0"/>
            </a:solidFill>
            <a:ln w="3175" cap="flat" cmpd="sng" algn="ctr">
              <a:solidFill>
                <a:srgbClr val="0000FF"/>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HPC Application</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2" name="矩形 111"/>
            <p:cNvSpPr/>
            <p:nvPr/>
          </p:nvSpPr>
          <p:spPr>
            <a:xfrm>
              <a:off x="391525" y="1156159"/>
              <a:ext cx="1669939" cy="981075"/>
            </a:xfrm>
            <a:prstGeom prst="rect">
              <a:avLst/>
            </a:prstGeom>
            <a:solidFill>
              <a:srgbClr val="1F497D">
                <a:lumMod val="40000"/>
                <a:lumOff val="60000"/>
              </a:srgbClr>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3" name="矩形 112"/>
            <p:cNvSpPr/>
            <p:nvPr/>
          </p:nvSpPr>
          <p:spPr>
            <a:xfrm>
              <a:off x="393762" y="1147819"/>
              <a:ext cx="845758" cy="246575"/>
            </a:xfrm>
            <a:prstGeom prst="rect">
              <a:avLst/>
            </a:prstGeom>
            <a:solidFill>
              <a:srgbClr val="92D05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Parallel</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4" name="矩形 113"/>
            <p:cNvSpPr/>
            <p:nvPr/>
          </p:nvSpPr>
          <p:spPr>
            <a:xfrm>
              <a:off x="393762" y="1369648"/>
              <a:ext cx="845758" cy="246575"/>
            </a:xfrm>
            <a:prstGeom prst="rect">
              <a:avLst/>
            </a:prstGeom>
            <a:solidFill>
              <a:srgbClr val="00CC0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MPI-IO</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5" name="矩形 114"/>
            <p:cNvSpPr/>
            <p:nvPr/>
          </p:nvSpPr>
          <p:spPr>
            <a:xfrm>
              <a:off x="1239521" y="1140759"/>
              <a:ext cx="815918" cy="476590"/>
            </a:xfrm>
            <a:prstGeom prst="rect">
              <a:avLst/>
            </a:prstGeom>
            <a:solidFill>
              <a:srgbClr val="92D05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Serial</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6" name="矩形 115"/>
            <p:cNvSpPr/>
            <p:nvPr/>
          </p:nvSpPr>
          <p:spPr>
            <a:xfrm>
              <a:off x="391524" y="1617349"/>
              <a:ext cx="1669939" cy="246575"/>
            </a:xfrm>
            <a:prstGeom prst="rect">
              <a:avLst/>
            </a:prstGeom>
            <a:solidFill>
              <a:srgbClr val="00CC0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POSIX</a:t>
              </a:r>
              <a:endParaRPr lang="en-US" altLang="zh-CN" sz="900" kern="0">
                <a:solidFill>
                  <a:prstClr val="white"/>
                </a:solidFill>
                <a:latin typeface="Arial" panose="020B0604020202020204" pitchFamily="34" charset="0"/>
                <a:ea typeface="微软雅黑" panose="020B0503020204020204" pitchFamily="34" charset="-122"/>
              </a:endParaRPr>
            </a:p>
          </p:txBody>
        </p:sp>
        <p:sp>
          <p:nvSpPr>
            <p:cNvPr id="117" name="矩形 116"/>
            <p:cNvSpPr/>
            <p:nvPr/>
          </p:nvSpPr>
          <p:spPr>
            <a:xfrm>
              <a:off x="390316" y="1868276"/>
              <a:ext cx="1671966" cy="302717"/>
            </a:xfrm>
            <a:prstGeom prst="rect">
              <a:avLst/>
            </a:prstGeom>
            <a:solidFill>
              <a:srgbClr val="1F497D">
                <a:lumMod val="60000"/>
                <a:lumOff val="40000"/>
              </a:srgbClr>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b="1">
                  <a:solidFill>
                    <a:srgbClr val="FF0000"/>
                  </a:solidFill>
                  <a:latin typeface="Arial" panose="020B0604020202020204" pitchFamily="34" charset="0"/>
                </a:rPr>
                <a:t>Parallel File System Client</a:t>
              </a:r>
              <a:endParaRPr lang="en-US" altLang="zh-CN" sz="900" b="1" kern="0">
                <a:solidFill>
                  <a:srgbClr val="FF0000"/>
                </a:solidFill>
                <a:latin typeface="Arial" panose="020B0604020202020204" pitchFamily="34" charset="0"/>
                <a:ea typeface="微软雅黑" panose="020B0503020204020204" pitchFamily="34" charset="-122"/>
              </a:endParaRPr>
            </a:p>
          </p:txBody>
        </p:sp>
        <p:sp>
          <p:nvSpPr>
            <p:cNvPr id="118" name="矩形 117"/>
            <p:cNvSpPr/>
            <p:nvPr/>
          </p:nvSpPr>
          <p:spPr>
            <a:xfrm>
              <a:off x="391525" y="878803"/>
              <a:ext cx="1669939" cy="261956"/>
            </a:xfrm>
            <a:prstGeom prst="rect">
              <a:avLst/>
            </a:prstGeom>
            <a:solidFill>
              <a:srgbClr val="00B050"/>
            </a:solidFill>
            <a:ln w="3175" cap="flat" cmpd="sng" algn="ctr">
              <a:solidFill>
                <a:srgbClr val="4F81BD">
                  <a:shade val="50000"/>
                </a:srgbClr>
              </a:solidFill>
              <a:prstDash val="solid"/>
            </a:ln>
            <a:effectLst/>
          </p:spPr>
          <p:txBody>
            <a:bodyPr wrap="square" rtlCol="0" anchor="ctr">
              <a:noAutofit/>
            </a:bodyPr>
            <a:lstStyle/>
            <a:p>
              <a:pPr algn="ctr" defTabSz="914400" fontAlgn="ctr">
                <a:defRPr/>
              </a:pPr>
              <a:r>
                <a:rPr lang="en-US" sz="900">
                  <a:solidFill>
                    <a:prstClr val="white"/>
                  </a:solidFill>
                  <a:latin typeface="Arial" panose="020B0604020202020204" pitchFamily="34" charset="0"/>
                </a:rPr>
                <a:t>I/O Libraries</a:t>
              </a:r>
              <a:endParaRPr lang="en-US" altLang="zh-CN" sz="900" kern="0">
                <a:solidFill>
                  <a:prstClr val="white"/>
                </a:solidFill>
                <a:latin typeface="Arial" panose="020B0604020202020204" pitchFamily="34" charset="0"/>
                <a:ea typeface="微软雅黑" panose="020B0503020204020204" pitchFamily="34" charset="-122"/>
              </a:endParaRPr>
            </a:p>
          </p:txBody>
        </p:sp>
      </p:grpSp>
      <p:sp>
        <p:nvSpPr>
          <p:cNvPr id="300" name="圆角矩形 299"/>
          <p:cNvSpPr/>
          <p:nvPr/>
        </p:nvSpPr>
        <p:spPr>
          <a:xfrm>
            <a:off x="1163650" y="3345052"/>
            <a:ext cx="6508543" cy="253392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301" name="文本框 300"/>
          <p:cNvSpPr txBox="1"/>
          <p:nvPr/>
        </p:nvSpPr>
        <p:spPr>
          <a:xfrm>
            <a:off x="3534168" y="3316563"/>
            <a:ext cx="1772117" cy="276999"/>
          </a:xfrm>
          <a:prstGeom prst="rect">
            <a:avLst/>
          </a:prstGeom>
          <a:noFill/>
        </p:spPr>
        <p:txBody>
          <a:bodyPr wrap="square" rtlCol="0">
            <a:noAutofit/>
          </a:bodyPr>
          <a:lstStyle/>
          <a:p>
            <a:pPr algn="ctr" fontAlgn="ctr"/>
            <a:r>
              <a:rPr lang="en-US" sz="1100" b="1" err="1">
                <a:solidFill>
                  <a:srgbClr val="1D1D1A"/>
                </a:solidFill>
                <a:latin typeface="Arial" panose="020B0604020202020204" pitchFamily="34" charset="0"/>
              </a:rPr>
              <a:t>OceanStor</a:t>
            </a:r>
            <a:r>
              <a:rPr lang="en-US" sz="1100" b="1">
                <a:solidFill>
                  <a:srgbClr val="1D1D1A"/>
                </a:solidFill>
                <a:latin typeface="Arial" panose="020B0604020202020204" pitchFamily="34" charset="0"/>
              </a:rPr>
              <a:t> 100D File</a:t>
            </a:r>
            <a:endParaRPr lang="en-US" altLang="zh-CN" sz="1100" b="1" kern="0">
              <a:solidFill>
                <a:srgbClr val="1D1D1A"/>
              </a:solidFill>
              <a:latin typeface="Arial" panose="020B0604020202020204" pitchFamily="34" charset="0"/>
              <a:ea typeface="微软雅黑" panose="020B0503020204020204" pitchFamily="34" charset="-122"/>
            </a:endParaRPr>
          </a:p>
        </p:txBody>
      </p:sp>
      <p:sp>
        <p:nvSpPr>
          <p:cNvPr id="304" name="等腰三角形 303"/>
          <p:cNvSpPr/>
          <p:nvPr/>
        </p:nvSpPr>
        <p:spPr bwMode="auto">
          <a:xfrm rot="5400000">
            <a:off x="1882316" y="1592643"/>
            <a:ext cx="1335498" cy="340049"/>
          </a:xfrm>
          <a:prstGeom prst="triangle">
            <a:avLst/>
          </a:prstGeom>
          <a:solidFill>
            <a:srgbClr val="FFFFFF">
              <a:lumMod val="75000"/>
              <a:alpha val="60000"/>
            </a:srgbClr>
          </a:solidFill>
          <a:ln w="9525" cap="flat" cmpd="sng" algn="ctr">
            <a:noFill/>
            <a:prstDash val="solid"/>
          </a:ln>
          <a:effectLst>
            <a:outerShdw blurRad="40000" dist="20000" dir="5400000" rotWithShape="0">
              <a:srgbClr val="000000">
                <a:alpha val="38000"/>
              </a:srgbClr>
            </a:outerShdw>
          </a:effectLst>
        </p:spPr>
        <p:txBody>
          <a:bodyPr wrap="square" lIns="0" tIns="0" rIns="0" bIns="0" rtlCol="0" anchor="ctr">
            <a:noAutofit/>
          </a:bodyPr>
          <a:lstStyle/>
          <a:p>
            <a:pPr algn="ctr" defTabSz="914309" fontAlgn="ctr">
              <a:spcBef>
                <a:spcPts val="600"/>
              </a:spcBef>
              <a:buClr>
                <a:prstClr val="white">
                  <a:lumMod val="50000"/>
                </a:prstClr>
              </a:buClr>
              <a:buSzPct val="80000"/>
              <a:defRPr/>
            </a:pPr>
            <a:endParaRPr lang="en-US" altLang="zh-CN" b="1"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16" name="组合 315"/>
          <p:cNvGrpSpPr/>
          <p:nvPr/>
        </p:nvGrpSpPr>
        <p:grpSpPr>
          <a:xfrm>
            <a:off x="1797391" y="5632857"/>
            <a:ext cx="258726" cy="664990"/>
            <a:chOff x="1961392" y="5531257"/>
            <a:chExt cx="258726" cy="664990"/>
          </a:xfrm>
        </p:grpSpPr>
        <p:cxnSp>
          <p:nvCxnSpPr>
            <p:cNvPr id="311" name="直接连接符 310"/>
            <p:cNvCxnSpPr/>
            <p:nvPr/>
          </p:nvCxnSpPr>
          <p:spPr>
            <a:xfrm>
              <a:off x="1961392" y="5533746"/>
              <a:ext cx="0" cy="662501"/>
            </a:xfrm>
            <a:prstGeom prst="line">
              <a:avLst/>
            </a:prstGeom>
            <a:noFill/>
            <a:ln w="0" cap="flat" cmpd="sng" algn="ctr">
              <a:solidFill>
                <a:srgbClr val="F8B53C"/>
              </a:solidFill>
              <a:prstDash val="solid"/>
            </a:ln>
            <a:effectLst/>
          </p:spPr>
        </p:cxnSp>
        <p:cxnSp>
          <p:nvCxnSpPr>
            <p:cNvPr id="314" name="直接连接符 313"/>
            <p:cNvCxnSpPr/>
            <p:nvPr/>
          </p:nvCxnSpPr>
          <p:spPr>
            <a:xfrm>
              <a:off x="2090441" y="5531257"/>
              <a:ext cx="0" cy="662501"/>
            </a:xfrm>
            <a:prstGeom prst="line">
              <a:avLst/>
            </a:prstGeom>
            <a:noFill/>
            <a:ln w="0" cap="flat" cmpd="sng" algn="ctr">
              <a:solidFill>
                <a:srgbClr val="F8B53C"/>
              </a:solidFill>
              <a:prstDash val="solid"/>
            </a:ln>
            <a:effectLst/>
          </p:spPr>
        </p:cxnSp>
        <p:cxnSp>
          <p:nvCxnSpPr>
            <p:cNvPr id="315" name="直接连接符 314"/>
            <p:cNvCxnSpPr/>
            <p:nvPr/>
          </p:nvCxnSpPr>
          <p:spPr>
            <a:xfrm>
              <a:off x="2220118" y="5531257"/>
              <a:ext cx="0" cy="662501"/>
            </a:xfrm>
            <a:prstGeom prst="line">
              <a:avLst/>
            </a:prstGeom>
            <a:noFill/>
            <a:ln w="0" cap="flat" cmpd="sng" algn="ctr">
              <a:solidFill>
                <a:srgbClr val="F8B53C"/>
              </a:solidFill>
              <a:prstDash val="solid"/>
            </a:ln>
            <a:effectLst/>
          </p:spPr>
        </p:cxnSp>
      </p:grpSp>
      <p:grpSp>
        <p:nvGrpSpPr>
          <p:cNvPr id="317" name="组合 316"/>
          <p:cNvGrpSpPr/>
          <p:nvPr/>
        </p:nvGrpSpPr>
        <p:grpSpPr>
          <a:xfrm>
            <a:off x="3431461" y="5622677"/>
            <a:ext cx="258726" cy="664990"/>
            <a:chOff x="1961392" y="5531257"/>
            <a:chExt cx="258726" cy="664990"/>
          </a:xfrm>
        </p:grpSpPr>
        <p:cxnSp>
          <p:nvCxnSpPr>
            <p:cNvPr id="318" name="直接连接符 317"/>
            <p:cNvCxnSpPr/>
            <p:nvPr/>
          </p:nvCxnSpPr>
          <p:spPr>
            <a:xfrm>
              <a:off x="1961392" y="5533746"/>
              <a:ext cx="0" cy="662501"/>
            </a:xfrm>
            <a:prstGeom prst="line">
              <a:avLst/>
            </a:prstGeom>
            <a:noFill/>
            <a:ln w="0" cap="flat" cmpd="sng" algn="ctr">
              <a:solidFill>
                <a:srgbClr val="F8B53C"/>
              </a:solidFill>
              <a:prstDash val="solid"/>
            </a:ln>
            <a:effectLst/>
          </p:spPr>
        </p:cxnSp>
        <p:cxnSp>
          <p:nvCxnSpPr>
            <p:cNvPr id="319" name="直接连接符 318"/>
            <p:cNvCxnSpPr/>
            <p:nvPr/>
          </p:nvCxnSpPr>
          <p:spPr>
            <a:xfrm>
              <a:off x="2090441" y="5531257"/>
              <a:ext cx="0" cy="662501"/>
            </a:xfrm>
            <a:prstGeom prst="line">
              <a:avLst/>
            </a:prstGeom>
            <a:noFill/>
            <a:ln w="0" cap="flat" cmpd="sng" algn="ctr">
              <a:solidFill>
                <a:srgbClr val="F8B53C"/>
              </a:solidFill>
              <a:prstDash val="solid"/>
            </a:ln>
            <a:effectLst/>
          </p:spPr>
        </p:cxnSp>
        <p:cxnSp>
          <p:nvCxnSpPr>
            <p:cNvPr id="320" name="直接连接符 319"/>
            <p:cNvCxnSpPr/>
            <p:nvPr/>
          </p:nvCxnSpPr>
          <p:spPr>
            <a:xfrm>
              <a:off x="2220118" y="5531257"/>
              <a:ext cx="0" cy="662501"/>
            </a:xfrm>
            <a:prstGeom prst="line">
              <a:avLst/>
            </a:prstGeom>
            <a:noFill/>
            <a:ln w="0" cap="flat" cmpd="sng" algn="ctr">
              <a:solidFill>
                <a:srgbClr val="F8B53C"/>
              </a:solidFill>
              <a:prstDash val="solid"/>
            </a:ln>
            <a:effectLst/>
          </p:spPr>
        </p:cxnSp>
      </p:grpSp>
      <p:grpSp>
        <p:nvGrpSpPr>
          <p:cNvPr id="321" name="组合 320"/>
          <p:cNvGrpSpPr/>
          <p:nvPr/>
        </p:nvGrpSpPr>
        <p:grpSpPr>
          <a:xfrm>
            <a:off x="5157545" y="5622677"/>
            <a:ext cx="258726" cy="664990"/>
            <a:chOff x="1961392" y="5531257"/>
            <a:chExt cx="258726" cy="664990"/>
          </a:xfrm>
        </p:grpSpPr>
        <p:cxnSp>
          <p:nvCxnSpPr>
            <p:cNvPr id="322" name="直接连接符 321"/>
            <p:cNvCxnSpPr/>
            <p:nvPr/>
          </p:nvCxnSpPr>
          <p:spPr>
            <a:xfrm>
              <a:off x="1961392" y="5533746"/>
              <a:ext cx="0" cy="662501"/>
            </a:xfrm>
            <a:prstGeom prst="line">
              <a:avLst/>
            </a:prstGeom>
            <a:noFill/>
            <a:ln w="0" cap="flat" cmpd="sng" algn="ctr">
              <a:solidFill>
                <a:srgbClr val="F8B53C"/>
              </a:solidFill>
              <a:prstDash val="solid"/>
            </a:ln>
            <a:effectLst/>
          </p:spPr>
        </p:cxnSp>
        <p:cxnSp>
          <p:nvCxnSpPr>
            <p:cNvPr id="323" name="直接连接符 322"/>
            <p:cNvCxnSpPr/>
            <p:nvPr/>
          </p:nvCxnSpPr>
          <p:spPr>
            <a:xfrm>
              <a:off x="2090441" y="5531257"/>
              <a:ext cx="0" cy="662501"/>
            </a:xfrm>
            <a:prstGeom prst="line">
              <a:avLst/>
            </a:prstGeom>
            <a:noFill/>
            <a:ln w="0" cap="flat" cmpd="sng" algn="ctr">
              <a:solidFill>
                <a:srgbClr val="F8B53C"/>
              </a:solidFill>
              <a:prstDash val="solid"/>
            </a:ln>
            <a:effectLst/>
          </p:spPr>
        </p:cxnSp>
        <p:cxnSp>
          <p:nvCxnSpPr>
            <p:cNvPr id="324" name="直接连接符 323"/>
            <p:cNvCxnSpPr/>
            <p:nvPr/>
          </p:nvCxnSpPr>
          <p:spPr>
            <a:xfrm>
              <a:off x="2220118" y="5531257"/>
              <a:ext cx="0" cy="662501"/>
            </a:xfrm>
            <a:prstGeom prst="line">
              <a:avLst/>
            </a:prstGeom>
            <a:noFill/>
            <a:ln w="0" cap="flat" cmpd="sng" algn="ctr">
              <a:solidFill>
                <a:srgbClr val="F8B53C"/>
              </a:solidFill>
              <a:prstDash val="solid"/>
            </a:ln>
            <a:effectLst/>
          </p:spPr>
        </p:cxnSp>
      </p:grpSp>
      <p:grpSp>
        <p:nvGrpSpPr>
          <p:cNvPr id="325" name="组合 324"/>
          <p:cNvGrpSpPr/>
          <p:nvPr/>
        </p:nvGrpSpPr>
        <p:grpSpPr>
          <a:xfrm>
            <a:off x="6730366" y="5622677"/>
            <a:ext cx="258726" cy="664990"/>
            <a:chOff x="1961392" y="5531257"/>
            <a:chExt cx="258726" cy="664990"/>
          </a:xfrm>
        </p:grpSpPr>
        <p:cxnSp>
          <p:nvCxnSpPr>
            <p:cNvPr id="326" name="直接连接符 325"/>
            <p:cNvCxnSpPr/>
            <p:nvPr/>
          </p:nvCxnSpPr>
          <p:spPr>
            <a:xfrm>
              <a:off x="1961392" y="5533746"/>
              <a:ext cx="0" cy="662501"/>
            </a:xfrm>
            <a:prstGeom prst="line">
              <a:avLst/>
            </a:prstGeom>
            <a:noFill/>
            <a:ln w="0" cap="flat" cmpd="sng" algn="ctr">
              <a:solidFill>
                <a:srgbClr val="F8B53C"/>
              </a:solidFill>
              <a:prstDash val="solid"/>
            </a:ln>
            <a:effectLst/>
          </p:spPr>
        </p:cxnSp>
        <p:cxnSp>
          <p:nvCxnSpPr>
            <p:cNvPr id="327" name="直接连接符 326"/>
            <p:cNvCxnSpPr/>
            <p:nvPr/>
          </p:nvCxnSpPr>
          <p:spPr>
            <a:xfrm>
              <a:off x="2090441" y="5531257"/>
              <a:ext cx="0" cy="662501"/>
            </a:xfrm>
            <a:prstGeom prst="line">
              <a:avLst/>
            </a:prstGeom>
            <a:noFill/>
            <a:ln w="0" cap="flat" cmpd="sng" algn="ctr">
              <a:solidFill>
                <a:srgbClr val="F8B53C"/>
              </a:solidFill>
              <a:prstDash val="solid"/>
            </a:ln>
            <a:effectLst/>
          </p:spPr>
        </p:cxnSp>
        <p:cxnSp>
          <p:nvCxnSpPr>
            <p:cNvPr id="328" name="直接连接符 327"/>
            <p:cNvCxnSpPr/>
            <p:nvPr/>
          </p:nvCxnSpPr>
          <p:spPr>
            <a:xfrm>
              <a:off x="2220118" y="5531257"/>
              <a:ext cx="0" cy="662501"/>
            </a:xfrm>
            <a:prstGeom prst="line">
              <a:avLst/>
            </a:prstGeom>
            <a:noFill/>
            <a:ln w="0" cap="flat" cmpd="sng" algn="ctr">
              <a:solidFill>
                <a:srgbClr val="F8B53C"/>
              </a:solidFill>
              <a:prstDash val="solid"/>
            </a:ln>
            <a:effectLst/>
          </p:spPr>
        </p:cxnSp>
      </p:grpSp>
      <p:grpSp>
        <p:nvGrpSpPr>
          <p:cNvPr id="336" name="组合 335"/>
          <p:cNvGrpSpPr/>
          <p:nvPr/>
        </p:nvGrpSpPr>
        <p:grpSpPr>
          <a:xfrm>
            <a:off x="1675376" y="2842889"/>
            <a:ext cx="510146" cy="789781"/>
            <a:chOff x="2062661" y="2771601"/>
            <a:chExt cx="510146" cy="759469"/>
          </a:xfrm>
        </p:grpSpPr>
        <p:cxnSp>
          <p:nvCxnSpPr>
            <p:cNvPr id="330" name="直接连接符 329"/>
            <p:cNvCxnSpPr/>
            <p:nvPr/>
          </p:nvCxnSpPr>
          <p:spPr>
            <a:xfrm>
              <a:off x="2062661" y="2771601"/>
              <a:ext cx="0" cy="753002"/>
            </a:xfrm>
            <a:prstGeom prst="line">
              <a:avLst/>
            </a:prstGeom>
            <a:noFill/>
            <a:ln w="0" cap="flat" cmpd="sng" algn="ctr">
              <a:solidFill>
                <a:srgbClr val="002060"/>
              </a:solidFill>
              <a:prstDash val="solid"/>
            </a:ln>
            <a:effectLst/>
          </p:spPr>
        </p:cxnSp>
        <p:cxnSp>
          <p:nvCxnSpPr>
            <p:cNvPr id="331" name="直接连接符 330"/>
            <p:cNvCxnSpPr/>
            <p:nvPr/>
          </p:nvCxnSpPr>
          <p:spPr>
            <a:xfrm>
              <a:off x="2157911" y="2771601"/>
              <a:ext cx="0" cy="753002"/>
            </a:xfrm>
            <a:prstGeom prst="line">
              <a:avLst/>
            </a:prstGeom>
            <a:noFill/>
            <a:ln w="0" cap="flat" cmpd="sng" algn="ctr">
              <a:solidFill>
                <a:srgbClr val="002060"/>
              </a:solidFill>
              <a:prstDash val="solid"/>
            </a:ln>
            <a:effectLst/>
          </p:spPr>
        </p:cxnSp>
        <p:cxnSp>
          <p:nvCxnSpPr>
            <p:cNvPr id="332" name="直接连接符 331"/>
            <p:cNvCxnSpPr/>
            <p:nvPr/>
          </p:nvCxnSpPr>
          <p:spPr>
            <a:xfrm>
              <a:off x="227744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237269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4" name="直接连接符 333"/>
            <p:cNvCxnSpPr/>
            <p:nvPr/>
          </p:nvCxnSpPr>
          <p:spPr>
            <a:xfrm>
              <a:off x="247755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p:nvPr/>
          </p:nvCxnSpPr>
          <p:spPr>
            <a:xfrm>
              <a:off x="257280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37" name="组合 336"/>
          <p:cNvGrpSpPr/>
          <p:nvPr/>
        </p:nvGrpSpPr>
        <p:grpSpPr>
          <a:xfrm>
            <a:off x="3314394" y="2854738"/>
            <a:ext cx="510146" cy="759469"/>
            <a:chOff x="2062661" y="2771601"/>
            <a:chExt cx="510146" cy="759469"/>
          </a:xfrm>
        </p:grpSpPr>
        <p:cxnSp>
          <p:nvCxnSpPr>
            <p:cNvPr id="338" name="直接连接符 337"/>
            <p:cNvCxnSpPr/>
            <p:nvPr/>
          </p:nvCxnSpPr>
          <p:spPr>
            <a:xfrm>
              <a:off x="2062661" y="2771601"/>
              <a:ext cx="0" cy="753002"/>
            </a:xfrm>
            <a:prstGeom prst="line">
              <a:avLst/>
            </a:prstGeom>
            <a:noFill/>
            <a:ln w="0" cap="flat" cmpd="sng" algn="ctr">
              <a:solidFill>
                <a:srgbClr val="002060"/>
              </a:solidFill>
              <a:prstDash val="solid"/>
            </a:ln>
            <a:effectLst/>
          </p:spPr>
        </p:cxnSp>
        <p:cxnSp>
          <p:nvCxnSpPr>
            <p:cNvPr id="339" name="直接连接符 338"/>
            <p:cNvCxnSpPr/>
            <p:nvPr/>
          </p:nvCxnSpPr>
          <p:spPr>
            <a:xfrm>
              <a:off x="2157911" y="2771601"/>
              <a:ext cx="0" cy="753002"/>
            </a:xfrm>
            <a:prstGeom prst="line">
              <a:avLst/>
            </a:prstGeom>
            <a:noFill/>
            <a:ln w="0" cap="flat" cmpd="sng" algn="ctr">
              <a:solidFill>
                <a:srgbClr val="002060"/>
              </a:solidFill>
              <a:prstDash val="solid"/>
            </a:ln>
            <a:effectLst/>
          </p:spPr>
        </p:cxnSp>
        <p:cxnSp>
          <p:nvCxnSpPr>
            <p:cNvPr id="340" name="直接连接符 339"/>
            <p:cNvCxnSpPr/>
            <p:nvPr/>
          </p:nvCxnSpPr>
          <p:spPr>
            <a:xfrm>
              <a:off x="227744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1" name="直接连接符 340"/>
            <p:cNvCxnSpPr/>
            <p:nvPr/>
          </p:nvCxnSpPr>
          <p:spPr>
            <a:xfrm>
              <a:off x="237269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2" name="直接连接符 341"/>
            <p:cNvCxnSpPr/>
            <p:nvPr/>
          </p:nvCxnSpPr>
          <p:spPr>
            <a:xfrm>
              <a:off x="247755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3" name="直接连接符 342"/>
            <p:cNvCxnSpPr/>
            <p:nvPr/>
          </p:nvCxnSpPr>
          <p:spPr>
            <a:xfrm>
              <a:off x="257280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44" name="组合 343"/>
          <p:cNvGrpSpPr/>
          <p:nvPr/>
        </p:nvGrpSpPr>
        <p:grpSpPr>
          <a:xfrm>
            <a:off x="5025572" y="2831391"/>
            <a:ext cx="510146" cy="804215"/>
            <a:chOff x="2062661" y="2771601"/>
            <a:chExt cx="510146" cy="759469"/>
          </a:xfrm>
        </p:grpSpPr>
        <p:cxnSp>
          <p:nvCxnSpPr>
            <p:cNvPr id="345" name="直接连接符 344"/>
            <p:cNvCxnSpPr/>
            <p:nvPr/>
          </p:nvCxnSpPr>
          <p:spPr>
            <a:xfrm>
              <a:off x="2062661" y="2771601"/>
              <a:ext cx="0" cy="753002"/>
            </a:xfrm>
            <a:prstGeom prst="line">
              <a:avLst/>
            </a:prstGeom>
            <a:noFill/>
            <a:ln w="0" cap="flat" cmpd="sng" algn="ctr">
              <a:solidFill>
                <a:srgbClr val="002060"/>
              </a:solidFill>
              <a:prstDash val="solid"/>
            </a:ln>
            <a:effectLst/>
          </p:spPr>
        </p:cxnSp>
        <p:cxnSp>
          <p:nvCxnSpPr>
            <p:cNvPr id="346" name="直接连接符 345"/>
            <p:cNvCxnSpPr/>
            <p:nvPr/>
          </p:nvCxnSpPr>
          <p:spPr>
            <a:xfrm>
              <a:off x="2157911" y="2771601"/>
              <a:ext cx="0" cy="753002"/>
            </a:xfrm>
            <a:prstGeom prst="line">
              <a:avLst/>
            </a:prstGeom>
            <a:noFill/>
            <a:ln w="0" cap="flat" cmpd="sng" algn="ctr">
              <a:solidFill>
                <a:srgbClr val="002060"/>
              </a:solidFill>
              <a:prstDash val="solid"/>
            </a:ln>
            <a:effectLst/>
          </p:spPr>
        </p:cxnSp>
        <p:cxnSp>
          <p:nvCxnSpPr>
            <p:cNvPr id="347" name="直接连接符 346"/>
            <p:cNvCxnSpPr/>
            <p:nvPr/>
          </p:nvCxnSpPr>
          <p:spPr>
            <a:xfrm>
              <a:off x="227744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8" name="直接连接符 347"/>
            <p:cNvCxnSpPr/>
            <p:nvPr/>
          </p:nvCxnSpPr>
          <p:spPr>
            <a:xfrm>
              <a:off x="237269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9" name="直接连接符 348"/>
            <p:cNvCxnSpPr/>
            <p:nvPr/>
          </p:nvCxnSpPr>
          <p:spPr>
            <a:xfrm>
              <a:off x="247755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0" name="直接连接符 349"/>
            <p:cNvCxnSpPr/>
            <p:nvPr/>
          </p:nvCxnSpPr>
          <p:spPr>
            <a:xfrm>
              <a:off x="257280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51" name="组合 350"/>
          <p:cNvGrpSpPr/>
          <p:nvPr/>
        </p:nvGrpSpPr>
        <p:grpSpPr>
          <a:xfrm>
            <a:off x="6483414" y="2842889"/>
            <a:ext cx="510146" cy="793208"/>
            <a:chOff x="2062661" y="2771601"/>
            <a:chExt cx="510146" cy="759469"/>
          </a:xfrm>
        </p:grpSpPr>
        <p:cxnSp>
          <p:nvCxnSpPr>
            <p:cNvPr id="352" name="直接连接符 351"/>
            <p:cNvCxnSpPr/>
            <p:nvPr/>
          </p:nvCxnSpPr>
          <p:spPr>
            <a:xfrm>
              <a:off x="2062661" y="2771601"/>
              <a:ext cx="0" cy="753002"/>
            </a:xfrm>
            <a:prstGeom prst="line">
              <a:avLst/>
            </a:prstGeom>
            <a:noFill/>
            <a:ln w="0" cap="flat" cmpd="sng" algn="ctr">
              <a:solidFill>
                <a:srgbClr val="002060"/>
              </a:solidFill>
              <a:prstDash val="solid"/>
            </a:ln>
            <a:effectLst/>
          </p:spPr>
        </p:cxnSp>
        <p:cxnSp>
          <p:nvCxnSpPr>
            <p:cNvPr id="353" name="直接连接符 352"/>
            <p:cNvCxnSpPr/>
            <p:nvPr/>
          </p:nvCxnSpPr>
          <p:spPr>
            <a:xfrm>
              <a:off x="2157911" y="2771601"/>
              <a:ext cx="0" cy="753002"/>
            </a:xfrm>
            <a:prstGeom prst="line">
              <a:avLst/>
            </a:prstGeom>
            <a:noFill/>
            <a:ln w="0" cap="flat" cmpd="sng" algn="ctr">
              <a:solidFill>
                <a:srgbClr val="002060"/>
              </a:solidFill>
              <a:prstDash val="solid"/>
            </a:ln>
            <a:effectLst/>
          </p:spPr>
        </p:cxnSp>
        <p:cxnSp>
          <p:nvCxnSpPr>
            <p:cNvPr id="354" name="直接连接符 353"/>
            <p:cNvCxnSpPr/>
            <p:nvPr/>
          </p:nvCxnSpPr>
          <p:spPr>
            <a:xfrm>
              <a:off x="227744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5" name="直接连接符 354"/>
            <p:cNvCxnSpPr/>
            <p:nvPr/>
          </p:nvCxnSpPr>
          <p:spPr>
            <a:xfrm>
              <a:off x="2372696" y="2771601"/>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6" name="直接连接符 355"/>
            <p:cNvCxnSpPr/>
            <p:nvPr/>
          </p:nvCxnSpPr>
          <p:spPr>
            <a:xfrm>
              <a:off x="247755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7" name="直接连接符 356"/>
            <p:cNvCxnSpPr/>
            <p:nvPr/>
          </p:nvCxnSpPr>
          <p:spPr>
            <a:xfrm>
              <a:off x="2572807" y="2778068"/>
              <a:ext cx="0" cy="753002"/>
            </a:xfrm>
            <a:prstGeom prst="line">
              <a:avLst/>
            </a:prstGeom>
            <a:ln w="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58" name="矩形 357"/>
          <p:cNvSpPr/>
          <p:nvPr/>
        </p:nvSpPr>
        <p:spPr>
          <a:xfrm>
            <a:off x="318763" y="2698523"/>
            <a:ext cx="1248946" cy="23997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002060"/>
                </a:solidFill>
                <a:latin typeface="Arial" panose="020B0604020202020204" pitchFamily="34" charset="0"/>
              </a:rPr>
              <a:t>Front-end network</a:t>
            </a:r>
            <a:endParaRPr lang="en-US" altLang="zh-CN" sz="1200" b="1">
              <a:solidFill>
                <a:srgbClr val="002060"/>
              </a:solidFill>
              <a:latin typeface="Arial" panose="020B0604020202020204" pitchFamily="34" charset="0"/>
              <a:ea typeface="微软雅黑" panose="020B0503020204020204" pitchFamily="34" charset="-122"/>
            </a:endParaRPr>
          </a:p>
        </p:txBody>
      </p:sp>
      <p:sp>
        <p:nvSpPr>
          <p:cNvPr id="359" name="矩形 358"/>
          <p:cNvSpPr/>
          <p:nvPr/>
        </p:nvSpPr>
        <p:spPr>
          <a:xfrm>
            <a:off x="211399" y="6059199"/>
            <a:ext cx="1248946" cy="23997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sz="1200">
                <a:solidFill>
                  <a:srgbClr val="002060"/>
                </a:solidFill>
                <a:latin typeface="Arial" panose="020B0604020202020204" pitchFamily="34" charset="0"/>
              </a:rPr>
              <a:t>Back-end network</a:t>
            </a:r>
            <a:endParaRPr lang="en-US" altLang="zh-CN" sz="1200" b="1">
              <a:solidFill>
                <a:srgbClr val="002060"/>
              </a:solidFill>
              <a:latin typeface="Arial" panose="020B0604020202020204" pitchFamily="34" charset="0"/>
              <a:ea typeface="微软雅黑" panose="020B0503020204020204" pitchFamily="34" charset="-122"/>
            </a:endParaRPr>
          </a:p>
        </p:txBody>
      </p:sp>
      <p:grpSp>
        <p:nvGrpSpPr>
          <p:cNvPr id="362" name="组合 361"/>
          <p:cNvGrpSpPr/>
          <p:nvPr/>
        </p:nvGrpSpPr>
        <p:grpSpPr>
          <a:xfrm>
            <a:off x="6854469" y="2616886"/>
            <a:ext cx="95250" cy="237415"/>
            <a:chOff x="6402674" y="2102295"/>
            <a:chExt cx="95250" cy="831968"/>
          </a:xfrm>
        </p:grpSpPr>
        <p:cxnSp>
          <p:nvCxnSpPr>
            <p:cNvPr id="360" name="直接连接符 359"/>
            <p:cNvCxnSpPr/>
            <p:nvPr/>
          </p:nvCxnSpPr>
          <p:spPr>
            <a:xfrm>
              <a:off x="6402674" y="2102295"/>
              <a:ext cx="0" cy="83196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1" name="直接连接符 360"/>
            <p:cNvCxnSpPr/>
            <p:nvPr/>
          </p:nvCxnSpPr>
          <p:spPr>
            <a:xfrm>
              <a:off x="6497924" y="2102295"/>
              <a:ext cx="0" cy="83196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63" name="文本框 362"/>
          <p:cNvSpPr txBox="1"/>
          <p:nvPr/>
        </p:nvSpPr>
        <p:spPr>
          <a:xfrm>
            <a:off x="2200325" y="5617263"/>
            <a:ext cx="1144289" cy="276999"/>
          </a:xfrm>
          <a:prstGeom prst="rect">
            <a:avLst/>
          </a:prstGeom>
          <a:noFill/>
        </p:spPr>
        <p:txBody>
          <a:bodyPr wrap="square" rtlCol="0">
            <a:noAutofit/>
          </a:bodyPr>
          <a:lstStyle/>
          <a:p>
            <a:pPr algn="ctr" fontAlgn="ctr"/>
            <a:r>
              <a:rPr lang="en-US" sz="1200" b="1">
                <a:solidFill>
                  <a:srgbClr val="1D1D1A"/>
                </a:solidFill>
                <a:latin typeface="Arial" panose="020B0604020202020204" pitchFamily="34" charset="0"/>
              </a:rPr>
              <a:t>SSD Pool</a:t>
            </a:r>
            <a:endParaRPr lang="en-US" altLang="zh-CN" sz="1200" b="1" kern="0">
              <a:solidFill>
                <a:srgbClr val="1D1D1A"/>
              </a:solidFill>
              <a:latin typeface="Arial" panose="020B0604020202020204" pitchFamily="34" charset="0"/>
              <a:ea typeface="微软雅黑" panose="020B0503020204020204" pitchFamily="34" charset="-122"/>
            </a:endParaRPr>
          </a:p>
        </p:txBody>
      </p:sp>
      <p:sp>
        <p:nvSpPr>
          <p:cNvPr id="364" name="文本框 363"/>
          <p:cNvSpPr txBox="1"/>
          <p:nvPr/>
        </p:nvSpPr>
        <p:spPr>
          <a:xfrm>
            <a:off x="5541127" y="5631626"/>
            <a:ext cx="1144289" cy="276999"/>
          </a:xfrm>
          <a:prstGeom prst="rect">
            <a:avLst/>
          </a:prstGeom>
          <a:noFill/>
        </p:spPr>
        <p:txBody>
          <a:bodyPr wrap="square" rtlCol="0">
            <a:noAutofit/>
          </a:bodyPr>
          <a:lstStyle/>
          <a:p>
            <a:pPr algn="ctr" fontAlgn="ctr"/>
            <a:r>
              <a:rPr lang="en-US" sz="1200" b="1">
                <a:solidFill>
                  <a:srgbClr val="1D1D1A"/>
                </a:solidFill>
                <a:latin typeface="Arial" panose="020B0604020202020204" pitchFamily="34" charset="0"/>
              </a:rPr>
              <a:t>HDD Pool</a:t>
            </a:r>
            <a:endParaRPr lang="en-US" altLang="zh-CN" sz="1200" b="1" kern="0">
              <a:solidFill>
                <a:srgbClr val="1D1D1A"/>
              </a:solidFill>
              <a:latin typeface="Arial" panose="020B0604020202020204" pitchFamily="34" charset="0"/>
              <a:ea typeface="微软雅黑" panose="020B0503020204020204" pitchFamily="34" charset="-122"/>
            </a:endParaRPr>
          </a:p>
        </p:txBody>
      </p:sp>
      <p:sp>
        <p:nvSpPr>
          <p:cNvPr id="365" name="TextBox 119"/>
          <p:cNvSpPr txBox="1"/>
          <p:nvPr/>
        </p:nvSpPr>
        <p:spPr>
          <a:xfrm>
            <a:off x="7705125" y="1192117"/>
            <a:ext cx="4196822" cy="5075777"/>
          </a:xfrm>
          <a:prstGeom prst="rect">
            <a:avLst/>
          </a:prstGeom>
          <a:noFill/>
        </p:spPr>
        <p:txBody>
          <a:bodyPr wrap="square" rtlCol="0">
            <a:noAutofit/>
          </a:bodyPr>
          <a:lstStyle/>
          <a:p>
            <a:pPr defTabSz="914400" fontAlgn="ctr"/>
            <a:r>
              <a:rPr lang="en-US" sz="1100" b="1" dirty="0">
                <a:latin typeface="Arial" panose="020B0604020202020204" pitchFamily="34" charset="0"/>
              </a:rPr>
              <a:t>Parallel high-performance client</a:t>
            </a:r>
            <a:endParaRPr lang="en-US" altLang="zh-CN" sz="1100" b="1" dirty="0">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Compatible with POSIX and MPI-IO</a:t>
            </a:r>
            <a:r>
              <a:rPr lang="en-US" sz="1000" dirty="0">
                <a:latin typeface="Arial" panose="020B0604020202020204" pitchFamily="34" charset="0"/>
              </a:rPr>
              <a:t>: Meets the requirements of the high-performance compute application ecosystem and provides the MPI optimization library to contribute to the parallel compute community.</a:t>
            </a:r>
            <a:endParaRPr lang="en-US" altLang="zh-CN" sz="1000" dirty="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Parallel I/O for high performance</a:t>
            </a:r>
            <a:r>
              <a:rPr lang="en-US" sz="1000" dirty="0">
                <a:latin typeface="Arial" panose="020B0604020202020204" pitchFamily="34" charset="0"/>
              </a:rPr>
              <a:t>: 10+ Gbit/s for a single client and 4+ Gbit/s for a single thread</a:t>
            </a:r>
            <a:endParaRPr lang="en-US" altLang="zh-CN" sz="1000" dirty="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Intelligent prefetch and local cache</a:t>
            </a:r>
            <a:r>
              <a:rPr lang="en-US" sz="1000" dirty="0">
                <a:latin typeface="Arial" panose="020B0604020202020204" pitchFamily="34" charset="0"/>
              </a:rPr>
              <a:t>: Supports cross-file prefetch and local cache, and meets high-performance requirements of NDP.</a:t>
            </a:r>
            <a:endParaRPr lang="en-US" altLang="zh-CN" sz="1000" dirty="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Large-scale networking</a:t>
            </a:r>
            <a:r>
              <a:rPr lang="en-US" sz="1000" dirty="0">
                <a:latin typeface="Arial" panose="020B0604020202020204" pitchFamily="34" charset="0"/>
              </a:rPr>
              <a:t>: Meets the requirements of over 10,000 compute nodes.</a:t>
            </a:r>
            <a:endParaRPr lang="en-US" altLang="zh-CN" sz="1000" dirty="0">
              <a:solidFill>
                <a:srgbClr val="000000"/>
              </a:solidFill>
              <a:latin typeface="Arial" panose="020B0604020202020204" pitchFamily="34" charset="0"/>
              <a:ea typeface="微软雅黑" panose="020B0503020204020204" pitchFamily="34" charset="-122"/>
            </a:endParaRPr>
          </a:p>
          <a:p>
            <a:pPr defTabSz="914400" fontAlgn="ctr"/>
            <a:r>
              <a:rPr lang="en-US" sz="1100" b="1" dirty="0">
                <a:solidFill>
                  <a:srgbClr val="000000"/>
                </a:solidFill>
                <a:latin typeface="Arial" panose="020B0604020202020204" pitchFamily="34" charset="0"/>
              </a:rPr>
              <a:t>Collaborative scheduling of storage and compute resources</a:t>
            </a:r>
            <a:endParaRPr lang="en-US" altLang="zh-CN" sz="1100" b="1" dirty="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Huawei scheduler</a:t>
            </a:r>
            <a:r>
              <a:rPr lang="en-US" sz="1000" dirty="0">
                <a:latin typeface="Arial" panose="020B0604020202020204" pitchFamily="34" charset="0"/>
              </a:rPr>
              <a:t>: service scheduling and data storage collaboration, data pre-loading to SSDs, and local cache</a:t>
            </a:r>
            <a:endParaRPr lang="en-US" altLang="zh-CN" sz="1000" dirty="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QoS load awareness</a:t>
            </a:r>
            <a:r>
              <a:rPr lang="en-US" sz="1000" dirty="0">
                <a:latin typeface="Arial" panose="020B0604020202020204" pitchFamily="34" charset="0"/>
              </a:rPr>
              <a:t>: I/O monitoring and load distribution avoid scheduling based on compute capabilities and improve overall compute efficiency.</a:t>
            </a:r>
            <a:endParaRPr lang="en-US" altLang="zh-CN" sz="1000" dirty="0">
              <a:solidFill>
                <a:srgbClr val="000000"/>
              </a:solidFill>
              <a:latin typeface="Arial" panose="020B0604020202020204" pitchFamily="34" charset="0"/>
              <a:ea typeface="微软雅黑" panose="020B0503020204020204" pitchFamily="34" charset="-122"/>
            </a:endParaRPr>
          </a:p>
          <a:p>
            <a:pPr defTabSz="914400" fontAlgn="ctr"/>
            <a:r>
              <a:rPr lang="en-US" sz="1100" b="1" dirty="0">
                <a:solidFill>
                  <a:srgbClr val="000000"/>
                </a:solidFill>
                <a:latin typeface="Arial" panose="020B0604020202020204" pitchFamily="34" charset="0"/>
              </a:rPr>
              <a:t>High-density customized hardware</a:t>
            </a:r>
            <a:endParaRPr lang="en-US" altLang="zh-CN" sz="1100" b="1" dirty="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All-flash Atlantic architecture</a:t>
            </a:r>
            <a:r>
              <a:rPr lang="en-US" sz="1000" dirty="0">
                <a:latin typeface="Arial" panose="020B0604020202020204" pitchFamily="34" charset="0"/>
              </a:rPr>
              <a:t>: 5 U, 8 controllers, 80 disks, 70 Gbit/s IOPS per enclosure @ 1.6 million IOPS</a:t>
            </a: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High-density Pacific architecture</a:t>
            </a:r>
            <a:r>
              <a:rPr lang="en-US" sz="1000" dirty="0">
                <a:latin typeface="Arial" panose="020B0604020202020204" pitchFamily="34" charset="0"/>
              </a:rPr>
              <a:t>: 5 U 120 disks, supporting online maintenance and providing a high ratio EC to ensure high disk rate.</a:t>
            </a:r>
            <a:endParaRPr lang="en-US" altLang="zh-CN" sz="1000" dirty="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Back-end network free</a:t>
            </a:r>
            <a:r>
              <a:rPr lang="en-US" sz="1000" dirty="0">
                <a:latin typeface="Arial" panose="020B0604020202020204" pitchFamily="34" charset="0"/>
              </a:rPr>
              <a:t>: With the built-in switch module, the back-end network does not need to be deployed independently if the number of enclosures is less than 3.</a:t>
            </a:r>
            <a:endParaRPr lang="en-US" altLang="zh-CN" sz="900" dirty="0">
              <a:solidFill>
                <a:srgbClr val="000000"/>
              </a:solidFill>
              <a:latin typeface="Arial" panose="020B0604020202020204" pitchFamily="34" charset="0"/>
              <a:ea typeface="微软雅黑" panose="020B0503020204020204" pitchFamily="34" charset="-122"/>
            </a:endParaRPr>
          </a:p>
          <a:p>
            <a:pPr defTabSz="914400" fontAlgn="ctr"/>
            <a:r>
              <a:rPr lang="en-US" sz="1100" b="1" dirty="0">
                <a:solidFill>
                  <a:srgbClr val="000000"/>
                </a:solidFill>
                <a:latin typeface="Arial" panose="020B0604020202020204" pitchFamily="34" charset="0"/>
              </a:rPr>
              <a:t>Data tiering for cost reduction</a:t>
            </a:r>
            <a:endParaRPr lang="en-US" altLang="zh-CN" sz="1100" b="1" dirty="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Single view and multiple media pools</a:t>
            </a:r>
            <a:r>
              <a:rPr lang="en-US" sz="1000" dirty="0">
                <a:latin typeface="Arial" panose="020B0604020202020204" pitchFamily="34" charset="0"/>
              </a:rPr>
              <a:t>: Ensure that the service view will not be changed and applications will not be affected by the change.</a:t>
            </a:r>
            <a:endParaRPr lang="en-US" altLang="zh-CN" sz="1000" dirty="0">
              <a:solidFill>
                <a:srgbClr val="000000"/>
              </a:solidFill>
              <a:latin typeface="Arial" panose="020B0604020202020204" pitchFamily="34" charset="0"/>
              <a:ea typeface="微软雅黑" panose="020B0503020204020204" pitchFamily="34" charset="-122"/>
            </a:endParaRPr>
          </a:p>
          <a:p>
            <a:pPr marL="171450" indent="-171450" defTabSz="914400" fontAlgn="ctr">
              <a:buFont typeface="Arial" panose="020B0604020202020204" pitchFamily="34" charset="0"/>
              <a:buChar char="•"/>
            </a:pPr>
            <a:r>
              <a:rPr lang="en-US" sz="1000" dirty="0">
                <a:solidFill>
                  <a:schemeClr val="accent1"/>
                </a:solidFill>
                <a:latin typeface="Arial" panose="020B0604020202020204" pitchFamily="34" charset="0"/>
              </a:rPr>
              <a:t>Traditional burst buffer free</a:t>
            </a:r>
            <a:r>
              <a:rPr lang="en-US" sz="1000" dirty="0">
                <a:latin typeface="Arial" panose="020B0604020202020204" pitchFamily="34" charset="0"/>
              </a:rPr>
              <a:t>: The all-flash optimized file system simplifies the deployment of a single namespace and provides higher performance especially for metadata access.</a:t>
            </a:r>
            <a:endParaRPr lang="en-US" altLang="zh-CN" sz="1000" dirty="0">
              <a:solidFill>
                <a:srgbClr val="000000"/>
              </a:solidFill>
              <a:latin typeface="Arial" panose="020B0604020202020204" pitchFamily="34" charset="0"/>
              <a:ea typeface="微软雅黑" panose="020B0503020204020204" pitchFamily="34" charset="-122"/>
            </a:endParaRPr>
          </a:p>
        </p:txBody>
      </p:sp>
      <p:sp>
        <p:nvSpPr>
          <p:cNvPr id="366" name="标题 1"/>
          <p:cNvSpPr txBox="1">
            <a:spLocks/>
          </p:cNvSpPr>
          <p:nvPr/>
        </p:nvSpPr>
        <p:spPr>
          <a:xfrm>
            <a:off x="621090" y="243872"/>
            <a:ext cx="10337747"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pPr>
              <a:lnSpc>
                <a:spcPct val="100000"/>
              </a:lnSpc>
            </a:pPr>
            <a:r>
              <a:rPr lang="en-US" sz="2400"/>
              <a:t>NAS HPC Solution: Parallel High Performance, Storage and Compute Collaborative Scheduling, High-Density Hardware, and Data </a:t>
            </a:r>
            <a:r>
              <a:rPr lang="en-US" sz="2400" err="1"/>
              <a:t>Tiering</a:t>
            </a:r>
            <a:endParaRPr lang="en-US" altLang="zh-CN" sz="2400"/>
          </a:p>
        </p:txBody>
      </p:sp>
    </p:spTree>
    <p:extLst>
      <p:ext uri="{BB962C8B-B14F-4D97-AF65-F5344CB8AC3E}">
        <p14:creationId xmlns:p14="http://schemas.microsoft.com/office/powerpoint/2010/main" val="317716"/>
      </p:ext>
    </p:extLst>
  </p:cSld>
  <p:clrMapOvr>
    <a:masterClrMapping/>
  </p:clrMapOvr>
  <p:transition advClick="0" advTm="800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标题 1"/>
          <p:cNvSpPr txBox="1">
            <a:spLocks/>
          </p:cNvSpPr>
          <p:nvPr/>
        </p:nvSpPr>
        <p:spPr>
          <a:xfrm>
            <a:off x="621090" y="243872"/>
            <a:ext cx="10337747"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pPr>
              <a:lnSpc>
                <a:spcPct val="100000"/>
              </a:lnSpc>
            </a:pPr>
            <a:r>
              <a:rPr lang="en-US" sz="2400" dirty="0"/>
              <a:t>HDFS Service Solution: Native Semantics, Separation of Storage and Compute, Centralized Data Deployment, and On-Demand Expansion</a:t>
            </a:r>
            <a:endParaRPr lang="en-US" altLang="zh-CN" sz="2400" dirty="0"/>
          </a:p>
        </p:txBody>
      </p:sp>
      <p:sp>
        <p:nvSpPr>
          <p:cNvPr id="367" name="矩形 45"/>
          <p:cNvSpPr>
            <a:spLocks noChangeArrowheads="1"/>
          </p:cNvSpPr>
          <p:nvPr/>
        </p:nvSpPr>
        <p:spPr bwMode="auto">
          <a:xfrm>
            <a:off x="558540" y="2508746"/>
            <a:ext cx="4975430" cy="2242713"/>
          </a:xfrm>
          <a:prstGeom prst="rect">
            <a:avLst/>
          </a:prstGeom>
          <a:solidFill>
            <a:sysClr val="window" lastClr="FFFFFF">
              <a:lumMod val="85000"/>
            </a:sysClr>
          </a:solid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endParaRPr kumimoji="0" lang="en-US" altLang="zh-CN" sz="1200" b="0" i="0" u="none" strike="noStrike" kern="0" cap="none" spc="0" normalizeH="0" baseline="0" noProof="0">
              <a:ln>
                <a:noFill/>
              </a:ln>
              <a:solidFill>
                <a:prstClr val="white"/>
              </a:solidFill>
              <a:effectLst/>
              <a:uLnTx/>
              <a:uFillTx/>
              <a:latin typeface="Arial" panose="020B0604020202020204" pitchFamily="34" charset="0"/>
              <a:ea typeface="微软雅黑" pitchFamily="34" charset="-122"/>
              <a:cs typeface="Arial" panose="020B0604020202020204" pitchFamily="34" charset="0"/>
            </a:endParaRPr>
          </a:p>
        </p:txBody>
      </p:sp>
      <p:sp>
        <p:nvSpPr>
          <p:cNvPr id="368" name="Text Box 18"/>
          <p:cNvSpPr txBox="1">
            <a:spLocks noChangeArrowheads="1"/>
          </p:cNvSpPr>
          <p:nvPr/>
        </p:nvSpPr>
        <p:spPr bwMode="auto">
          <a:xfrm>
            <a:off x="1831151" y="2592140"/>
            <a:ext cx="2167636"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50000"/>
              </a:spcBef>
              <a:spcAft>
                <a:spcPct val="0"/>
              </a:spcAft>
              <a:buClr>
                <a:srgbClr val="990000"/>
              </a:buClr>
              <a:buSzPct val="60000"/>
            </a:pPr>
            <a:r>
              <a:rPr lang="en-US" sz="900">
                <a:solidFill>
                  <a:prstClr val="black"/>
                </a:solidFill>
                <a:latin typeface="Arial" panose="020B0604020202020204" pitchFamily="34" charset="0"/>
              </a:rPr>
              <a:t>Hadoop cluster</a:t>
            </a:r>
          </a:p>
        </p:txBody>
      </p:sp>
      <p:sp>
        <p:nvSpPr>
          <p:cNvPr id="369" name="TextBox 40"/>
          <p:cNvSpPr txBox="1">
            <a:spLocks noChangeArrowheads="1"/>
          </p:cNvSpPr>
          <p:nvPr/>
        </p:nvSpPr>
        <p:spPr bwMode="auto">
          <a:xfrm>
            <a:off x="624775" y="3535610"/>
            <a:ext cx="1037270"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20000"/>
              </a:spcBef>
              <a:spcAft>
                <a:spcPct val="0"/>
              </a:spcAft>
              <a:buClr>
                <a:srgbClr val="990000"/>
              </a:buClr>
              <a:buSzPct val="60000"/>
            </a:pPr>
            <a:r>
              <a:rPr lang="en-US" sz="900">
                <a:solidFill>
                  <a:prstClr val="black"/>
                </a:solidFill>
                <a:latin typeface="Arial" panose="020B0604020202020204" pitchFamily="34" charset="0"/>
              </a:rPr>
              <a:t>Management node</a:t>
            </a:r>
          </a:p>
        </p:txBody>
      </p:sp>
      <p:sp>
        <p:nvSpPr>
          <p:cNvPr id="370" name="矩形 369"/>
          <p:cNvSpPr/>
          <p:nvPr/>
        </p:nvSpPr>
        <p:spPr>
          <a:xfrm>
            <a:off x="555425" y="2192423"/>
            <a:ext cx="4978547" cy="301778"/>
          </a:xfrm>
          <a:prstGeom prst="rect">
            <a:avLst/>
          </a:prstGeom>
          <a:solidFill>
            <a:sysClr val="window" lastClr="FFFFFF">
              <a:lumMod val="50000"/>
            </a:sysClr>
          </a:solid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ts val="0"/>
              </a:spcBef>
              <a:spcAft>
                <a:spcPts val="0"/>
              </a:spcAft>
              <a:buClr>
                <a:srgbClr val="990000"/>
              </a:buClr>
              <a:buSzPct val="60000"/>
              <a:buFontTx/>
              <a:buNone/>
              <a:tabLst/>
              <a:defRPr/>
            </a:pPr>
            <a:r>
              <a:rPr lang="en-US" sz="1200">
                <a:solidFill>
                  <a:prstClr val="white"/>
                </a:solidFill>
                <a:latin typeface="Arial" panose="020B0604020202020204" pitchFamily="34" charset="0"/>
              </a:rPr>
              <a:t>HDFS component</a:t>
            </a:r>
          </a:p>
        </p:txBody>
      </p:sp>
      <p:sp>
        <p:nvSpPr>
          <p:cNvPr id="371" name="矩形 370"/>
          <p:cNvSpPr/>
          <p:nvPr/>
        </p:nvSpPr>
        <p:spPr>
          <a:xfrm>
            <a:off x="558540" y="1815518"/>
            <a:ext cx="4978547" cy="362359"/>
          </a:xfrm>
          <a:prstGeom prst="rect">
            <a:avLst/>
          </a:prstGeom>
          <a:solidFill>
            <a:sysClr val="window" lastClr="FFFFFF">
              <a:lumMod val="50000"/>
            </a:sysClr>
          </a:solid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ts val="0"/>
              </a:spcBef>
              <a:spcAft>
                <a:spcPts val="0"/>
              </a:spcAft>
              <a:buClr>
                <a:srgbClr val="990000"/>
              </a:buClr>
              <a:buSzPct val="60000"/>
              <a:buFontTx/>
              <a:buNone/>
              <a:tabLst/>
              <a:defRPr/>
            </a:pPr>
            <a:r>
              <a:rPr lang="en-US" sz="1200">
                <a:solidFill>
                  <a:prstClr val="white"/>
                </a:solidFill>
                <a:latin typeface="Arial" panose="020B0604020202020204" pitchFamily="34" charset="0"/>
              </a:rPr>
              <a:t>HDFS applications</a:t>
            </a:r>
          </a:p>
        </p:txBody>
      </p:sp>
      <p:sp>
        <p:nvSpPr>
          <p:cNvPr id="372" name="Freeform 16"/>
          <p:cNvSpPr>
            <a:spLocks/>
          </p:cNvSpPr>
          <p:nvPr/>
        </p:nvSpPr>
        <p:spPr bwMode="auto">
          <a:xfrm rot="16200000">
            <a:off x="4861240" y="3043344"/>
            <a:ext cx="2579073" cy="620325"/>
          </a:xfrm>
          <a:custGeom>
            <a:avLst/>
            <a:gdLst>
              <a:gd name="T0" fmla="*/ 1190 w 1190"/>
              <a:gd name="T1" fmla="*/ 0 h 574"/>
              <a:gd name="T2" fmla="*/ 704 w 1190"/>
              <a:gd name="T3" fmla="*/ 0 h 574"/>
              <a:gd name="T4" fmla="*/ 595 w 1190"/>
              <a:gd name="T5" fmla="*/ 166 h 574"/>
              <a:gd name="T6" fmla="*/ 595 w 1190"/>
              <a:gd name="T7" fmla="*/ 166 h 574"/>
              <a:gd name="T8" fmla="*/ 595 w 1190"/>
              <a:gd name="T9" fmla="*/ 166 h 574"/>
              <a:gd name="T10" fmla="*/ 486 w 1190"/>
              <a:gd name="T11" fmla="*/ 0 h 574"/>
              <a:gd name="T12" fmla="*/ 0 w 1190"/>
              <a:gd name="T13" fmla="*/ 0 h 574"/>
              <a:gd name="T14" fmla="*/ 501 w 1190"/>
              <a:gd name="T15" fmla="*/ 424 h 574"/>
              <a:gd name="T16" fmla="*/ 501 w 1190"/>
              <a:gd name="T17" fmla="*/ 424 h 574"/>
              <a:gd name="T18" fmla="*/ 501 w 1190"/>
              <a:gd name="T19" fmla="*/ 424 h 574"/>
              <a:gd name="T20" fmla="*/ 501 w 1190"/>
              <a:gd name="T21" fmla="*/ 425 h 574"/>
              <a:gd name="T22" fmla="*/ 395 w 1190"/>
              <a:gd name="T23" fmla="*/ 425 h 574"/>
              <a:gd name="T24" fmla="*/ 598 w 1190"/>
              <a:gd name="T25" fmla="*/ 574 h 574"/>
              <a:gd name="T26" fmla="*/ 801 w 1190"/>
              <a:gd name="T27" fmla="*/ 425 h 574"/>
              <a:gd name="T28" fmla="*/ 689 w 1190"/>
              <a:gd name="T29" fmla="*/ 425 h 574"/>
              <a:gd name="T30" fmla="*/ 689 w 1190"/>
              <a:gd name="T31" fmla="*/ 424 h 574"/>
              <a:gd name="T32" fmla="*/ 1190 w 1190"/>
              <a:gd name="T3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0" h="574">
                <a:moveTo>
                  <a:pt x="1190" y="0"/>
                </a:moveTo>
                <a:cubicBezTo>
                  <a:pt x="704" y="0"/>
                  <a:pt x="704" y="0"/>
                  <a:pt x="704" y="0"/>
                </a:cubicBezTo>
                <a:cubicBezTo>
                  <a:pt x="704" y="0"/>
                  <a:pt x="649" y="65"/>
                  <a:pt x="595" y="166"/>
                </a:cubicBezTo>
                <a:cubicBezTo>
                  <a:pt x="595" y="166"/>
                  <a:pt x="595" y="166"/>
                  <a:pt x="595" y="166"/>
                </a:cubicBezTo>
                <a:cubicBezTo>
                  <a:pt x="595" y="166"/>
                  <a:pt x="595" y="166"/>
                  <a:pt x="595" y="166"/>
                </a:cubicBezTo>
                <a:cubicBezTo>
                  <a:pt x="541" y="65"/>
                  <a:pt x="486" y="0"/>
                  <a:pt x="486" y="0"/>
                </a:cubicBezTo>
                <a:cubicBezTo>
                  <a:pt x="0" y="0"/>
                  <a:pt x="0" y="0"/>
                  <a:pt x="0" y="0"/>
                </a:cubicBezTo>
                <a:cubicBezTo>
                  <a:pt x="313" y="135"/>
                  <a:pt x="468" y="369"/>
                  <a:pt x="501" y="424"/>
                </a:cubicBezTo>
                <a:cubicBezTo>
                  <a:pt x="501" y="424"/>
                  <a:pt x="501" y="424"/>
                  <a:pt x="501" y="424"/>
                </a:cubicBezTo>
                <a:cubicBezTo>
                  <a:pt x="501" y="424"/>
                  <a:pt x="501" y="424"/>
                  <a:pt x="501" y="424"/>
                </a:cubicBezTo>
                <a:cubicBezTo>
                  <a:pt x="501" y="424"/>
                  <a:pt x="501" y="424"/>
                  <a:pt x="501" y="425"/>
                </a:cubicBezTo>
                <a:cubicBezTo>
                  <a:pt x="395" y="425"/>
                  <a:pt x="395" y="425"/>
                  <a:pt x="395" y="425"/>
                </a:cubicBezTo>
                <a:cubicBezTo>
                  <a:pt x="598" y="574"/>
                  <a:pt x="598" y="574"/>
                  <a:pt x="598" y="574"/>
                </a:cubicBezTo>
                <a:cubicBezTo>
                  <a:pt x="801" y="425"/>
                  <a:pt x="801" y="425"/>
                  <a:pt x="801" y="425"/>
                </a:cubicBezTo>
                <a:cubicBezTo>
                  <a:pt x="689" y="425"/>
                  <a:pt x="689" y="425"/>
                  <a:pt x="689" y="425"/>
                </a:cubicBezTo>
                <a:cubicBezTo>
                  <a:pt x="689" y="424"/>
                  <a:pt x="689" y="424"/>
                  <a:pt x="689" y="424"/>
                </a:cubicBezTo>
                <a:cubicBezTo>
                  <a:pt x="722" y="369"/>
                  <a:pt x="877" y="135"/>
                  <a:pt x="1190" y="0"/>
                </a:cubicBezTo>
                <a:close/>
              </a:path>
            </a:pathLst>
          </a:custGeom>
          <a:gradFill flip="none" rotWithShape="1">
            <a:gsLst>
              <a:gs pos="75200">
                <a:srgbClr val="00B0F0"/>
              </a:gs>
              <a:gs pos="0">
                <a:srgbClr val="000000">
                  <a:alpha val="0"/>
                </a:srgbClr>
              </a:gs>
              <a:gs pos="100000">
                <a:srgbClr val="0072C8"/>
              </a:gs>
            </a:gsLst>
            <a:lin ang="5400000" scaled="0"/>
            <a:tileRect/>
          </a:gradFill>
          <a:ln w="12700" algn="ctr">
            <a:noFill/>
            <a:round/>
            <a:headEnd/>
            <a:tailEnd/>
          </a:ln>
          <a:effectLst/>
        </p:spPr>
        <p:txBody>
          <a:bodyPr wrap="square" anchor="ctr">
            <a:noAutofit/>
          </a:bodyPr>
          <a:lstStyle/>
          <a:p>
            <a:pPr defTabSz="514178" eaLnBrk="0" fontAlgn="ctr" hangingPunct="0">
              <a:spcBef>
                <a:spcPct val="0"/>
              </a:spcBef>
              <a:spcAft>
                <a:spcPct val="0"/>
              </a:spcAft>
              <a:buClr>
                <a:srgbClr val="990000"/>
              </a:buClr>
              <a:buSzPct val="60000"/>
            </a:pPr>
            <a:endParaRPr lang="en-US" altLang="zh-CN" kern="0">
              <a:solidFill>
                <a:srgbClr val="00B0F0"/>
              </a:solidFill>
              <a:latin typeface="Arial" panose="020B0604020202020204" pitchFamily="34" charset="0"/>
              <a:ea typeface="微软雅黑"/>
              <a:cs typeface="Arial" pitchFamily="34" charset="0"/>
            </a:endParaRPr>
          </a:p>
        </p:txBody>
      </p:sp>
      <p:sp>
        <p:nvSpPr>
          <p:cNvPr id="373" name="矩形 45"/>
          <p:cNvSpPr>
            <a:spLocks noChangeArrowheads="1"/>
          </p:cNvSpPr>
          <p:nvPr/>
        </p:nvSpPr>
        <p:spPr bwMode="auto">
          <a:xfrm>
            <a:off x="6573314" y="3789927"/>
            <a:ext cx="4738264" cy="961531"/>
          </a:xfrm>
          <a:prstGeom prst="rect">
            <a:avLst/>
          </a:prstGeom>
          <a:solidFill>
            <a:srgbClr val="2298F0">
              <a:alpha val="30000"/>
            </a:srgbClr>
          </a:solidFill>
          <a:ln w="12700" cap="flat" cmpd="sng" algn="ctr">
            <a:noFill/>
            <a:prstDash val="solid"/>
            <a:miter lim="800000"/>
          </a:ln>
          <a:effectLst/>
        </p:spPr>
        <p:txBody>
          <a:bodyPr wrap="square" rtlCol="0" anchor="ctr">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49" b="0" i="0" u="none" strike="noStrike" kern="0" cap="none" spc="0" normalizeH="0" baseline="0" noProof="0">
              <a:ln>
                <a:noFill/>
              </a:ln>
              <a:solidFill>
                <a:prstClr val="white"/>
              </a:solidFill>
              <a:effectLst/>
              <a:uLnTx/>
              <a:uFillTx/>
              <a:latin typeface="Arial" panose="020B0604020202020204" pitchFamily="34" charset="0"/>
              <a:ea typeface="微软雅黑" pitchFamily="34" charset="-122"/>
              <a:cs typeface="+mn-cs"/>
            </a:endParaRPr>
          </a:p>
        </p:txBody>
      </p:sp>
      <p:sp>
        <p:nvSpPr>
          <p:cNvPr id="374" name="矩形 45"/>
          <p:cNvSpPr>
            <a:spLocks noChangeArrowheads="1"/>
          </p:cNvSpPr>
          <p:nvPr/>
        </p:nvSpPr>
        <p:spPr bwMode="auto">
          <a:xfrm>
            <a:off x="6570608" y="2532499"/>
            <a:ext cx="4740971" cy="838850"/>
          </a:xfrm>
          <a:prstGeom prst="rect">
            <a:avLst/>
          </a:prstGeom>
          <a:solidFill>
            <a:srgbClr val="0070C0">
              <a:alpha val="10196"/>
            </a:srgbClr>
          </a:solidFill>
          <a:ln>
            <a:noFill/>
          </a:ln>
        </p:spPr>
        <p:txBody>
          <a:bodyPr vert="horz" wrap="square" lIns="68562" tIns="34281" rIns="68562" bIns="34281" numCol="1" anchor="t" anchorCtr="0" compatLnSpc="1">
            <a:prstTxWarp prst="textNoShape">
              <a:avLst/>
            </a:prstTxWarp>
            <a:noAutofit/>
          </a:bodyPr>
          <a:lstStyle/>
          <a:p>
            <a:pPr defTabSz="685800" fontAlgn="ctr"/>
            <a:endParaRPr lang="en-US" altLang="zh-CN" sz="1349">
              <a:solidFill>
                <a:prstClr val="black"/>
              </a:solidFill>
              <a:latin typeface="Arial" panose="020B0604020202020204" pitchFamily="34" charset="0"/>
              <a:ea typeface="微软雅黑" pitchFamily="34" charset="-122"/>
            </a:endParaRPr>
          </a:p>
        </p:txBody>
      </p:sp>
      <p:sp>
        <p:nvSpPr>
          <p:cNvPr id="375" name="Text Box 18"/>
          <p:cNvSpPr txBox="1">
            <a:spLocks noChangeArrowheads="1"/>
          </p:cNvSpPr>
          <p:nvPr/>
        </p:nvSpPr>
        <p:spPr bwMode="auto">
          <a:xfrm>
            <a:off x="7937276" y="2438951"/>
            <a:ext cx="2065490" cy="360779"/>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50000"/>
              </a:spcBef>
              <a:spcAft>
                <a:spcPct val="0"/>
              </a:spcAft>
              <a:buClr>
                <a:srgbClr val="990000"/>
              </a:buClr>
              <a:buSzPct val="60000"/>
            </a:pPr>
            <a:r>
              <a:rPr lang="en-US" sz="900">
                <a:solidFill>
                  <a:prstClr val="black"/>
                </a:solidFill>
                <a:latin typeface="Arial" panose="020B0604020202020204" pitchFamily="34" charset="0"/>
              </a:rPr>
              <a:t>Hadoop compute cluster</a:t>
            </a:r>
          </a:p>
        </p:txBody>
      </p:sp>
      <p:sp>
        <p:nvSpPr>
          <p:cNvPr id="376" name="矩形 375"/>
          <p:cNvSpPr/>
          <p:nvPr/>
        </p:nvSpPr>
        <p:spPr>
          <a:xfrm>
            <a:off x="6567639" y="2205769"/>
            <a:ext cx="4743939" cy="289787"/>
          </a:xfrm>
          <a:prstGeom prst="rect">
            <a:avLst/>
          </a:prstGeom>
          <a:solidFill>
            <a:sysClr val="window" lastClr="FFFFFF">
              <a:lumMod val="50000"/>
            </a:sysClr>
          </a:solid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1200">
                <a:solidFill>
                  <a:prstClr val="white"/>
                </a:solidFill>
                <a:latin typeface="Arial" panose="020B0604020202020204" pitchFamily="34" charset="0"/>
              </a:rPr>
              <a:t>HDFS component</a:t>
            </a:r>
          </a:p>
        </p:txBody>
      </p:sp>
      <p:sp>
        <p:nvSpPr>
          <p:cNvPr id="377" name="Text Box 18"/>
          <p:cNvSpPr txBox="1">
            <a:spLocks noChangeArrowheads="1"/>
          </p:cNvSpPr>
          <p:nvPr/>
        </p:nvSpPr>
        <p:spPr bwMode="auto">
          <a:xfrm>
            <a:off x="8063650" y="3837221"/>
            <a:ext cx="1981877" cy="207919"/>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50000"/>
              </a:spcBef>
              <a:spcAft>
                <a:spcPct val="0"/>
              </a:spcAft>
              <a:buClr>
                <a:srgbClr val="990000"/>
              </a:buClr>
              <a:buSzPct val="60000"/>
            </a:pPr>
            <a:r>
              <a:rPr lang="en-US" sz="900">
                <a:solidFill>
                  <a:prstClr val="black"/>
                </a:solidFill>
                <a:latin typeface="Arial" panose="020B0604020202020204" pitchFamily="34" charset="0"/>
              </a:rPr>
              <a:t>Distributed storage cluster</a:t>
            </a:r>
          </a:p>
        </p:txBody>
      </p:sp>
      <p:sp>
        <p:nvSpPr>
          <p:cNvPr id="378" name="矩形 377"/>
          <p:cNvSpPr/>
          <p:nvPr/>
        </p:nvSpPr>
        <p:spPr>
          <a:xfrm>
            <a:off x="6573314" y="1815519"/>
            <a:ext cx="4743939" cy="353308"/>
          </a:xfrm>
          <a:prstGeom prst="rect">
            <a:avLst/>
          </a:prstGeom>
          <a:solidFill>
            <a:sysClr val="window" lastClr="FFFFFF">
              <a:lumMod val="50000"/>
            </a:sysClr>
          </a:solid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ts val="0"/>
              </a:spcBef>
              <a:spcAft>
                <a:spcPts val="0"/>
              </a:spcAft>
              <a:buClr>
                <a:srgbClr val="990000"/>
              </a:buClr>
              <a:buSzPct val="60000"/>
              <a:buFontTx/>
              <a:buNone/>
              <a:tabLst/>
              <a:defRPr/>
            </a:pPr>
            <a:r>
              <a:rPr lang="en-US" sz="1200">
                <a:solidFill>
                  <a:prstClr val="white"/>
                </a:solidFill>
                <a:latin typeface="Arial" panose="020B0604020202020204" pitchFamily="34" charset="0"/>
              </a:rPr>
              <a:t>HDFS applications</a:t>
            </a:r>
          </a:p>
        </p:txBody>
      </p:sp>
      <p:pic>
        <p:nvPicPr>
          <p:cNvPr id="379" name="Picture 6" descr="\\Bchief-sever180\共享\华为\2016\3月\2016年分析师大会PPT美化\客户资料\0406\Data Innovation一页20160406\组 480.png"/>
          <p:cNvPicPr>
            <a:picLocks noChangeAspect="1" noChangeArrowheads="1"/>
          </p:cNvPicPr>
          <p:nvPr/>
        </p:nvPicPr>
        <p:blipFill>
          <a:blip r:embed="rId3" cstate="print"/>
          <a:stretch>
            <a:fillRect/>
          </a:stretch>
        </p:blipFill>
        <p:spPr bwMode="auto">
          <a:xfrm>
            <a:off x="805074" y="1203693"/>
            <a:ext cx="808482" cy="385263"/>
          </a:xfrm>
          <a:prstGeom prst="rect">
            <a:avLst/>
          </a:prstGeom>
          <a:noFill/>
          <a:ln>
            <a:noFill/>
          </a:ln>
        </p:spPr>
      </p:pic>
      <p:pic>
        <p:nvPicPr>
          <p:cNvPr id="380" name="图片 37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41240" y="1208176"/>
            <a:ext cx="633648" cy="316299"/>
          </a:xfrm>
          <a:prstGeom prst="rect">
            <a:avLst/>
          </a:prstGeom>
        </p:spPr>
      </p:pic>
      <p:pic>
        <p:nvPicPr>
          <p:cNvPr id="381" name="图片 380"/>
          <p:cNvPicPr>
            <a:picLocks noChangeAspect="1"/>
          </p:cNvPicPr>
          <p:nvPr/>
        </p:nvPicPr>
        <p:blipFill>
          <a:blip r:embed="rId5" cstate="print">
            <a:clrChange>
              <a:clrFrom>
                <a:srgbClr val="F6F7F9"/>
              </a:clrFrom>
              <a:clrTo>
                <a:srgbClr val="F6F7F9">
                  <a:alpha val="0"/>
                </a:srgbClr>
              </a:clrTo>
            </a:clrChange>
            <a:extLst>
              <a:ext uri="{28A0092B-C50C-407E-A947-70E740481C1C}">
                <a14:useLocalDpi xmlns:a14="http://schemas.microsoft.com/office/drawing/2010/main" val="0"/>
              </a:ext>
            </a:extLst>
          </a:blip>
          <a:stretch>
            <a:fillRect/>
          </a:stretch>
        </p:blipFill>
        <p:spPr>
          <a:xfrm>
            <a:off x="3575354" y="1031577"/>
            <a:ext cx="769349" cy="727845"/>
          </a:xfrm>
          <a:prstGeom prst="rect">
            <a:avLst/>
          </a:prstGeom>
        </p:spPr>
      </p:pic>
      <p:pic>
        <p:nvPicPr>
          <p:cNvPr id="382" name="图片 381"/>
          <p:cNvPicPr>
            <a:picLocks noChangeAspect="1"/>
          </p:cNvPicPr>
          <p:nvPr/>
        </p:nvPicPr>
        <p:blipFill>
          <a:blip r:embed="rId6" cstate="print">
            <a:clrChange>
              <a:clrFrom>
                <a:srgbClr val="4F5150"/>
              </a:clrFrom>
              <a:clrTo>
                <a:srgbClr val="4F5150">
                  <a:alpha val="0"/>
                </a:srgbClr>
              </a:clrTo>
            </a:clrChange>
            <a:extLst>
              <a:ext uri="{28A0092B-C50C-407E-A947-70E740481C1C}">
                <a14:useLocalDpi xmlns:a14="http://schemas.microsoft.com/office/drawing/2010/main" val="0"/>
              </a:ext>
            </a:extLst>
          </a:blip>
          <a:stretch>
            <a:fillRect/>
          </a:stretch>
        </p:blipFill>
        <p:spPr>
          <a:xfrm>
            <a:off x="2731235" y="1030718"/>
            <a:ext cx="802303" cy="645736"/>
          </a:xfrm>
          <a:prstGeom prst="rect">
            <a:avLst/>
          </a:prstGeom>
        </p:spPr>
      </p:pic>
      <p:pic>
        <p:nvPicPr>
          <p:cNvPr id="383" name="图片 38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92187" y="1204599"/>
            <a:ext cx="684747" cy="402549"/>
          </a:xfrm>
          <a:prstGeom prst="rect">
            <a:avLst/>
          </a:prstGeom>
        </p:spPr>
      </p:pic>
      <p:pic>
        <p:nvPicPr>
          <p:cNvPr id="384" name="Picture 6" descr="\\Bchief-sever180\共享\华为\2016\3月\2016年分析师大会PPT美化\客户资料\0406\Data Innovation一页20160406\组 480.png"/>
          <p:cNvPicPr>
            <a:picLocks noChangeAspect="1" noChangeArrowheads="1"/>
          </p:cNvPicPr>
          <p:nvPr/>
        </p:nvPicPr>
        <p:blipFill>
          <a:blip r:embed="rId3" cstate="print"/>
          <a:stretch>
            <a:fillRect/>
          </a:stretch>
        </p:blipFill>
        <p:spPr bwMode="auto">
          <a:xfrm>
            <a:off x="6704454" y="1247163"/>
            <a:ext cx="808482" cy="385263"/>
          </a:xfrm>
          <a:prstGeom prst="rect">
            <a:avLst/>
          </a:prstGeom>
          <a:noFill/>
          <a:ln>
            <a:noFill/>
          </a:ln>
        </p:spPr>
      </p:pic>
      <p:pic>
        <p:nvPicPr>
          <p:cNvPr id="385" name="图片 38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40620" y="1251646"/>
            <a:ext cx="633648" cy="316299"/>
          </a:xfrm>
          <a:prstGeom prst="rect">
            <a:avLst/>
          </a:prstGeom>
        </p:spPr>
      </p:pic>
      <p:pic>
        <p:nvPicPr>
          <p:cNvPr id="386" name="图片 385"/>
          <p:cNvPicPr>
            <a:picLocks noChangeAspect="1"/>
          </p:cNvPicPr>
          <p:nvPr/>
        </p:nvPicPr>
        <p:blipFill>
          <a:blip r:embed="rId5" cstate="print">
            <a:clrChange>
              <a:clrFrom>
                <a:srgbClr val="F6F7F9"/>
              </a:clrFrom>
              <a:clrTo>
                <a:srgbClr val="F6F7F9">
                  <a:alpha val="0"/>
                </a:srgbClr>
              </a:clrTo>
            </a:clrChange>
            <a:extLst>
              <a:ext uri="{28A0092B-C50C-407E-A947-70E740481C1C}">
                <a14:useLocalDpi xmlns:a14="http://schemas.microsoft.com/office/drawing/2010/main" val="0"/>
              </a:ext>
            </a:extLst>
          </a:blip>
          <a:stretch>
            <a:fillRect/>
          </a:stretch>
        </p:blipFill>
        <p:spPr>
          <a:xfrm>
            <a:off x="9474734" y="1075046"/>
            <a:ext cx="769349" cy="727845"/>
          </a:xfrm>
          <a:prstGeom prst="rect">
            <a:avLst/>
          </a:prstGeom>
        </p:spPr>
      </p:pic>
      <p:pic>
        <p:nvPicPr>
          <p:cNvPr id="387" name="图片 386"/>
          <p:cNvPicPr>
            <a:picLocks noChangeAspect="1"/>
          </p:cNvPicPr>
          <p:nvPr/>
        </p:nvPicPr>
        <p:blipFill>
          <a:blip r:embed="rId6" cstate="print">
            <a:clrChange>
              <a:clrFrom>
                <a:srgbClr val="4F5150"/>
              </a:clrFrom>
              <a:clrTo>
                <a:srgbClr val="4F5150">
                  <a:alpha val="0"/>
                </a:srgbClr>
              </a:clrTo>
            </a:clrChange>
            <a:extLst>
              <a:ext uri="{28A0092B-C50C-407E-A947-70E740481C1C}">
                <a14:useLocalDpi xmlns:a14="http://schemas.microsoft.com/office/drawing/2010/main" val="0"/>
              </a:ext>
            </a:extLst>
          </a:blip>
          <a:stretch>
            <a:fillRect/>
          </a:stretch>
        </p:blipFill>
        <p:spPr>
          <a:xfrm>
            <a:off x="8630614" y="1074187"/>
            <a:ext cx="802303" cy="645736"/>
          </a:xfrm>
          <a:prstGeom prst="rect">
            <a:avLst/>
          </a:prstGeom>
        </p:spPr>
      </p:pic>
      <p:pic>
        <p:nvPicPr>
          <p:cNvPr id="388" name="图片 38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1566" y="1248068"/>
            <a:ext cx="684747" cy="402549"/>
          </a:xfrm>
          <a:prstGeom prst="rect">
            <a:avLst/>
          </a:prstGeom>
        </p:spPr>
      </p:pic>
      <p:sp>
        <p:nvSpPr>
          <p:cNvPr id="389" name="Text Box 18"/>
          <p:cNvSpPr txBox="1">
            <a:spLocks noChangeArrowheads="1"/>
          </p:cNvSpPr>
          <p:nvPr/>
        </p:nvSpPr>
        <p:spPr bwMode="auto">
          <a:xfrm>
            <a:off x="3604813" y="3451525"/>
            <a:ext cx="963227"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50000"/>
              </a:spcBef>
              <a:spcAft>
                <a:spcPct val="0"/>
              </a:spcAft>
              <a:buClr>
                <a:srgbClr val="990000"/>
              </a:buClr>
              <a:buSzPct val="60000"/>
            </a:pPr>
            <a:r>
              <a:rPr lang="en-US" sz="900">
                <a:solidFill>
                  <a:prstClr val="black"/>
                </a:solidFill>
                <a:latin typeface="Arial" panose="020B0604020202020204" pitchFamily="34" charset="0"/>
              </a:rPr>
              <a:t>......</a:t>
            </a:r>
            <a:endParaRPr lang="en-US" altLang="zh-CN" sz="900">
              <a:solidFill>
                <a:prstClr val="black"/>
              </a:solidFill>
              <a:latin typeface="Arial" panose="020B0604020202020204" pitchFamily="34" charset="0"/>
              <a:ea typeface="微软雅黑" pitchFamily="34" charset="-122"/>
              <a:cs typeface="Arial" panose="020B0604020202020204" pitchFamily="34" charset="0"/>
            </a:endParaRPr>
          </a:p>
        </p:txBody>
      </p:sp>
      <p:sp>
        <p:nvSpPr>
          <p:cNvPr id="390" name="TextBox 40"/>
          <p:cNvSpPr txBox="1">
            <a:spLocks noChangeArrowheads="1"/>
          </p:cNvSpPr>
          <p:nvPr/>
        </p:nvSpPr>
        <p:spPr bwMode="auto">
          <a:xfrm>
            <a:off x="6519933" y="3025609"/>
            <a:ext cx="1037270"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20000"/>
              </a:spcBef>
              <a:spcAft>
                <a:spcPct val="0"/>
              </a:spcAft>
              <a:buClr>
                <a:srgbClr val="990000"/>
              </a:buClr>
              <a:buSzPct val="60000"/>
            </a:pPr>
            <a:r>
              <a:rPr lang="en-US" sz="800">
                <a:solidFill>
                  <a:prstClr val="black"/>
                </a:solidFill>
                <a:latin typeface="Arial" panose="020B0604020202020204" pitchFamily="34" charset="0"/>
              </a:rPr>
              <a:t>Management node</a:t>
            </a:r>
          </a:p>
        </p:txBody>
      </p:sp>
      <p:sp>
        <p:nvSpPr>
          <p:cNvPr id="391" name="Text Box 18"/>
          <p:cNvSpPr txBox="1">
            <a:spLocks noChangeArrowheads="1"/>
          </p:cNvSpPr>
          <p:nvPr/>
        </p:nvSpPr>
        <p:spPr bwMode="auto">
          <a:xfrm>
            <a:off x="9685491" y="2710888"/>
            <a:ext cx="963227"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50000"/>
              </a:spcBef>
              <a:spcAft>
                <a:spcPct val="0"/>
              </a:spcAft>
              <a:buClr>
                <a:srgbClr val="990000"/>
              </a:buClr>
              <a:buSzPct val="60000"/>
            </a:pPr>
            <a:r>
              <a:rPr lang="en-US" sz="900">
                <a:solidFill>
                  <a:prstClr val="black"/>
                </a:solidFill>
                <a:latin typeface="Arial" panose="020B0604020202020204" pitchFamily="34" charset="0"/>
              </a:rPr>
              <a:t>......</a:t>
            </a:r>
            <a:endParaRPr lang="en-US" altLang="zh-CN" sz="900">
              <a:solidFill>
                <a:prstClr val="black"/>
              </a:solidFill>
              <a:latin typeface="Arial" panose="020B0604020202020204" pitchFamily="34" charset="0"/>
              <a:ea typeface="微软雅黑" pitchFamily="34" charset="-122"/>
              <a:cs typeface="Arial" panose="020B0604020202020204" pitchFamily="34" charset="0"/>
            </a:endParaRPr>
          </a:p>
        </p:txBody>
      </p:sp>
      <p:sp>
        <p:nvSpPr>
          <p:cNvPr id="392" name="TextBox 40"/>
          <p:cNvSpPr txBox="1">
            <a:spLocks noChangeArrowheads="1"/>
          </p:cNvSpPr>
          <p:nvPr/>
        </p:nvSpPr>
        <p:spPr bwMode="auto">
          <a:xfrm>
            <a:off x="7353245" y="3025609"/>
            <a:ext cx="1037270"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20000"/>
              </a:spcBef>
              <a:spcAft>
                <a:spcPct val="0"/>
              </a:spcAft>
              <a:buClr>
                <a:srgbClr val="990000"/>
              </a:buClr>
              <a:buSzPct val="60000"/>
            </a:pPr>
            <a:r>
              <a:rPr lang="en-US" sz="800">
                <a:solidFill>
                  <a:prstClr val="black"/>
                </a:solidFill>
                <a:latin typeface="Arial" panose="020B0604020202020204" pitchFamily="34" charset="0"/>
              </a:rPr>
              <a:t>Compute nodes</a:t>
            </a:r>
            <a:endParaRPr lang="en-US" altLang="zh-CN" sz="800">
              <a:solidFill>
                <a:prstClr val="black"/>
              </a:solidFill>
              <a:latin typeface="Arial" panose="020B0604020202020204" pitchFamily="34" charset="0"/>
              <a:ea typeface="微软雅黑" pitchFamily="34" charset="-122"/>
              <a:cs typeface="Arial" panose="020B0604020202020204" pitchFamily="34" charset="0"/>
            </a:endParaRPr>
          </a:p>
        </p:txBody>
      </p:sp>
      <p:sp>
        <p:nvSpPr>
          <p:cNvPr id="393" name="TextBox 40"/>
          <p:cNvSpPr txBox="1">
            <a:spLocks noChangeArrowheads="1"/>
          </p:cNvSpPr>
          <p:nvPr/>
        </p:nvSpPr>
        <p:spPr bwMode="auto">
          <a:xfrm>
            <a:off x="8176215" y="3025609"/>
            <a:ext cx="1037270"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20000"/>
              </a:spcBef>
              <a:spcAft>
                <a:spcPct val="0"/>
              </a:spcAft>
              <a:buClr>
                <a:srgbClr val="990000"/>
              </a:buClr>
              <a:buSzPct val="60000"/>
            </a:pPr>
            <a:r>
              <a:rPr lang="en-US" sz="800">
                <a:solidFill>
                  <a:prstClr val="black"/>
                </a:solidFill>
                <a:latin typeface="Arial" panose="020B0604020202020204" pitchFamily="34" charset="0"/>
              </a:rPr>
              <a:t>Compute nodes</a:t>
            </a:r>
            <a:endParaRPr lang="en-US" altLang="zh-CN" sz="800">
              <a:solidFill>
                <a:prstClr val="black"/>
              </a:solidFill>
              <a:latin typeface="Arial" panose="020B0604020202020204" pitchFamily="34" charset="0"/>
              <a:ea typeface="微软雅黑" pitchFamily="34" charset="-122"/>
              <a:cs typeface="Arial" panose="020B0604020202020204" pitchFamily="34" charset="0"/>
            </a:endParaRPr>
          </a:p>
        </p:txBody>
      </p:sp>
      <p:sp>
        <p:nvSpPr>
          <p:cNvPr id="394" name="TextBox 40"/>
          <p:cNvSpPr txBox="1">
            <a:spLocks noChangeArrowheads="1"/>
          </p:cNvSpPr>
          <p:nvPr/>
        </p:nvSpPr>
        <p:spPr bwMode="auto">
          <a:xfrm>
            <a:off x="10320091" y="3025609"/>
            <a:ext cx="1037270"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20000"/>
              </a:spcBef>
              <a:spcAft>
                <a:spcPct val="0"/>
              </a:spcAft>
              <a:buClr>
                <a:srgbClr val="990000"/>
              </a:buClr>
              <a:buSzPct val="60000"/>
            </a:pPr>
            <a:r>
              <a:rPr lang="en-US" sz="800">
                <a:solidFill>
                  <a:prstClr val="black"/>
                </a:solidFill>
                <a:latin typeface="Arial" panose="020B0604020202020204" pitchFamily="34" charset="0"/>
              </a:rPr>
              <a:t>Compute nodes</a:t>
            </a:r>
            <a:endParaRPr lang="en-US" altLang="zh-CN" sz="800">
              <a:solidFill>
                <a:prstClr val="black"/>
              </a:solidFill>
              <a:latin typeface="Arial" panose="020B0604020202020204" pitchFamily="34" charset="0"/>
              <a:ea typeface="微软雅黑" pitchFamily="34" charset="-122"/>
              <a:cs typeface="Arial" panose="020B0604020202020204" pitchFamily="34" charset="0"/>
            </a:endParaRPr>
          </a:p>
        </p:txBody>
      </p:sp>
      <p:sp>
        <p:nvSpPr>
          <p:cNvPr id="395" name="Text Box 18"/>
          <p:cNvSpPr txBox="1">
            <a:spLocks noChangeArrowheads="1"/>
          </p:cNvSpPr>
          <p:nvPr/>
        </p:nvSpPr>
        <p:spPr bwMode="auto">
          <a:xfrm>
            <a:off x="9621405" y="4071848"/>
            <a:ext cx="963227"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50000"/>
              </a:spcBef>
              <a:spcAft>
                <a:spcPct val="0"/>
              </a:spcAft>
              <a:buClr>
                <a:srgbClr val="990000"/>
              </a:buClr>
              <a:buSzPct val="60000"/>
            </a:pPr>
            <a:r>
              <a:rPr lang="en-US" sz="900">
                <a:solidFill>
                  <a:prstClr val="black"/>
                </a:solidFill>
                <a:latin typeface="Arial" panose="020B0604020202020204" pitchFamily="34" charset="0"/>
              </a:rPr>
              <a:t>......</a:t>
            </a:r>
            <a:endParaRPr lang="en-US" altLang="zh-CN" sz="900">
              <a:solidFill>
                <a:prstClr val="black"/>
              </a:solidFill>
              <a:latin typeface="Arial" panose="020B0604020202020204" pitchFamily="34" charset="0"/>
              <a:ea typeface="微软雅黑" pitchFamily="34" charset="-122"/>
              <a:cs typeface="Arial" panose="020B0604020202020204" pitchFamily="34" charset="0"/>
            </a:endParaRPr>
          </a:p>
        </p:txBody>
      </p:sp>
      <p:grpSp>
        <p:nvGrpSpPr>
          <p:cNvPr id="396" name="组合 395"/>
          <p:cNvGrpSpPr/>
          <p:nvPr/>
        </p:nvGrpSpPr>
        <p:grpSpPr>
          <a:xfrm>
            <a:off x="7500440" y="2772832"/>
            <a:ext cx="825166" cy="330573"/>
            <a:chOff x="5101528" y="2361884"/>
            <a:chExt cx="604163" cy="234423"/>
          </a:xfrm>
        </p:grpSpPr>
        <p:sp>
          <p:nvSpPr>
            <p:cNvPr id="397" name="矩形 396"/>
            <p:cNvSpPr/>
            <p:nvPr/>
          </p:nvSpPr>
          <p:spPr>
            <a:xfrm>
              <a:off x="5106385" y="2372721"/>
              <a:ext cx="537390" cy="221974"/>
            </a:xfrm>
            <a:prstGeom prst="rect">
              <a:avLst/>
            </a:prstGeom>
            <a:noFill/>
            <a:ln w="127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398" name="矩形 397"/>
            <p:cNvSpPr/>
            <p:nvPr/>
          </p:nvSpPr>
          <p:spPr>
            <a:xfrm>
              <a:off x="5106385" y="2374333"/>
              <a:ext cx="537390" cy="10385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399" name="矩形 398"/>
            <p:cNvSpPr/>
            <p:nvPr/>
          </p:nvSpPr>
          <p:spPr>
            <a:xfrm>
              <a:off x="5101528" y="2490840"/>
              <a:ext cx="537390" cy="10385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00" name="TextBox 124"/>
            <p:cNvSpPr txBox="1">
              <a:spLocks noChangeArrowheads="1"/>
            </p:cNvSpPr>
            <p:nvPr/>
          </p:nvSpPr>
          <p:spPr bwMode="auto">
            <a:xfrm>
              <a:off x="5344321" y="2361884"/>
              <a:ext cx="361370" cy="109271"/>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CPU</a:t>
              </a: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cs typeface="Arial" panose="020B0604020202020204" pitchFamily="34" charset="0"/>
              </a:endParaRPr>
            </a:p>
          </p:txBody>
        </p:sp>
        <p:sp>
          <p:nvSpPr>
            <p:cNvPr id="401" name="TextBox 124"/>
            <p:cNvSpPr txBox="1">
              <a:spLocks noChangeArrowheads="1"/>
            </p:cNvSpPr>
            <p:nvPr/>
          </p:nvSpPr>
          <p:spPr bwMode="auto">
            <a:xfrm>
              <a:off x="5389615" y="2488056"/>
              <a:ext cx="242088" cy="96147"/>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Memory</a:t>
              </a:r>
            </a:p>
          </p:txBody>
        </p:sp>
        <p:grpSp>
          <p:nvGrpSpPr>
            <p:cNvPr id="402" name="组合 401"/>
            <p:cNvGrpSpPr/>
            <p:nvPr/>
          </p:nvGrpSpPr>
          <p:grpSpPr>
            <a:xfrm>
              <a:off x="5163999" y="2512501"/>
              <a:ext cx="206406" cy="83806"/>
              <a:chOff x="9400710" y="268053"/>
              <a:chExt cx="825211" cy="299824"/>
            </a:xfrm>
          </p:grpSpPr>
          <p:sp>
            <p:nvSpPr>
              <p:cNvPr id="403" name="Freeform 72"/>
              <p:cNvSpPr>
                <a:spLocks/>
              </p:cNvSpPr>
              <p:nvPr/>
            </p:nvSpPr>
            <p:spPr bwMode="auto">
              <a:xfrm>
                <a:off x="9556337" y="454464"/>
                <a:ext cx="503794" cy="113413"/>
              </a:xfrm>
              <a:custGeom>
                <a:avLst/>
                <a:gdLst>
                  <a:gd name="T0" fmla="*/ 432 w 444"/>
                  <a:gd name="T1" fmla="*/ 98 h 100"/>
                  <a:gd name="T2" fmla="*/ 432 w 444"/>
                  <a:gd name="T3" fmla="*/ 98 h 100"/>
                  <a:gd name="T4" fmla="*/ 444 w 444"/>
                  <a:gd name="T5" fmla="*/ 86 h 100"/>
                  <a:gd name="T6" fmla="*/ 444 w 444"/>
                  <a:gd name="T7" fmla="*/ 0 h 100"/>
                  <a:gd name="T8" fmla="*/ 0 w 444"/>
                  <a:gd name="T9" fmla="*/ 0 h 100"/>
                  <a:gd name="T10" fmla="*/ 0 w 444"/>
                  <a:gd name="T11" fmla="*/ 86 h 100"/>
                  <a:gd name="T12" fmla="*/ 12 w 444"/>
                  <a:gd name="T13" fmla="*/ 98 h 100"/>
                  <a:gd name="T14" fmla="*/ 24 w 444"/>
                  <a:gd name="T15" fmla="*/ 86 h 100"/>
                  <a:gd name="T16" fmla="*/ 24 w 444"/>
                  <a:gd name="T17" fmla="*/ 25 h 100"/>
                  <a:gd name="T18" fmla="*/ 55 w 444"/>
                  <a:gd name="T19" fmla="*/ 25 h 100"/>
                  <a:gd name="T20" fmla="*/ 55 w 444"/>
                  <a:gd name="T21" fmla="*/ 100 h 100"/>
                  <a:gd name="T22" fmla="*/ 75 w 444"/>
                  <a:gd name="T23" fmla="*/ 100 h 100"/>
                  <a:gd name="T24" fmla="*/ 75 w 444"/>
                  <a:gd name="T25" fmla="*/ 25 h 100"/>
                  <a:gd name="T26" fmla="*/ 107 w 444"/>
                  <a:gd name="T27" fmla="*/ 25 h 100"/>
                  <a:gd name="T28" fmla="*/ 107 w 444"/>
                  <a:gd name="T29" fmla="*/ 100 h 100"/>
                  <a:gd name="T30" fmla="*/ 127 w 444"/>
                  <a:gd name="T31" fmla="*/ 100 h 100"/>
                  <a:gd name="T32" fmla="*/ 127 w 444"/>
                  <a:gd name="T33" fmla="*/ 25 h 100"/>
                  <a:gd name="T34" fmla="*/ 158 w 444"/>
                  <a:gd name="T35" fmla="*/ 25 h 100"/>
                  <a:gd name="T36" fmla="*/ 158 w 444"/>
                  <a:gd name="T37" fmla="*/ 100 h 100"/>
                  <a:gd name="T38" fmla="*/ 178 w 444"/>
                  <a:gd name="T39" fmla="*/ 100 h 100"/>
                  <a:gd name="T40" fmla="*/ 178 w 444"/>
                  <a:gd name="T41" fmla="*/ 25 h 100"/>
                  <a:gd name="T42" fmla="*/ 210 w 444"/>
                  <a:gd name="T43" fmla="*/ 25 h 100"/>
                  <a:gd name="T44" fmla="*/ 210 w 444"/>
                  <a:gd name="T45" fmla="*/ 100 h 100"/>
                  <a:gd name="T46" fmla="*/ 230 w 444"/>
                  <a:gd name="T47" fmla="*/ 100 h 100"/>
                  <a:gd name="T48" fmla="*/ 230 w 444"/>
                  <a:gd name="T49" fmla="*/ 25 h 100"/>
                  <a:gd name="T50" fmla="*/ 262 w 444"/>
                  <a:gd name="T51" fmla="*/ 25 h 100"/>
                  <a:gd name="T52" fmla="*/ 262 w 444"/>
                  <a:gd name="T53" fmla="*/ 100 h 100"/>
                  <a:gd name="T54" fmla="*/ 281 w 444"/>
                  <a:gd name="T55" fmla="*/ 100 h 100"/>
                  <a:gd name="T56" fmla="*/ 281 w 444"/>
                  <a:gd name="T57" fmla="*/ 25 h 100"/>
                  <a:gd name="T58" fmla="*/ 313 w 444"/>
                  <a:gd name="T59" fmla="*/ 25 h 100"/>
                  <a:gd name="T60" fmla="*/ 313 w 444"/>
                  <a:gd name="T61" fmla="*/ 100 h 100"/>
                  <a:gd name="T62" fmla="*/ 333 w 444"/>
                  <a:gd name="T63" fmla="*/ 100 h 100"/>
                  <a:gd name="T64" fmla="*/ 333 w 444"/>
                  <a:gd name="T65" fmla="*/ 25 h 100"/>
                  <a:gd name="T66" fmla="*/ 365 w 444"/>
                  <a:gd name="T67" fmla="*/ 25 h 100"/>
                  <a:gd name="T68" fmla="*/ 365 w 444"/>
                  <a:gd name="T69" fmla="*/ 100 h 100"/>
                  <a:gd name="T70" fmla="*/ 385 w 444"/>
                  <a:gd name="T71" fmla="*/ 100 h 100"/>
                  <a:gd name="T72" fmla="*/ 385 w 444"/>
                  <a:gd name="T73" fmla="*/ 25 h 100"/>
                  <a:gd name="T74" fmla="*/ 420 w 444"/>
                  <a:gd name="T75" fmla="*/ 25 h 100"/>
                  <a:gd name="T76" fmla="*/ 420 w 444"/>
                  <a:gd name="T77" fmla="*/ 86 h 100"/>
                  <a:gd name="T78" fmla="*/ 432 w 444"/>
                  <a:gd name="T79"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4" h="100">
                    <a:moveTo>
                      <a:pt x="432" y="98"/>
                    </a:moveTo>
                    <a:lnTo>
                      <a:pt x="432" y="98"/>
                    </a:lnTo>
                    <a:cubicBezTo>
                      <a:pt x="439" y="98"/>
                      <a:pt x="444" y="93"/>
                      <a:pt x="444" y="86"/>
                    </a:cubicBezTo>
                    <a:lnTo>
                      <a:pt x="444" y="0"/>
                    </a:lnTo>
                    <a:lnTo>
                      <a:pt x="0" y="0"/>
                    </a:lnTo>
                    <a:lnTo>
                      <a:pt x="0" y="86"/>
                    </a:lnTo>
                    <a:cubicBezTo>
                      <a:pt x="0" y="93"/>
                      <a:pt x="5" y="98"/>
                      <a:pt x="12" y="98"/>
                    </a:cubicBezTo>
                    <a:cubicBezTo>
                      <a:pt x="19" y="98"/>
                      <a:pt x="24" y="93"/>
                      <a:pt x="24" y="86"/>
                    </a:cubicBezTo>
                    <a:lnTo>
                      <a:pt x="24" y="25"/>
                    </a:lnTo>
                    <a:lnTo>
                      <a:pt x="55" y="25"/>
                    </a:lnTo>
                    <a:lnTo>
                      <a:pt x="55" y="100"/>
                    </a:lnTo>
                    <a:lnTo>
                      <a:pt x="75" y="100"/>
                    </a:lnTo>
                    <a:lnTo>
                      <a:pt x="75" y="25"/>
                    </a:lnTo>
                    <a:lnTo>
                      <a:pt x="107" y="25"/>
                    </a:lnTo>
                    <a:lnTo>
                      <a:pt x="107" y="100"/>
                    </a:lnTo>
                    <a:lnTo>
                      <a:pt x="127" y="100"/>
                    </a:lnTo>
                    <a:lnTo>
                      <a:pt x="127" y="25"/>
                    </a:lnTo>
                    <a:lnTo>
                      <a:pt x="158" y="25"/>
                    </a:lnTo>
                    <a:lnTo>
                      <a:pt x="158" y="100"/>
                    </a:lnTo>
                    <a:lnTo>
                      <a:pt x="178" y="100"/>
                    </a:lnTo>
                    <a:lnTo>
                      <a:pt x="178" y="25"/>
                    </a:lnTo>
                    <a:lnTo>
                      <a:pt x="210" y="25"/>
                    </a:lnTo>
                    <a:lnTo>
                      <a:pt x="210" y="100"/>
                    </a:lnTo>
                    <a:lnTo>
                      <a:pt x="230" y="100"/>
                    </a:lnTo>
                    <a:lnTo>
                      <a:pt x="230" y="25"/>
                    </a:lnTo>
                    <a:lnTo>
                      <a:pt x="262" y="25"/>
                    </a:lnTo>
                    <a:lnTo>
                      <a:pt x="262" y="100"/>
                    </a:lnTo>
                    <a:lnTo>
                      <a:pt x="281" y="100"/>
                    </a:lnTo>
                    <a:lnTo>
                      <a:pt x="281" y="25"/>
                    </a:lnTo>
                    <a:lnTo>
                      <a:pt x="313" y="25"/>
                    </a:lnTo>
                    <a:lnTo>
                      <a:pt x="313" y="100"/>
                    </a:lnTo>
                    <a:lnTo>
                      <a:pt x="333" y="100"/>
                    </a:lnTo>
                    <a:lnTo>
                      <a:pt x="333" y="25"/>
                    </a:lnTo>
                    <a:lnTo>
                      <a:pt x="365" y="25"/>
                    </a:lnTo>
                    <a:lnTo>
                      <a:pt x="365" y="100"/>
                    </a:lnTo>
                    <a:lnTo>
                      <a:pt x="385" y="100"/>
                    </a:lnTo>
                    <a:lnTo>
                      <a:pt x="385" y="25"/>
                    </a:lnTo>
                    <a:lnTo>
                      <a:pt x="420" y="25"/>
                    </a:lnTo>
                    <a:lnTo>
                      <a:pt x="420" y="86"/>
                    </a:lnTo>
                    <a:cubicBezTo>
                      <a:pt x="420" y="93"/>
                      <a:pt x="425" y="98"/>
                      <a:pt x="432" y="98"/>
                    </a:cubicBezTo>
                    <a:close/>
                  </a:path>
                </a:pathLst>
              </a:custGeom>
              <a:solidFill>
                <a:srgbClr val="15B0E8"/>
              </a:solid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ndParaRPr>
              </a:p>
            </p:txBody>
          </p:sp>
          <p:cxnSp>
            <p:nvCxnSpPr>
              <p:cNvPr id="404" name="直接连接符 403"/>
              <p:cNvCxnSpPr/>
              <p:nvPr/>
            </p:nvCxnSpPr>
            <p:spPr>
              <a:xfrm>
                <a:off x="9411012" y="281320"/>
                <a:ext cx="805765" cy="0"/>
              </a:xfrm>
              <a:prstGeom prst="line">
                <a:avLst/>
              </a:prstGeom>
              <a:noFill/>
              <a:ln w="25400" cap="flat" cmpd="sng" algn="ctr">
                <a:solidFill>
                  <a:srgbClr val="00B0F0"/>
                </a:solidFill>
                <a:prstDash val="solid"/>
                <a:miter lim="800000"/>
              </a:ln>
              <a:effectLst/>
            </p:spPr>
          </p:cxnSp>
          <p:cxnSp>
            <p:nvCxnSpPr>
              <p:cNvPr id="405" name="直接连接符 404"/>
              <p:cNvCxnSpPr/>
              <p:nvPr/>
            </p:nvCxnSpPr>
            <p:spPr>
              <a:xfrm>
                <a:off x="10216777" y="271381"/>
                <a:ext cx="0" cy="233973"/>
              </a:xfrm>
              <a:prstGeom prst="line">
                <a:avLst/>
              </a:prstGeom>
              <a:noFill/>
              <a:ln w="25400" cap="flat" cmpd="sng" algn="ctr">
                <a:solidFill>
                  <a:srgbClr val="00B0F0"/>
                </a:solidFill>
                <a:prstDash val="solid"/>
                <a:miter lim="800000"/>
              </a:ln>
              <a:effectLst/>
            </p:spPr>
          </p:cxnSp>
          <p:cxnSp>
            <p:nvCxnSpPr>
              <p:cNvPr id="406" name="直接连接符 405"/>
              <p:cNvCxnSpPr/>
              <p:nvPr/>
            </p:nvCxnSpPr>
            <p:spPr>
              <a:xfrm>
                <a:off x="9411012" y="268053"/>
                <a:ext cx="0" cy="233973"/>
              </a:xfrm>
              <a:prstGeom prst="line">
                <a:avLst/>
              </a:prstGeom>
              <a:noFill/>
              <a:ln w="25400" cap="flat" cmpd="sng" algn="ctr">
                <a:solidFill>
                  <a:srgbClr val="00B0F0"/>
                </a:solidFill>
                <a:prstDash val="solid"/>
                <a:miter lim="800000"/>
              </a:ln>
              <a:effectLst/>
            </p:spPr>
          </p:cxnSp>
          <p:cxnSp>
            <p:nvCxnSpPr>
              <p:cNvPr id="407" name="直接连接符 406"/>
              <p:cNvCxnSpPr/>
              <p:nvPr/>
            </p:nvCxnSpPr>
            <p:spPr>
              <a:xfrm flipV="1">
                <a:off x="10052006" y="502027"/>
                <a:ext cx="173915" cy="2362"/>
              </a:xfrm>
              <a:prstGeom prst="line">
                <a:avLst/>
              </a:prstGeom>
              <a:noFill/>
              <a:ln w="25400" cap="flat" cmpd="sng" algn="ctr">
                <a:solidFill>
                  <a:srgbClr val="00B0F0"/>
                </a:solidFill>
                <a:prstDash val="solid"/>
                <a:miter lim="800000"/>
              </a:ln>
              <a:effectLst/>
            </p:spPr>
          </p:cxnSp>
          <p:cxnSp>
            <p:nvCxnSpPr>
              <p:cNvPr id="408" name="直接连接符 407"/>
              <p:cNvCxnSpPr/>
              <p:nvPr/>
            </p:nvCxnSpPr>
            <p:spPr>
              <a:xfrm flipV="1">
                <a:off x="9400710" y="499664"/>
                <a:ext cx="173915" cy="2362"/>
              </a:xfrm>
              <a:prstGeom prst="line">
                <a:avLst/>
              </a:prstGeom>
              <a:noFill/>
              <a:ln w="25400" cap="flat" cmpd="sng" algn="ctr">
                <a:solidFill>
                  <a:srgbClr val="00B0F0"/>
                </a:solidFill>
                <a:prstDash val="solid"/>
                <a:miter lim="800000"/>
              </a:ln>
              <a:effectLst/>
            </p:spPr>
          </p:cxnSp>
        </p:grpSp>
      </p:grpSp>
      <p:grpSp>
        <p:nvGrpSpPr>
          <p:cNvPr id="409" name="组合 408"/>
          <p:cNvGrpSpPr/>
          <p:nvPr/>
        </p:nvGrpSpPr>
        <p:grpSpPr>
          <a:xfrm>
            <a:off x="8322085" y="2772832"/>
            <a:ext cx="825166" cy="330573"/>
            <a:chOff x="5101528" y="2361884"/>
            <a:chExt cx="604163" cy="234423"/>
          </a:xfrm>
        </p:grpSpPr>
        <p:sp>
          <p:nvSpPr>
            <p:cNvPr id="410" name="矩形 409"/>
            <p:cNvSpPr/>
            <p:nvPr/>
          </p:nvSpPr>
          <p:spPr>
            <a:xfrm>
              <a:off x="5106385" y="2372721"/>
              <a:ext cx="537390" cy="221974"/>
            </a:xfrm>
            <a:prstGeom prst="rect">
              <a:avLst/>
            </a:prstGeom>
            <a:noFill/>
            <a:ln w="127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11" name="矩形 410"/>
            <p:cNvSpPr/>
            <p:nvPr/>
          </p:nvSpPr>
          <p:spPr>
            <a:xfrm>
              <a:off x="5106385" y="2374333"/>
              <a:ext cx="537390" cy="10385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12" name="矩形 411"/>
            <p:cNvSpPr/>
            <p:nvPr/>
          </p:nvSpPr>
          <p:spPr>
            <a:xfrm>
              <a:off x="5101528" y="2490840"/>
              <a:ext cx="537390" cy="10385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13" name="TextBox 124"/>
            <p:cNvSpPr txBox="1">
              <a:spLocks noChangeArrowheads="1"/>
            </p:cNvSpPr>
            <p:nvPr/>
          </p:nvSpPr>
          <p:spPr bwMode="auto">
            <a:xfrm>
              <a:off x="5344321" y="2361884"/>
              <a:ext cx="361370" cy="109271"/>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CPU</a:t>
              </a: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cs typeface="Arial" panose="020B0604020202020204" pitchFamily="34" charset="0"/>
              </a:endParaRPr>
            </a:p>
          </p:txBody>
        </p:sp>
        <p:sp>
          <p:nvSpPr>
            <p:cNvPr id="414" name="TextBox 124"/>
            <p:cNvSpPr txBox="1">
              <a:spLocks noChangeArrowheads="1"/>
            </p:cNvSpPr>
            <p:nvPr/>
          </p:nvSpPr>
          <p:spPr bwMode="auto">
            <a:xfrm>
              <a:off x="5389615" y="2488056"/>
              <a:ext cx="242088" cy="96147"/>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Memory</a:t>
              </a:r>
            </a:p>
          </p:txBody>
        </p:sp>
        <p:grpSp>
          <p:nvGrpSpPr>
            <p:cNvPr id="415" name="组合 414"/>
            <p:cNvGrpSpPr/>
            <p:nvPr/>
          </p:nvGrpSpPr>
          <p:grpSpPr>
            <a:xfrm>
              <a:off x="5163999" y="2512501"/>
              <a:ext cx="206406" cy="83806"/>
              <a:chOff x="9400710" y="268053"/>
              <a:chExt cx="825211" cy="299824"/>
            </a:xfrm>
          </p:grpSpPr>
          <p:sp>
            <p:nvSpPr>
              <p:cNvPr id="416" name="Freeform 72"/>
              <p:cNvSpPr>
                <a:spLocks/>
              </p:cNvSpPr>
              <p:nvPr/>
            </p:nvSpPr>
            <p:spPr bwMode="auto">
              <a:xfrm>
                <a:off x="9556337" y="454464"/>
                <a:ext cx="503794" cy="113413"/>
              </a:xfrm>
              <a:custGeom>
                <a:avLst/>
                <a:gdLst>
                  <a:gd name="T0" fmla="*/ 432 w 444"/>
                  <a:gd name="T1" fmla="*/ 98 h 100"/>
                  <a:gd name="T2" fmla="*/ 432 w 444"/>
                  <a:gd name="T3" fmla="*/ 98 h 100"/>
                  <a:gd name="T4" fmla="*/ 444 w 444"/>
                  <a:gd name="T5" fmla="*/ 86 h 100"/>
                  <a:gd name="T6" fmla="*/ 444 w 444"/>
                  <a:gd name="T7" fmla="*/ 0 h 100"/>
                  <a:gd name="T8" fmla="*/ 0 w 444"/>
                  <a:gd name="T9" fmla="*/ 0 h 100"/>
                  <a:gd name="T10" fmla="*/ 0 w 444"/>
                  <a:gd name="T11" fmla="*/ 86 h 100"/>
                  <a:gd name="T12" fmla="*/ 12 w 444"/>
                  <a:gd name="T13" fmla="*/ 98 h 100"/>
                  <a:gd name="T14" fmla="*/ 24 w 444"/>
                  <a:gd name="T15" fmla="*/ 86 h 100"/>
                  <a:gd name="T16" fmla="*/ 24 w 444"/>
                  <a:gd name="T17" fmla="*/ 25 h 100"/>
                  <a:gd name="T18" fmla="*/ 55 w 444"/>
                  <a:gd name="T19" fmla="*/ 25 h 100"/>
                  <a:gd name="T20" fmla="*/ 55 w 444"/>
                  <a:gd name="T21" fmla="*/ 100 h 100"/>
                  <a:gd name="T22" fmla="*/ 75 w 444"/>
                  <a:gd name="T23" fmla="*/ 100 h 100"/>
                  <a:gd name="T24" fmla="*/ 75 w 444"/>
                  <a:gd name="T25" fmla="*/ 25 h 100"/>
                  <a:gd name="T26" fmla="*/ 107 w 444"/>
                  <a:gd name="T27" fmla="*/ 25 h 100"/>
                  <a:gd name="T28" fmla="*/ 107 w 444"/>
                  <a:gd name="T29" fmla="*/ 100 h 100"/>
                  <a:gd name="T30" fmla="*/ 127 w 444"/>
                  <a:gd name="T31" fmla="*/ 100 h 100"/>
                  <a:gd name="T32" fmla="*/ 127 w 444"/>
                  <a:gd name="T33" fmla="*/ 25 h 100"/>
                  <a:gd name="T34" fmla="*/ 158 w 444"/>
                  <a:gd name="T35" fmla="*/ 25 h 100"/>
                  <a:gd name="T36" fmla="*/ 158 w 444"/>
                  <a:gd name="T37" fmla="*/ 100 h 100"/>
                  <a:gd name="T38" fmla="*/ 178 w 444"/>
                  <a:gd name="T39" fmla="*/ 100 h 100"/>
                  <a:gd name="T40" fmla="*/ 178 w 444"/>
                  <a:gd name="T41" fmla="*/ 25 h 100"/>
                  <a:gd name="T42" fmla="*/ 210 w 444"/>
                  <a:gd name="T43" fmla="*/ 25 h 100"/>
                  <a:gd name="T44" fmla="*/ 210 w 444"/>
                  <a:gd name="T45" fmla="*/ 100 h 100"/>
                  <a:gd name="T46" fmla="*/ 230 w 444"/>
                  <a:gd name="T47" fmla="*/ 100 h 100"/>
                  <a:gd name="T48" fmla="*/ 230 w 444"/>
                  <a:gd name="T49" fmla="*/ 25 h 100"/>
                  <a:gd name="T50" fmla="*/ 262 w 444"/>
                  <a:gd name="T51" fmla="*/ 25 h 100"/>
                  <a:gd name="T52" fmla="*/ 262 w 444"/>
                  <a:gd name="T53" fmla="*/ 100 h 100"/>
                  <a:gd name="T54" fmla="*/ 281 w 444"/>
                  <a:gd name="T55" fmla="*/ 100 h 100"/>
                  <a:gd name="T56" fmla="*/ 281 w 444"/>
                  <a:gd name="T57" fmla="*/ 25 h 100"/>
                  <a:gd name="T58" fmla="*/ 313 w 444"/>
                  <a:gd name="T59" fmla="*/ 25 h 100"/>
                  <a:gd name="T60" fmla="*/ 313 w 444"/>
                  <a:gd name="T61" fmla="*/ 100 h 100"/>
                  <a:gd name="T62" fmla="*/ 333 w 444"/>
                  <a:gd name="T63" fmla="*/ 100 h 100"/>
                  <a:gd name="T64" fmla="*/ 333 w 444"/>
                  <a:gd name="T65" fmla="*/ 25 h 100"/>
                  <a:gd name="T66" fmla="*/ 365 w 444"/>
                  <a:gd name="T67" fmla="*/ 25 h 100"/>
                  <a:gd name="T68" fmla="*/ 365 w 444"/>
                  <a:gd name="T69" fmla="*/ 100 h 100"/>
                  <a:gd name="T70" fmla="*/ 385 w 444"/>
                  <a:gd name="T71" fmla="*/ 100 h 100"/>
                  <a:gd name="T72" fmla="*/ 385 w 444"/>
                  <a:gd name="T73" fmla="*/ 25 h 100"/>
                  <a:gd name="T74" fmla="*/ 420 w 444"/>
                  <a:gd name="T75" fmla="*/ 25 h 100"/>
                  <a:gd name="T76" fmla="*/ 420 w 444"/>
                  <a:gd name="T77" fmla="*/ 86 h 100"/>
                  <a:gd name="T78" fmla="*/ 432 w 444"/>
                  <a:gd name="T79"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4" h="100">
                    <a:moveTo>
                      <a:pt x="432" y="98"/>
                    </a:moveTo>
                    <a:lnTo>
                      <a:pt x="432" y="98"/>
                    </a:lnTo>
                    <a:cubicBezTo>
                      <a:pt x="439" y="98"/>
                      <a:pt x="444" y="93"/>
                      <a:pt x="444" y="86"/>
                    </a:cubicBezTo>
                    <a:lnTo>
                      <a:pt x="444" y="0"/>
                    </a:lnTo>
                    <a:lnTo>
                      <a:pt x="0" y="0"/>
                    </a:lnTo>
                    <a:lnTo>
                      <a:pt x="0" y="86"/>
                    </a:lnTo>
                    <a:cubicBezTo>
                      <a:pt x="0" y="93"/>
                      <a:pt x="5" y="98"/>
                      <a:pt x="12" y="98"/>
                    </a:cubicBezTo>
                    <a:cubicBezTo>
                      <a:pt x="19" y="98"/>
                      <a:pt x="24" y="93"/>
                      <a:pt x="24" y="86"/>
                    </a:cubicBezTo>
                    <a:lnTo>
                      <a:pt x="24" y="25"/>
                    </a:lnTo>
                    <a:lnTo>
                      <a:pt x="55" y="25"/>
                    </a:lnTo>
                    <a:lnTo>
                      <a:pt x="55" y="100"/>
                    </a:lnTo>
                    <a:lnTo>
                      <a:pt x="75" y="100"/>
                    </a:lnTo>
                    <a:lnTo>
                      <a:pt x="75" y="25"/>
                    </a:lnTo>
                    <a:lnTo>
                      <a:pt x="107" y="25"/>
                    </a:lnTo>
                    <a:lnTo>
                      <a:pt x="107" y="100"/>
                    </a:lnTo>
                    <a:lnTo>
                      <a:pt x="127" y="100"/>
                    </a:lnTo>
                    <a:lnTo>
                      <a:pt x="127" y="25"/>
                    </a:lnTo>
                    <a:lnTo>
                      <a:pt x="158" y="25"/>
                    </a:lnTo>
                    <a:lnTo>
                      <a:pt x="158" y="100"/>
                    </a:lnTo>
                    <a:lnTo>
                      <a:pt x="178" y="100"/>
                    </a:lnTo>
                    <a:lnTo>
                      <a:pt x="178" y="25"/>
                    </a:lnTo>
                    <a:lnTo>
                      <a:pt x="210" y="25"/>
                    </a:lnTo>
                    <a:lnTo>
                      <a:pt x="210" y="100"/>
                    </a:lnTo>
                    <a:lnTo>
                      <a:pt x="230" y="100"/>
                    </a:lnTo>
                    <a:lnTo>
                      <a:pt x="230" y="25"/>
                    </a:lnTo>
                    <a:lnTo>
                      <a:pt x="262" y="25"/>
                    </a:lnTo>
                    <a:lnTo>
                      <a:pt x="262" y="100"/>
                    </a:lnTo>
                    <a:lnTo>
                      <a:pt x="281" y="100"/>
                    </a:lnTo>
                    <a:lnTo>
                      <a:pt x="281" y="25"/>
                    </a:lnTo>
                    <a:lnTo>
                      <a:pt x="313" y="25"/>
                    </a:lnTo>
                    <a:lnTo>
                      <a:pt x="313" y="100"/>
                    </a:lnTo>
                    <a:lnTo>
                      <a:pt x="333" y="100"/>
                    </a:lnTo>
                    <a:lnTo>
                      <a:pt x="333" y="25"/>
                    </a:lnTo>
                    <a:lnTo>
                      <a:pt x="365" y="25"/>
                    </a:lnTo>
                    <a:lnTo>
                      <a:pt x="365" y="100"/>
                    </a:lnTo>
                    <a:lnTo>
                      <a:pt x="385" y="100"/>
                    </a:lnTo>
                    <a:lnTo>
                      <a:pt x="385" y="25"/>
                    </a:lnTo>
                    <a:lnTo>
                      <a:pt x="420" y="25"/>
                    </a:lnTo>
                    <a:lnTo>
                      <a:pt x="420" y="86"/>
                    </a:lnTo>
                    <a:cubicBezTo>
                      <a:pt x="420" y="93"/>
                      <a:pt x="425" y="98"/>
                      <a:pt x="432" y="98"/>
                    </a:cubicBezTo>
                    <a:close/>
                  </a:path>
                </a:pathLst>
              </a:custGeom>
              <a:solidFill>
                <a:srgbClr val="15B0E8"/>
              </a:solid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ndParaRPr>
              </a:p>
            </p:txBody>
          </p:sp>
          <p:cxnSp>
            <p:nvCxnSpPr>
              <p:cNvPr id="417" name="直接连接符 416"/>
              <p:cNvCxnSpPr/>
              <p:nvPr/>
            </p:nvCxnSpPr>
            <p:spPr>
              <a:xfrm>
                <a:off x="9411012" y="281320"/>
                <a:ext cx="805765" cy="0"/>
              </a:xfrm>
              <a:prstGeom prst="line">
                <a:avLst/>
              </a:prstGeom>
              <a:noFill/>
              <a:ln w="25400" cap="flat" cmpd="sng" algn="ctr">
                <a:solidFill>
                  <a:srgbClr val="00B0F0"/>
                </a:solidFill>
                <a:prstDash val="solid"/>
                <a:miter lim="800000"/>
              </a:ln>
              <a:effectLst/>
            </p:spPr>
          </p:cxnSp>
          <p:cxnSp>
            <p:nvCxnSpPr>
              <p:cNvPr id="418" name="直接连接符 417"/>
              <p:cNvCxnSpPr/>
              <p:nvPr/>
            </p:nvCxnSpPr>
            <p:spPr>
              <a:xfrm>
                <a:off x="10216777" y="271381"/>
                <a:ext cx="0" cy="233973"/>
              </a:xfrm>
              <a:prstGeom prst="line">
                <a:avLst/>
              </a:prstGeom>
              <a:noFill/>
              <a:ln w="25400" cap="flat" cmpd="sng" algn="ctr">
                <a:solidFill>
                  <a:srgbClr val="00B0F0"/>
                </a:solidFill>
                <a:prstDash val="solid"/>
                <a:miter lim="800000"/>
              </a:ln>
              <a:effectLst/>
            </p:spPr>
          </p:cxnSp>
          <p:cxnSp>
            <p:nvCxnSpPr>
              <p:cNvPr id="419" name="直接连接符 418"/>
              <p:cNvCxnSpPr/>
              <p:nvPr/>
            </p:nvCxnSpPr>
            <p:spPr>
              <a:xfrm>
                <a:off x="9411012" y="268053"/>
                <a:ext cx="0" cy="233973"/>
              </a:xfrm>
              <a:prstGeom prst="line">
                <a:avLst/>
              </a:prstGeom>
              <a:noFill/>
              <a:ln w="25400" cap="flat" cmpd="sng" algn="ctr">
                <a:solidFill>
                  <a:srgbClr val="00B0F0"/>
                </a:solidFill>
                <a:prstDash val="solid"/>
                <a:miter lim="800000"/>
              </a:ln>
              <a:effectLst/>
            </p:spPr>
          </p:cxnSp>
          <p:cxnSp>
            <p:nvCxnSpPr>
              <p:cNvPr id="420" name="直接连接符 419"/>
              <p:cNvCxnSpPr/>
              <p:nvPr/>
            </p:nvCxnSpPr>
            <p:spPr>
              <a:xfrm flipV="1">
                <a:off x="10052006" y="502027"/>
                <a:ext cx="173915" cy="2362"/>
              </a:xfrm>
              <a:prstGeom prst="line">
                <a:avLst/>
              </a:prstGeom>
              <a:noFill/>
              <a:ln w="25400" cap="flat" cmpd="sng" algn="ctr">
                <a:solidFill>
                  <a:srgbClr val="00B0F0"/>
                </a:solidFill>
                <a:prstDash val="solid"/>
                <a:miter lim="800000"/>
              </a:ln>
              <a:effectLst/>
            </p:spPr>
          </p:cxnSp>
          <p:cxnSp>
            <p:nvCxnSpPr>
              <p:cNvPr id="421" name="直接连接符 420"/>
              <p:cNvCxnSpPr/>
              <p:nvPr/>
            </p:nvCxnSpPr>
            <p:spPr>
              <a:xfrm flipV="1">
                <a:off x="9400710" y="499664"/>
                <a:ext cx="173915" cy="2362"/>
              </a:xfrm>
              <a:prstGeom prst="line">
                <a:avLst/>
              </a:prstGeom>
              <a:noFill/>
              <a:ln w="25400" cap="flat" cmpd="sng" algn="ctr">
                <a:solidFill>
                  <a:srgbClr val="00B0F0"/>
                </a:solidFill>
                <a:prstDash val="solid"/>
                <a:miter lim="800000"/>
              </a:ln>
              <a:effectLst/>
            </p:spPr>
          </p:cxnSp>
        </p:grpSp>
      </p:grpSp>
      <p:grpSp>
        <p:nvGrpSpPr>
          <p:cNvPr id="422" name="组合 421"/>
          <p:cNvGrpSpPr/>
          <p:nvPr/>
        </p:nvGrpSpPr>
        <p:grpSpPr>
          <a:xfrm>
            <a:off x="9134016" y="2772832"/>
            <a:ext cx="825166" cy="330573"/>
            <a:chOff x="5101528" y="2361884"/>
            <a:chExt cx="604163" cy="234423"/>
          </a:xfrm>
        </p:grpSpPr>
        <p:sp>
          <p:nvSpPr>
            <p:cNvPr id="423" name="矩形 422"/>
            <p:cNvSpPr/>
            <p:nvPr/>
          </p:nvSpPr>
          <p:spPr>
            <a:xfrm>
              <a:off x="5106385" y="2372721"/>
              <a:ext cx="537390" cy="221974"/>
            </a:xfrm>
            <a:prstGeom prst="rect">
              <a:avLst/>
            </a:prstGeom>
            <a:noFill/>
            <a:ln w="127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24" name="矩形 423"/>
            <p:cNvSpPr/>
            <p:nvPr/>
          </p:nvSpPr>
          <p:spPr>
            <a:xfrm>
              <a:off x="5106385" y="2374333"/>
              <a:ext cx="537390" cy="10385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25" name="矩形 424"/>
            <p:cNvSpPr/>
            <p:nvPr/>
          </p:nvSpPr>
          <p:spPr>
            <a:xfrm>
              <a:off x="5101528" y="2490840"/>
              <a:ext cx="537390" cy="10385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26" name="TextBox 124"/>
            <p:cNvSpPr txBox="1">
              <a:spLocks noChangeArrowheads="1"/>
            </p:cNvSpPr>
            <p:nvPr/>
          </p:nvSpPr>
          <p:spPr bwMode="auto">
            <a:xfrm>
              <a:off x="5344321" y="2361884"/>
              <a:ext cx="361370" cy="109271"/>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CPU</a:t>
              </a: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cs typeface="Arial" panose="020B0604020202020204" pitchFamily="34" charset="0"/>
              </a:endParaRPr>
            </a:p>
          </p:txBody>
        </p:sp>
        <p:sp>
          <p:nvSpPr>
            <p:cNvPr id="427" name="TextBox 124"/>
            <p:cNvSpPr txBox="1">
              <a:spLocks noChangeArrowheads="1"/>
            </p:cNvSpPr>
            <p:nvPr/>
          </p:nvSpPr>
          <p:spPr bwMode="auto">
            <a:xfrm>
              <a:off x="5396589" y="2488056"/>
              <a:ext cx="242088" cy="96147"/>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Memory</a:t>
              </a:r>
            </a:p>
          </p:txBody>
        </p:sp>
        <p:grpSp>
          <p:nvGrpSpPr>
            <p:cNvPr id="428" name="组合 427"/>
            <p:cNvGrpSpPr/>
            <p:nvPr/>
          </p:nvGrpSpPr>
          <p:grpSpPr>
            <a:xfrm>
              <a:off x="5163999" y="2512501"/>
              <a:ext cx="206406" cy="83806"/>
              <a:chOff x="9400710" y="268053"/>
              <a:chExt cx="825211" cy="299824"/>
            </a:xfrm>
          </p:grpSpPr>
          <p:sp>
            <p:nvSpPr>
              <p:cNvPr id="429" name="Freeform 72"/>
              <p:cNvSpPr>
                <a:spLocks/>
              </p:cNvSpPr>
              <p:nvPr/>
            </p:nvSpPr>
            <p:spPr bwMode="auto">
              <a:xfrm>
                <a:off x="9556337" y="454464"/>
                <a:ext cx="503794" cy="113413"/>
              </a:xfrm>
              <a:custGeom>
                <a:avLst/>
                <a:gdLst>
                  <a:gd name="T0" fmla="*/ 432 w 444"/>
                  <a:gd name="T1" fmla="*/ 98 h 100"/>
                  <a:gd name="T2" fmla="*/ 432 w 444"/>
                  <a:gd name="T3" fmla="*/ 98 h 100"/>
                  <a:gd name="T4" fmla="*/ 444 w 444"/>
                  <a:gd name="T5" fmla="*/ 86 h 100"/>
                  <a:gd name="T6" fmla="*/ 444 w 444"/>
                  <a:gd name="T7" fmla="*/ 0 h 100"/>
                  <a:gd name="T8" fmla="*/ 0 w 444"/>
                  <a:gd name="T9" fmla="*/ 0 h 100"/>
                  <a:gd name="T10" fmla="*/ 0 w 444"/>
                  <a:gd name="T11" fmla="*/ 86 h 100"/>
                  <a:gd name="T12" fmla="*/ 12 w 444"/>
                  <a:gd name="T13" fmla="*/ 98 h 100"/>
                  <a:gd name="T14" fmla="*/ 24 w 444"/>
                  <a:gd name="T15" fmla="*/ 86 h 100"/>
                  <a:gd name="T16" fmla="*/ 24 w 444"/>
                  <a:gd name="T17" fmla="*/ 25 h 100"/>
                  <a:gd name="T18" fmla="*/ 55 w 444"/>
                  <a:gd name="T19" fmla="*/ 25 h 100"/>
                  <a:gd name="T20" fmla="*/ 55 w 444"/>
                  <a:gd name="T21" fmla="*/ 100 h 100"/>
                  <a:gd name="T22" fmla="*/ 75 w 444"/>
                  <a:gd name="T23" fmla="*/ 100 h 100"/>
                  <a:gd name="T24" fmla="*/ 75 w 444"/>
                  <a:gd name="T25" fmla="*/ 25 h 100"/>
                  <a:gd name="T26" fmla="*/ 107 w 444"/>
                  <a:gd name="T27" fmla="*/ 25 h 100"/>
                  <a:gd name="T28" fmla="*/ 107 w 444"/>
                  <a:gd name="T29" fmla="*/ 100 h 100"/>
                  <a:gd name="T30" fmla="*/ 127 w 444"/>
                  <a:gd name="T31" fmla="*/ 100 h 100"/>
                  <a:gd name="T32" fmla="*/ 127 w 444"/>
                  <a:gd name="T33" fmla="*/ 25 h 100"/>
                  <a:gd name="T34" fmla="*/ 158 w 444"/>
                  <a:gd name="T35" fmla="*/ 25 h 100"/>
                  <a:gd name="T36" fmla="*/ 158 w 444"/>
                  <a:gd name="T37" fmla="*/ 100 h 100"/>
                  <a:gd name="T38" fmla="*/ 178 w 444"/>
                  <a:gd name="T39" fmla="*/ 100 h 100"/>
                  <a:gd name="T40" fmla="*/ 178 w 444"/>
                  <a:gd name="T41" fmla="*/ 25 h 100"/>
                  <a:gd name="T42" fmla="*/ 210 w 444"/>
                  <a:gd name="T43" fmla="*/ 25 h 100"/>
                  <a:gd name="T44" fmla="*/ 210 w 444"/>
                  <a:gd name="T45" fmla="*/ 100 h 100"/>
                  <a:gd name="T46" fmla="*/ 230 w 444"/>
                  <a:gd name="T47" fmla="*/ 100 h 100"/>
                  <a:gd name="T48" fmla="*/ 230 w 444"/>
                  <a:gd name="T49" fmla="*/ 25 h 100"/>
                  <a:gd name="T50" fmla="*/ 262 w 444"/>
                  <a:gd name="T51" fmla="*/ 25 h 100"/>
                  <a:gd name="T52" fmla="*/ 262 w 444"/>
                  <a:gd name="T53" fmla="*/ 100 h 100"/>
                  <a:gd name="T54" fmla="*/ 281 w 444"/>
                  <a:gd name="T55" fmla="*/ 100 h 100"/>
                  <a:gd name="T56" fmla="*/ 281 w 444"/>
                  <a:gd name="T57" fmla="*/ 25 h 100"/>
                  <a:gd name="T58" fmla="*/ 313 w 444"/>
                  <a:gd name="T59" fmla="*/ 25 h 100"/>
                  <a:gd name="T60" fmla="*/ 313 w 444"/>
                  <a:gd name="T61" fmla="*/ 100 h 100"/>
                  <a:gd name="T62" fmla="*/ 333 w 444"/>
                  <a:gd name="T63" fmla="*/ 100 h 100"/>
                  <a:gd name="T64" fmla="*/ 333 w 444"/>
                  <a:gd name="T65" fmla="*/ 25 h 100"/>
                  <a:gd name="T66" fmla="*/ 365 w 444"/>
                  <a:gd name="T67" fmla="*/ 25 h 100"/>
                  <a:gd name="T68" fmla="*/ 365 w 444"/>
                  <a:gd name="T69" fmla="*/ 100 h 100"/>
                  <a:gd name="T70" fmla="*/ 385 w 444"/>
                  <a:gd name="T71" fmla="*/ 100 h 100"/>
                  <a:gd name="T72" fmla="*/ 385 w 444"/>
                  <a:gd name="T73" fmla="*/ 25 h 100"/>
                  <a:gd name="T74" fmla="*/ 420 w 444"/>
                  <a:gd name="T75" fmla="*/ 25 h 100"/>
                  <a:gd name="T76" fmla="*/ 420 w 444"/>
                  <a:gd name="T77" fmla="*/ 86 h 100"/>
                  <a:gd name="T78" fmla="*/ 432 w 444"/>
                  <a:gd name="T79"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4" h="100">
                    <a:moveTo>
                      <a:pt x="432" y="98"/>
                    </a:moveTo>
                    <a:lnTo>
                      <a:pt x="432" y="98"/>
                    </a:lnTo>
                    <a:cubicBezTo>
                      <a:pt x="439" y="98"/>
                      <a:pt x="444" y="93"/>
                      <a:pt x="444" y="86"/>
                    </a:cubicBezTo>
                    <a:lnTo>
                      <a:pt x="444" y="0"/>
                    </a:lnTo>
                    <a:lnTo>
                      <a:pt x="0" y="0"/>
                    </a:lnTo>
                    <a:lnTo>
                      <a:pt x="0" y="86"/>
                    </a:lnTo>
                    <a:cubicBezTo>
                      <a:pt x="0" y="93"/>
                      <a:pt x="5" y="98"/>
                      <a:pt x="12" y="98"/>
                    </a:cubicBezTo>
                    <a:cubicBezTo>
                      <a:pt x="19" y="98"/>
                      <a:pt x="24" y="93"/>
                      <a:pt x="24" y="86"/>
                    </a:cubicBezTo>
                    <a:lnTo>
                      <a:pt x="24" y="25"/>
                    </a:lnTo>
                    <a:lnTo>
                      <a:pt x="55" y="25"/>
                    </a:lnTo>
                    <a:lnTo>
                      <a:pt x="55" y="100"/>
                    </a:lnTo>
                    <a:lnTo>
                      <a:pt x="75" y="100"/>
                    </a:lnTo>
                    <a:lnTo>
                      <a:pt x="75" y="25"/>
                    </a:lnTo>
                    <a:lnTo>
                      <a:pt x="107" y="25"/>
                    </a:lnTo>
                    <a:lnTo>
                      <a:pt x="107" y="100"/>
                    </a:lnTo>
                    <a:lnTo>
                      <a:pt x="127" y="100"/>
                    </a:lnTo>
                    <a:lnTo>
                      <a:pt x="127" y="25"/>
                    </a:lnTo>
                    <a:lnTo>
                      <a:pt x="158" y="25"/>
                    </a:lnTo>
                    <a:lnTo>
                      <a:pt x="158" y="100"/>
                    </a:lnTo>
                    <a:lnTo>
                      <a:pt x="178" y="100"/>
                    </a:lnTo>
                    <a:lnTo>
                      <a:pt x="178" y="25"/>
                    </a:lnTo>
                    <a:lnTo>
                      <a:pt x="210" y="25"/>
                    </a:lnTo>
                    <a:lnTo>
                      <a:pt x="210" y="100"/>
                    </a:lnTo>
                    <a:lnTo>
                      <a:pt x="230" y="100"/>
                    </a:lnTo>
                    <a:lnTo>
                      <a:pt x="230" y="25"/>
                    </a:lnTo>
                    <a:lnTo>
                      <a:pt x="262" y="25"/>
                    </a:lnTo>
                    <a:lnTo>
                      <a:pt x="262" y="100"/>
                    </a:lnTo>
                    <a:lnTo>
                      <a:pt x="281" y="100"/>
                    </a:lnTo>
                    <a:lnTo>
                      <a:pt x="281" y="25"/>
                    </a:lnTo>
                    <a:lnTo>
                      <a:pt x="313" y="25"/>
                    </a:lnTo>
                    <a:lnTo>
                      <a:pt x="313" y="100"/>
                    </a:lnTo>
                    <a:lnTo>
                      <a:pt x="333" y="100"/>
                    </a:lnTo>
                    <a:lnTo>
                      <a:pt x="333" y="25"/>
                    </a:lnTo>
                    <a:lnTo>
                      <a:pt x="365" y="25"/>
                    </a:lnTo>
                    <a:lnTo>
                      <a:pt x="365" y="100"/>
                    </a:lnTo>
                    <a:lnTo>
                      <a:pt x="385" y="100"/>
                    </a:lnTo>
                    <a:lnTo>
                      <a:pt x="385" y="25"/>
                    </a:lnTo>
                    <a:lnTo>
                      <a:pt x="420" y="25"/>
                    </a:lnTo>
                    <a:lnTo>
                      <a:pt x="420" y="86"/>
                    </a:lnTo>
                    <a:cubicBezTo>
                      <a:pt x="420" y="93"/>
                      <a:pt x="425" y="98"/>
                      <a:pt x="432" y="98"/>
                    </a:cubicBezTo>
                    <a:close/>
                  </a:path>
                </a:pathLst>
              </a:custGeom>
              <a:solidFill>
                <a:srgbClr val="15B0E8"/>
              </a:solid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ndParaRPr>
              </a:p>
            </p:txBody>
          </p:sp>
          <p:cxnSp>
            <p:nvCxnSpPr>
              <p:cNvPr id="430" name="直接连接符 429"/>
              <p:cNvCxnSpPr/>
              <p:nvPr/>
            </p:nvCxnSpPr>
            <p:spPr>
              <a:xfrm>
                <a:off x="9411012" y="281320"/>
                <a:ext cx="805765" cy="0"/>
              </a:xfrm>
              <a:prstGeom prst="line">
                <a:avLst/>
              </a:prstGeom>
              <a:noFill/>
              <a:ln w="25400" cap="flat" cmpd="sng" algn="ctr">
                <a:solidFill>
                  <a:srgbClr val="00B0F0"/>
                </a:solidFill>
                <a:prstDash val="solid"/>
                <a:miter lim="800000"/>
              </a:ln>
              <a:effectLst/>
            </p:spPr>
          </p:cxnSp>
          <p:cxnSp>
            <p:nvCxnSpPr>
              <p:cNvPr id="431" name="直接连接符 430"/>
              <p:cNvCxnSpPr/>
              <p:nvPr/>
            </p:nvCxnSpPr>
            <p:spPr>
              <a:xfrm>
                <a:off x="10216777" y="271381"/>
                <a:ext cx="0" cy="233973"/>
              </a:xfrm>
              <a:prstGeom prst="line">
                <a:avLst/>
              </a:prstGeom>
              <a:noFill/>
              <a:ln w="25400" cap="flat" cmpd="sng" algn="ctr">
                <a:solidFill>
                  <a:srgbClr val="00B0F0"/>
                </a:solidFill>
                <a:prstDash val="solid"/>
                <a:miter lim="800000"/>
              </a:ln>
              <a:effectLst/>
            </p:spPr>
          </p:cxnSp>
          <p:cxnSp>
            <p:nvCxnSpPr>
              <p:cNvPr id="432" name="直接连接符 431"/>
              <p:cNvCxnSpPr/>
              <p:nvPr/>
            </p:nvCxnSpPr>
            <p:spPr>
              <a:xfrm>
                <a:off x="9411012" y="268053"/>
                <a:ext cx="0" cy="233973"/>
              </a:xfrm>
              <a:prstGeom prst="line">
                <a:avLst/>
              </a:prstGeom>
              <a:noFill/>
              <a:ln w="25400" cap="flat" cmpd="sng" algn="ctr">
                <a:solidFill>
                  <a:srgbClr val="00B0F0"/>
                </a:solidFill>
                <a:prstDash val="solid"/>
                <a:miter lim="800000"/>
              </a:ln>
              <a:effectLst/>
            </p:spPr>
          </p:cxnSp>
          <p:cxnSp>
            <p:nvCxnSpPr>
              <p:cNvPr id="433" name="直接连接符 432"/>
              <p:cNvCxnSpPr/>
              <p:nvPr/>
            </p:nvCxnSpPr>
            <p:spPr>
              <a:xfrm flipV="1">
                <a:off x="10052006" y="502027"/>
                <a:ext cx="173915" cy="2362"/>
              </a:xfrm>
              <a:prstGeom prst="line">
                <a:avLst/>
              </a:prstGeom>
              <a:noFill/>
              <a:ln w="25400" cap="flat" cmpd="sng" algn="ctr">
                <a:solidFill>
                  <a:srgbClr val="00B0F0"/>
                </a:solidFill>
                <a:prstDash val="solid"/>
                <a:miter lim="800000"/>
              </a:ln>
              <a:effectLst/>
            </p:spPr>
          </p:cxnSp>
          <p:cxnSp>
            <p:nvCxnSpPr>
              <p:cNvPr id="434" name="直接连接符 433"/>
              <p:cNvCxnSpPr/>
              <p:nvPr/>
            </p:nvCxnSpPr>
            <p:spPr>
              <a:xfrm flipV="1">
                <a:off x="9400710" y="499664"/>
                <a:ext cx="173915" cy="2362"/>
              </a:xfrm>
              <a:prstGeom prst="line">
                <a:avLst/>
              </a:prstGeom>
              <a:noFill/>
              <a:ln w="25400" cap="flat" cmpd="sng" algn="ctr">
                <a:solidFill>
                  <a:srgbClr val="00B0F0"/>
                </a:solidFill>
                <a:prstDash val="solid"/>
                <a:miter lim="800000"/>
              </a:ln>
              <a:effectLst/>
            </p:spPr>
          </p:cxnSp>
        </p:grpSp>
      </p:grpSp>
      <p:grpSp>
        <p:nvGrpSpPr>
          <p:cNvPr id="435" name="组合 434"/>
          <p:cNvGrpSpPr/>
          <p:nvPr/>
        </p:nvGrpSpPr>
        <p:grpSpPr>
          <a:xfrm>
            <a:off x="10484015" y="2772832"/>
            <a:ext cx="825166" cy="330573"/>
            <a:chOff x="5101528" y="2361884"/>
            <a:chExt cx="604163" cy="234423"/>
          </a:xfrm>
        </p:grpSpPr>
        <p:sp>
          <p:nvSpPr>
            <p:cNvPr id="436" name="矩形 435"/>
            <p:cNvSpPr/>
            <p:nvPr/>
          </p:nvSpPr>
          <p:spPr>
            <a:xfrm>
              <a:off x="5106385" y="2372721"/>
              <a:ext cx="537390" cy="221974"/>
            </a:xfrm>
            <a:prstGeom prst="rect">
              <a:avLst/>
            </a:prstGeom>
            <a:noFill/>
            <a:ln w="127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37" name="矩形 436"/>
            <p:cNvSpPr/>
            <p:nvPr/>
          </p:nvSpPr>
          <p:spPr>
            <a:xfrm>
              <a:off x="5106385" y="2374333"/>
              <a:ext cx="537390" cy="10385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38" name="矩形 437"/>
            <p:cNvSpPr/>
            <p:nvPr/>
          </p:nvSpPr>
          <p:spPr>
            <a:xfrm>
              <a:off x="5101528" y="2490840"/>
              <a:ext cx="537390" cy="10385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439" name="TextBox 124"/>
            <p:cNvSpPr txBox="1">
              <a:spLocks noChangeArrowheads="1"/>
            </p:cNvSpPr>
            <p:nvPr/>
          </p:nvSpPr>
          <p:spPr bwMode="auto">
            <a:xfrm>
              <a:off x="5344321" y="2361884"/>
              <a:ext cx="361370" cy="109271"/>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CPU</a:t>
              </a: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cs typeface="Arial" panose="020B0604020202020204" pitchFamily="34" charset="0"/>
              </a:endParaRPr>
            </a:p>
          </p:txBody>
        </p:sp>
        <p:sp>
          <p:nvSpPr>
            <p:cNvPr id="440" name="TextBox 124"/>
            <p:cNvSpPr txBox="1">
              <a:spLocks noChangeArrowheads="1"/>
            </p:cNvSpPr>
            <p:nvPr/>
          </p:nvSpPr>
          <p:spPr bwMode="auto">
            <a:xfrm>
              <a:off x="5396589" y="2488056"/>
              <a:ext cx="242088" cy="96147"/>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Memory</a:t>
              </a:r>
            </a:p>
          </p:txBody>
        </p:sp>
        <p:grpSp>
          <p:nvGrpSpPr>
            <p:cNvPr id="441" name="组合 440"/>
            <p:cNvGrpSpPr/>
            <p:nvPr/>
          </p:nvGrpSpPr>
          <p:grpSpPr>
            <a:xfrm>
              <a:off x="5163999" y="2512501"/>
              <a:ext cx="206406" cy="83806"/>
              <a:chOff x="9400710" y="268053"/>
              <a:chExt cx="825211" cy="299824"/>
            </a:xfrm>
          </p:grpSpPr>
          <p:sp>
            <p:nvSpPr>
              <p:cNvPr id="442" name="Freeform 72"/>
              <p:cNvSpPr>
                <a:spLocks/>
              </p:cNvSpPr>
              <p:nvPr/>
            </p:nvSpPr>
            <p:spPr bwMode="auto">
              <a:xfrm>
                <a:off x="9556337" y="454464"/>
                <a:ext cx="503794" cy="113413"/>
              </a:xfrm>
              <a:custGeom>
                <a:avLst/>
                <a:gdLst>
                  <a:gd name="T0" fmla="*/ 432 w 444"/>
                  <a:gd name="T1" fmla="*/ 98 h 100"/>
                  <a:gd name="T2" fmla="*/ 432 w 444"/>
                  <a:gd name="T3" fmla="*/ 98 h 100"/>
                  <a:gd name="T4" fmla="*/ 444 w 444"/>
                  <a:gd name="T5" fmla="*/ 86 h 100"/>
                  <a:gd name="T6" fmla="*/ 444 w 444"/>
                  <a:gd name="T7" fmla="*/ 0 h 100"/>
                  <a:gd name="T8" fmla="*/ 0 w 444"/>
                  <a:gd name="T9" fmla="*/ 0 h 100"/>
                  <a:gd name="T10" fmla="*/ 0 w 444"/>
                  <a:gd name="T11" fmla="*/ 86 h 100"/>
                  <a:gd name="T12" fmla="*/ 12 w 444"/>
                  <a:gd name="T13" fmla="*/ 98 h 100"/>
                  <a:gd name="T14" fmla="*/ 24 w 444"/>
                  <a:gd name="T15" fmla="*/ 86 h 100"/>
                  <a:gd name="T16" fmla="*/ 24 w 444"/>
                  <a:gd name="T17" fmla="*/ 25 h 100"/>
                  <a:gd name="T18" fmla="*/ 55 w 444"/>
                  <a:gd name="T19" fmla="*/ 25 h 100"/>
                  <a:gd name="T20" fmla="*/ 55 w 444"/>
                  <a:gd name="T21" fmla="*/ 100 h 100"/>
                  <a:gd name="T22" fmla="*/ 75 w 444"/>
                  <a:gd name="T23" fmla="*/ 100 h 100"/>
                  <a:gd name="T24" fmla="*/ 75 w 444"/>
                  <a:gd name="T25" fmla="*/ 25 h 100"/>
                  <a:gd name="T26" fmla="*/ 107 w 444"/>
                  <a:gd name="T27" fmla="*/ 25 h 100"/>
                  <a:gd name="T28" fmla="*/ 107 w 444"/>
                  <a:gd name="T29" fmla="*/ 100 h 100"/>
                  <a:gd name="T30" fmla="*/ 127 w 444"/>
                  <a:gd name="T31" fmla="*/ 100 h 100"/>
                  <a:gd name="T32" fmla="*/ 127 w 444"/>
                  <a:gd name="T33" fmla="*/ 25 h 100"/>
                  <a:gd name="T34" fmla="*/ 158 w 444"/>
                  <a:gd name="T35" fmla="*/ 25 h 100"/>
                  <a:gd name="T36" fmla="*/ 158 w 444"/>
                  <a:gd name="T37" fmla="*/ 100 h 100"/>
                  <a:gd name="T38" fmla="*/ 178 w 444"/>
                  <a:gd name="T39" fmla="*/ 100 h 100"/>
                  <a:gd name="T40" fmla="*/ 178 w 444"/>
                  <a:gd name="T41" fmla="*/ 25 h 100"/>
                  <a:gd name="T42" fmla="*/ 210 w 444"/>
                  <a:gd name="T43" fmla="*/ 25 h 100"/>
                  <a:gd name="T44" fmla="*/ 210 w 444"/>
                  <a:gd name="T45" fmla="*/ 100 h 100"/>
                  <a:gd name="T46" fmla="*/ 230 w 444"/>
                  <a:gd name="T47" fmla="*/ 100 h 100"/>
                  <a:gd name="T48" fmla="*/ 230 w 444"/>
                  <a:gd name="T49" fmla="*/ 25 h 100"/>
                  <a:gd name="T50" fmla="*/ 262 w 444"/>
                  <a:gd name="T51" fmla="*/ 25 h 100"/>
                  <a:gd name="T52" fmla="*/ 262 w 444"/>
                  <a:gd name="T53" fmla="*/ 100 h 100"/>
                  <a:gd name="T54" fmla="*/ 281 w 444"/>
                  <a:gd name="T55" fmla="*/ 100 h 100"/>
                  <a:gd name="T56" fmla="*/ 281 w 444"/>
                  <a:gd name="T57" fmla="*/ 25 h 100"/>
                  <a:gd name="T58" fmla="*/ 313 w 444"/>
                  <a:gd name="T59" fmla="*/ 25 h 100"/>
                  <a:gd name="T60" fmla="*/ 313 w 444"/>
                  <a:gd name="T61" fmla="*/ 100 h 100"/>
                  <a:gd name="T62" fmla="*/ 333 w 444"/>
                  <a:gd name="T63" fmla="*/ 100 h 100"/>
                  <a:gd name="T64" fmla="*/ 333 w 444"/>
                  <a:gd name="T65" fmla="*/ 25 h 100"/>
                  <a:gd name="T66" fmla="*/ 365 w 444"/>
                  <a:gd name="T67" fmla="*/ 25 h 100"/>
                  <a:gd name="T68" fmla="*/ 365 w 444"/>
                  <a:gd name="T69" fmla="*/ 100 h 100"/>
                  <a:gd name="T70" fmla="*/ 385 w 444"/>
                  <a:gd name="T71" fmla="*/ 100 h 100"/>
                  <a:gd name="T72" fmla="*/ 385 w 444"/>
                  <a:gd name="T73" fmla="*/ 25 h 100"/>
                  <a:gd name="T74" fmla="*/ 420 w 444"/>
                  <a:gd name="T75" fmla="*/ 25 h 100"/>
                  <a:gd name="T76" fmla="*/ 420 w 444"/>
                  <a:gd name="T77" fmla="*/ 86 h 100"/>
                  <a:gd name="T78" fmla="*/ 432 w 444"/>
                  <a:gd name="T79"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4" h="100">
                    <a:moveTo>
                      <a:pt x="432" y="98"/>
                    </a:moveTo>
                    <a:lnTo>
                      <a:pt x="432" y="98"/>
                    </a:lnTo>
                    <a:cubicBezTo>
                      <a:pt x="439" y="98"/>
                      <a:pt x="444" y="93"/>
                      <a:pt x="444" y="86"/>
                    </a:cubicBezTo>
                    <a:lnTo>
                      <a:pt x="444" y="0"/>
                    </a:lnTo>
                    <a:lnTo>
                      <a:pt x="0" y="0"/>
                    </a:lnTo>
                    <a:lnTo>
                      <a:pt x="0" y="86"/>
                    </a:lnTo>
                    <a:cubicBezTo>
                      <a:pt x="0" y="93"/>
                      <a:pt x="5" y="98"/>
                      <a:pt x="12" y="98"/>
                    </a:cubicBezTo>
                    <a:cubicBezTo>
                      <a:pt x="19" y="98"/>
                      <a:pt x="24" y="93"/>
                      <a:pt x="24" y="86"/>
                    </a:cubicBezTo>
                    <a:lnTo>
                      <a:pt x="24" y="25"/>
                    </a:lnTo>
                    <a:lnTo>
                      <a:pt x="55" y="25"/>
                    </a:lnTo>
                    <a:lnTo>
                      <a:pt x="55" y="100"/>
                    </a:lnTo>
                    <a:lnTo>
                      <a:pt x="75" y="100"/>
                    </a:lnTo>
                    <a:lnTo>
                      <a:pt x="75" y="25"/>
                    </a:lnTo>
                    <a:lnTo>
                      <a:pt x="107" y="25"/>
                    </a:lnTo>
                    <a:lnTo>
                      <a:pt x="107" y="100"/>
                    </a:lnTo>
                    <a:lnTo>
                      <a:pt x="127" y="100"/>
                    </a:lnTo>
                    <a:lnTo>
                      <a:pt x="127" y="25"/>
                    </a:lnTo>
                    <a:lnTo>
                      <a:pt x="158" y="25"/>
                    </a:lnTo>
                    <a:lnTo>
                      <a:pt x="158" y="100"/>
                    </a:lnTo>
                    <a:lnTo>
                      <a:pt x="178" y="100"/>
                    </a:lnTo>
                    <a:lnTo>
                      <a:pt x="178" y="25"/>
                    </a:lnTo>
                    <a:lnTo>
                      <a:pt x="210" y="25"/>
                    </a:lnTo>
                    <a:lnTo>
                      <a:pt x="210" y="100"/>
                    </a:lnTo>
                    <a:lnTo>
                      <a:pt x="230" y="100"/>
                    </a:lnTo>
                    <a:lnTo>
                      <a:pt x="230" y="25"/>
                    </a:lnTo>
                    <a:lnTo>
                      <a:pt x="262" y="25"/>
                    </a:lnTo>
                    <a:lnTo>
                      <a:pt x="262" y="100"/>
                    </a:lnTo>
                    <a:lnTo>
                      <a:pt x="281" y="100"/>
                    </a:lnTo>
                    <a:lnTo>
                      <a:pt x="281" y="25"/>
                    </a:lnTo>
                    <a:lnTo>
                      <a:pt x="313" y="25"/>
                    </a:lnTo>
                    <a:lnTo>
                      <a:pt x="313" y="100"/>
                    </a:lnTo>
                    <a:lnTo>
                      <a:pt x="333" y="100"/>
                    </a:lnTo>
                    <a:lnTo>
                      <a:pt x="333" y="25"/>
                    </a:lnTo>
                    <a:lnTo>
                      <a:pt x="365" y="25"/>
                    </a:lnTo>
                    <a:lnTo>
                      <a:pt x="365" y="100"/>
                    </a:lnTo>
                    <a:lnTo>
                      <a:pt x="385" y="100"/>
                    </a:lnTo>
                    <a:lnTo>
                      <a:pt x="385" y="25"/>
                    </a:lnTo>
                    <a:lnTo>
                      <a:pt x="420" y="25"/>
                    </a:lnTo>
                    <a:lnTo>
                      <a:pt x="420" y="86"/>
                    </a:lnTo>
                    <a:cubicBezTo>
                      <a:pt x="420" y="93"/>
                      <a:pt x="425" y="98"/>
                      <a:pt x="432" y="98"/>
                    </a:cubicBezTo>
                    <a:close/>
                  </a:path>
                </a:pathLst>
              </a:custGeom>
              <a:solidFill>
                <a:srgbClr val="15B0E8"/>
              </a:solid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ndParaRPr>
              </a:p>
            </p:txBody>
          </p:sp>
          <p:cxnSp>
            <p:nvCxnSpPr>
              <p:cNvPr id="443" name="直接连接符 442"/>
              <p:cNvCxnSpPr/>
              <p:nvPr/>
            </p:nvCxnSpPr>
            <p:spPr>
              <a:xfrm>
                <a:off x="9411012" y="281320"/>
                <a:ext cx="805765" cy="0"/>
              </a:xfrm>
              <a:prstGeom prst="line">
                <a:avLst/>
              </a:prstGeom>
              <a:noFill/>
              <a:ln w="25400" cap="flat" cmpd="sng" algn="ctr">
                <a:solidFill>
                  <a:srgbClr val="00B0F0"/>
                </a:solidFill>
                <a:prstDash val="solid"/>
                <a:miter lim="800000"/>
              </a:ln>
              <a:effectLst/>
            </p:spPr>
          </p:cxnSp>
          <p:cxnSp>
            <p:nvCxnSpPr>
              <p:cNvPr id="444" name="直接连接符 443"/>
              <p:cNvCxnSpPr/>
              <p:nvPr/>
            </p:nvCxnSpPr>
            <p:spPr>
              <a:xfrm>
                <a:off x="10216777" y="271381"/>
                <a:ext cx="0" cy="233973"/>
              </a:xfrm>
              <a:prstGeom prst="line">
                <a:avLst/>
              </a:prstGeom>
              <a:noFill/>
              <a:ln w="25400" cap="flat" cmpd="sng" algn="ctr">
                <a:solidFill>
                  <a:srgbClr val="00B0F0"/>
                </a:solidFill>
                <a:prstDash val="solid"/>
                <a:miter lim="800000"/>
              </a:ln>
              <a:effectLst/>
            </p:spPr>
          </p:cxnSp>
          <p:cxnSp>
            <p:nvCxnSpPr>
              <p:cNvPr id="445" name="直接连接符 444"/>
              <p:cNvCxnSpPr/>
              <p:nvPr/>
            </p:nvCxnSpPr>
            <p:spPr>
              <a:xfrm>
                <a:off x="9411012" y="268053"/>
                <a:ext cx="0" cy="233973"/>
              </a:xfrm>
              <a:prstGeom prst="line">
                <a:avLst/>
              </a:prstGeom>
              <a:noFill/>
              <a:ln w="25400" cap="flat" cmpd="sng" algn="ctr">
                <a:solidFill>
                  <a:srgbClr val="00B0F0"/>
                </a:solidFill>
                <a:prstDash val="solid"/>
                <a:miter lim="800000"/>
              </a:ln>
              <a:effectLst/>
            </p:spPr>
          </p:cxnSp>
          <p:cxnSp>
            <p:nvCxnSpPr>
              <p:cNvPr id="446" name="直接连接符 445"/>
              <p:cNvCxnSpPr/>
              <p:nvPr/>
            </p:nvCxnSpPr>
            <p:spPr>
              <a:xfrm flipV="1">
                <a:off x="10052006" y="502027"/>
                <a:ext cx="173915" cy="2362"/>
              </a:xfrm>
              <a:prstGeom prst="line">
                <a:avLst/>
              </a:prstGeom>
              <a:noFill/>
              <a:ln w="25400" cap="flat" cmpd="sng" algn="ctr">
                <a:solidFill>
                  <a:srgbClr val="00B0F0"/>
                </a:solidFill>
                <a:prstDash val="solid"/>
                <a:miter lim="800000"/>
              </a:ln>
              <a:effectLst/>
            </p:spPr>
          </p:cxnSp>
          <p:cxnSp>
            <p:nvCxnSpPr>
              <p:cNvPr id="447" name="直接连接符 446"/>
              <p:cNvCxnSpPr/>
              <p:nvPr/>
            </p:nvCxnSpPr>
            <p:spPr>
              <a:xfrm flipV="1">
                <a:off x="9400710" y="499664"/>
                <a:ext cx="173915" cy="2362"/>
              </a:xfrm>
              <a:prstGeom prst="line">
                <a:avLst/>
              </a:prstGeom>
              <a:noFill/>
              <a:ln w="25400" cap="flat" cmpd="sng" algn="ctr">
                <a:solidFill>
                  <a:srgbClr val="00B0F0"/>
                </a:solidFill>
                <a:prstDash val="solid"/>
                <a:miter lim="800000"/>
              </a:ln>
              <a:effectLst/>
            </p:spPr>
          </p:cxnSp>
        </p:grpSp>
      </p:grpSp>
      <p:sp>
        <p:nvSpPr>
          <p:cNvPr id="448" name="TextBox 40"/>
          <p:cNvSpPr txBox="1">
            <a:spLocks noChangeArrowheads="1"/>
          </p:cNvSpPr>
          <p:nvPr/>
        </p:nvSpPr>
        <p:spPr bwMode="auto">
          <a:xfrm>
            <a:off x="9008257" y="3025609"/>
            <a:ext cx="1037270" cy="455782"/>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indent="-66657" algn="ctr" defTabSz="685754" eaLnBrk="0" fontAlgn="ctr" hangingPunct="0">
              <a:spcBef>
                <a:spcPct val="20000"/>
              </a:spcBef>
              <a:spcAft>
                <a:spcPct val="0"/>
              </a:spcAft>
              <a:buClr>
                <a:srgbClr val="990000"/>
              </a:buClr>
              <a:buSzPct val="60000"/>
            </a:pPr>
            <a:r>
              <a:rPr lang="en-US" sz="800">
                <a:solidFill>
                  <a:prstClr val="black"/>
                </a:solidFill>
                <a:latin typeface="Arial" panose="020B0604020202020204" pitchFamily="34" charset="0"/>
              </a:rPr>
              <a:t>Compute node</a:t>
            </a:r>
            <a:endParaRPr lang="en-US" altLang="zh-CN" sz="800">
              <a:solidFill>
                <a:prstClr val="black"/>
              </a:solidFill>
              <a:latin typeface="Arial" panose="020B0604020202020204" pitchFamily="34" charset="0"/>
              <a:ea typeface="微软雅黑" pitchFamily="34" charset="-122"/>
              <a:cs typeface="Arial" panose="020B0604020202020204" pitchFamily="34" charset="0"/>
            </a:endParaRPr>
          </a:p>
        </p:txBody>
      </p:sp>
      <p:grpSp>
        <p:nvGrpSpPr>
          <p:cNvPr id="449" name="组合 448"/>
          <p:cNvGrpSpPr/>
          <p:nvPr/>
        </p:nvGrpSpPr>
        <p:grpSpPr>
          <a:xfrm>
            <a:off x="6859498" y="4100073"/>
            <a:ext cx="493748" cy="485121"/>
            <a:chOff x="8407400" y="2055813"/>
            <a:chExt cx="360363" cy="458788"/>
          </a:xfrm>
          <a:solidFill>
            <a:srgbClr val="15B0E8"/>
          </a:solidFill>
        </p:grpSpPr>
        <p:sp>
          <p:nvSpPr>
            <p:cNvPr id="45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5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5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5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454" name="组合 453"/>
          <p:cNvGrpSpPr/>
          <p:nvPr/>
        </p:nvGrpSpPr>
        <p:grpSpPr>
          <a:xfrm>
            <a:off x="7480987" y="4100073"/>
            <a:ext cx="493748" cy="485121"/>
            <a:chOff x="8407400" y="2055813"/>
            <a:chExt cx="360363" cy="458788"/>
          </a:xfrm>
          <a:solidFill>
            <a:srgbClr val="15B0E8"/>
          </a:solidFill>
        </p:grpSpPr>
        <p:sp>
          <p:nvSpPr>
            <p:cNvPr id="455"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56"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57"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58"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459" name="组合 458"/>
          <p:cNvGrpSpPr/>
          <p:nvPr/>
        </p:nvGrpSpPr>
        <p:grpSpPr>
          <a:xfrm>
            <a:off x="8096522" y="4100073"/>
            <a:ext cx="493748" cy="485121"/>
            <a:chOff x="8407400" y="2055813"/>
            <a:chExt cx="360363" cy="458788"/>
          </a:xfrm>
          <a:solidFill>
            <a:srgbClr val="15B0E8"/>
          </a:solidFill>
        </p:grpSpPr>
        <p:sp>
          <p:nvSpPr>
            <p:cNvPr id="46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6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6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6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464" name="组合 463"/>
          <p:cNvGrpSpPr/>
          <p:nvPr/>
        </p:nvGrpSpPr>
        <p:grpSpPr>
          <a:xfrm>
            <a:off x="8729110" y="4100073"/>
            <a:ext cx="493748" cy="485121"/>
            <a:chOff x="8407400" y="2055813"/>
            <a:chExt cx="360363" cy="458788"/>
          </a:xfrm>
          <a:solidFill>
            <a:srgbClr val="15B0E8"/>
          </a:solidFill>
        </p:grpSpPr>
        <p:sp>
          <p:nvSpPr>
            <p:cNvPr id="465"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66"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67"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68"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469" name="组合 468"/>
          <p:cNvGrpSpPr/>
          <p:nvPr/>
        </p:nvGrpSpPr>
        <p:grpSpPr>
          <a:xfrm>
            <a:off x="9352103" y="4100073"/>
            <a:ext cx="493748" cy="485121"/>
            <a:chOff x="8407400" y="2055813"/>
            <a:chExt cx="360363" cy="458788"/>
          </a:xfrm>
          <a:solidFill>
            <a:srgbClr val="15B0E8"/>
          </a:solidFill>
        </p:grpSpPr>
        <p:sp>
          <p:nvSpPr>
            <p:cNvPr id="47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7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7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7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474" name="组合 473"/>
          <p:cNvGrpSpPr/>
          <p:nvPr/>
        </p:nvGrpSpPr>
        <p:grpSpPr>
          <a:xfrm>
            <a:off x="10401844" y="4100073"/>
            <a:ext cx="493748" cy="485121"/>
            <a:chOff x="8407400" y="2055813"/>
            <a:chExt cx="360363" cy="458788"/>
          </a:xfrm>
          <a:solidFill>
            <a:srgbClr val="15B0E8"/>
          </a:solidFill>
        </p:grpSpPr>
        <p:sp>
          <p:nvSpPr>
            <p:cNvPr id="475"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76"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77"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78"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479" name="组合 478"/>
          <p:cNvGrpSpPr/>
          <p:nvPr/>
        </p:nvGrpSpPr>
        <p:grpSpPr>
          <a:xfrm>
            <a:off x="732217" y="3334128"/>
            <a:ext cx="771302" cy="277451"/>
            <a:chOff x="2449513" y="1096964"/>
            <a:chExt cx="650875" cy="130175"/>
          </a:xfrm>
          <a:solidFill>
            <a:srgbClr val="15B0E8"/>
          </a:solidFill>
        </p:grpSpPr>
        <p:sp>
          <p:nvSpPr>
            <p:cNvPr id="480"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81"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82"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83"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84"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85"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86"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87"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88"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89"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0"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1"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2"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3"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4"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5"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6"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7"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8"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499"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00"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01"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02"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03"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04"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05"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06"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07"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08"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509" name="组合 508"/>
          <p:cNvGrpSpPr/>
          <p:nvPr/>
        </p:nvGrpSpPr>
        <p:grpSpPr>
          <a:xfrm>
            <a:off x="6638951" y="2810744"/>
            <a:ext cx="771302" cy="277451"/>
            <a:chOff x="2449513" y="1096964"/>
            <a:chExt cx="650875" cy="130175"/>
          </a:xfrm>
          <a:solidFill>
            <a:srgbClr val="15B0E8"/>
          </a:solidFill>
        </p:grpSpPr>
        <p:sp>
          <p:nvSpPr>
            <p:cNvPr id="510" name="Freeform 204"/>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11" name="Freeform 205"/>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12" name="Freeform 206"/>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13" name="Freeform 207"/>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14" name="Freeform 208"/>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15" name="Freeform 209"/>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16" name="Freeform 210"/>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17" name="Freeform 211"/>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18" name="Freeform 212"/>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19" name="Freeform 213"/>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0" name="Freeform 214"/>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1" name="Freeform 215"/>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2" name="Freeform 216"/>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3" name="Freeform 217"/>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4" name="Freeform 218"/>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5" name="Freeform 219"/>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6" name="Freeform 220"/>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7" name="Freeform 221"/>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8" name="Freeform 222"/>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29" name="Freeform 223"/>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30" name="Freeform 224"/>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31" name="Freeform 226"/>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32" name="Freeform 227"/>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33" name="Freeform 228"/>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34" name="Freeform 229"/>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35" name="Freeform 230"/>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36" name="Freeform 231"/>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37" name="Freeform 232"/>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38" name="Freeform 233"/>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539" name="组合 538"/>
          <p:cNvGrpSpPr/>
          <p:nvPr/>
        </p:nvGrpSpPr>
        <p:grpSpPr>
          <a:xfrm>
            <a:off x="1684940" y="3181176"/>
            <a:ext cx="1185988" cy="1286503"/>
            <a:chOff x="1382423" y="2644468"/>
            <a:chExt cx="868346" cy="912314"/>
          </a:xfrm>
        </p:grpSpPr>
        <p:sp>
          <p:nvSpPr>
            <p:cNvPr id="540" name="TextBox 124"/>
            <p:cNvSpPr txBox="1">
              <a:spLocks noChangeArrowheads="1"/>
            </p:cNvSpPr>
            <p:nvPr/>
          </p:nvSpPr>
          <p:spPr bwMode="auto">
            <a:xfrm>
              <a:off x="1382423" y="3233568"/>
              <a:ext cx="823881" cy="323214"/>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900">
                  <a:solidFill>
                    <a:prstClr val="black"/>
                  </a:solidFill>
                  <a:latin typeface="Arial" panose="020B0604020202020204" pitchFamily="34" charset="0"/>
                </a:rPr>
                <a:t>Compute/Storage node</a:t>
              </a:r>
            </a:p>
          </p:txBody>
        </p:sp>
        <p:sp>
          <p:nvSpPr>
            <p:cNvPr id="541" name="矩形 540"/>
            <p:cNvSpPr/>
            <p:nvPr/>
          </p:nvSpPr>
          <p:spPr>
            <a:xfrm>
              <a:off x="1418508" y="2646546"/>
              <a:ext cx="738146" cy="597076"/>
            </a:xfrm>
            <a:prstGeom prst="rect">
              <a:avLst/>
            </a:prstGeom>
            <a:noFill/>
            <a:ln w="127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5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42" name="矩形 541"/>
            <p:cNvSpPr/>
            <p:nvPr/>
          </p:nvSpPr>
          <p:spPr>
            <a:xfrm>
              <a:off x="1446028" y="2649368"/>
              <a:ext cx="702462" cy="18178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5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43" name="矩形 542"/>
            <p:cNvSpPr/>
            <p:nvPr/>
          </p:nvSpPr>
          <p:spPr>
            <a:xfrm>
              <a:off x="1439679" y="2853300"/>
              <a:ext cx="702462" cy="18178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5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44" name="TextBox 124"/>
            <p:cNvSpPr txBox="1">
              <a:spLocks noChangeArrowheads="1"/>
            </p:cNvSpPr>
            <p:nvPr/>
          </p:nvSpPr>
          <p:spPr bwMode="auto">
            <a:xfrm>
              <a:off x="1778396" y="2644468"/>
              <a:ext cx="472373" cy="191265"/>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CPU</a:t>
              </a: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cs typeface="Arial" panose="020B0604020202020204" pitchFamily="34" charset="0"/>
              </a:endParaRPr>
            </a:p>
          </p:txBody>
        </p:sp>
        <p:sp>
          <p:nvSpPr>
            <p:cNvPr id="545" name="TextBox 124"/>
            <p:cNvSpPr txBox="1">
              <a:spLocks noChangeArrowheads="1"/>
            </p:cNvSpPr>
            <p:nvPr/>
          </p:nvSpPr>
          <p:spPr bwMode="auto">
            <a:xfrm>
              <a:off x="1855835" y="2858560"/>
              <a:ext cx="316451" cy="168294"/>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Memory</a:t>
              </a:r>
            </a:p>
          </p:txBody>
        </p:sp>
        <p:grpSp>
          <p:nvGrpSpPr>
            <p:cNvPr id="546" name="组合 545"/>
            <p:cNvGrpSpPr/>
            <p:nvPr/>
          </p:nvGrpSpPr>
          <p:grpSpPr>
            <a:xfrm>
              <a:off x="1490644" y="2891214"/>
              <a:ext cx="332519" cy="91556"/>
              <a:chOff x="9400710" y="268053"/>
              <a:chExt cx="825211" cy="299824"/>
            </a:xfrm>
          </p:grpSpPr>
          <p:sp>
            <p:nvSpPr>
              <p:cNvPr id="558" name="Freeform 72"/>
              <p:cNvSpPr>
                <a:spLocks/>
              </p:cNvSpPr>
              <p:nvPr/>
            </p:nvSpPr>
            <p:spPr bwMode="auto">
              <a:xfrm>
                <a:off x="9556337" y="454464"/>
                <a:ext cx="503794" cy="113413"/>
              </a:xfrm>
              <a:custGeom>
                <a:avLst/>
                <a:gdLst>
                  <a:gd name="T0" fmla="*/ 432 w 444"/>
                  <a:gd name="T1" fmla="*/ 98 h 100"/>
                  <a:gd name="T2" fmla="*/ 432 w 444"/>
                  <a:gd name="T3" fmla="*/ 98 h 100"/>
                  <a:gd name="T4" fmla="*/ 444 w 444"/>
                  <a:gd name="T5" fmla="*/ 86 h 100"/>
                  <a:gd name="T6" fmla="*/ 444 w 444"/>
                  <a:gd name="T7" fmla="*/ 0 h 100"/>
                  <a:gd name="T8" fmla="*/ 0 w 444"/>
                  <a:gd name="T9" fmla="*/ 0 h 100"/>
                  <a:gd name="T10" fmla="*/ 0 w 444"/>
                  <a:gd name="T11" fmla="*/ 86 h 100"/>
                  <a:gd name="T12" fmla="*/ 12 w 444"/>
                  <a:gd name="T13" fmla="*/ 98 h 100"/>
                  <a:gd name="T14" fmla="*/ 24 w 444"/>
                  <a:gd name="T15" fmla="*/ 86 h 100"/>
                  <a:gd name="T16" fmla="*/ 24 w 444"/>
                  <a:gd name="T17" fmla="*/ 25 h 100"/>
                  <a:gd name="T18" fmla="*/ 55 w 444"/>
                  <a:gd name="T19" fmla="*/ 25 h 100"/>
                  <a:gd name="T20" fmla="*/ 55 w 444"/>
                  <a:gd name="T21" fmla="*/ 100 h 100"/>
                  <a:gd name="T22" fmla="*/ 75 w 444"/>
                  <a:gd name="T23" fmla="*/ 100 h 100"/>
                  <a:gd name="T24" fmla="*/ 75 w 444"/>
                  <a:gd name="T25" fmla="*/ 25 h 100"/>
                  <a:gd name="T26" fmla="*/ 107 w 444"/>
                  <a:gd name="T27" fmla="*/ 25 h 100"/>
                  <a:gd name="T28" fmla="*/ 107 w 444"/>
                  <a:gd name="T29" fmla="*/ 100 h 100"/>
                  <a:gd name="T30" fmla="*/ 127 w 444"/>
                  <a:gd name="T31" fmla="*/ 100 h 100"/>
                  <a:gd name="T32" fmla="*/ 127 w 444"/>
                  <a:gd name="T33" fmla="*/ 25 h 100"/>
                  <a:gd name="T34" fmla="*/ 158 w 444"/>
                  <a:gd name="T35" fmla="*/ 25 h 100"/>
                  <a:gd name="T36" fmla="*/ 158 w 444"/>
                  <a:gd name="T37" fmla="*/ 100 h 100"/>
                  <a:gd name="T38" fmla="*/ 178 w 444"/>
                  <a:gd name="T39" fmla="*/ 100 h 100"/>
                  <a:gd name="T40" fmla="*/ 178 w 444"/>
                  <a:gd name="T41" fmla="*/ 25 h 100"/>
                  <a:gd name="T42" fmla="*/ 210 w 444"/>
                  <a:gd name="T43" fmla="*/ 25 h 100"/>
                  <a:gd name="T44" fmla="*/ 210 w 444"/>
                  <a:gd name="T45" fmla="*/ 100 h 100"/>
                  <a:gd name="T46" fmla="*/ 230 w 444"/>
                  <a:gd name="T47" fmla="*/ 100 h 100"/>
                  <a:gd name="T48" fmla="*/ 230 w 444"/>
                  <a:gd name="T49" fmla="*/ 25 h 100"/>
                  <a:gd name="T50" fmla="*/ 262 w 444"/>
                  <a:gd name="T51" fmla="*/ 25 h 100"/>
                  <a:gd name="T52" fmla="*/ 262 w 444"/>
                  <a:gd name="T53" fmla="*/ 100 h 100"/>
                  <a:gd name="T54" fmla="*/ 281 w 444"/>
                  <a:gd name="T55" fmla="*/ 100 h 100"/>
                  <a:gd name="T56" fmla="*/ 281 w 444"/>
                  <a:gd name="T57" fmla="*/ 25 h 100"/>
                  <a:gd name="T58" fmla="*/ 313 w 444"/>
                  <a:gd name="T59" fmla="*/ 25 h 100"/>
                  <a:gd name="T60" fmla="*/ 313 w 444"/>
                  <a:gd name="T61" fmla="*/ 100 h 100"/>
                  <a:gd name="T62" fmla="*/ 333 w 444"/>
                  <a:gd name="T63" fmla="*/ 100 h 100"/>
                  <a:gd name="T64" fmla="*/ 333 w 444"/>
                  <a:gd name="T65" fmla="*/ 25 h 100"/>
                  <a:gd name="T66" fmla="*/ 365 w 444"/>
                  <a:gd name="T67" fmla="*/ 25 h 100"/>
                  <a:gd name="T68" fmla="*/ 365 w 444"/>
                  <a:gd name="T69" fmla="*/ 100 h 100"/>
                  <a:gd name="T70" fmla="*/ 385 w 444"/>
                  <a:gd name="T71" fmla="*/ 100 h 100"/>
                  <a:gd name="T72" fmla="*/ 385 w 444"/>
                  <a:gd name="T73" fmla="*/ 25 h 100"/>
                  <a:gd name="T74" fmla="*/ 420 w 444"/>
                  <a:gd name="T75" fmla="*/ 25 h 100"/>
                  <a:gd name="T76" fmla="*/ 420 w 444"/>
                  <a:gd name="T77" fmla="*/ 86 h 100"/>
                  <a:gd name="T78" fmla="*/ 432 w 444"/>
                  <a:gd name="T79"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4" h="100">
                    <a:moveTo>
                      <a:pt x="432" y="98"/>
                    </a:moveTo>
                    <a:lnTo>
                      <a:pt x="432" y="98"/>
                    </a:lnTo>
                    <a:cubicBezTo>
                      <a:pt x="439" y="98"/>
                      <a:pt x="444" y="93"/>
                      <a:pt x="444" y="86"/>
                    </a:cubicBezTo>
                    <a:lnTo>
                      <a:pt x="444" y="0"/>
                    </a:lnTo>
                    <a:lnTo>
                      <a:pt x="0" y="0"/>
                    </a:lnTo>
                    <a:lnTo>
                      <a:pt x="0" y="86"/>
                    </a:lnTo>
                    <a:cubicBezTo>
                      <a:pt x="0" y="93"/>
                      <a:pt x="5" y="98"/>
                      <a:pt x="12" y="98"/>
                    </a:cubicBezTo>
                    <a:cubicBezTo>
                      <a:pt x="19" y="98"/>
                      <a:pt x="24" y="93"/>
                      <a:pt x="24" y="86"/>
                    </a:cubicBezTo>
                    <a:lnTo>
                      <a:pt x="24" y="25"/>
                    </a:lnTo>
                    <a:lnTo>
                      <a:pt x="55" y="25"/>
                    </a:lnTo>
                    <a:lnTo>
                      <a:pt x="55" y="100"/>
                    </a:lnTo>
                    <a:lnTo>
                      <a:pt x="75" y="100"/>
                    </a:lnTo>
                    <a:lnTo>
                      <a:pt x="75" y="25"/>
                    </a:lnTo>
                    <a:lnTo>
                      <a:pt x="107" y="25"/>
                    </a:lnTo>
                    <a:lnTo>
                      <a:pt x="107" y="100"/>
                    </a:lnTo>
                    <a:lnTo>
                      <a:pt x="127" y="100"/>
                    </a:lnTo>
                    <a:lnTo>
                      <a:pt x="127" y="25"/>
                    </a:lnTo>
                    <a:lnTo>
                      <a:pt x="158" y="25"/>
                    </a:lnTo>
                    <a:lnTo>
                      <a:pt x="158" y="100"/>
                    </a:lnTo>
                    <a:lnTo>
                      <a:pt x="178" y="100"/>
                    </a:lnTo>
                    <a:lnTo>
                      <a:pt x="178" y="25"/>
                    </a:lnTo>
                    <a:lnTo>
                      <a:pt x="210" y="25"/>
                    </a:lnTo>
                    <a:lnTo>
                      <a:pt x="210" y="100"/>
                    </a:lnTo>
                    <a:lnTo>
                      <a:pt x="230" y="100"/>
                    </a:lnTo>
                    <a:lnTo>
                      <a:pt x="230" y="25"/>
                    </a:lnTo>
                    <a:lnTo>
                      <a:pt x="262" y="25"/>
                    </a:lnTo>
                    <a:lnTo>
                      <a:pt x="262" y="100"/>
                    </a:lnTo>
                    <a:lnTo>
                      <a:pt x="281" y="100"/>
                    </a:lnTo>
                    <a:lnTo>
                      <a:pt x="281" y="25"/>
                    </a:lnTo>
                    <a:lnTo>
                      <a:pt x="313" y="25"/>
                    </a:lnTo>
                    <a:lnTo>
                      <a:pt x="313" y="100"/>
                    </a:lnTo>
                    <a:lnTo>
                      <a:pt x="333" y="100"/>
                    </a:lnTo>
                    <a:lnTo>
                      <a:pt x="333" y="25"/>
                    </a:lnTo>
                    <a:lnTo>
                      <a:pt x="365" y="25"/>
                    </a:lnTo>
                    <a:lnTo>
                      <a:pt x="365" y="100"/>
                    </a:lnTo>
                    <a:lnTo>
                      <a:pt x="385" y="100"/>
                    </a:lnTo>
                    <a:lnTo>
                      <a:pt x="385" y="25"/>
                    </a:lnTo>
                    <a:lnTo>
                      <a:pt x="420" y="25"/>
                    </a:lnTo>
                    <a:lnTo>
                      <a:pt x="420" y="86"/>
                    </a:lnTo>
                    <a:cubicBezTo>
                      <a:pt x="420" y="93"/>
                      <a:pt x="425" y="98"/>
                      <a:pt x="432" y="98"/>
                    </a:cubicBezTo>
                    <a:close/>
                  </a:path>
                </a:pathLst>
              </a:custGeom>
              <a:solidFill>
                <a:srgbClr val="15B0E8"/>
              </a:solid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cxnSp>
            <p:nvCxnSpPr>
              <p:cNvPr id="559" name="直接连接符 558"/>
              <p:cNvCxnSpPr/>
              <p:nvPr/>
            </p:nvCxnSpPr>
            <p:spPr>
              <a:xfrm>
                <a:off x="9411012" y="281320"/>
                <a:ext cx="805765" cy="0"/>
              </a:xfrm>
              <a:prstGeom prst="line">
                <a:avLst/>
              </a:prstGeom>
              <a:noFill/>
              <a:ln w="25400" cap="flat" cmpd="sng" algn="ctr">
                <a:solidFill>
                  <a:srgbClr val="00B0F0"/>
                </a:solidFill>
                <a:prstDash val="solid"/>
                <a:miter lim="800000"/>
              </a:ln>
              <a:effectLst/>
            </p:spPr>
          </p:cxnSp>
          <p:cxnSp>
            <p:nvCxnSpPr>
              <p:cNvPr id="560" name="直接连接符 559"/>
              <p:cNvCxnSpPr/>
              <p:nvPr/>
            </p:nvCxnSpPr>
            <p:spPr>
              <a:xfrm>
                <a:off x="10216777" y="271381"/>
                <a:ext cx="0" cy="233973"/>
              </a:xfrm>
              <a:prstGeom prst="line">
                <a:avLst/>
              </a:prstGeom>
              <a:noFill/>
              <a:ln w="25400" cap="flat" cmpd="sng" algn="ctr">
                <a:solidFill>
                  <a:srgbClr val="00B0F0"/>
                </a:solidFill>
                <a:prstDash val="solid"/>
                <a:miter lim="800000"/>
              </a:ln>
              <a:effectLst/>
            </p:spPr>
          </p:cxnSp>
          <p:cxnSp>
            <p:nvCxnSpPr>
              <p:cNvPr id="561" name="直接连接符 560"/>
              <p:cNvCxnSpPr/>
              <p:nvPr/>
            </p:nvCxnSpPr>
            <p:spPr>
              <a:xfrm>
                <a:off x="9411012" y="268053"/>
                <a:ext cx="0" cy="233973"/>
              </a:xfrm>
              <a:prstGeom prst="line">
                <a:avLst/>
              </a:prstGeom>
              <a:noFill/>
              <a:ln w="25400" cap="flat" cmpd="sng" algn="ctr">
                <a:solidFill>
                  <a:srgbClr val="00B0F0"/>
                </a:solidFill>
                <a:prstDash val="solid"/>
                <a:miter lim="800000"/>
              </a:ln>
              <a:effectLst/>
            </p:spPr>
          </p:cxnSp>
          <p:cxnSp>
            <p:nvCxnSpPr>
              <p:cNvPr id="562" name="直接连接符 561"/>
              <p:cNvCxnSpPr/>
              <p:nvPr/>
            </p:nvCxnSpPr>
            <p:spPr>
              <a:xfrm flipV="1">
                <a:off x="10052006" y="502027"/>
                <a:ext cx="173915" cy="2362"/>
              </a:xfrm>
              <a:prstGeom prst="line">
                <a:avLst/>
              </a:prstGeom>
              <a:noFill/>
              <a:ln w="25400" cap="flat" cmpd="sng" algn="ctr">
                <a:solidFill>
                  <a:srgbClr val="00B0F0"/>
                </a:solidFill>
                <a:prstDash val="solid"/>
                <a:miter lim="800000"/>
              </a:ln>
              <a:effectLst/>
            </p:spPr>
          </p:cxnSp>
          <p:cxnSp>
            <p:nvCxnSpPr>
              <p:cNvPr id="563" name="直接连接符 562"/>
              <p:cNvCxnSpPr/>
              <p:nvPr/>
            </p:nvCxnSpPr>
            <p:spPr>
              <a:xfrm flipV="1">
                <a:off x="9400710" y="499664"/>
                <a:ext cx="173915" cy="2362"/>
              </a:xfrm>
              <a:prstGeom prst="line">
                <a:avLst/>
              </a:prstGeom>
              <a:noFill/>
              <a:ln w="25400" cap="flat" cmpd="sng" algn="ctr">
                <a:solidFill>
                  <a:srgbClr val="00B0F0"/>
                </a:solidFill>
                <a:prstDash val="solid"/>
                <a:miter lim="800000"/>
              </a:ln>
              <a:effectLst/>
            </p:spPr>
          </p:cxnSp>
        </p:grpSp>
        <p:sp>
          <p:nvSpPr>
            <p:cNvPr id="547" name="TextBox 124"/>
            <p:cNvSpPr txBox="1">
              <a:spLocks noChangeArrowheads="1"/>
            </p:cNvSpPr>
            <p:nvPr/>
          </p:nvSpPr>
          <p:spPr bwMode="auto">
            <a:xfrm>
              <a:off x="1853769" y="3052592"/>
              <a:ext cx="316451" cy="168294"/>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Storage system</a:t>
              </a:r>
            </a:p>
          </p:txBody>
        </p:sp>
        <p:grpSp>
          <p:nvGrpSpPr>
            <p:cNvPr id="548" name="组合 547"/>
            <p:cNvGrpSpPr/>
            <p:nvPr/>
          </p:nvGrpSpPr>
          <p:grpSpPr>
            <a:xfrm>
              <a:off x="1463129" y="3053203"/>
              <a:ext cx="198781" cy="180366"/>
              <a:chOff x="8407400" y="2055813"/>
              <a:chExt cx="360363" cy="458788"/>
            </a:xfrm>
            <a:solidFill>
              <a:srgbClr val="15B0E8"/>
            </a:solidFill>
          </p:grpSpPr>
          <p:sp>
            <p:nvSpPr>
              <p:cNvPr id="554"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55"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56"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57"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549" name="组合 548"/>
            <p:cNvGrpSpPr/>
            <p:nvPr/>
          </p:nvGrpSpPr>
          <p:grpSpPr>
            <a:xfrm>
              <a:off x="1669400" y="3050709"/>
              <a:ext cx="198781" cy="180366"/>
              <a:chOff x="8407400" y="2055813"/>
              <a:chExt cx="360363" cy="458788"/>
            </a:xfrm>
            <a:solidFill>
              <a:srgbClr val="15B0E8"/>
            </a:solidFill>
          </p:grpSpPr>
          <p:sp>
            <p:nvSpPr>
              <p:cNvPr id="55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5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5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5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grpSp>
        <p:nvGrpSpPr>
          <p:cNvPr id="564" name="组合 563"/>
          <p:cNvGrpSpPr/>
          <p:nvPr/>
        </p:nvGrpSpPr>
        <p:grpSpPr>
          <a:xfrm>
            <a:off x="2751383" y="3181176"/>
            <a:ext cx="1194504" cy="1286503"/>
            <a:chOff x="1365725" y="2644468"/>
            <a:chExt cx="874582" cy="912314"/>
          </a:xfrm>
        </p:grpSpPr>
        <p:sp>
          <p:nvSpPr>
            <p:cNvPr id="565" name="TextBox 124"/>
            <p:cNvSpPr txBox="1">
              <a:spLocks noChangeArrowheads="1"/>
            </p:cNvSpPr>
            <p:nvPr/>
          </p:nvSpPr>
          <p:spPr bwMode="auto">
            <a:xfrm>
              <a:off x="1365725" y="3233568"/>
              <a:ext cx="850369" cy="323214"/>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900">
                  <a:solidFill>
                    <a:prstClr val="black"/>
                  </a:solidFill>
                  <a:latin typeface="Arial" panose="020B0604020202020204" pitchFamily="34" charset="0"/>
                </a:rPr>
                <a:t>Compute/Storage node</a:t>
              </a:r>
            </a:p>
          </p:txBody>
        </p:sp>
        <p:sp>
          <p:nvSpPr>
            <p:cNvPr id="566" name="矩形 565"/>
            <p:cNvSpPr/>
            <p:nvPr/>
          </p:nvSpPr>
          <p:spPr>
            <a:xfrm>
              <a:off x="1418508" y="2646546"/>
              <a:ext cx="738146" cy="597076"/>
            </a:xfrm>
            <a:prstGeom prst="rect">
              <a:avLst/>
            </a:prstGeom>
            <a:noFill/>
            <a:ln w="127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5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67" name="矩形 566"/>
            <p:cNvSpPr/>
            <p:nvPr/>
          </p:nvSpPr>
          <p:spPr>
            <a:xfrm>
              <a:off x="1446028" y="2649368"/>
              <a:ext cx="702462" cy="18178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5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68" name="矩形 567"/>
            <p:cNvSpPr/>
            <p:nvPr/>
          </p:nvSpPr>
          <p:spPr>
            <a:xfrm>
              <a:off x="1439679" y="2853300"/>
              <a:ext cx="702462" cy="18178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5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69" name="TextBox 124"/>
            <p:cNvSpPr txBox="1">
              <a:spLocks noChangeArrowheads="1"/>
            </p:cNvSpPr>
            <p:nvPr/>
          </p:nvSpPr>
          <p:spPr bwMode="auto">
            <a:xfrm>
              <a:off x="1767934" y="2644468"/>
              <a:ext cx="472373" cy="191265"/>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CPU</a:t>
              </a: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cs typeface="Arial" panose="020B0604020202020204" pitchFamily="34" charset="0"/>
              </a:endParaRPr>
            </a:p>
          </p:txBody>
        </p:sp>
        <p:sp>
          <p:nvSpPr>
            <p:cNvPr id="570" name="TextBox 124"/>
            <p:cNvSpPr txBox="1">
              <a:spLocks noChangeArrowheads="1"/>
            </p:cNvSpPr>
            <p:nvPr/>
          </p:nvSpPr>
          <p:spPr bwMode="auto">
            <a:xfrm>
              <a:off x="1845373" y="2865316"/>
              <a:ext cx="316451" cy="168294"/>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Memory</a:t>
              </a:r>
            </a:p>
          </p:txBody>
        </p:sp>
        <p:grpSp>
          <p:nvGrpSpPr>
            <p:cNvPr id="571" name="组合 570"/>
            <p:cNvGrpSpPr/>
            <p:nvPr/>
          </p:nvGrpSpPr>
          <p:grpSpPr>
            <a:xfrm>
              <a:off x="1490644" y="2891214"/>
              <a:ext cx="332519" cy="91556"/>
              <a:chOff x="9400710" y="268053"/>
              <a:chExt cx="825211" cy="299824"/>
            </a:xfrm>
          </p:grpSpPr>
          <p:sp>
            <p:nvSpPr>
              <p:cNvPr id="583" name="Freeform 72"/>
              <p:cNvSpPr>
                <a:spLocks/>
              </p:cNvSpPr>
              <p:nvPr/>
            </p:nvSpPr>
            <p:spPr bwMode="auto">
              <a:xfrm>
                <a:off x="9556337" y="454464"/>
                <a:ext cx="503794" cy="113413"/>
              </a:xfrm>
              <a:custGeom>
                <a:avLst/>
                <a:gdLst>
                  <a:gd name="T0" fmla="*/ 432 w 444"/>
                  <a:gd name="T1" fmla="*/ 98 h 100"/>
                  <a:gd name="T2" fmla="*/ 432 w 444"/>
                  <a:gd name="T3" fmla="*/ 98 h 100"/>
                  <a:gd name="T4" fmla="*/ 444 w 444"/>
                  <a:gd name="T5" fmla="*/ 86 h 100"/>
                  <a:gd name="T6" fmla="*/ 444 w 444"/>
                  <a:gd name="T7" fmla="*/ 0 h 100"/>
                  <a:gd name="T8" fmla="*/ 0 w 444"/>
                  <a:gd name="T9" fmla="*/ 0 h 100"/>
                  <a:gd name="T10" fmla="*/ 0 w 444"/>
                  <a:gd name="T11" fmla="*/ 86 h 100"/>
                  <a:gd name="T12" fmla="*/ 12 w 444"/>
                  <a:gd name="T13" fmla="*/ 98 h 100"/>
                  <a:gd name="T14" fmla="*/ 24 w 444"/>
                  <a:gd name="T15" fmla="*/ 86 h 100"/>
                  <a:gd name="T16" fmla="*/ 24 w 444"/>
                  <a:gd name="T17" fmla="*/ 25 h 100"/>
                  <a:gd name="T18" fmla="*/ 55 w 444"/>
                  <a:gd name="T19" fmla="*/ 25 h 100"/>
                  <a:gd name="T20" fmla="*/ 55 w 444"/>
                  <a:gd name="T21" fmla="*/ 100 h 100"/>
                  <a:gd name="T22" fmla="*/ 75 w 444"/>
                  <a:gd name="T23" fmla="*/ 100 h 100"/>
                  <a:gd name="T24" fmla="*/ 75 w 444"/>
                  <a:gd name="T25" fmla="*/ 25 h 100"/>
                  <a:gd name="T26" fmla="*/ 107 w 444"/>
                  <a:gd name="T27" fmla="*/ 25 h 100"/>
                  <a:gd name="T28" fmla="*/ 107 w 444"/>
                  <a:gd name="T29" fmla="*/ 100 h 100"/>
                  <a:gd name="T30" fmla="*/ 127 w 444"/>
                  <a:gd name="T31" fmla="*/ 100 h 100"/>
                  <a:gd name="T32" fmla="*/ 127 w 444"/>
                  <a:gd name="T33" fmla="*/ 25 h 100"/>
                  <a:gd name="T34" fmla="*/ 158 w 444"/>
                  <a:gd name="T35" fmla="*/ 25 h 100"/>
                  <a:gd name="T36" fmla="*/ 158 w 444"/>
                  <a:gd name="T37" fmla="*/ 100 h 100"/>
                  <a:gd name="T38" fmla="*/ 178 w 444"/>
                  <a:gd name="T39" fmla="*/ 100 h 100"/>
                  <a:gd name="T40" fmla="*/ 178 w 444"/>
                  <a:gd name="T41" fmla="*/ 25 h 100"/>
                  <a:gd name="T42" fmla="*/ 210 w 444"/>
                  <a:gd name="T43" fmla="*/ 25 h 100"/>
                  <a:gd name="T44" fmla="*/ 210 w 444"/>
                  <a:gd name="T45" fmla="*/ 100 h 100"/>
                  <a:gd name="T46" fmla="*/ 230 w 444"/>
                  <a:gd name="T47" fmla="*/ 100 h 100"/>
                  <a:gd name="T48" fmla="*/ 230 w 444"/>
                  <a:gd name="T49" fmla="*/ 25 h 100"/>
                  <a:gd name="T50" fmla="*/ 262 w 444"/>
                  <a:gd name="T51" fmla="*/ 25 h 100"/>
                  <a:gd name="T52" fmla="*/ 262 w 444"/>
                  <a:gd name="T53" fmla="*/ 100 h 100"/>
                  <a:gd name="T54" fmla="*/ 281 w 444"/>
                  <a:gd name="T55" fmla="*/ 100 h 100"/>
                  <a:gd name="T56" fmla="*/ 281 w 444"/>
                  <a:gd name="T57" fmla="*/ 25 h 100"/>
                  <a:gd name="T58" fmla="*/ 313 w 444"/>
                  <a:gd name="T59" fmla="*/ 25 h 100"/>
                  <a:gd name="T60" fmla="*/ 313 w 444"/>
                  <a:gd name="T61" fmla="*/ 100 h 100"/>
                  <a:gd name="T62" fmla="*/ 333 w 444"/>
                  <a:gd name="T63" fmla="*/ 100 h 100"/>
                  <a:gd name="T64" fmla="*/ 333 w 444"/>
                  <a:gd name="T65" fmla="*/ 25 h 100"/>
                  <a:gd name="T66" fmla="*/ 365 w 444"/>
                  <a:gd name="T67" fmla="*/ 25 h 100"/>
                  <a:gd name="T68" fmla="*/ 365 w 444"/>
                  <a:gd name="T69" fmla="*/ 100 h 100"/>
                  <a:gd name="T70" fmla="*/ 385 w 444"/>
                  <a:gd name="T71" fmla="*/ 100 h 100"/>
                  <a:gd name="T72" fmla="*/ 385 w 444"/>
                  <a:gd name="T73" fmla="*/ 25 h 100"/>
                  <a:gd name="T74" fmla="*/ 420 w 444"/>
                  <a:gd name="T75" fmla="*/ 25 h 100"/>
                  <a:gd name="T76" fmla="*/ 420 w 444"/>
                  <a:gd name="T77" fmla="*/ 86 h 100"/>
                  <a:gd name="T78" fmla="*/ 432 w 444"/>
                  <a:gd name="T79"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4" h="100">
                    <a:moveTo>
                      <a:pt x="432" y="98"/>
                    </a:moveTo>
                    <a:lnTo>
                      <a:pt x="432" y="98"/>
                    </a:lnTo>
                    <a:cubicBezTo>
                      <a:pt x="439" y="98"/>
                      <a:pt x="444" y="93"/>
                      <a:pt x="444" y="86"/>
                    </a:cubicBezTo>
                    <a:lnTo>
                      <a:pt x="444" y="0"/>
                    </a:lnTo>
                    <a:lnTo>
                      <a:pt x="0" y="0"/>
                    </a:lnTo>
                    <a:lnTo>
                      <a:pt x="0" y="86"/>
                    </a:lnTo>
                    <a:cubicBezTo>
                      <a:pt x="0" y="93"/>
                      <a:pt x="5" y="98"/>
                      <a:pt x="12" y="98"/>
                    </a:cubicBezTo>
                    <a:cubicBezTo>
                      <a:pt x="19" y="98"/>
                      <a:pt x="24" y="93"/>
                      <a:pt x="24" y="86"/>
                    </a:cubicBezTo>
                    <a:lnTo>
                      <a:pt x="24" y="25"/>
                    </a:lnTo>
                    <a:lnTo>
                      <a:pt x="55" y="25"/>
                    </a:lnTo>
                    <a:lnTo>
                      <a:pt x="55" y="100"/>
                    </a:lnTo>
                    <a:lnTo>
                      <a:pt x="75" y="100"/>
                    </a:lnTo>
                    <a:lnTo>
                      <a:pt x="75" y="25"/>
                    </a:lnTo>
                    <a:lnTo>
                      <a:pt x="107" y="25"/>
                    </a:lnTo>
                    <a:lnTo>
                      <a:pt x="107" y="100"/>
                    </a:lnTo>
                    <a:lnTo>
                      <a:pt x="127" y="100"/>
                    </a:lnTo>
                    <a:lnTo>
                      <a:pt x="127" y="25"/>
                    </a:lnTo>
                    <a:lnTo>
                      <a:pt x="158" y="25"/>
                    </a:lnTo>
                    <a:lnTo>
                      <a:pt x="158" y="100"/>
                    </a:lnTo>
                    <a:lnTo>
                      <a:pt x="178" y="100"/>
                    </a:lnTo>
                    <a:lnTo>
                      <a:pt x="178" y="25"/>
                    </a:lnTo>
                    <a:lnTo>
                      <a:pt x="210" y="25"/>
                    </a:lnTo>
                    <a:lnTo>
                      <a:pt x="210" y="100"/>
                    </a:lnTo>
                    <a:lnTo>
                      <a:pt x="230" y="100"/>
                    </a:lnTo>
                    <a:lnTo>
                      <a:pt x="230" y="25"/>
                    </a:lnTo>
                    <a:lnTo>
                      <a:pt x="262" y="25"/>
                    </a:lnTo>
                    <a:lnTo>
                      <a:pt x="262" y="100"/>
                    </a:lnTo>
                    <a:lnTo>
                      <a:pt x="281" y="100"/>
                    </a:lnTo>
                    <a:lnTo>
                      <a:pt x="281" y="25"/>
                    </a:lnTo>
                    <a:lnTo>
                      <a:pt x="313" y="25"/>
                    </a:lnTo>
                    <a:lnTo>
                      <a:pt x="313" y="100"/>
                    </a:lnTo>
                    <a:lnTo>
                      <a:pt x="333" y="100"/>
                    </a:lnTo>
                    <a:lnTo>
                      <a:pt x="333" y="25"/>
                    </a:lnTo>
                    <a:lnTo>
                      <a:pt x="365" y="25"/>
                    </a:lnTo>
                    <a:lnTo>
                      <a:pt x="365" y="100"/>
                    </a:lnTo>
                    <a:lnTo>
                      <a:pt x="385" y="100"/>
                    </a:lnTo>
                    <a:lnTo>
                      <a:pt x="385" y="25"/>
                    </a:lnTo>
                    <a:lnTo>
                      <a:pt x="420" y="25"/>
                    </a:lnTo>
                    <a:lnTo>
                      <a:pt x="420" y="86"/>
                    </a:lnTo>
                    <a:cubicBezTo>
                      <a:pt x="420" y="93"/>
                      <a:pt x="425" y="98"/>
                      <a:pt x="432" y="98"/>
                    </a:cubicBezTo>
                    <a:close/>
                  </a:path>
                </a:pathLst>
              </a:custGeom>
              <a:solidFill>
                <a:srgbClr val="15B0E8"/>
              </a:solid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cxnSp>
            <p:nvCxnSpPr>
              <p:cNvPr id="584" name="直接连接符 583"/>
              <p:cNvCxnSpPr/>
              <p:nvPr/>
            </p:nvCxnSpPr>
            <p:spPr>
              <a:xfrm>
                <a:off x="9411012" y="281320"/>
                <a:ext cx="805765" cy="0"/>
              </a:xfrm>
              <a:prstGeom prst="line">
                <a:avLst/>
              </a:prstGeom>
              <a:noFill/>
              <a:ln w="25400" cap="flat" cmpd="sng" algn="ctr">
                <a:solidFill>
                  <a:srgbClr val="00B0F0"/>
                </a:solidFill>
                <a:prstDash val="solid"/>
                <a:miter lim="800000"/>
              </a:ln>
              <a:effectLst/>
            </p:spPr>
          </p:cxnSp>
          <p:cxnSp>
            <p:nvCxnSpPr>
              <p:cNvPr id="585" name="直接连接符 584"/>
              <p:cNvCxnSpPr/>
              <p:nvPr/>
            </p:nvCxnSpPr>
            <p:spPr>
              <a:xfrm>
                <a:off x="10216777" y="271381"/>
                <a:ext cx="0" cy="233973"/>
              </a:xfrm>
              <a:prstGeom prst="line">
                <a:avLst/>
              </a:prstGeom>
              <a:noFill/>
              <a:ln w="25400" cap="flat" cmpd="sng" algn="ctr">
                <a:solidFill>
                  <a:srgbClr val="00B0F0"/>
                </a:solidFill>
                <a:prstDash val="solid"/>
                <a:miter lim="800000"/>
              </a:ln>
              <a:effectLst/>
            </p:spPr>
          </p:cxnSp>
          <p:cxnSp>
            <p:nvCxnSpPr>
              <p:cNvPr id="586" name="直接连接符 585"/>
              <p:cNvCxnSpPr/>
              <p:nvPr/>
            </p:nvCxnSpPr>
            <p:spPr>
              <a:xfrm>
                <a:off x="9411012" y="268053"/>
                <a:ext cx="0" cy="233973"/>
              </a:xfrm>
              <a:prstGeom prst="line">
                <a:avLst/>
              </a:prstGeom>
              <a:noFill/>
              <a:ln w="25400" cap="flat" cmpd="sng" algn="ctr">
                <a:solidFill>
                  <a:srgbClr val="00B0F0"/>
                </a:solidFill>
                <a:prstDash val="solid"/>
                <a:miter lim="800000"/>
              </a:ln>
              <a:effectLst/>
            </p:spPr>
          </p:cxnSp>
          <p:cxnSp>
            <p:nvCxnSpPr>
              <p:cNvPr id="587" name="直接连接符 586"/>
              <p:cNvCxnSpPr/>
              <p:nvPr/>
            </p:nvCxnSpPr>
            <p:spPr>
              <a:xfrm flipV="1">
                <a:off x="10052006" y="502027"/>
                <a:ext cx="173915" cy="2362"/>
              </a:xfrm>
              <a:prstGeom prst="line">
                <a:avLst/>
              </a:prstGeom>
              <a:noFill/>
              <a:ln w="25400" cap="flat" cmpd="sng" algn="ctr">
                <a:solidFill>
                  <a:srgbClr val="00B0F0"/>
                </a:solidFill>
                <a:prstDash val="solid"/>
                <a:miter lim="800000"/>
              </a:ln>
              <a:effectLst/>
            </p:spPr>
          </p:cxnSp>
          <p:cxnSp>
            <p:nvCxnSpPr>
              <p:cNvPr id="588" name="直接连接符 587"/>
              <p:cNvCxnSpPr/>
              <p:nvPr/>
            </p:nvCxnSpPr>
            <p:spPr>
              <a:xfrm flipV="1">
                <a:off x="9400710" y="499664"/>
                <a:ext cx="173915" cy="2362"/>
              </a:xfrm>
              <a:prstGeom prst="line">
                <a:avLst/>
              </a:prstGeom>
              <a:noFill/>
              <a:ln w="25400" cap="flat" cmpd="sng" algn="ctr">
                <a:solidFill>
                  <a:srgbClr val="00B0F0"/>
                </a:solidFill>
                <a:prstDash val="solid"/>
                <a:miter lim="800000"/>
              </a:ln>
              <a:effectLst/>
            </p:spPr>
          </p:cxnSp>
        </p:grpSp>
        <p:sp>
          <p:nvSpPr>
            <p:cNvPr id="572" name="TextBox 124"/>
            <p:cNvSpPr txBox="1">
              <a:spLocks noChangeArrowheads="1"/>
            </p:cNvSpPr>
            <p:nvPr/>
          </p:nvSpPr>
          <p:spPr bwMode="auto">
            <a:xfrm>
              <a:off x="1843306" y="3042457"/>
              <a:ext cx="316451" cy="168294"/>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Storage system</a:t>
              </a:r>
            </a:p>
          </p:txBody>
        </p:sp>
        <p:grpSp>
          <p:nvGrpSpPr>
            <p:cNvPr id="573" name="组合 572"/>
            <p:cNvGrpSpPr/>
            <p:nvPr/>
          </p:nvGrpSpPr>
          <p:grpSpPr>
            <a:xfrm>
              <a:off x="1463129" y="3053203"/>
              <a:ext cx="198781" cy="180366"/>
              <a:chOff x="8407400" y="2055813"/>
              <a:chExt cx="360363" cy="458788"/>
            </a:xfrm>
            <a:solidFill>
              <a:srgbClr val="15B0E8"/>
            </a:solidFill>
          </p:grpSpPr>
          <p:sp>
            <p:nvSpPr>
              <p:cNvPr id="579"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80"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81"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82"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574" name="组合 573"/>
            <p:cNvGrpSpPr/>
            <p:nvPr/>
          </p:nvGrpSpPr>
          <p:grpSpPr>
            <a:xfrm>
              <a:off x="1669400" y="3050709"/>
              <a:ext cx="198781" cy="180366"/>
              <a:chOff x="8407400" y="2055813"/>
              <a:chExt cx="360363" cy="458788"/>
            </a:xfrm>
            <a:solidFill>
              <a:srgbClr val="15B0E8"/>
            </a:solidFill>
          </p:grpSpPr>
          <p:sp>
            <p:nvSpPr>
              <p:cNvPr id="575"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76"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77"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578"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grpSp>
        <p:nvGrpSpPr>
          <p:cNvPr id="589" name="组合 588"/>
          <p:cNvGrpSpPr/>
          <p:nvPr/>
        </p:nvGrpSpPr>
        <p:grpSpPr>
          <a:xfrm>
            <a:off x="4305561" y="3184107"/>
            <a:ext cx="1158834" cy="1283573"/>
            <a:chOff x="1402304" y="2646546"/>
            <a:chExt cx="848465" cy="910236"/>
          </a:xfrm>
        </p:grpSpPr>
        <p:sp>
          <p:nvSpPr>
            <p:cNvPr id="590" name="TextBox 124"/>
            <p:cNvSpPr txBox="1">
              <a:spLocks noChangeArrowheads="1"/>
            </p:cNvSpPr>
            <p:nvPr/>
          </p:nvSpPr>
          <p:spPr bwMode="auto">
            <a:xfrm>
              <a:off x="1402304" y="3233568"/>
              <a:ext cx="770552" cy="323214"/>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900">
                  <a:solidFill>
                    <a:prstClr val="black"/>
                  </a:solidFill>
                  <a:latin typeface="Arial" panose="020B0604020202020204" pitchFamily="34" charset="0"/>
                </a:rPr>
                <a:t>Compute/Storage node</a:t>
              </a:r>
            </a:p>
          </p:txBody>
        </p:sp>
        <p:sp>
          <p:nvSpPr>
            <p:cNvPr id="591" name="矩形 590"/>
            <p:cNvSpPr/>
            <p:nvPr/>
          </p:nvSpPr>
          <p:spPr>
            <a:xfrm>
              <a:off x="1418508" y="2646546"/>
              <a:ext cx="738146" cy="597076"/>
            </a:xfrm>
            <a:prstGeom prst="rect">
              <a:avLst/>
            </a:prstGeom>
            <a:noFill/>
            <a:ln w="12700" cap="flat" cmpd="sng" algn="ctr">
              <a:solidFill>
                <a:srgbClr val="00B0F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5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92" name="矩形 591"/>
            <p:cNvSpPr/>
            <p:nvPr/>
          </p:nvSpPr>
          <p:spPr>
            <a:xfrm>
              <a:off x="1446028" y="2649368"/>
              <a:ext cx="702462" cy="18178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5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93" name="矩形 592"/>
            <p:cNvSpPr/>
            <p:nvPr/>
          </p:nvSpPr>
          <p:spPr>
            <a:xfrm>
              <a:off x="1439679" y="2853300"/>
              <a:ext cx="702462" cy="181785"/>
            </a:xfrm>
            <a:prstGeom prst="rect">
              <a:avLst/>
            </a:prstGeom>
            <a:solidFill>
              <a:srgbClr val="4472C4">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ctr" latinLnBrk="0" hangingPunct="1">
                <a:spcBef>
                  <a:spcPts val="0"/>
                </a:spcBef>
                <a:spcAft>
                  <a:spcPts val="0"/>
                </a:spcAft>
                <a:buClrTx/>
                <a:buSzTx/>
                <a:buFontTx/>
                <a:buNone/>
                <a:tabLst/>
                <a:defRPr/>
              </a:pPr>
              <a:endParaRPr kumimoji="0" lang="en-US" altLang="zh-CN" sz="135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594" name="TextBox 124"/>
            <p:cNvSpPr txBox="1">
              <a:spLocks noChangeArrowheads="1"/>
            </p:cNvSpPr>
            <p:nvPr/>
          </p:nvSpPr>
          <p:spPr bwMode="auto">
            <a:xfrm>
              <a:off x="1778396" y="2647846"/>
              <a:ext cx="472373" cy="191265"/>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CPU</a:t>
              </a:r>
              <a:endParaRPr kumimoji="0" lang="en-US" altLang="zh-CN" sz="700" b="0" i="0" u="none" strike="noStrike" kern="0" cap="none" spc="0" normalizeH="0" baseline="0" noProof="0">
                <a:ln>
                  <a:noFill/>
                </a:ln>
                <a:solidFill>
                  <a:prstClr val="black"/>
                </a:solidFill>
                <a:effectLst/>
                <a:uLnTx/>
                <a:uFillTx/>
                <a:latin typeface="Arial" panose="020B0604020202020204" pitchFamily="34" charset="0"/>
                <a:ea typeface="微软雅黑" pitchFamily="34" charset="-122"/>
                <a:cs typeface="Arial" panose="020B0604020202020204" pitchFamily="34" charset="0"/>
              </a:endParaRPr>
            </a:p>
          </p:txBody>
        </p:sp>
        <p:sp>
          <p:nvSpPr>
            <p:cNvPr id="595" name="TextBox 124"/>
            <p:cNvSpPr txBox="1">
              <a:spLocks noChangeArrowheads="1"/>
            </p:cNvSpPr>
            <p:nvPr/>
          </p:nvSpPr>
          <p:spPr bwMode="auto">
            <a:xfrm>
              <a:off x="1855835" y="2868695"/>
              <a:ext cx="316451" cy="168294"/>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Memory</a:t>
              </a:r>
            </a:p>
          </p:txBody>
        </p:sp>
        <p:grpSp>
          <p:nvGrpSpPr>
            <p:cNvPr id="596" name="组合 595"/>
            <p:cNvGrpSpPr/>
            <p:nvPr/>
          </p:nvGrpSpPr>
          <p:grpSpPr>
            <a:xfrm>
              <a:off x="1490644" y="2891214"/>
              <a:ext cx="332519" cy="91556"/>
              <a:chOff x="9400710" y="268053"/>
              <a:chExt cx="825211" cy="299824"/>
            </a:xfrm>
          </p:grpSpPr>
          <p:sp>
            <p:nvSpPr>
              <p:cNvPr id="608" name="Freeform 72"/>
              <p:cNvSpPr>
                <a:spLocks/>
              </p:cNvSpPr>
              <p:nvPr/>
            </p:nvSpPr>
            <p:spPr bwMode="auto">
              <a:xfrm>
                <a:off x="9556337" y="454464"/>
                <a:ext cx="503794" cy="113413"/>
              </a:xfrm>
              <a:custGeom>
                <a:avLst/>
                <a:gdLst>
                  <a:gd name="T0" fmla="*/ 432 w 444"/>
                  <a:gd name="T1" fmla="*/ 98 h 100"/>
                  <a:gd name="T2" fmla="*/ 432 w 444"/>
                  <a:gd name="T3" fmla="*/ 98 h 100"/>
                  <a:gd name="T4" fmla="*/ 444 w 444"/>
                  <a:gd name="T5" fmla="*/ 86 h 100"/>
                  <a:gd name="T6" fmla="*/ 444 w 444"/>
                  <a:gd name="T7" fmla="*/ 0 h 100"/>
                  <a:gd name="T8" fmla="*/ 0 w 444"/>
                  <a:gd name="T9" fmla="*/ 0 h 100"/>
                  <a:gd name="T10" fmla="*/ 0 w 444"/>
                  <a:gd name="T11" fmla="*/ 86 h 100"/>
                  <a:gd name="T12" fmla="*/ 12 w 444"/>
                  <a:gd name="T13" fmla="*/ 98 h 100"/>
                  <a:gd name="T14" fmla="*/ 24 w 444"/>
                  <a:gd name="T15" fmla="*/ 86 h 100"/>
                  <a:gd name="T16" fmla="*/ 24 w 444"/>
                  <a:gd name="T17" fmla="*/ 25 h 100"/>
                  <a:gd name="T18" fmla="*/ 55 w 444"/>
                  <a:gd name="T19" fmla="*/ 25 h 100"/>
                  <a:gd name="T20" fmla="*/ 55 w 444"/>
                  <a:gd name="T21" fmla="*/ 100 h 100"/>
                  <a:gd name="T22" fmla="*/ 75 w 444"/>
                  <a:gd name="T23" fmla="*/ 100 h 100"/>
                  <a:gd name="T24" fmla="*/ 75 w 444"/>
                  <a:gd name="T25" fmla="*/ 25 h 100"/>
                  <a:gd name="T26" fmla="*/ 107 w 444"/>
                  <a:gd name="T27" fmla="*/ 25 h 100"/>
                  <a:gd name="T28" fmla="*/ 107 w 444"/>
                  <a:gd name="T29" fmla="*/ 100 h 100"/>
                  <a:gd name="T30" fmla="*/ 127 w 444"/>
                  <a:gd name="T31" fmla="*/ 100 h 100"/>
                  <a:gd name="T32" fmla="*/ 127 w 444"/>
                  <a:gd name="T33" fmla="*/ 25 h 100"/>
                  <a:gd name="T34" fmla="*/ 158 w 444"/>
                  <a:gd name="T35" fmla="*/ 25 h 100"/>
                  <a:gd name="T36" fmla="*/ 158 w 444"/>
                  <a:gd name="T37" fmla="*/ 100 h 100"/>
                  <a:gd name="T38" fmla="*/ 178 w 444"/>
                  <a:gd name="T39" fmla="*/ 100 h 100"/>
                  <a:gd name="T40" fmla="*/ 178 w 444"/>
                  <a:gd name="T41" fmla="*/ 25 h 100"/>
                  <a:gd name="T42" fmla="*/ 210 w 444"/>
                  <a:gd name="T43" fmla="*/ 25 h 100"/>
                  <a:gd name="T44" fmla="*/ 210 w 444"/>
                  <a:gd name="T45" fmla="*/ 100 h 100"/>
                  <a:gd name="T46" fmla="*/ 230 w 444"/>
                  <a:gd name="T47" fmla="*/ 100 h 100"/>
                  <a:gd name="T48" fmla="*/ 230 w 444"/>
                  <a:gd name="T49" fmla="*/ 25 h 100"/>
                  <a:gd name="T50" fmla="*/ 262 w 444"/>
                  <a:gd name="T51" fmla="*/ 25 h 100"/>
                  <a:gd name="T52" fmla="*/ 262 w 444"/>
                  <a:gd name="T53" fmla="*/ 100 h 100"/>
                  <a:gd name="T54" fmla="*/ 281 w 444"/>
                  <a:gd name="T55" fmla="*/ 100 h 100"/>
                  <a:gd name="T56" fmla="*/ 281 w 444"/>
                  <a:gd name="T57" fmla="*/ 25 h 100"/>
                  <a:gd name="T58" fmla="*/ 313 w 444"/>
                  <a:gd name="T59" fmla="*/ 25 h 100"/>
                  <a:gd name="T60" fmla="*/ 313 w 444"/>
                  <a:gd name="T61" fmla="*/ 100 h 100"/>
                  <a:gd name="T62" fmla="*/ 333 w 444"/>
                  <a:gd name="T63" fmla="*/ 100 h 100"/>
                  <a:gd name="T64" fmla="*/ 333 w 444"/>
                  <a:gd name="T65" fmla="*/ 25 h 100"/>
                  <a:gd name="T66" fmla="*/ 365 w 444"/>
                  <a:gd name="T67" fmla="*/ 25 h 100"/>
                  <a:gd name="T68" fmla="*/ 365 w 444"/>
                  <a:gd name="T69" fmla="*/ 100 h 100"/>
                  <a:gd name="T70" fmla="*/ 385 w 444"/>
                  <a:gd name="T71" fmla="*/ 100 h 100"/>
                  <a:gd name="T72" fmla="*/ 385 w 444"/>
                  <a:gd name="T73" fmla="*/ 25 h 100"/>
                  <a:gd name="T74" fmla="*/ 420 w 444"/>
                  <a:gd name="T75" fmla="*/ 25 h 100"/>
                  <a:gd name="T76" fmla="*/ 420 w 444"/>
                  <a:gd name="T77" fmla="*/ 86 h 100"/>
                  <a:gd name="T78" fmla="*/ 432 w 444"/>
                  <a:gd name="T79" fmla="*/ 9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4" h="100">
                    <a:moveTo>
                      <a:pt x="432" y="98"/>
                    </a:moveTo>
                    <a:lnTo>
                      <a:pt x="432" y="98"/>
                    </a:lnTo>
                    <a:cubicBezTo>
                      <a:pt x="439" y="98"/>
                      <a:pt x="444" y="93"/>
                      <a:pt x="444" y="86"/>
                    </a:cubicBezTo>
                    <a:lnTo>
                      <a:pt x="444" y="0"/>
                    </a:lnTo>
                    <a:lnTo>
                      <a:pt x="0" y="0"/>
                    </a:lnTo>
                    <a:lnTo>
                      <a:pt x="0" y="86"/>
                    </a:lnTo>
                    <a:cubicBezTo>
                      <a:pt x="0" y="93"/>
                      <a:pt x="5" y="98"/>
                      <a:pt x="12" y="98"/>
                    </a:cubicBezTo>
                    <a:cubicBezTo>
                      <a:pt x="19" y="98"/>
                      <a:pt x="24" y="93"/>
                      <a:pt x="24" y="86"/>
                    </a:cubicBezTo>
                    <a:lnTo>
                      <a:pt x="24" y="25"/>
                    </a:lnTo>
                    <a:lnTo>
                      <a:pt x="55" y="25"/>
                    </a:lnTo>
                    <a:lnTo>
                      <a:pt x="55" y="100"/>
                    </a:lnTo>
                    <a:lnTo>
                      <a:pt x="75" y="100"/>
                    </a:lnTo>
                    <a:lnTo>
                      <a:pt x="75" y="25"/>
                    </a:lnTo>
                    <a:lnTo>
                      <a:pt x="107" y="25"/>
                    </a:lnTo>
                    <a:lnTo>
                      <a:pt x="107" y="100"/>
                    </a:lnTo>
                    <a:lnTo>
                      <a:pt x="127" y="100"/>
                    </a:lnTo>
                    <a:lnTo>
                      <a:pt x="127" y="25"/>
                    </a:lnTo>
                    <a:lnTo>
                      <a:pt x="158" y="25"/>
                    </a:lnTo>
                    <a:lnTo>
                      <a:pt x="158" y="100"/>
                    </a:lnTo>
                    <a:lnTo>
                      <a:pt x="178" y="100"/>
                    </a:lnTo>
                    <a:lnTo>
                      <a:pt x="178" y="25"/>
                    </a:lnTo>
                    <a:lnTo>
                      <a:pt x="210" y="25"/>
                    </a:lnTo>
                    <a:lnTo>
                      <a:pt x="210" y="100"/>
                    </a:lnTo>
                    <a:lnTo>
                      <a:pt x="230" y="100"/>
                    </a:lnTo>
                    <a:lnTo>
                      <a:pt x="230" y="25"/>
                    </a:lnTo>
                    <a:lnTo>
                      <a:pt x="262" y="25"/>
                    </a:lnTo>
                    <a:lnTo>
                      <a:pt x="262" y="100"/>
                    </a:lnTo>
                    <a:lnTo>
                      <a:pt x="281" y="100"/>
                    </a:lnTo>
                    <a:lnTo>
                      <a:pt x="281" y="25"/>
                    </a:lnTo>
                    <a:lnTo>
                      <a:pt x="313" y="25"/>
                    </a:lnTo>
                    <a:lnTo>
                      <a:pt x="313" y="100"/>
                    </a:lnTo>
                    <a:lnTo>
                      <a:pt x="333" y="100"/>
                    </a:lnTo>
                    <a:lnTo>
                      <a:pt x="333" y="25"/>
                    </a:lnTo>
                    <a:lnTo>
                      <a:pt x="365" y="25"/>
                    </a:lnTo>
                    <a:lnTo>
                      <a:pt x="365" y="100"/>
                    </a:lnTo>
                    <a:lnTo>
                      <a:pt x="385" y="100"/>
                    </a:lnTo>
                    <a:lnTo>
                      <a:pt x="385" y="25"/>
                    </a:lnTo>
                    <a:lnTo>
                      <a:pt x="420" y="25"/>
                    </a:lnTo>
                    <a:lnTo>
                      <a:pt x="420" y="86"/>
                    </a:lnTo>
                    <a:cubicBezTo>
                      <a:pt x="420" y="93"/>
                      <a:pt x="425" y="98"/>
                      <a:pt x="432" y="98"/>
                    </a:cubicBezTo>
                    <a:close/>
                  </a:path>
                </a:pathLst>
              </a:custGeom>
              <a:solidFill>
                <a:srgbClr val="15B0E8"/>
              </a:solid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cxnSp>
            <p:nvCxnSpPr>
              <p:cNvPr id="609" name="直接连接符 608"/>
              <p:cNvCxnSpPr/>
              <p:nvPr/>
            </p:nvCxnSpPr>
            <p:spPr>
              <a:xfrm>
                <a:off x="9411012" y="281320"/>
                <a:ext cx="805765" cy="0"/>
              </a:xfrm>
              <a:prstGeom prst="line">
                <a:avLst/>
              </a:prstGeom>
              <a:noFill/>
              <a:ln w="25400" cap="flat" cmpd="sng" algn="ctr">
                <a:solidFill>
                  <a:srgbClr val="00B0F0"/>
                </a:solidFill>
                <a:prstDash val="solid"/>
                <a:miter lim="800000"/>
              </a:ln>
              <a:effectLst/>
            </p:spPr>
          </p:cxnSp>
          <p:cxnSp>
            <p:nvCxnSpPr>
              <p:cNvPr id="610" name="直接连接符 609"/>
              <p:cNvCxnSpPr/>
              <p:nvPr/>
            </p:nvCxnSpPr>
            <p:spPr>
              <a:xfrm>
                <a:off x="10216777" y="271381"/>
                <a:ext cx="0" cy="233973"/>
              </a:xfrm>
              <a:prstGeom prst="line">
                <a:avLst/>
              </a:prstGeom>
              <a:noFill/>
              <a:ln w="25400" cap="flat" cmpd="sng" algn="ctr">
                <a:solidFill>
                  <a:srgbClr val="00B0F0"/>
                </a:solidFill>
                <a:prstDash val="solid"/>
                <a:miter lim="800000"/>
              </a:ln>
              <a:effectLst/>
            </p:spPr>
          </p:cxnSp>
          <p:cxnSp>
            <p:nvCxnSpPr>
              <p:cNvPr id="611" name="直接连接符 610"/>
              <p:cNvCxnSpPr/>
              <p:nvPr/>
            </p:nvCxnSpPr>
            <p:spPr>
              <a:xfrm>
                <a:off x="9411012" y="268053"/>
                <a:ext cx="0" cy="233973"/>
              </a:xfrm>
              <a:prstGeom prst="line">
                <a:avLst/>
              </a:prstGeom>
              <a:noFill/>
              <a:ln w="25400" cap="flat" cmpd="sng" algn="ctr">
                <a:solidFill>
                  <a:srgbClr val="00B0F0"/>
                </a:solidFill>
                <a:prstDash val="solid"/>
                <a:miter lim="800000"/>
              </a:ln>
              <a:effectLst/>
            </p:spPr>
          </p:cxnSp>
          <p:cxnSp>
            <p:nvCxnSpPr>
              <p:cNvPr id="612" name="直接连接符 611"/>
              <p:cNvCxnSpPr/>
              <p:nvPr/>
            </p:nvCxnSpPr>
            <p:spPr>
              <a:xfrm flipV="1">
                <a:off x="10052006" y="502027"/>
                <a:ext cx="173915" cy="2362"/>
              </a:xfrm>
              <a:prstGeom prst="line">
                <a:avLst/>
              </a:prstGeom>
              <a:noFill/>
              <a:ln w="25400" cap="flat" cmpd="sng" algn="ctr">
                <a:solidFill>
                  <a:srgbClr val="00B0F0"/>
                </a:solidFill>
                <a:prstDash val="solid"/>
                <a:miter lim="800000"/>
              </a:ln>
              <a:effectLst/>
            </p:spPr>
          </p:cxnSp>
          <p:cxnSp>
            <p:nvCxnSpPr>
              <p:cNvPr id="613" name="直接连接符 612"/>
              <p:cNvCxnSpPr/>
              <p:nvPr/>
            </p:nvCxnSpPr>
            <p:spPr>
              <a:xfrm flipV="1">
                <a:off x="9400710" y="499664"/>
                <a:ext cx="173915" cy="2362"/>
              </a:xfrm>
              <a:prstGeom prst="line">
                <a:avLst/>
              </a:prstGeom>
              <a:noFill/>
              <a:ln w="25400" cap="flat" cmpd="sng" algn="ctr">
                <a:solidFill>
                  <a:srgbClr val="00B0F0"/>
                </a:solidFill>
                <a:prstDash val="solid"/>
                <a:miter lim="800000"/>
              </a:ln>
              <a:effectLst/>
            </p:spPr>
          </p:cxnSp>
        </p:grpSp>
        <p:sp>
          <p:nvSpPr>
            <p:cNvPr id="597" name="TextBox 124"/>
            <p:cNvSpPr txBox="1">
              <a:spLocks noChangeArrowheads="1"/>
            </p:cNvSpPr>
            <p:nvPr/>
          </p:nvSpPr>
          <p:spPr bwMode="auto">
            <a:xfrm>
              <a:off x="1853769" y="3045836"/>
              <a:ext cx="316451" cy="168294"/>
            </a:xfrm>
            <a:prstGeom prst="rect">
              <a:avLst/>
            </a:prstGeom>
            <a:noFill/>
            <a:ln w="12700" algn="ctr">
              <a:noFill/>
              <a:round/>
            </a:ln>
            <a:effectLst>
              <a:outerShdw blurRad="63500" sx="101000" sy="101000" algn="ctr" rotWithShape="0">
                <a:prstClr val="black">
                  <a:alpha val="20000"/>
                </a:prstClr>
              </a:outerShdw>
            </a:effectLst>
          </p:spPr>
          <p:txBody>
            <a:bodyPr wrap="square" lIns="0" tIns="0" rIns="0" bIns="0" anchor="ctr">
              <a:noAutofit/>
            </a:bodyPr>
            <a:lstStyle/>
            <a:p>
              <a:pPr marL="0" marR="0" lvl="0" indent="-66657" algn="ctr" defTabSz="685754" eaLnBrk="0" fontAlgn="ctr" latinLnBrk="0" hangingPunct="0">
                <a:spcBef>
                  <a:spcPct val="20000"/>
                </a:spcBef>
                <a:spcAft>
                  <a:spcPct val="0"/>
                </a:spcAft>
                <a:buClr>
                  <a:srgbClr val="990000"/>
                </a:buClr>
                <a:buSzPct val="60000"/>
                <a:buFontTx/>
                <a:buNone/>
                <a:tabLst/>
                <a:defRPr/>
              </a:pPr>
              <a:r>
                <a:rPr lang="en-US" sz="700">
                  <a:solidFill>
                    <a:prstClr val="black"/>
                  </a:solidFill>
                  <a:latin typeface="Arial" panose="020B0604020202020204" pitchFamily="34" charset="0"/>
                </a:rPr>
                <a:t>Storage system</a:t>
              </a:r>
            </a:p>
          </p:txBody>
        </p:sp>
        <p:grpSp>
          <p:nvGrpSpPr>
            <p:cNvPr id="598" name="组合 597"/>
            <p:cNvGrpSpPr/>
            <p:nvPr/>
          </p:nvGrpSpPr>
          <p:grpSpPr>
            <a:xfrm>
              <a:off x="1463129" y="3053203"/>
              <a:ext cx="198781" cy="180366"/>
              <a:chOff x="8407400" y="2055813"/>
              <a:chExt cx="360363" cy="458788"/>
            </a:xfrm>
            <a:solidFill>
              <a:srgbClr val="15B0E8"/>
            </a:solidFill>
          </p:grpSpPr>
          <p:sp>
            <p:nvSpPr>
              <p:cNvPr id="604"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605"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606"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607"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599" name="组合 598"/>
            <p:cNvGrpSpPr/>
            <p:nvPr/>
          </p:nvGrpSpPr>
          <p:grpSpPr>
            <a:xfrm>
              <a:off x="1669400" y="3050709"/>
              <a:ext cx="198781" cy="180366"/>
              <a:chOff x="8407400" y="2055813"/>
              <a:chExt cx="360363" cy="458788"/>
            </a:xfrm>
            <a:solidFill>
              <a:srgbClr val="15B0E8"/>
            </a:solidFill>
          </p:grpSpPr>
          <p:sp>
            <p:nvSpPr>
              <p:cNvPr id="600" name="Freeform 219"/>
              <p:cNvSpPr>
                <a:spLocks noEditPoints="1"/>
              </p:cNvSpPr>
              <p:nvPr/>
            </p:nvSpPr>
            <p:spPr bwMode="auto">
              <a:xfrm>
                <a:off x="8407400" y="2055813"/>
                <a:ext cx="360363" cy="458788"/>
              </a:xfrm>
              <a:custGeom>
                <a:avLst/>
                <a:gdLst>
                  <a:gd name="T0" fmla="*/ 359 w 378"/>
                  <a:gd name="T1" fmla="*/ 192 h 480"/>
                  <a:gd name="T2" fmla="*/ 359 w 378"/>
                  <a:gd name="T3" fmla="*/ 192 h 480"/>
                  <a:gd name="T4" fmla="*/ 189 w 378"/>
                  <a:gd name="T5" fmla="*/ 271 h 480"/>
                  <a:gd name="T6" fmla="*/ 20 w 378"/>
                  <a:gd name="T7" fmla="*/ 192 h 480"/>
                  <a:gd name="T8" fmla="*/ 20 w 378"/>
                  <a:gd name="T9" fmla="*/ 143 h 480"/>
                  <a:gd name="T10" fmla="*/ 189 w 378"/>
                  <a:gd name="T11" fmla="*/ 197 h 480"/>
                  <a:gd name="T12" fmla="*/ 359 w 378"/>
                  <a:gd name="T13" fmla="*/ 143 h 480"/>
                  <a:gd name="T14" fmla="*/ 359 w 378"/>
                  <a:gd name="T15" fmla="*/ 192 h 480"/>
                  <a:gd name="T16" fmla="*/ 189 w 378"/>
                  <a:gd name="T17" fmla="*/ 359 h 480"/>
                  <a:gd name="T18" fmla="*/ 189 w 378"/>
                  <a:gd name="T19" fmla="*/ 359 h 480"/>
                  <a:gd name="T20" fmla="*/ 20 w 378"/>
                  <a:gd name="T21" fmla="*/ 280 h 480"/>
                  <a:gd name="T22" fmla="*/ 20 w 378"/>
                  <a:gd name="T23" fmla="*/ 236 h 480"/>
                  <a:gd name="T24" fmla="*/ 189 w 378"/>
                  <a:gd name="T25" fmla="*/ 291 h 480"/>
                  <a:gd name="T26" fmla="*/ 359 w 378"/>
                  <a:gd name="T27" fmla="*/ 236 h 480"/>
                  <a:gd name="T28" fmla="*/ 359 w 378"/>
                  <a:gd name="T29" fmla="*/ 280 h 480"/>
                  <a:gd name="T30" fmla="*/ 189 w 378"/>
                  <a:gd name="T31" fmla="*/ 359 h 480"/>
                  <a:gd name="T32" fmla="*/ 189 w 378"/>
                  <a:gd name="T33" fmla="*/ 20 h 480"/>
                  <a:gd name="T34" fmla="*/ 189 w 378"/>
                  <a:gd name="T35" fmla="*/ 20 h 480"/>
                  <a:gd name="T36" fmla="*/ 359 w 378"/>
                  <a:gd name="T37" fmla="*/ 99 h 480"/>
                  <a:gd name="T38" fmla="*/ 189 w 378"/>
                  <a:gd name="T39" fmla="*/ 178 h 480"/>
                  <a:gd name="T40" fmla="*/ 20 w 378"/>
                  <a:gd name="T41" fmla="*/ 99 h 480"/>
                  <a:gd name="T42" fmla="*/ 189 w 378"/>
                  <a:gd name="T43" fmla="*/ 20 h 480"/>
                  <a:gd name="T44" fmla="*/ 189 w 378"/>
                  <a:gd name="T45" fmla="*/ 0 h 480"/>
                  <a:gd name="T46" fmla="*/ 189 w 378"/>
                  <a:gd name="T47" fmla="*/ 0 h 480"/>
                  <a:gd name="T48" fmla="*/ 0 w 378"/>
                  <a:gd name="T49" fmla="*/ 99 h 480"/>
                  <a:gd name="T50" fmla="*/ 0 w 378"/>
                  <a:gd name="T51" fmla="*/ 102 h 480"/>
                  <a:gd name="T52" fmla="*/ 0 w 378"/>
                  <a:gd name="T53" fmla="*/ 104 h 480"/>
                  <a:gd name="T54" fmla="*/ 0 w 378"/>
                  <a:gd name="T55" fmla="*/ 236 h 480"/>
                  <a:gd name="T56" fmla="*/ 0 w 378"/>
                  <a:gd name="T57" fmla="*/ 368 h 480"/>
                  <a:gd name="T58" fmla="*/ 0 w 378"/>
                  <a:gd name="T59" fmla="*/ 369 h 480"/>
                  <a:gd name="T60" fmla="*/ 0 w 378"/>
                  <a:gd name="T61" fmla="*/ 369 h 480"/>
                  <a:gd name="T62" fmla="*/ 189 w 378"/>
                  <a:gd name="T63" fmla="*/ 467 h 480"/>
                  <a:gd name="T64" fmla="*/ 230 w 378"/>
                  <a:gd name="T65" fmla="*/ 464 h 480"/>
                  <a:gd name="T66" fmla="*/ 260 w 378"/>
                  <a:gd name="T67" fmla="*/ 476 h 480"/>
                  <a:gd name="T68" fmla="*/ 277 w 378"/>
                  <a:gd name="T69" fmla="*/ 444 h 480"/>
                  <a:gd name="T70" fmla="*/ 245 w 378"/>
                  <a:gd name="T71" fmla="*/ 427 h 480"/>
                  <a:gd name="T72" fmla="*/ 228 w 378"/>
                  <a:gd name="T73" fmla="*/ 445 h 480"/>
                  <a:gd name="T74" fmla="*/ 189 w 378"/>
                  <a:gd name="T75" fmla="*/ 447 h 480"/>
                  <a:gd name="T76" fmla="*/ 20 w 378"/>
                  <a:gd name="T77" fmla="*/ 368 h 480"/>
                  <a:gd name="T78" fmla="*/ 20 w 378"/>
                  <a:gd name="T79" fmla="*/ 325 h 480"/>
                  <a:gd name="T80" fmla="*/ 189 w 378"/>
                  <a:gd name="T81" fmla="*/ 379 h 480"/>
                  <a:gd name="T82" fmla="*/ 359 w 378"/>
                  <a:gd name="T83" fmla="*/ 324 h 480"/>
                  <a:gd name="T84" fmla="*/ 359 w 378"/>
                  <a:gd name="T85" fmla="*/ 368 h 480"/>
                  <a:gd name="T86" fmla="*/ 339 w 378"/>
                  <a:gd name="T87" fmla="*/ 404 h 480"/>
                  <a:gd name="T88" fmla="*/ 320 w 378"/>
                  <a:gd name="T89" fmla="*/ 403 h 480"/>
                  <a:gd name="T90" fmla="*/ 304 w 378"/>
                  <a:gd name="T91" fmla="*/ 435 h 480"/>
                  <a:gd name="T92" fmla="*/ 336 w 378"/>
                  <a:gd name="T93" fmla="*/ 452 h 480"/>
                  <a:gd name="T94" fmla="*/ 353 w 378"/>
                  <a:gd name="T95" fmla="*/ 420 h 480"/>
                  <a:gd name="T96" fmla="*/ 352 w 378"/>
                  <a:gd name="T97" fmla="*/ 419 h 480"/>
                  <a:gd name="T98" fmla="*/ 378 w 378"/>
                  <a:gd name="T99" fmla="*/ 369 h 480"/>
                  <a:gd name="T100" fmla="*/ 378 w 378"/>
                  <a:gd name="T101" fmla="*/ 303 h 480"/>
                  <a:gd name="T102" fmla="*/ 378 w 378"/>
                  <a:gd name="T103" fmla="*/ 303 h 480"/>
                  <a:gd name="T104" fmla="*/ 378 w 378"/>
                  <a:gd name="T105" fmla="*/ 302 h 480"/>
                  <a:gd name="T106" fmla="*/ 378 w 378"/>
                  <a:gd name="T107" fmla="*/ 280 h 480"/>
                  <a:gd name="T108" fmla="*/ 378 w 378"/>
                  <a:gd name="T109" fmla="*/ 236 h 480"/>
                  <a:gd name="T110" fmla="*/ 378 w 378"/>
                  <a:gd name="T111" fmla="*/ 104 h 480"/>
                  <a:gd name="T112" fmla="*/ 378 w 378"/>
                  <a:gd name="T113" fmla="*/ 104 h 480"/>
                  <a:gd name="T114" fmla="*/ 378 w 378"/>
                  <a:gd name="T115" fmla="*/ 99 h 480"/>
                  <a:gd name="T116" fmla="*/ 189 w 378"/>
                  <a:gd name="T11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480">
                    <a:moveTo>
                      <a:pt x="359" y="192"/>
                    </a:moveTo>
                    <a:lnTo>
                      <a:pt x="359" y="192"/>
                    </a:lnTo>
                    <a:cubicBezTo>
                      <a:pt x="359" y="235"/>
                      <a:pt x="281" y="271"/>
                      <a:pt x="189" y="271"/>
                    </a:cubicBezTo>
                    <a:cubicBezTo>
                      <a:pt x="97" y="271"/>
                      <a:pt x="20" y="235"/>
                      <a:pt x="20" y="192"/>
                    </a:cubicBezTo>
                    <a:lnTo>
                      <a:pt x="20" y="143"/>
                    </a:lnTo>
                    <a:cubicBezTo>
                      <a:pt x="50" y="176"/>
                      <a:pt x="114" y="197"/>
                      <a:pt x="189" y="197"/>
                    </a:cubicBezTo>
                    <a:cubicBezTo>
                      <a:pt x="264" y="197"/>
                      <a:pt x="328" y="176"/>
                      <a:pt x="359" y="143"/>
                    </a:cubicBezTo>
                    <a:lnTo>
                      <a:pt x="359" y="192"/>
                    </a:lnTo>
                    <a:close/>
                    <a:moveTo>
                      <a:pt x="189" y="359"/>
                    </a:moveTo>
                    <a:lnTo>
                      <a:pt x="189" y="359"/>
                    </a:lnTo>
                    <a:cubicBezTo>
                      <a:pt x="97" y="359"/>
                      <a:pt x="20" y="323"/>
                      <a:pt x="20" y="280"/>
                    </a:cubicBezTo>
                    <a:lnTo>
                      <a:pt x="20" y="236"/>
                    </a:lnTo>
                    <a:cubicBezTo>
                      <a:pt x="50" y="269"/>
                      <a:pt x="114" y="291"/>
                      <a:pt x="189" y="291"/>
                    </a:cubicBezTo>
                    <a:cubicBezTo>
                      <a:pt x="264" y="291"/>
                      <a:pt x="328" y="269"/>
                      <a:pt x="359" y="236"/>
                    </a:cubicBezTo>
                    <a:lnTo>
                      <a:pt x="359" y="280"/>
                    </a:lnTo>
                    <a:cubicBezTo>
                      <a:pt x="359" y="323"/>
                      <a:pt x="281" y="359"/>
                      <a:pt x="189" y="359"/>
                    </a:cubicBezTo>
                    <a:close/>
                    <a:moveTo>
                      <a:pt x="189" y="20"/>
                    </a:moveTo>
                    <a:lnTo>
                      <a:pt x="189" y="20"/>
                    </a:lnTo>
                    <a:cubicBezTo>
                      <a:pt x="281" y="20"/>
                      <a:pt x="359" y="56"/>
                      <a:pt x="359" y="99"/>
                    </a:cubicBezTo>
                    <a:cubicBezTo>
                      <a:pt x="359" y="142"/>
                      <a:pt x="281" y="178"/>
                      <a:pt x="189" y="178"/>
                    </a:cubicBezTo>
                    <a:cubicBezTo>
                      <a:pt x="97" y="178"/>
                      <a:pt x="20" y="142"/>
                      <a:pt x="20" y="99"/>
                    </a:cubicBezTo>
                    <a:cubicBezTo>
                      <a:pt x="20" y="56"/>
                      <a:pt x="97" y="20"/>
                      <a:pt x="189" y="20"/>
                    </a:cubicBezTo>
                    <a:close/>
                    <a:moveTo>
                      <a:pt x="189" y="0"/>
                    </a:moveTo>
                    <a:lnTo>
                      <a:pt x="189" y="0"/>
                    </a:lnTo>
                    <a:cubicBezTo>
                      <a:pt x="83" y="0"/>
                      <a:pt x="0" y="44"/>
                      <a:pt x="0" y="99"/>
                    </a:cubicBezTo>
                    <a:cubicBezTo>
                      <a:pt x="0" y="100"/>
                      <a:pt x="0" y="101"/>
                      <a:pt x="0" y="102"/>
                    </a:cubicBezTo>
                    <a:cubicBezTo>
                      <a:pt x="0" y="103"/>
                      <a:pt x="0" y="103"/>
                      <a:pt x="0" y="104"/>
                    </a:cubicBezTo>
                    <a:lnTo>
                      <a:pt x="0" y="236"/>
                    </a:lnTo>
                    <a:lnTo>
                      <a:pt x="0" y="368"/>
                    </a:lnTo>
                    <a:lnTo>
                      <a:pt x="0" y="369"/>
                    </a:lnTo>
                    <a:cubicBezTo>
                      <a:pt x="0" y="369"/>
                      <a:pt x="0" y="369"/>
                      <a:pt x="0" y="369"/>
                    </a:cubicBezTo>
                    <a:cubicBezTo>
                      <a:pt x="1" y="424"/>
                      <a:pt x="84" y="467"/>
                      <a:pt x="189" y="467"/>
                    </a:cubicBezTo>
                    <a:cubicBezTo>
                      <a:pt x="203" y="467"/>
                      <a:pt x="217" y="466"/>
                      <a:pt x="230" y="464"/>
                    </a:cubicBezTo>
                    <a:cubicBezTo>
                      <a:pt x="236" y="474"/>
                      <a:pt x="248" y="480"/>
                      <a:pt x="260" y="476"/>
                    </a:cubicBezTo>
                    <a:cubicBezTo>
                      <a:pt x="274" y="472"/>
                      <a:pt x="281" y="457"/>
                      <a:pt x="277" y="444"/>
                    </a:cubicBezTo>
                    <a:cubicBezTo>
                      <a:pt x="273" y="430"/>
                      <a:pt x="258" y="423"/>
                      <a:pt x="245" y="427"/>
                    </a:cubicBezTo>
                    <a:cubicBezTo>
                      <a:pt x="236" y="430"/>
                      <a:pt x="230" y="436"/>
                      <a:pt x="228" y="445"/>
                    </a:cubicBezTo>
                    <a:cubicBezTo>
                      <a:pt x="215" y="446"/>
                      <a:pt x="202" y="447"/>
                      <a:pt x="189" y="447"/>
                    </a:cubicBezTo>
                    <a:cubicBezTo>
                      <a:pt x="97" y="447"/>
                      <a:pt x="20" y="411"/>
                      <a:pt x="20" y="368"/>
                    </a:cubicBezTo>
                    <a:lnTo>
                      <a:pt x="20" y="325"/>
                    </a:lnTo>
                    <a:cubicBezTo>
                      <a:pt x="50" y="357"/>
                      <a:pt x="114" y="379"/>
                      <a:pt x="189" y="379"/>
                    </a:cubicBezTo>
                    <a:cubicBezTo>
                      <a:pt x="264" y="379"/>
                      <a:pt x="328" y="357"/>
                      <a:pt x="359" y="324"/>
                    </a:cubicBezTo>
                    <a:lnTo>
                      <a:pt x="359" y="368"/>
                    </a:lnTo>
                    <a:cubicBezTo>
                      <a:pt x="359" y="383"/>
                      <a:pt x="349" y="395"/>
                      <a:pt x="339" y="404"/>
                    </a:cubicBezTo>
                    <a:cubicBezTo>
                      <a:pt x="333" y="402"/>
                      <a:pt x="327" y="401"/>
                      <a:pt x="320" y="403"/>
                    </a:cubicBezTo>
                    <a:cubicBezTo>
                      <a:pt x="307" y="407"/>
                      <a:pt x="299" y="422"/>
                      <a:pt x="304" y="435"/>
                    </a:cubicBezTo>
                    <a:cubicBezTo>
                      <a:pt x="308" y="449"/>
                      <a:pt x="322" y="456"/>
                      <a:pt x="336" y="452"/>
                    </a:cubicBezTo>
                    <a:cubicBezTo>
                      <a:pt x="349" y="448"/>
                      <a:pt x="357" y="434"/>
                      <a:pt x="353" y="420"/>
                    </a:cubicBezTo>
                    <a:cubicBezTo>
                      <a:pt x="352" y="420"/>
                      <a:pt x="352" y="419"/>
                      <a:pt x="352" y="419"/>
                    </a:cubicBezTo>
                    <a:cubicBezTo>
                      <a:pt x="369" y="404"/>
                      <a:pt x="378" y="387"/>
                      <a:pt x="378" y="369"/>
                    </a:cubicBezTo>
                    <a:lnTo>
                      <a:pt x="378" y="303"/>
                    </a:lnTo>
                    <a:lnTo>
                      <a:pt x="378" y="303"/>
                    </a:lnTo>
                    <a:cubicBezTo>
                      <a:pt x="378" y="302"/>
                      <a:pt x="378" y="302"/>
                      <a:pt x="378" y="302"/>
                    </a:cubicBezTo>
                    <a:lnTo>
                      <a:pt x="378" y="280"/>
                    </a:lnTo>
                    <a:lnTo>
                      <a:pt x="378" y="236"/>
                    </a:lnTo>
                    <a:lnTo>
                      <a:pt x="378" y="104"/>
                    </a:lnTo>
                    <a:lnTo>
                      <a:pt x="378" y="104"/>
                    </a:lnTo>
                    <a:cubicBezTo>
                      <a:pt x="378" y="102"/>
                      <a:pt x="378" y="101"/>
                      <a:pt x="378" y="99"/>
                    </a:cubicBezTo>
                    <a:cubicBezTo>
                      <a:pt x="378" y="44"/>
                      <a:pt x="295" y="0"/>
                      <a:pt x="189" y="0"/>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601" name="Freeform 220"/>
              <p:cNvSpPr>
                <a:spLocks/>
              </p:cNvSpPr>
              <p:nvPr/>
            </p:nvSpPr>
            <p:spPr bwMode="auto">
              <a:xfrm>
                <a:off x="8435975" y="2403475"/>
                <a:ext cx="26988" cy="25400"/>
              </a:xfrm>
              <a:custGeom>
                <a:avLst/>
                <a:gdLst>
                  <a:gd name="T0" fmla="*/ 3 w 29"/>
                  <a:gd name="T1" fmla="*/ 7 h 26"/>
                  <a:gd name="T2" fmla="*/ 3 w 29"/>
                  <a:gd name="T3" fmla="*/ 7 h 26"/>
                  <a:gd name="T4" fmla="*/ 9 w 29"/>
                  <a:gd name="T5" fmla="*/ 23 h 26"/>
                  <a:gd name="T6" fmla="*/ 26 w 29"/>
                  <a:gd name="T7" fmla="*/ 19 h 26"/>
                  <a:gd name="T8" fmla="*/ 19 w 29"/>
                  <a:gd name="T9" fmla="*/ 4 h 26"/>
                  <a:gd name="T10" fmla="*/ 3 w 29"/>
                  <a:gd name="T11" fmla="*/ 7 h 26"/>
                </a:gdLst>
                <a:ahLst/>
                <a:cxnLst>
                  <a:cxn ang="0">
                    <a:pos x="T0" y="T1"/>
                  </a:cxn>
                  <a:cxn ang="0">
                    <a:pos x="T2" y="T3"/>
                  </a:cxn>
                  <a:cxn ang="0">
                    <a:pos x="T4" y="T5"/>
                  </a:cxn>
                  <a:cxn ang="0">
                    <a:pos x="T6" y="T7"/>
                  </a:cxn>
                  <a:cxn ang="0">
                    <a:pos x="T8" y="T9"/>
                  </a:cxn>
                  <a:cxn ang="0">
                    <a:pos x="T10" y="T11"/>
                  </a:cxn>
                </a:cxnLst>
                <a:rect l="0" t="0" r="r" b="b"/>
                <a:pathLst>
                  <a:path w="29" h="26">
                    <a:moveTo>
                      <a:pt x="3" y="7"/>
                    </a:moveTo>
                    <a:lnTo>
                      <a:pt x="3" y="7"/>
                    </a:lnTo>
                    <a:cubicBezTo>
                      <a:pt x="0" y="12"/>
                      <a:pt x="3" y="19"/>
                      <a:pt x="9" y="23"/>
                    </a:cubicBezTo>
                    <a:cubicBezTo>
                      <a:pt x="16" y="26"/>
                      <a:pt x="23" y="24"/>
                      <a:pt x="26" y="19"/>
                    </a:cubicBezTo>
                    <a:cubicBezTo>
                      <a:pt x="29" y="14"/>
                      <a:pt x="26" y="7"/>
                      <a:pt x="19" y="4"/>
                    </a:cubicBezTo>
                    <a:cubicBezTo>
                      <a:pt x="13" y="0"/>
                      <a:pt x="5" y="2"/>
                      <a:pt x="3" y="7"/>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602" name="Freeform 221"/>
              <p:cNvSpPr>
                <a:spLocks/>
              </p:cNvSpPr>
              <p:nvPr/>
            </p:nvSpPr>
            <p:spPr bwMode="auto">
              <a:xfrm>
                <a:off x="8435975" y="2319338"/>
                <a:ext cx="26988" cy="25400"/>
              </a:xfrm>
              <a:custGeom>
                <a:avLst/>
                <a:gdLst>
                  <a:gd name="T0" fmla="*/ 19 w 29"/>
                  <a:gd name="T1" fmla="*/ 3 h 26"/>
                  <a:gd name="T2" fmla="*/ 19 w 29"/>
                  <a:gd name="T3" fmla="*/ 3 h 26"/>
                  <a:gd name="T4" fmla="*/ 3 w 29"/>
                  <a:gd name="T5" fmla="*/ 7 h 26"/>
                  <a:gd name="T6" fmla="*/ 9 w 29"/>
                  <a:gd name="T7" fmla="*/ 22 h 26"/>
                  <a:gd name="T8" fmla="*/ 26 w 29"/>
                  <a:gd name="T9" fmla="*/ 19 h 26"/>
                  <a:gd name="T10" fmla="*/ 19 w 29"/>
                  <a:gd name="T11" fmla="*/ 3 h 26"/>
                </a:gdLst>
                <a:ahLst/>
                <a:cxnLst>
                  <a:cxn ang="0">
                    <a:pos x="T0" y="T1"/>
                  </a:cxn>
                  <a:cxn ang="0">
                    <a:pos x="T2" y="T3"/>
                  </a:cxn>
                  <a:cxn ang="0">
                    <a:pos x="T4" y="T5"/>
                  </a:cxn>
                  <a:cxn ang="0">
                    <a:pos x="T6" y="T7"/>
                  </a:cxn>
                  <a:cxn ang="0">
                    <a:pos x="T8" y="T9"/>
                  </a:cxn>
                  <a:cxn ang="0">
                    <a:pos x="T10" y="T11"/>
                  </a:cxn>
                </a:cxnLst>
                <a:rect l="0" t="0" r="r" b="b"/>
                <a:pathLst>
                  <a:path w="29" h="26">
                    <a:moveTo>
                      <a:pt x="19" y="3"/>
                    </a:moveTo>
                    <a:lnTo>
                      <a:pt x="19" y="3"/>
                    </a:lnTo>
                    <a:cubicBezTo>
                      <a:pt x="13" y="0"/>
                      <a:pt x="5" y="2"/>
                      <a:pt x="3" y="7"/>
                    </a:cubicBezTo>
                    <a:cubicBezTo>
                      <a:pt x="0" y="12"/>
                      <a:pt x="3" y="19"/>
                      <a:pt x="9" y="22"/>
                    </a:cubicBezTo>
                    <a:cubicBezTo>
                      <a:pt x="16" y="26"/>
                      <a:pt x="23" y="24"/>
                      <a:pt x="26" y="19"/>
                    </a:cubicBezTo>
                    <a:cubicBezTo>
                      <a:pt x="29" y="13"/>
                      <a:pt x="26" y="7"/>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603" name="Freeform 222"/>
              <p:cNvSpPr>
                <a:spLocks/>
              </p:cNvSpPr>
              <p:nvPr/>
            </p:nvSpPr>
            <p:spPr bwMode="auto">
              <a:xfrm>
                <a:off x="8435975" y="2235200"/>
                <a:ext cx="26988" cy="23813"/>
              </a:xfrm>
              <a:custGeom>
                <a:avLst/>
                <a:gdLst>
                  <a:gd name="T0" fmla="*/ 19 w 29"/>
                  <a:gd name="T1" fmla="*/ 3 h 25"/>
                  <a:gd name="T2" fmla="*/ 19 w 29"/>
                  <a:gd name="T3" fmla="*/ 3 h 25"/>
                  <a:gd name="T4" fmla="*/ 3 w 29"/>
                  <a:gd name="T5" fmla="*/ 6 h 25"/>
                  <a:gd name="T6" fmla="*/ 9 w 29"/>
                  <a:gd name="T7" fmla="*/ 22 h 25"/>
                  <a:gd name="T8" fmla="*/ 26 w 29"/>
                  <a:gd name="T9" fmla="*/ 18 h 25"/>
                  <a:gd name="T10" fmla="*/ 19 w 29"/>
                  <a:gd name="T11" fmla="*/ 3 h 25"/>
                </a:gdLst>
                <a:ahLst/>
                <a:cxnLst>
                  <a:cxn ang="0">
                    <a:pos x="T0" y="T1"/>
                  </a:cxn>
                  <a:cxn ang="0">
                    <a:pos x="T2" y="T3"/>
                  </a:cxn>
                  <a:cxn ang="0">
                    <a:pos x="T4" y="T5"/>
                  </a:cxn>
                  <a:cxn ang="0">
                    <a:pos x="T6" y="T7"/>
                  </a:cxn>
                  <a:cxn ang="0">
                    <a:pos x="T8" y="T9"/>
                  </a:cxn>
                  <a:cxn ang="0">
                    <a:pos x="T10" y="T11"/>
                  </a:cxn>
                </a:cxnLst>
                <a:rect l="0" t="0" r="r" b="b"/>
                <a:pathLst>
                  <a:path w="29" h="25">
                    <a:moveTo>
                      <a:pt x="19" y="3"/>
                    </a:moveTo>
                    <a:lnTo>
                      <a:pt x="19" y="3"/>
                    </a:lnTo>
                    <a:cubicBezTo>
                      <a:pt x="13" y="0"/>
                      <a:pt x="5" y="1"/>
                      <a:pt x="3" y="6"/>
                    </a:cubicBezTo>
                    <a:cubicBezTo>
                      <a:pt x="0" y="12"/>
                      <a:pt x="3" y="19"/>
                      <a:pt x="9" y="22"/>
                    </a:cubicBezTo>
                    <a:cubicBezTo>
                      <a:pt x="16" y="25"/>
                      <a:pt x="23" y="24"/>
                      <a:pt x="26" y="18"/>
                    </a:cubicBezTo>
                    <a:cubicBezTo>
                      <a:pt x="29" y="13"/>
                      <a:pt x="26" y="6"/>
                      <a:pt x="19" y="3"/>
                    </a:cubicBezTo>
                    <a:close/>
                  </a:path>
                </a:pathLst>
              </a:custGeom>
              <a:grpFill/>
              <a:ln w="0">
                <a:noFill/>
                <a:prstDash val="solid"/>
                <a:round/>
                <a:headEnd/>
                <a:tailEnd/>
              </a:ln>
            </p:spPr>
            <p:txBody>
              <a:bodyPr wrap="square">
                <a:noAutofit/>
              </a:bodyPr>
              <a:lstStyle/>
              <a:p>
                <a:pPr marL="0" marR="0" lvl="0" indent="0" defTabSz="543689" eaLnBrk="1" fontAlgn="ctr" latinLnBrk="0" hangingPunct="1">
                  <a:spcBef>
                    <a:spcPts val="0"/>
                  </a:spcBef>
                  <a:spcAft>
                    <a:spcPts val="0"/>
                  </a:spcAft>
                  <a:buClrTx/>
                  <a:buSzTx/>
                  <a:buFontTx/>
                  <a:buNone/>
                  <a:tabLst/>
                  <a:defRPr/>
                </a:pPr>
                <a:endParaRPr kumimoji="0" lang="en-US" altLang="zh-CN" sz="3201" b="0" i="0" u="none" strike="noStrike" kern="0" cap="none" spc="0" normalizeH="0" baseline="0" noProof="0">
                  <a:ln>
                    <a:noFill/>
                  </a:ln>
                  <a:solidFill>
                    <a:prstClr val="black"/>
                  </a:solidFill>
                  <a:effectLst/>
                  <a:uLnTx/>
                  <a:uFillTx/>
                  <a:latin typeface="Arial" panose="020B0604020202020204" pitchFamily="34" charset="0"/>
                </a:endParaRPr>
              </a:p>
            </p:txBody>
          </p:sp>
        </p:grpSp>
      </p:grpSp>
      <p:pic>
        <p:nvPicPr>
          <p:cNvPr id="614" name="图片 613"/>
          <p:cNvPicPr>
            <a:picLocks noChangeAspect="1"/>
          </p:cNvPicPr>
          <p:nvPr/>
        </p:nvPicPr>
        <p:blipFill>
          <a:blip r:embed="rId8" cstate="print">
            <a:clrChange>
              <a:clrFrom>
                <a:srgbClr val="F5F5F5"/>
              </a:clrFrom>
              <a:clrTo>
                <a:srgbClr val="F5F5F5">
                  <a:alpha val="0"/>
                </a:srgbClr>
              </a:clrTo>
            </a:clrChange>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1958844" y="3179735"/>
            <a:ext cx="266916" cy="275584"/>
          </a:xfrm>
          <a:prstGeom prst="rect">
            <a:avLst/>
          </a:prstGeom>
        </p:spPr>
      </p:pic>
      <p:pic>
        <p:nvPicPr>
          <p:cNvPr id="615" name="图片 614"/>
          <p:cNvPicPr>
            <a:picLocks noChangeAspect="1"/>
          </p:cNvPicPr>
          <p:nvPr/>
        </p:nvPicPr>
        <p:blipFill>
          <a:blip r:embed="rId8" cstate="print">
            <a:clrChange>
              <a:clrFrom>
                <a:srgbClr val="F5F5F5"/>
              </a:clrFrom>
              <a:clrTo>
                <a:srgbClr val="F5F5F5">
                  <a:alpha val="0"/>
                </a:srgbClr>
              </a:clrTo>
            </a:clrChange>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3059235" y="3178167"/>
            <a:ext cx="266916" cy="275584"/>
          </a:xfrm>
          <a:prstGeom prst="rect">
            <a:avLst/>
          </a:prstGeom>
        </p:spPr>
      </p:pic>
      <p:pic>
        <p:nvPicPr>
          <p:cNvPr id="616" name="图片 615"/>
          <p:cNvPicPr>
            <a:picLocks noChangeAspect="1"/>
          </p:cNvPicPr>
          <p:nvPr/>
        </p:nvPicPr>
        <p:blipFill>
          <a:blip r:embed="rId8" cstate="print">
            <a:clrChange>
              <a:clrFrom>
                <a:srgbClr val="F5F5F5"/>
              </a:clrFrom>
              <a:clrTo>
                <a:srgbClr val="F5F5F5">
                  <a:alpha val="0"/>
                </a:srgbClr>
              </a:clrTo>
            </a:clrChange>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4548425" y="3189561"/>
            <a:ext cx="266916" cy="275584"/>
          </a:xfrm>
          <a:prstGeom prst="rect">
            <a:avLst/>
          </a:prstGeom>
        </p:spPr>
      </p:pic>
      <p:pic>
        <p:nvPicPr>
          <p:cNvPr id="617" name="图片 616"/>
          <p:cNvPicPr>
            <a:picLocks noChangeAspect="1"/>
          </p:cNvPicPr>
          <p:nvPr/>
        </p:nvPicPr>
        <p:blipFill>
          <a:blip r:embed="rId9" cstate="print">
            <a:clrChange>
              <a:clrFrom>
                <a:srgbClr val="F5F5F5"/>
              </a:clrFrom>
              <a:clrTo>
                <a:srgbClr val="F5F5F5">
                  <a:alpha val="0"/>
                </a:srgbClr>
              </a:clrTo>
            </a:clrChange>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7656841" y="2799864"/>
            <a:ext cx="170419" cy="175954"/>
          </a:xfrm>
          <a:prstGeom prst="rect">
            <a:avLst/>
          </a:prstGeom>
        </p:spPr>
      </p:pic>
      <p:pic>
        <p:nvPicPr>
          <p:cNvPr id="618" name="图片 617"/>
          <p:cNvPicPr>
            <a:picLocks noChangeAspect="1"/>
          </p:cNvPicPr>
          <p:nvPr/>
        </p:nvPicPr>
        <p:blipFill>
          <a:blip r:embed="rId9" cstate="print">
            <a:clrChange>
              <a:clrFrom>
                <a:srgbClr val="F5F5F5"/>
              </a:clrFrom>
              <a:clrTo>
                <a:srgbClr val="F5F5F5">
                  <a:alpha val="0"/>
                </a:srgbClr>
              </a:clrTo>
            </a:clrChange>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8462949" y="2809272"/>
            <a:ext cx="170419" cy="175954"/>
          </a:xfrm>
          <a:prstGeom prst="rect">
            <a:avLst/>
          </a:prstGeom>
        </p:spPr>
      </p:pic>
      <p:pic>
        <p:nvPicPr>
          <p:cNvPr id="619" name="图片 618"/>
          <p:cNvPicPr>
            <a:picLocks noChangeAspect="1"/>
          </p:cNvPicPr>
          <p:nvPr/>
        </p:nvPicPr>
        <p:blipFill>
          <a:blip r:embed="rId9" cstate="print">
            <a:clrChange>
              <a:clrFrom>
                <a:srgbClr val="F5F5F5"/>
              </a:clrFrom>
              <a:clrTo>
                <a:srgbClr val="F5F5F5">
                  <a:alpha val="0"/>
                </a:srgbClr>
              </a:clrTo>
            </a:clrChange>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9292665" y="2809161"/>
            <a:ext cx="170419" cy="175954"/>
          </a:xfrm>
          <a:prstGeom prst="rect">
            <a:avLst/>
          </a:prstGeom>
        </p:spPr>
      </p:pic>
      <p:pic>
        <p:nvPicPr>
          <p:cNvPr id="620" name="图片 619"/>
          <p:cNvPicPr>
            <a:picLocks noChangeAspect="1"/>
          </p:cNvPicPr>
          <p:nvPr/>
        </p:nvPicPr>
        <p:blipFill>
          <a:blip r:embed="rId9" cstate="print">
            <a:clrChange>
              <a:clrFrom>
                <a:srgbClr val="F5F5F5"/>
              </a:clrFrom>
              <a:clrTo>
                <a:srgbClr val="F5F5F5">
                  <a:alpha val="0"/>
                </a:srgbClr>
              </a:clrTo>
            </a:clrChange>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10633848" y="2798200"/>
            <a:ext cx="170419" cy="175954"/>
          </a:xfrm>
          <a:prstGeom prst="rect">
            <a:avLst/>
          </a:prstGeom>
        </p:spPr>
      </p:pic>
      <p:sp>
        <p:nvSpPr>
          <p:cNvPr id="621" name="矩形 45"/>
          <p:cNvSpPr>
            <a:spLocks noChangeArrowheads="1"/>
          </p:cNvSpPr>
          <p:nvPr/>
        </p:nvSpPr>
        <p:spPr bwMode="auto">
          <a:xfrm>
            <a:off x="6573801" y="3458114"/>
            <a:ext cx="4743452" cy="271350"/>
          </a:xfrm>
          <a:prstGeom prst="rect">
            <a:avLst/>
          </a:prstGeom>
          <a:solidFill>
            <a:schemeClr val="bg2">
              <a:alpha val="9804"/>
            </a:schemeClr>
          </a:solidFill>
          <a:ln>
            <a:solidFill>
              <a:schemeClr val="tx1"/>
            </a:solidFill>
            <a:prstDash val="dash"/>
          </a:ln>
        </p:spPr>
        <p:txBody>
          <a:bodyPr vert="horz" wrap="square" lIns="68562" tIns="34281" rIns="68562" bIns="34281" numCol="1" anchor="t" anchorCtr="0" compatLnSpc="1">
            <a:prstTxWarp prst="textNoShape">
              <a:avLst/>
            </a:prstTxWarp>
            <a:noAutofit/>
          </a:bodyPr>
          <a:lstStyle/>
          <a:p>
            <a:pPr algn="ctr" defTabSz="685800" fontAlgn="ctr"/>
            <a:r>
              <a:rPr lang="en-US" sz="1349">
                <a:solidFill>
                  <a:prstClr val="black"/>
                </a:solidFill>
                <a:latin typeface="Arial" panose="020B0604020202020204" pitchFamily="34" charset="0"/>
              </a:rPr>
              <a:t>Native HDFS semantics</a:t>
            </a:r>
            <a:endParaRPr lang="en-US" altLang="zh-CN" sz="1349">
              <a:solidFill>
                <a:prstClr val="black"/>
              </a:solidFill>
              <a:latin typeface="Arial" panose="020B0604020202020204" pitchFamily="34" charset="0"/>
              <a:ea typeface="微软雅黑" pitchFamily="34" charset="-122"/>
            </a:endParaRPr>
          </a:p>
        </p:txBody>
      </p:sp>
      <p:sp>
        <p:nvSpPr>
          <p:cNvPr id="623" name="矩形 622"/>
          <p:cNvSpPr/>
          <p:nvPr/>
        </p:nvSpPr>
        <p:spPr>
          <a:xfrm>
            <a:off x="511997" y="4891720"/>
            <a:ext cx="5062335" cy="1384995"/>
          </a:xfrm>
          <a:prstGeom prst="rect">
            <a:avLst/>
          </a:prstGeom>
        </p:spPr>
        <p:txBody>
          <a:bodyPr wrap="square">
            <a:noAutofit/>
          </a:bodyPr>
          <a:lstStyle/>
          <a:p>
            <a:pPr marL="133350" indent="-133350" defTabSz="914316" fontAlgn="ctr">
              <a:spcBef>
                <a:spcPct val="0"/>
              </a:spcBef>
              <a:spcAft>
                <a:spcPct val="0"/>
              </a:spcAft>
              <a:buFont typeface="Arial" panose="020B0604020202020204" pitchFamily="34" charset="0"/>
              <a:buChar char="•"/>
            </a:pPr>
            <a:r>
              <a:rPr lang="en-US" sz="1400" dirty="0">
                <a:latin typeface="Arial" panose="020B0604020202020204" pitchFamily="34" charset="0"/>
              </a:rPr>
              <a:t>Based on the general x86 server and Hadoop software, a compute/storage node is used to access the local HDFS. The compute and storage resources can be expanded concurrently.</a:t>
            </a:r>
          </a:p>
        </p:txBody>
      </p:sp>
      <p:sp>
        <p:nvSpPr>
          <p:cNvPr id="625" name="矩形 624"/>
          <p:cNvSpPr/>
          <p:nvPr/>
        </p:nvSpPr>
        <p:spPr>
          <a:xfrm>
            <a:off x="6524394" y="4852178"/>
            <a:ext cx="4784787" cy="1990917"/>
          </a:xfrm>
          <a:prstGeom prst="rect">
            <a:avLst/>
          </a:prstGeom>
        </p:spPr>
        <p:txBody>
          <a:bodyPr wrap="square" lIns="51422" tIns="25711" rIns="51422" bIns="25711">
            <a:noAutofit/>
          </a:bodyPr>
          <a:lstStyle/>
          <a:p>
            <a:pPr marL="99986" indent="-99986" defTabSz="685554" fontAlgn="ctr">
              <a:spcBef>
                <a:spcPct val="0"/>
              </a:spcBef>
              <a:spcAft>
                <a:spcPct val="0"/>
              </a:spcAft>
              <a:buFont typeface="Arial" panose="020B0604020202020204" pitchFamily="34" charset="0"/>
              <a:buChar char="•"/>
              <a:tabLst>
                <a:tab pos="99986" algn="l"/>
              </a:tabLst>
            </a:pPr>
            <a:r>
              <a:rPr lang="en-US" sz="1400" dirty="0" err="1">
                <a:latin typeface="Arial" panose="020B0604020202020204" pitchFamily="34" charset="0"/>
              </a:rPr>
              <a:t>OceanStor</a:t>
            </a:r>
            <a:r>
              <a:rPr lang="en-US" sz="1400" dirty="0">
                <a:latin typeface="Arial" panose="020B0604020202020204" pitchFamily="34" charset="0"/>
              </a:rPr>
              <a:t> 100D HDFS is used to replace the local HDFS of Hadoop. Using native semantics for interconnection, storage and compute resources are decoupled. Capacity expansion can be performed independently, facilitating on-demand expansion of compute and storage resources.</a:t>
            </a:r>
            <a:endParaRPr lang="en-US" altLang="zh-CN" sz="1400"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9864948"/>
      </p:ext>
    </p:extLst>
  </p:cSld>
  <p:clrMapOvr>
    <a:masterClrMapping/>
  </p:clrMapOvr>
  <p:transition advClick="0" advTm="800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96"/>
          <p:cNvSpPr/>
          <p:nvPr/>
        </p:nvSpPr>
        <p:spPr>
          <a:xfrm>
            <a:off x="6304094" y="1981200"/>
            <a:ext cx="5329113" cy="4173488"/>
          </a:xfrm>
          <a:prstGeom prst="rect">
            <a:avLst/>
          </a:prstGeom>
          <a:solidFill>
            <a:srgbClr val="0070C0">
              <a:alpha val="10196"/>
            </a:srgbClr>
          </a:solidFill>
          <a:ln>
            <a:noFill/>
          </a:ln>
        </p:spPr>
        <p:txBody>
          <a:bodyPr vert="horz" wrap="square" lIns="91440" tIns="45720" rIns="91440" bIns="45720" numCol="1" anchor="t" anchorCtr="0" compatLnSpc="1">
            <a:prstTxWarp prst="textNoShape">
              <a:avLst/>
            </a:prstTxWarp>
            <a:noAutofit/>
          </a:bodyPr>
          <a:lstStyle/>
          <a:p>
            <a:pPr fontAlgn="ctr"/>
            <a:endParaRPr lang="en-US" altLang="zh-CN">
              <a:solidFill>
                <a:srgbClr val="1D1D1A"/>
              </a:solidFill>
              <a:latin typeface="Arial" panose="020B0604020202020204" pitchFamily="34" charset="0"/>
              <a:ea typeface="微软雅黑" panose="020B0503020204020204" pitchFamily="34" charset="-122"/>
            </a:endParaRPr>
          </a:p>
        </p:txBody>
      </p:sp>
      <p:sp>
        <p:nvSpPr>
          <p:cNvPr id="98" name="TextBox 17"/>
          <p:cNvSpPr txBox="1"/>
          <p:nvPr/>
        </p:nvSpPr>
        <p:spPr>
          <a:xfrm>
            <a:off x="6369499" y="2147493"/>
            <a:ext cx="5031679" cy="3840902"/>
          </a:xfrm>
          <a:prstGeom prst="rect">
            <a:avLst/>
          </a:prstGeom>
          <a:noFill/>
        </p:spPr>
        <p:txBody>
          <a:bodyPr wrap="square" rtlCol="0">
            <a:noAutofit/>
          </a:bodyPr>
          <a:lstStyle/>
          <a:p>
            <a:pPr marL="266700" indent="-266700" fontAlgn="ctr">
              <a:buFont typeface="Arial" pitchFamily="34" charset="0"/>
              <a:buChar char="•"/>
            </a:pPr>
            <a:r>
              <a:rPr lang="en-US" dirty="0">
                <a:latin typeface="Arial" panose="020B0604020202020204" pitchFamily="34" charset="0"/>
              </a:rPr>
              <a:t>Incremental EC aggregates small objects into large objects without performance loss.</a:t>
            </a:r>
            <a:endParaRPr lang="en-US" altLang="zh-CN" sz="14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266700" indent="-266700" fontAlgn="ctr">
              <a:buFont typeface="Arial" pitchFamily="34" charset="0"/>
              <a:buChar char="•"/>
            </a:pPr>
            <a:r>
              <a:rPr lang="en-US" dirty="0">
                <a:latin typeface="Arial" panose="020B0604020202020204" pitchFamily="34" charset="0"/>
              </a:rPr>
              <a:t>Reduce storage space fragments in massive small file storage scenarios, such as government big data storage, carrier log retention, and bill/medical image archiving.</a:t>
            </a:r>
            <a:endParaRPr lang="en-US" altLang="zh-CN" sz="2000" b="1" dirty="0">
              <a:solidFill>
                <a:srgbClr val="2298F0"/>
              </a:solidFill>
              <a:latin typeface="Arial" panose="020B0604020202020204" pitchFamily="34" charset="0"/>
              <a:ea typeface="微软雅黑" panose="020B0503020204020204" pitchFamily="34" charset="-122"/>
              <a:cs typeface="Arial" panose="020B0604020202020204" pitchFamily="34" charset="0"/>
            </a:endParaRPr>
          </a:p>
          <a:p>
            <a:pPr marL="285750" indent="-285750" fontAlgn="ctr">
              <a:buFont typeface="Arial" panose="020B0604020202020204" pitchFamily="34" charset="0"/>
              <a:buChar char="•"/>
              <a:defRPr/>
            </a:pPr>
            <a:r>
              <a:rPr lang="en-US" dirty="0">
                <a:latin typeface="Arial" panose="020B0604020202020204" pitchFamily="34" charset="0"/>
              </a:rPr>
              <a:t>Improve the space utilization of small objects from 33% (three copies) to over 80% (12+3).</a:t>
            </a:r>
            <a:endParaRPr lang="en-US" altLang="zh-CN" sz="2000" b="1" dirty="0">
              <a:solidFill>
                <a:srgbClr val="2298F0"/>
              </a:solidFill>
              <a:latin typeface="Arial" panose="020B0604020202020204" pitchFamily="34" charset="0"/>
              <a:ea typeface="微软雅黑" panose="020B0503020204020204" pitchFamily="34" charset="-122"/>
              <a:cs typeface="Arial" panose="020B0604020202020204" pitchFamily="34" charset="0"/>
            </a:endParaRPr>
          </a:p>
          <a:p>
            <a:pPr marL="285750" indent="-285750" fontAlgn="ctr">
              <a:buFont typeface="Arial" panose="020B0604020202020204" pitchFamily="34" charset="0"/>
              <a:buChar char="•"/>
              <a:defRPr/>
            </a:pPr>
            <a:r>
              <a:rPr lang="en-US" dirty="0">
                <a:latin typeface="Arial" panose="020B0604020202020204" pitchFamily="34" charset="0"/>
              </a:rPr>
              <a:t>SSD cache is used for object aggregation, improving the performance of a single node by six times (PUT 3000 TPS per node).</a:t>
            </a:r>
          </a:p>
        </p:txBody>
      </p:sp>
      <p:sp>
        <p:nvSpPr>
          <p:cNvPr id="99" name="矩形 98"/>
          <p:cNvSpPr/>
          <p:nvPr/>
        </p:nvSpPr>
        <p:spPr>
          <a:xfrm>
            <a:off x="472965" y="1234515"/>
            <a:ext cx="10477111" cy="259308"/>
          </a:xfrm>
          <a:prstGeom prst="rect">
            <a:avLst/>
          </a:prstGeom>
        </p:spPr>
        <p:txBody>
          <a:bodyPr wrap="square" lIns="96780" tIns="48390" rIns="96780" bIns="48390">
            <a:noAutofit/>
          </a:bodyPr>
          <a:lstStyle/>
          <a:p>
            <a:pPr fontAlgn="ctr"/>
            <a:r>
              <a:rPr lang="en-US" sz="1600">
                <a:solidFill>
                  <a:srgbClr val="1D1D1A"/>
                </a:solidFill>
                <a:latin typeface="Arial" panose="020B0604020202020204" pitchFamily="34" charset="0"/>
              </a:rPr>
              <a:t>When the storage file object is smaller than the system strip, a large number of space fragments are generated, which greatly affects the space usage and access efficiency.</a:t>
            </a:r>
            <a:endParaRPr lang="en-US" sz="1600" b="1">
              <a:solidFill>
                <a:srgbClr val="1D1D1A"/>
              </a:solidFill>
              <a:latin typeface="Arial" panose="020B0604020202020204" pitchFamily="34" charset="0"/>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2645" y="5432816"/>
            <a:ext cx="1729697" cy="467926"/>
          </a:xfrm>
          <a:prstGeom prst="rect">
            <a:avLst/>
          </a:prstGeom>
        </p:spPr>
      </p:pic>
      <p:sp>
        <p:nvSpPr>
          <p:cNvPr id="7" name="矩形 6"/>
          <p:cNvSpPr/>
          <p:nvPr/>
        </p:nvSpPr>
        <p:spPr>
          <a:xfrm>
            <a:off x="7196494" y="5445582"/>
            <a:ext cx="1729697" cy="457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solidFill>
                <a:srgbClr val="1D1D1A"/>
              </a:solidFill>
              <a:latin typeface="Arial" panose="020B0604020202020204" pitchFamily="34" charset="0"/>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472" y="5485580"/>
            <a:ext cx="1447738" cy="414053"/>
          </a:xfrm>
          <a:prstGeom prst="rect">
            <a:avLst/>
          </a:prstGeom>
        </p:spPr>
      </p:pic>
      <p:sp>
        <p:nvSpPr>
          <p:cNvPr id="275" name="等腰三角形 274"/>
          <p:cNvSpPr/>
          <p:nvPr/>
        </p:nvSpPr>
        <p:spPr>
          <a:xfrm rot="10800000">
            <a:off x="2204181" y="3673103"/>
            <a:ext cx="1938452" cy="602604"/>
          </a:xfrm>
          <a:prstGeom prst="triangle">
            <a:avLst/>
          </a:prstGeom>
          <a:gradFill>
            <a:gsLst>
              <a:gs pos="100000">
                <a:srgbClr val="2298F0">
                  <a:alpha val="74000"/>
                </a:srgbClr>
              </a:gs>
              <a:gs pos="0">
                <a:srgbClr val="2298F0">
                  <a:alpha val="0"/>
                </a:srgbClr>
              </a:gs>
            </a:gsLst>
            <a:lin ang="16200000" scaled="0"/>
          </a:gradFill>
          <a:ln w="3175">
            <a:noFill/>
          </a:ln>
        </p:spPr>
        <p:txBody>
          <a:bodyPr wrap="square" lIns="0" tIns="0" rIns="0" bIns="0" rtlCol="0">
            <a:noAutofit/>
          </a:bodyPr>
          <a:lstStyle/>
          <a:p>
            <a:pPr defTabSz="1097554" fontAlgn="ctr"/>
            <a:endParaRPr lang="en-US" altLang="zh-CN" sz="2161">
              <a:solidFill>
                <a:prstClr val="black"/>
              </a:solidFill>
              <a:latin typeface="Arial" panose="020B0604020202020204" pitchFamily="34" charset="0"/>
              <a:ea typeface="微软雅黑" panose="020B0503020204020204" pitchFamily="34" charset="-122"/>
            </a:endParaRPr>
          </a:p>
        </p:txBody>
      </p:sp>
      <p:grpSp>
        <p:nvGrpSpPr>
          <p:cNvPr id="2" name="组合 1"/>
          <p:cNvGrpSpPr/>
          <p:nvPr/>
        </p:nvGrpSpPr>
        <p:grpSpPr>
          <a:xfrm>
            <a:off x="553696" y="4328791"/>
            <a:ext cx="5537842" cy="2026034"/>
            <a:chOff x="877761" y="4112891"/>
            <a:chExt cx="4785639" cy="2026034"/>
          </a:xfrm>
        </p:grpSpPr>
        <p:sp>
          <p:nvSpPr>
            <p:cNvPr id="232" name="矩形 231"/>
            <p:cNvSpPr/>
            <p:nvPr/>
          </p:nvSpPr>
          <p:spPr bwMode="auto">
            <a:xfrm>
              <a:off x="877761" y="4112891"/>
              <a:ext cx="4637383" cy="723649"/>
            </a:xfrm>
            <a:prstGeom prst="rect">
              <a:avLst/>
            </a:prstGeom>
            <a:solidFill>
              <a:srgbClr val="1EB3EB">
                <a:alpha val="29000"/>
              </a:srgbClr>
            </a:solidFill>
            <a:ln w="9525">
              <a:solidFill>
                <a:srgbClr val="1EB3EB"/>
              </a:solidFill>
              <a:round/>
              <a:headEnd/>
              <a:tailEnd/>
            </a:ln>
          </p:spPr>
          <p:txBody>
            <a:bodyPr vert="horz" wrap="square" lIns="121902" tIns="60951" rIns="121902" bIns="60951" numCol="1" rtlCol="0" anchor="t" anchorCtr="0" compatLnSpc="1">
              <a:prstTxWarp prst="textNoShape">
                <a:avLst/>
              </a:prstTxWarp>
              <a:noAutofit/>
            </a:bodyPr>
            <a:lstStyle/>
            <a:p>
              <a:pPr algn="ctr" defTabSz="914400" fontAlgn="ctr"/>
              <a:endParaRPr lang="en-US" altLang="zh-CN" sz="1000">
                <a:solidFill>
                  <a:prstClr val="black"/>
                </a:solidFill>
                <a:latin typeface="Arial" panose="020B0604020202020204" pitchFamily="34" charset="0"/>
                <a:ea typeface="微软雅黑" panose="020B0503020204020204" pitchFamily="34" charset="-122"/>
              </a:endParaRPr>
            </a:p>
          </p:txBody>
        </p:sp>
        <p:sp>
          <p:nvSpPr>
            <p:cNvPr id="233" name="圆角矩形 232"/>
            <p:cNvSpPr/>
            <p:nvPr/>
          </p:nvSpPr>
          <p:spPr bwMode="auto">
            <a:xfrm>
              <a:off x="957505" y="5625059"/>
              <a:ext cx="2074226" cy="482609"/>
            </a:xfrm>
            <a:prstGeom prst="roundRect">
              <a:avLst/>
            </a:prstGeom>
            <a:noFill/>
            <a:ln w="9528">
              <a:noFill/>
              <a:prstDash val="solid"/>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anchor="ctr" anchorCtr="0" compatLnSpc="1">
              <a:noAutofit/>
            </a:bodyPr>
            <a:lstStyle/>
            <a:p>
              <a:pPr algn="ctr" defTabSz="1068425" fontAlgn="ctr">
                <a:defRPr sz="1800" b="0" i="0" u="none" strike="noStrike" kern="0" cap="none" spc="0" baseline="0">
                  <a:solidFill>
                    <a:srgbClr val="000000"/>
                  </a:solidFill>
                  <a:uFillTx/>
                </a:defRPr>
              </a:pPr>
              <a:r>
                <a:rPr lang="en-US" sz="1300">
                  <a:solidFill>
                    <a:srgbClr val="000000"/>
                  </a:solidFill>
                  <a:latin typeface="Arial" panose="020B0604020202020204" pitchFamily="34" charset="0"/>
                </a:rPr>
                <a:t>Node 1</a:t>
              </a:r>
              <a:endParaRPr lang="en-US" altLang="zh-CN" sz="1300" kern="0">
                <a:solidFill>
                  <a:srgbClr val="000000"/>
                </a:solidFill>
                <a:latin typeface="Arial" panose="020B0604020202020204" pitchFamily="34" charset="0"/>
                <a:ea typeface="微软雅黑" panose="020B0503020204020204" pitchFamily="34" charset="-122"/>
                <a:cs typeface="Arial" pitchFamily="34" charset="0"/>
              </a:endParaRPr>
            </a:p>
          </p:txBody>
        </p:sp>
        <p:sp>
          <p:nvSpPr>
            <p:cNvPr id="234" name="TextBox 87"/>
            <p:cNvSpPr txBox="1"/>
            <p:nvPr/>
          </p:nvSpPr>
          <p:spPr>
            <a:xfrm>
              <a:off x="1957890" y="4990661"/>
              <a:ext cx="289421" cy="297780"/>
            </a:xfrm>
            <a:prstGeom prst="rect">
              <a:avLst/>
            </a:prstGeom>
            <a:noFill/>
          </p:spPr>
          <p:txBody>
            <a:bodyPr wrap="square" lIns="96780" tIns="48390" rIns="96780" bIns="48390" rtlCol="0">
              <a:noAutofit/>
            </a:bodyPr>
            <a:lstStyle/>
            <a:p>
              <a:pPr defTabSz="914400" fontAlgn="ctr"/>
              <a:r>
                <a:rPr lang="en-US" sz="1300">
                  <a:solidFill>
                    <a:prstClr val="black"/>
                  </a:solidFill>
                  <a:latin typeface="Arial" panose="020B0604020202020204" pitchFamily="34" charset="0"/>
                </a:rPr>
                <a:t>...</a:t>
              </a:r>
              <a:endParaRPr lang="en-US" altLang="zh-CN" sz="1300">
                <a:solidFill>
                  <a:prstClr val="black"/>
                </a:solidFill>
                <a:latin typeface="Arial" panose="020B0604020202020204" pitchFamily="34" charset="0"/>
                <a:ea typeface="微软雅黑" panose="020B0503020204020204" pitchFamily="34" charset="-122"/>
                <a:cs typeface="Arial" pitchFamily="34" charset="0"/>
              </a:endParaRPr>
            </a:p>
          </p:txBody>
        </p:sp>
        <p:sp>
          <p:nvSpPr>
            <p:cNvPr id="235" name="矩形 234"/>
            <p:cNvSpPr/>
            <p:nvPr/>
          </p:nvSpPr>
          <p:spPr>
            <a:xfrm>
              <a:off x="976361" y="4143328"/>
              <a:ext cx="2036513" cy="1591626"/>
            </a:xfrm>
            <a:prstGeom prst="rect">
              <a:avLst/>
            </a:prstGeom>
            <a:noFill/>
            <a:ln w="19046">
              <a:solidFill>
                <a:srgbClr val="1EB3EB"/>
              </a:solidFill>
              <a:prstDash val="solid"/>
              <a:round/>
            </a:ln>
          </p:spPr>
          <p:txBody>
            <a:bodyPr vert="horz" wrap="square" lIns="105580" tIns="52795" rIns="105580" bIns="52795" anchor="t" anchorCtr="0" compatLnSpc="1">
              <a:noAutofit/>
            </a:bodyPr>
            <a:lstStyle/>
            <a:p>
              <a:pPr defTabSz="1068425" fontAlgn="ctr">
                <a:defRPr sz="1800" b="0" i="0" u="none" strike="noStrike" kern="0" cap="none" spc="0" baseline="0">
                  <a:solidFill>
                    <a:srgbClr val="000000"/>
                  </a:solidFill>
                  <a:uFillTx/>
                </a:defRPr>
              </a:pPr>
              <a:endParaRPr lang="en-US" sz="1900" kern="0">
                <a:solidFill>
                  <a:srgbClr val="000000"/>
                </a:solidFill>
                <a:latin typeface="Arial" panose="020B0604020202020204" pitchFamily="34" charset="0"/>
                <a:ea typeface="微软雅黑" panose="020B0503020204020204" pitchFamily="34" charset="-122"/>
                <a:cs typeface="Arial" pitchFamily="34" charset="0"/>
              </a:endParaRPr>
            </a:p>
          </p:txBody>
        </p:sp>
        <p:sp>
          <p:nvSpPr>
            <p:cNvPr id="236" name="矩形 91"/>
            <p:cNvSpPr/>
            <p:nvPr/>
          </p:nvSpPr>
          <p:spPr>
            <a:xfrm>
              <a:off x="3352292" y="4143328"/>
              <a:ext cx="2036513" cy="1591626"/>
            </a:xfrm>
            <a:prstGeom prst="rect">
              <a:avLst/>
            </a:prstGeom>
            <a:noFill/>
            <a:ln w="19046">
              <a:solidFill>
                <a:srgbClr val="1EB3EB"/>
              </a:solidFill>
              <a:prstDash val="solid"/>
              <a:round/>
            </a:ln>
          </p:spPr>
          <p:txBody>
            <a:bodyPr vert="horz" wrap="square" lIns="105578" tIns="52794" rIns="105578" bIns="52794" anchor="t" anchorCtr="0" compatLnSpc="1">
              <a:noAutofit/>
            </a:bodyPr>
            <a:lstStyle/>
            <a:p>
              <a:pPr defTabSz="1068425" fontAlgn="ctr">
                <a:defRPr sz="1800" b="0" i="0" u="none" strike="noStrike" kern="0" cap="none" spc="0" baseline="0">
                  <a:solidFill>
                    <a:srgbClr val="000000"/>
                  </a:solidFill>
                  <a:uFillTx/>
                </a:defRPr>
              </a:pPr>
              <a:endParaRPr lang="en-US" sz="1900" kern="0">
                <a:solidFill>
                  <a:srgbClr val="000000"/>
                </a:solidFill>
                <a:latin typeface="Arial" panose="020B0604020202020204" pitchFamily="34" charset="0"/>
                <a:ea typeface="微软雅黑" panose="020B0503020204020204" pitchFamily="34" charset="-122"/>
                <a:cs typeface="Arial" pitchFamily="34" charset="0"/>
              </a:endParaRPr>
            </a:p>
          </p:txBody>
        </p:sp>
        <p:sp>
          <p:nvSpPr>
            <p:cNvPr id="237" name="圆角矩形 236"/>
            <p:cNvSpPr/>
            <p:nvPr/>
          </p:nvSpPr>
          <p:spPr bwMode="auto">
            <a:xfrm>
              <a:off x="3333435" y="5656316"/>
              <a:ext cx="2074226" cy="482609"/>
            </a:xfrm>
            <a:prstGeom prst="roundRect">
              <a:avLst/>
            </a:prstGeom>
            <a:noFill/>
            <a:ln w="9528">
              <a:noFill/>
              <a:prstDash val="solid"/>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anchor="ctr" anchorCtr="0" compatLnSpc="1">
              <a:noAutofit/>
            </a:bodyPr>
            <a:lstStyle/>
            <a:p>
              <a:pPr algn="ctr" defTabSz="1068425" fontAlgn="ctr">
                <a:defRPr sz="1800" b="0" i="0" u="none" strike="noStrike" kern="0" cap="none" spc="0" baseline="0">
                  <a:solidFill>
                    <a:srgbClr val="000000"/>
                  </a:solidFill>
                  <a:uFillTx/>
                </a:defRPr>
              </a:pPr>
              <a:r>
                <a:rPr lang="en-US" sz="1300">
                  <a:solidFill>
                    <a:srgbClr val="000000"/>
                  </a:solidFill>
                  <a:latin typeface="Arial" panose="020B0604020202020204" pitchFamily="34" charset="0"/>
                </a:rPr>
                <a:t>Node 2</a:t>
              </a:r>
              <a:endParaRPr lang="en-US" altLang="zh-CN" sz="1300" kern="0">
                <a:solidFill>
                  <a:srgbClr val="000000"/>
                </a:solidFill>
                <a:latin typeface="Arial" panose="020B0604020202020204" pitchFamily="34" charset="0"/>
                <a:ea typeface="微软雅黑" panose="020B0503020204020204" pitchFamily="34" charset="-122"/>
                <a:cs typeface="Arial" pitchFamily="34" charset="0"/>
              </a:endParaRPr>
            </a:p>
          </p:txBody>
        </p:sp>
        <p:sp>
          <p:nvSpPr>
            <p:cNvPr id="238" name="TextBox 57"/>
            <p:cNvSpPr txBox="1"/>
            <p:nvPr/>
          </p:nvSpPr>
          <p:spPr>
            <a:xfrm>
              <a:off x="4333823" y="5021917"/>
              <a:ext cx="333261" cy="323145"/>
            </a:xfrm>
            <a:prstGeom prst="rect">
              <a:avLst/>
            </a:prstGeom>
            <a:noFill/>
          </p:spPr>
          <p:txBody>
            <a:bodyPr wrap="square" lIns="121900" tIns="60950" rIns="121900" bIns="60950" rtlCol="0">
              <a:noAutofit/>
            </a:bodyPr>
            <a:lstStyle/>
            <a:p>
              <a:pPr defTabSz="914400" fontAlgn="ctr"/>
              <a:r>
                <a:rPr lang="en-US" sz="1300">
                  <a:solidFill>
                    <a:prstClr val="black"/>
                  </a:solidFill>
                  <a:latin typeface="Arial" panose="020B0604020202020204" pitchFamily="34" charset="0"/>
                </a:rPr>
                <a:t>...</a:t>
              </a:r>
              <a:endParaRPr lang="en-US" altLang="zh-CN" sz="1300">
                <a:solidFill>
                  <a:prstClr val="black"/>
                </a:solidFill>
                <a:latin typeface="Arial" panose="020B0604020202020204" pitchFamily="34" charset="0"/>
                <a:ea typeface="微软雅黑" panose="020B0503020204020204" pitchFamily="34" charset="-122"/>
                <a:cs typeface="Arial" pitchFamily="34" charset="0"/>
              </a:endParaRPr>
            </a:p>
          </p:txBody>
        </p:sp>
        <p:grpSp>
          <p:nvGrpSpPr>
            <p:cNvPr id="239" name="组合 238"/>
            <p:cNvGrpSpPr/>
            <p:nvPr/>
          </p:nvGrpSpPr>
          <p:grpSpPr>
            <a:xfrm>
              <a:off x="1025030" y="4409330"/>
              <a:ext cx="1904515" cy="323095"/>
              <a:chOff x="1700002" y="3579625"/>
              <a:chExt cx="1904515" cy="323095"/>
            </a:xfrm>
          </p:grpSpPr>
          <p:sp>
            <p:nvSpPr>
              <p:cNvPr id="240" name="圆角矩形 239"/>
              <p:cNvSpPr/>
              <p:nvPr/>
            </p:nvSpPr>
            <p:spPr bwMode="auto">
              <a:xfrm>
                <a:off x="1700002" y="3579625"/>
                <a:ext cx="1904515" cy="312526"/>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241" name="矩形 240"/>
              <p:cNvSpPr/>
              <p:nvPr/>
            </p:nvSpPr>
            <p:spPr>
              <a:xfrm>
                <a:off x="2190403" y="3651107"/>
                <a:ext cx="745173" cy="251613"/>
              </a:xfrm>
              <a:prstGeom prst="rect">
                <a:avLst/>
              </a:prstGeom>
            </p:spPr>
            <p:txBody>
              <a:bodyPr wrap="square" lIns="96780" tIns="48390" rIns="96780" bIns="48390">
                <a:noAutofit/>
              </a:bodyPr>
              <a:lstStyle/>
              <a:p>
                <a:pPr defTabSz="914400" fontAlgn="ctr">
                  <a:defRPr/>
                </a:pPr>
                <a:r>
                  <a:rPr lang="en-US" sz="1000">
                    <a:solidFill>
                      <a:prstClr val="white"/>
                    </a:solidFill>
                    <a:latin typeface="Arial" panose="020B0604020202020204" pitchFamily="34" charset="0"/>
                  </a:rPr>
                  <a:t>SSD Cache</a:t>
                </a:r>
                <a:endParaRPr lang="en-US" sz="1000" kern="0">
                  <a:solidFill>
                    <a:prstClr val="white"/>
                  </a:solidFill>
                  <a:latin typeface="Arial" panose="020B0604020202020204" pitchFamily="34" charset="0"/>
                  <a:ea typeface="微软雅黑" panose="020B0503020204020204" pitchFamily="34" charset="-122"/>
                </a:endParaRPr>
              </a:p>
            </p:txBody>
          </p:sp>
        </p:grpSp>
        <p:grpSp>
          <p:nvGrpSpPr>
            <p:cNvPr id="242" name="组合 241"/>
            <p:cNvGrpSpPr/>
            <p:nvPr/>
          </p:nvGrpSpPr>
          <p:grpSpPr>
            <a:xfrm>
              <a:off x="3442032" y="4421836"/>
              <a:ext cx="1904515" cy="314504"/>
              <a:chOff x="4123407" y="3623200"/>
              <a:chExt cx="1904515" cy="314504"/>
            </a:xfrm>
          </p:grpSpPr>
          <p:sp>
            <p:nvSpPr>
              <p:cNvPr id="243" name="圆角矩形 242"/>
              <p:cNvSpPr/>
              <p:nvPr/>
            </p:nvSpPr>
            <p:spPr bwMode="auto">
              <a:xfrm>
                <a:off x="4123407" y="3623200"/>
                <a:ext cx="1904515" cy="314504"/>
              </a:xfrm>
              <a:prstGeom prst="roundRect">
                <a:avLst/>
              </a:prstGeom>
              <a:solidFill>
                <a:srgbClr val="00B0F0"/>
              </a:solidFill>
              <a:ln w="12700" cap="flat" cmpd="sng" algn="ctr">
                <a:solidFill>
                  <a:srgbClr val="4A66AC">
                    <a:shade val="50000"/>
                  </a:srgbClr>
                </a:solidFill>
                <a:prstDash val="solid"/>
                <a:miter lim="800000"/>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244" name="矩形 243"/>
              <p:cNvSpPr/>
              <p:nvPr/>
            </p:nvSpPr>
            <p:spPr>
              <a:xfrm>
                <a:off x="4680838" y="3661644"/>
                <a:ext cx="745173" cy="251613"/>
              </a:xfrm>
              <a:prstGeom prst="rect">
                <a:avLst/>
              </a:prstGeom>
            </p:spPr>
            <p:txBody>
              <a:bodyPr wrap="square" lIns="96780" tIns="48390" rIns="96780" bIns="48390">
                <a:noAutofit/>
              </a:bodyPr>
              <a:lstStyle/>
              <a:p>
                <a:pPr defTabSz="914400" fontAlgn="ctr">
                  <a:defRPr/>
                </a:pPr>
                <a:r>
                  <a:rPr lang="en-US" sz="1000">
                    <a:solidFill>
                      <a:prstClr val="white"/>
                    </a:solidFill>
                    <a:latin typeface="Arial" panose="020B0604020202020204" pitchFamily="34" charset="0"/>
                  </a:rPr>
                  <a:t>SSD Cache</a:t>
                </a:r>
                <a:endParaRPr lang="en-US" sz="1000" kern="0">
                  <a:solidFill>
                    <a:prstClr val="white"/>
                  </a:solidFill>
                  <a:latin typeface="Arial" panose="020B0604020202020204" pitchFamily="34" charset="0"/>
                  <a:ea typeface="微软雅黑" panose="020B0503020204020204" pitchFamily="34" charset="-122"/>
                </a:endParaRPr>
              </a:p>
            </p:txBody>
          </p:sp>
        </p:grpSp>
        <p:grpSp>
          <p:nvGrpSpPr>
            <p:cNvPr id="245" name="组合 244"/>
            <p:cNvGrpSpPr/>
            <p:nvPr/>
          </p:nvGrpSpPr>
          <p:grpSpPr>
            <a:xfrm>
              <a:off x="1091949" y="5096596"/>
              <a:ext cx="315913" cy="419100"/>
              <a:chOff x="9585325" y="3487738"/>
              <a:chExt cx="315913" cy="419100"/>
            </a:xfrm>
          </p:grpSpPr>
          <p:sp>
            <p:nvSpPr>
              <p:cNvPr id="246" name="Freeform 13"/>
              <p:cNvSpPr>
                <a:spLocks noEditPoints="1"/>
              </p:cNvSpPr>
              <p:nvPr/>
            </p:nvSpPr>
            <p:spPr bwMode="auto">
              <a:xfrm>
                <a:off x="9659938" y="3641726"/>
                <a:ext cx="171450" cy="115888"/>
              </a:xfrm>
              <a:custGeom>
                <a:avLst/>
                <a:gdLst>
                  <a:gd name="T0" fmla="*/ 33 w 44"/>
                  <a:gd name="T1" fmla="*/ 29 h 30"/>
                  <a:gd name="T2" fmla="*/ 27 w 44"/>
                  <a:gd name="T3" fmla="*/ 28 h 30"/>
                  <a:gd name="T4" fmla="*/ 15 w 44"/>
                  <a:gd name="T5" fmla="*/ 28 h 30"/>
                  <a:gd name="T6" fmla="*/ 10 w 44"/>
                  <a:gd name="T7" fmla="*/ 29 h 30"/>
                  <a:gd name="T8" fmla="*/ 0 w 44"/>
                  <a:gd name="T9" fmla="*/ 19 h 30"/>
                  <a:gd name="T10" fmla="*/ 7 w 44"/>
                  <a:gd name="T11" fmla="*/ 10 h 30"/>
                  <a:gd name="T12" fmla="*/ 21 w 44"/>
                  <a:gd name="T13" fmla="*/ 0 h 30"/>
                  <a:gd name="T14" fmla="*/ 33 w 44"/>
                  <a:gd name="T15" fmla="*/ 7 h 30"/>
                  <a:gd name="T16" fmla="*/ 44 w 44"/>
                  <a:gd name="T17" fmla="*/ 18 h 30"/>
                  <a:gd name="T18" fmla="*/ 33 w 44"/>
                  <a:gd name="T19" fmla="*/ 29 h 30"/>
                  <a:gd name="T20" fmla="*/ 27 w 44"/>
                  <a:gd name="T21" fmla="*/ 23 h 30"/>
                  <a:gd name="T22" fmla="*/ 29 w 44"/>
                  <a:gd name="T23" fmla="*/ 23 h 30"/>
                  <a:gd name="T24" fmla="*/ 33 w 44"/>
                  <a:gd name="T25" fmla="*/ 25 h 30"/>
                  <a:gd name="T26" fmla="*/ 40 w 44"/>
                  <a:gd name="T27" fmla="*/ 18 h 30"/>
                  <a:gd name="T28" fmla="*/ 33 w 44"/>
                  <a:gd name="T29" fmla="*/ 11 h 30"/>
                  <a:gd name="T30" fmla="*/ 30 w 44"/>
                  <a:gd name="T31" fmla="*/ 10 h 30"/>
                  <a:gd name="T32" fmla="*/ 21 w 44"/>
                  <a:gd name="T33" fmla="*/ 4 h 30"/>
                  <a:gd name="T34" fmla="*/ 11 w 44"/>
                  <a:gd name="T35" fmla="*/ 13 h 30"/>
                  <a:gd name="T36" fmla="*/ 9 w 44"/>
                  <a:gd name="T37" fmla="*/ 14 h 30"/>
                  <a:gd name="T38" fmla="*/ 4 w 44"/>
                  <a:gd name="T39" fmla="*/ 19 h 30"/>
                  <a:gd name="T40" fmla="*/ 10 w 44"/>
                  <a:gd name="T41" fmla="*/ 25 h 30"/>
                  <a:gd name="T42" fmla="*/ 13 w 44"/>
                  <a:gd name="T43" fmla="*/ 23 h 30"/>
                  <a:gd name="T44" fmla="*/ 16 w 44"/>
                  <a:gd name="T45" fmla="*/ 23 h 30"/>
                  <a:gd name="T46" fmla="*/ 26 w 44"/>
                  <a:gd name="T47" fmla="*/ 23 h 30"/>
                  <a:gd name="T48" fmla="*/ 27 w 44"/>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30">
                    <a:moveTo>
                      <a:pt x="33" y="29"/>
                    </a:moveTo>
                    <a:cubicBezTo>
                      <a:pt x="31" y="29"/>
                      <a:pt x="29" y="29"/>
                      <a:pt x="27" y="28"/>
                    </a:cubicBezTo>
                    <a:cubicBezTo>
                      <a:pt x="23" y="30"/>
                      <a:pt x="19" y="30"/>
                      <a:pt x="15" y="28"/>
                    </a:cubicBezTo>
                    <a:cubicBezTo>
                      <a:pt x="13" y="29"/>
                      <a:pt x="11" y="29"/>
                      <a:pt x="10" y="29"/>
                    </a:cubicBezTo>
                    <a:cubicBezTo>
                      <a:pt x="4" y="29"/>
                      <a:pt x="0" y="25"/>
                      <a:pt x="0" y="19"/>
                    </a:cubicBezTo>
                    <a:cubicBezTo>
                      <a:pt x="0" y="15"/>
                      <a:pt x="3" y="11"/>
                      <a:pt x="7" y="10"/>
                    </a:cubicBezTo>
                    <a:cubicBezTo>
                      <a:pt x="9" y="4"/>
                      <a:pt x="15" y="0"/>
                      <a:pt x="21" y="0"/>
                    </a:cubicBezTo>
                    <a:cubicBezTo>
                      <a:pt x="26" y="0"/>
                      <a:pt x="31" y="2"/>
                      <a:pt x="33" y="7"/>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7" y="25"/>
                      <a:pt x="40" y="22"/>
                      <a:pt x="40" y="18"/>
                    </a:cubicBezTo>
                    <a:cubicBezTo>
                      <a:pt x="40" y="14"/>
                      <a:pt x="37" y="11"/>
                      <a:pt x="33" y="11"/>
                    </a:cubicBezTo>
                    <a:cubicBezTo>
                      <a:pt x="32" y="11"/>
                      <a:pt x="31" y="11"/>
                      <a:pt x="30" y="10"/>
                    </a:cubicBezTo>
                    <a:cubicBezTo>
                      <a:pt x="28" y="6"/>
                      <a:pt x="25" y="4"/>
                      <a:pt x="21" y="4"/>
                    </a:cubicBezTo>
                    <a:cubicBezTo>
                      <a:pt x="16" y="4"/>
                      <a:pt x="12" y="8"/>
                      <a:pt x="11" y="13"/>
                    </a:cubicBezTo>
                    <a:cubicBezTo>
                      <a:pt x="11" y="13"/>
                      <a:pt x="10" y="14"/>
                      <a:pt x="9" y="14"/>
                    </a:cubicBezTo>
                    <a:cubicBezTo>
                      <a:pt x="7" y="14"/>
                      <a:pt x="4" y="17"/>
                      <a:pt x="4" y="19"/>
                    </a:cubicBezTo>
                    <a:cubicBezTo>
                      <a:pt x="4" y="22"/>
                      <a:pt x="7" y="25"/>
                      <a:pt x="10" y="25"/>
                    </a:cubicBezTo>
                    <a:cubicBezTo>
                      <a:pt x="11" y="25"/>
                      <a:pt x="12" y="24"/>
                      <a:pt x="13" y="23"/>
                    </a:cubicBezTo>
                    <a:cubicBezTo>
                      <a:pt x="14" y="23"/>
                      <a:pt x="15" y="23"/>
                      <a:pt x="16" y="23"/>
                    </a:cubicBezTo>
                    <a:cubicBezTo>
                      <a:pt x="19" y="25"/>
                      <a:pt x="23" y="25"/>
                      <a:pt x="26" y="23"/>
                    </a:cubicBezTo>
                    <a:cubicBezTo>
                      <a:pt x="27" y="23"/>
                      <a:pt x="27" y="23"/>
                      <a:pt x="27" y="23"/>
                    </a:cubicBezTo>
                    <a:close/>
                  </a:path>
                </a:pathLst>
              </a:custGeom>
              <a:solidFill>
                <a:srgbClr val="15B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47" name="Freeform 14"/>
              <p:cNvSpPr>
                <a:spLocks noEditPoints="1"/>
              </p:cNvSpPr>
              <p:nvPr/>
            </p:nvSpPr>
            <p:spPr bwMode="auto">
              <a:xfrm>
                <a:off x="9585325" y="3487738"/>
                <a:ext cx="315913" cy="419100"/>
              </a:xfrm>
              <a:custGeom>
                <a:avLst/>
                <a:gdLst>
                  <a:gd name="T0" fmla="*/ 71 w 81"/>
                  <a:gd name="T1" fmla="*/ 6 h 109"/>
                  <a:gd name="T2" fmla="*/ 76 w 81"/>
                  <a:gd name="T3" fmla="*/ 10 h 109"/>
                  <a:gd name="T4" fmla="*/ 76 w 81"/>
                  <a:gd name="T5" fmla="*/ 99 h 109"/>
                  <a:gd name="T6" fmla="*/ 71 w 81"/>
                  <a:gd name="T7" fmla="*/ 103 h 109"/>
                  <a:gd name="T8" fmla="*/ 10 w 81"/>
                  <a:gd name="T9" fmla="*/ 103 h 109"/>
                  <a:gd name="T10" fmla="*/ 6 w 81"/>
                  <a:gd name="T11" fmla="*/ 99 h 109"/>
                  <a:gd name="T12" fmla="*/ 6 w 81"/>
                  <a:gd name="T13" fmla="*/ 10 h 109"/>
                  <a:gd name="T14" fmla="*/ 10 w 81"/>
                  <a:gd name="T15" fmla="*/ 6 h 109"/>
                  <a:gd name="T16" fmla="*/ 71 w 81"/>
                  <a:gd name="T17" fmla="*/ 6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6"/>
                    </a:moveTo>
                    <a:cubicBezTo>
                      <a:pt x="74" y="6"/>
                      <a:pt x="76" y="7"/>
                      <a:pt x="76" y="10"/>
                    </a:cubicBezTo>
                    <a:cubicBezTo>
                      <a:pt x="76" y="99"/>
                      <a:pt x="76" y="99"/>
                      <a:pt x="76" y="99"/>
                    </a:cubicBezTo>
                    <a:cubicBezTo>
                      <a:pt x="76" y="102"/>
                      <a:pt x="74" y="103"/>
                      <a:pt x="71" y="103"/>
                    </a:cubicBezTo>
                    <a:cubicBezTo>
                      <a:pt x="10" y="103"/>
                      <a:pt x="10" y="103"/>
                      <a:pt x="10" y="103"/>
                    </a:cubicBezTo>
                    <a:cubicBezTo>
                      <a:pt x="8" y="103"/>
                      <a:pt x="6" y="102"/>
                      <a:pt x="6" y="99"/>
                    </a:cubicBezTo>
                    <a:cubicBezTo>
                      <a:pt x="6" y="10"/>
                      <a:pt x="6" y="10"/>
                      <a:pt x="6" y="10"/>
                    </a:cubicBezTo>
                    <a:cubicBezTo>
                      <a:pt x="6" y="7"/>
                      <a:pt x="8" y="6"/>
                      <a:pt x="10" y="6"/>
                    </a:cubicBezTo>
                    <a:cubicBezTo>
                      <a:pt x="71" y="6"/>
                      <a:pt x="71" y="6"/>
                      <a:pt x="71" y="6"/>
                    </a:cubicBezTo>
                    <a:moveTo>
                      <a:pt x="71" y="0"/>
                    </a:moveTo>
                    <a:cubicBezTo>
                      <a:pt x="10" y="0"/>
                      <a:pt x="10" y="0"/>
                      <a:pt x="10" y="0"/>
                    </a:cubicBezTo>
                    <a:cubicBezTo>
                      <a:pt x="5" y="0"/>
                      <a:pt x="0" y="4"/>
                      <a:pt x="0" y="10"/>
                    </a:cubicBezTo>
                    <a:cubicBezTo>
                      <a:pt x="0" y="99"/>
                      <a:pt x="0" y="99"/>
                      <a:pt x="0" y="99"/>
                    </a:cubicBezTo>
                    <a:cubicBezTo>
                      <a:pt x="0" y="105"/>
                      <a:pt x="5" y="109"/>
                      <a:pt x="10" y="109"/>
                    </a:cubicBezTo>
                    <a:cubicBezTo>
                      <a:pt x="71" y="109"/>
                      <a:pt x="71" y="109"/>
                      <a:pt x="71" y="109"/>
                    </a:cubicBezTo>
                    <a:cubicBezTo>
                      <a:pt x="77" y="109"/>
                      <a:pt x="81" y="105"/>
                      <a:pt x="81" y="99"/>
                    </a:cubicBezTo>
                    <a:cubicBezTo>
                      <a:pt x="81" y="10"/>
                      <a:pt x="81" y="10"/>
                      <a:pt x="81" y="10"/>
                    </a:cubicBezTo>
                    <a:cubicBezTo>
                      <a:pt x="81" y="4"/>
                      <a:pt x="77" y="0"/>
                      <a:pt x="71" y="0"/>
                    </a:cubicBez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48" name="Oval 15"/>
              <p:cNvSpPr>
                <a:spLocks noChangeArrowheads="1"/>
              </p:cNvSpPr>
              <p:nvPr/>
            </p:nvSpPr>
            <p:spPr bwMode="auto">
              <a:xfrm>
                <a:off x="9620250"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49" name="Oval 16"/>
              <p:cNvSpPr>
                <a:spLocks noChangeArrowheads="1"/>
              </p:cNvSpPr>
              <p:nvPr/>
            </p:nvSpPr>
            <p:spPr bwMode="auto">
              <a:xfrm>
                <a:off x="9834563"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grpSp>
        <p:grpSp>
          <p:nvGrpSpPr>
            <p:cNvPr id="250" name="组合 249"/>
            <p:cNvGrpSpPr/>
            <p:nvPr/>
          </p:nvGrpSpPr>
          <p:grpSpPr>
            <a:xfrm>
              <a:off x="1542223" y="5104017"/>
              <a:ext cx="315913" cy="419100"/>
              <a:chOff x="9585325" y="3487738"/>
              <a:chExt cx="315913" cy="419100"/>
            </a:xfrm>
          </p:grpSpPr>
          <p:sp>
            <p:nvSpPr>
              <p:cNvPr id="251" name="Freeform 13"/>
              <p:cNvSpPr>
                <a:spLocks noEditPoints="1"/>
              </p:cNvSpPr>
              <p:nvPr/>
            </p:nvSpPr>
            <p:spPr bwMode="auto">
              <a:xfrm>
                <a:off x="9659938" y="3641726"/>
                <a:ext cx="171450" cy="115888"/>
              </a:xfrm>
              <a:custGeom>
                <a:avLst/>
                <a:gdLst>
                  <a:gd name="T0" fmla="*/ 33 w 44"/>
                  <a:gd name="T1" fmla="*/ 29 h 30"/>
                  <a:gd name="T2" fmla="*/ 27 w 44"/>
                  <a:gd name="T3" fmla="*/ 28 h 30"/>
                  <a:gd name="T4" fmla="*/ 15 w 44"/>
                  <a:gd name="T5" fmla="*/ 28 h 30"/>
                  <a:gd name="T6" fmla="*/ 10 w 44"/>
                  <a:gd name="T7" fmla="*/ 29 h 30"/>
                  <a:gd name="T8" fmla="*/ 0 w 44"/>
                  <a:gd name="T9" fmla="*/ 19 h 30"/>
                  <a:gd name="T10" fmla="*/ 7 w 44"/>
                  <a:gd name="T11" fmla="*/ 10 h 30"/>
                  <a:gd name="T12" fmla="*/ 21 w 44"/>
                  <a:gd name="T13" fmla="*/ 0 h 30"/>
                  <a:gd name="T14" fmla="*/ 33 w 44"/>
                  <a:gd name="T15" fmla="*/ 7 h 30"/>
                  <a:gd name="T16" fmla="*/ 44 w 44"/>
                  <a:gd name="T17" fmla="*/ 18 h 30"/>
                  <a:gd name="T18" fmla="*/ 33 w 44"/>
                  <a:gd name="T19" fmla="*/ 29 h 30"/>
                  <a:gd name="T20" fmla="*/ 27 w 44"/>
                  <a:gd name="T21" fmla="*/ 23 h 30"/>
                  <a:gd name="T22" fmla="*/ 29 w 44"/>
                  <a:gd name="T23" fmla="*/ 23 h 30"/>
                  <a:gd name="T24" fmla="*/ 33 w 44"/>
                  <a:gd name="T25" fmla="*/ 25 h 30"/>
                  <a:gd name="T26" fmla="*/ 40 w 44"/>
                  <a:gd name="T27" fmla="*/ 18 h 30"/>
                  <a:gd name="T28" fmla="*/ 33 w 44"/>
                  <a:gd name="T29" fmla="*/ 11 h 30"/>
                  <a:gd name="T30" fmla="*/ 30 w 44"/>
                  <a:gd name="T31" fmla="*/ 10 h 30"/>
                  <a:gd name="T32" fmla="*/ 21 w 44"/>
                  <a:gd name="T33" fmla="*/ 4 h 30"/>
                  <a:gd name="T34" fmla="*/ 11 w 44"/>
                  <a:gd name="T35" fmla="*/ 13 h 30"/>
                  <a:gd name="T36" fmla="*/ 9 w 44"/>
                  <a:gd name="T37" fmla="*/ 14 h 30"/>
                  <a:gd name="T38" fmla="*/ 4 w 44"/>
                  <a:gd name="T39" fmla="*/ 19 h 30"/>
                  <a:gd name="T40" fmla="*/ 10 w 44"/>
                  <a:gd name="T41" fmla="*/ 25 h 30"/>
                  <a:gd name="T42" fmla="*/ 13 w 44"/>
                  <a:gd name="T43" fmla="*/ 23 h 30"/>
                  <a:gd name="T44" fmla="*/ 16 w 44"/>
                  <a:gd name="T45" fmla="*/ 23 h 30"/>
                  <a:gd name="T46" fmla="*/ 26 w 44"/>
                  <a:gd name="T47" fmla="*/ 23 h 30"/>
                  <a:gd name="T48" fmla="*/ 27 w 44"/>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30">
                    <a:moveTo>
                      <a:pt x="33" y="29"/>
                    </a:moveTo>
                    <a:cubicBezTo>
                      <a:pt x="31" y="29"/>
                      <a:pt x="29" y="29"/>
                      <a:pt x="27" y="28"/>
                    </a:cubicBezTo>
                    <a:cubicBezTo>
                      <a:pt x="23" y="30"/>
                      <a:pt x="19" y="30"/>
                      <a:pt x="15" y="28"/>
                    </a:cubicBezTo>
                    <a:cubicBezTo>
                      <a:pt x="13" y="29"/>
                      <a:pt x="11" y="29"/>
                      <a:pt x="10" y="29"/>
                    </a:cubicBezTo>
                    <a:cubicBezTo>
                      <a:pt x="4" y="29"/>
                      <a:pt x="0" y="25"/>
                      <a:pt x="0" y="19"/>
                    </a:cubicBezTo>
                    <a:cubicBezTo>
                      <a:pt x="0" y="15"/>
                      <a:pt x="3" y="11"/>
                      <a:pt x="7" y="10"/>
                    </a:cubicBezTo>
                    <a:cubicBezTo>
                      <a:pt x="9" y="4"/>
                      <a:pt x="15" y="0"/>
                      <a:pt x="21" y="0"/>
                    </a:cubicBezTo>
                    <a:cubicBezTo>
                      <a:pt x="26" y="0"/>
                      <a:pt x="31" y="2"/>
                      <a:pt x="33" y="7"/>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7" y="25"/>
                      <a:pt x="40" y="22"/>
                      <a:pt x="40" y="18"/>
                    </a:cubicBezTo>
                    <a:cubicBezTo>
                      <a:pt x="40" y="14"/>
                      <a:pt x="37" y="11"/>
                      <a:pt x="33" y="11"/>
                    </a:cubicBezTo>
                    <a:cubicBezTo>
                      <a:pt x="32" y="11"/>
                      <a:pt x="31" y="11"/>
                      <a:pt x="30" y="10"/>
                    </a:cubicBezTo>
                    <a:cubicBezTo>
                      <a:pt x="28" y="6"/>
                      <a:pt x="25" y="4"/>
                      <a:pt x="21" y="4"/>
                    </a:cubicBezTo>
                    <a:cubicBezTo>
                      <a:pt x="16" y="4"/>
                      <a:pt x="12" y="8"/>
                      <a:pt x="11" y="13"/>
                    </a:cubicBezTo>
                    <a:cubicBezTo>
                      <a:pt x="11" y="13"/>
                      <a:pt x="10" y="14"/>
                      <a:pt x="9" y="14"/>
                    </a:cubicBezTo>
                    <a:cubicBezTo>
                      <a:pt x="7" y="14"/>
                      <a:pt x="4" y="17"/>
                      <a:pt x="4" y="19"/>
                    </a:cubicBezTo>
                    <a:cubicBezTo>
                      <a:pt x="4" y="22"/>
                      <a:pt x="7" y="25"/>
                      <a:pt x="10" y="25"/>
                    </a:cubicBezTo>
                    <a:cubicBezTo>
                      <a:pt x="11" y="25"/>
                      <a:pt x="12" y="24"/>
                      <a:pt x="13" y="23"/>
                    </a:cubicBezTo>
                    <a:cubicBezTo>
                      <a:pt x="14" y="23"/>
                      <a:pt x="15" y="23"/>
                      <a:pt x="16" y="23"/>
                    </a:cubicBezTo>
                    <a:cubicBezTo>
                      <a:pt x="19" y="25"/>
                      <a:pt x="23" y="25"/>
                      <a:pt x="26" y="23"/>
                    </a:cubicBezTo>
                    <a:cubicBezTo>
                      <a:pt x="27" y="23"/>
                      <a:pt x="27" y="23"/>
                      <a:pt x="27" y="23"/>
                    </a:cubicBezTo>
                    <a:close/>
                  </a:path>
                </a:pathLst>
              </a:custGeom>
              <a:solidFill>
                <a:srgbClr val="15B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52" name="Freeform 14"/>
              <p:cNvSpPr>
                <a:spLocks noEditPoints="1"/>
              </p:cNvSpPr>
              <p:nvPr/>
            </p:nvSpPr>
            <p:spPr bwMode="auto">
              <a:xfrm>
                <a:off x="9585325" y="3487738"/>
                <a:ext cx="315913" cy="419100"/>
              </a:xfrm>
              <a:custGeom>
                <a:avLst/>
                <a:gdLst>
                  <a:gd name="T0" fmla="*/ 71 w 81"/>
                  <a:gd name="T1" fmla="*/ 6 h 109"/>
                  <a:gd name="T2" fmla="*/ 76 w 81"/>
                  <a:gd name="T3" fmla="*/ 10 h 109"/>
                  <a:gd name="T4" fmla="*/ 76 w 81"/>
                  <a:gd name="T5" fmla="*/ 99 h 109"/>
                  <a:gd name="T6" fmla="*/ 71 w 81"/>
                  <a:gd name="T7" fmla="*/ 103 h 109"/>
                  <a:gd name="T8" fmla="*/ 10 w 81"/>
                  <a:gd name="T9" fmla="*/ 103 h 109"/>
                  <a:gd name="T10" fmla="*/ 6 w 81"/>
                  <a:gd name="T11" fmla="*/ 99 h 109"/>
                  <a:gd name="T12" fmla="*/ 6 w 81"/>
                  <a:gd name="T13" fmla="*/ 10 h 109"/>
                  <a:gd name="T14" fmla="*/ 10 w 81"/>
                  <a:gd name="T15" fmla="*/ 6 h 109"/>
                  <a:gd name="T16" fmla="*/ 71 w 81"/>
                  <a:gd name="T17" fmla="*/ 6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6"/>
                    </a:moveTo>
                    <a:cubicBezTo>
                      <a:pt x="74" y="6"/>
                      <a:pt x="76" y="7"/>
                      <a:pt x="76" y="10"/>
                    </a:cubicBezTo>
                    <a:cubicBezTo>
                      <a:pt x="76" y="99"/>
                      <a:pt x="76" y="99"/>
                      <a:pt x="76" y="99"/>
                    </a:cubicBezTo>
                    <a:cubicBezTo>
                      <a:pt x="76" y="102"/>
                      <a:pt x="74" y="103"/>
                      <a:pt x="71" y="103"/>
                    </a:cubicBezTo>
                    <a:cubicBezTo>
                      <a:pt x="10" y="103"/>
                      <a:pt x="10" y="103"/>
                      <a:pt x="10" y="103"/>
                    </a:cubicBezTo>
                    <a:cubicBezTo>
                      <a:pt x="8" y="103"/>
                      <a:pt x="6" y="102"/>
                      <a:pt x="6" y="99"/>
                    </a:cubicBezTo>
                    <a:cubicBezTo>
                      <a:pt x="6" y="10"/>
                      <a:pt x="6" y="10"/>
                      <a:pt x="6" y="10"/>
                    </a:cubicBezTo>
                    <a:cubicBezTo>
                      <a:pt x="6" y="7"/>
                      <a:pt x="8" y="6"/>
                      <a:pt x="10" y="6"/>
                    </a:cubicBezTo>
                    <a:cubicBezTo>
                      <a:pt x="71" y="6"/>
                      <a:pt x="71" y="6"/>
                      <a:pt x="71" y="6"/>
                    </a:cubicBezTo>
                    <a:moveTo>
                      <a:pt x="71" y="0"/>
                    </a:moveTo>
                    <a:cubicBezTo>
                      <a:pt x="10" y="0"/>
                      <a:pt x="10" y="0"/>
                      <a:pt x="10" y="0"/>
                    </a:cubicBezTo>
                    <a:cubicBezTo>
                      <a:pt x="5" y="0"/>
                      <a:pt x="0" y="4"/>
                      <a:pt x="0" y="10"/>
                    </a:cubicBezTo>
                    <a:cubicBezTo>
                      <a:pt x="0" y="99"/>
                      <a:pt x="0" y="99"/>
                      <a:pt x="0" y="99"/>
                    </a:cubicBezTo>
                    <a:cubicBezTo>
                      <a:pt x="0" y="105"/>
                      <a:pt x="5" y="109"/>
                      <a:pt x="10" y="109"/>
                    </a:cubicBezTo>
                    <a:cubicBezTo>
                      <a:pt x="71" y="109"/>
                      <a:pt x="71" y="109"/>
                      <a:pt x="71" y="109"/>
                    </a:cubicBezTo>
                    <a:cubicBezTo>
                      <a:pt x="77" y="109"/>
                      <a:pt x="81" y="105"/>
                      <a:pt x="81" y="99"/>
                    </a:cubicBezTo>
                    <a:cubicBezTo>
                      <a:pt x="81" y="10"/>
                      <a:pt x="81" y="10"/>
                      <a:pt x="81" y="10"/>
                    </a:cubicBezTo>
                    <a:cubicBezTo>
                      <a:pt x="81" y="4"/>
                      <a:pt x="77" y="0"/>
                      <a:pt x="71" y="0"/>
                    </a:cubicBez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53" name="Oval 15"/>
              <p:cNvSpPr>
                <a:spLocks noChangeArrowheads="1"/>
              </p:cNvSpPr>
              <p:nvPr/>
            </p:nvSpPr>
            <p:spPr bwMode="auto">
              <a:xfrm>
                <a:off x="9620250"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54" name="Oval 16"/>
              <p:cNvSpPr>
                <a:spLocks noChangeArrowheads="1"/>
              </p:cNvSpPr>
              <p:nvPr/>
            </p:nvSpPr>
            <p:spPr bwMode="auto">
              <a:xfrm>
                <a:off x="9834563"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grpSp>
        <p:grpSp>
          <p:nvGrpSpPr>
            <p:cNvPr id="255" name="组合 254"/>
            <p:cNvGrpSpPr/>
            <p:nvPr/>
          </p:nvGrpSpPr>
          <p:grpSpPr>
            <a:xfrm>
              <a:off x="2319541" y="5104017"/>
              <a:ext cx="315913" cy="419100"/>
              <a:chOff x="9585325" y="3487738"/>
              <a:chExt cx="315913" cy="419100"/>
            </a:xfrm>
          </p:grpSpPr>
          <p:sp>
            <p:nvSpPr>
              <p:cNvPr id="256" name="Freeform 13"/>
              <p:cNvSpPr>
                <a:spLocks noEditPoints="1"/>
              </p:cNvSpPr>
              <p:nvPr/>
            </p:nvSpPr>
            <p:spPr bwMode="auto">
              <a:xfrm>
                <a:off x="9659938" y="3641726"/>
                <a:ext cx="171450" cy="115888"/>
              </a:xfrm>
              <a:custGeom>
                <a:avLst/>
                <a:gdLst>
                  <a:gd name="T0" fmla="*/ 33 w 44"/>
                  <a:gd name="T1" fmla="*/ 29 h 30"/>
                  <a:gd name="T2" fmla="*/ 27 w 44"/>
                  <a:gd name="T3" fmla="*/ 28 h 30"/>
                  <a:gd name="T4" fmla="*/ 15 w 44"/>
                  <a:gd name="T5" fmla="*/ 28 h 30"/>
                  <a:gd name="T6" fmla="*/ 10 w 44"/>
                  <a:gd name="T7" fmla="*/ 29 h 30"/>
                  <a:gd name="T8" fmla="*/ 0 w 44"/>
                  <a:gd name="T9" fmla="*/ 19 h 30"/>
                  <a:gd name="T10" fmla="*/ 7 w 44"/>
                  <a:gd name="T11" fmla="*/ 10 h 30"/>
                  <a:gd name="T12" fmla="*/ 21 w 44"/>
                  <a:gd name="T13" fmla="*/ 0 h 30"/>
                  <a:gd name="T14" fmla="*/ 33 w 44"/>
                  <a:gd name="T15" fmla="*/ 7 h 30"/>
                  <a:gd name="T16" fmla="*/ 44 w 44"/>
                  <a:gd name="T17" fmla="*/ 18 h 30"/>
                  <a:gd name="T18" fmla="*/ 33 w 44"/>
                  <a:gd name="T19" fmla="*/ 29 h 30"/>
                  <a:gd name="T20" fmla="*/ 27 w 44"/>
                  <a:gd name="T21" fmla="*/ 23 h 30"/>
                  <a:gd name="T22" fmla="*/ 29 w 44"/>
                  <a:gd name="T23" fmla="*/ 23 h 30"/>
                  <a:gd name="T24" fmla="*/ 33 w 44"/>
                  <a:gd name="T25" fmla="*/ 25 h 30"/>
                  <a:gd name="T26" fmla="*/ 40 w 44"/>
                  <a:gd name="T27" fmla="*/ 18 h 30"/>
                  <a:gd name="T28" fmla="*/ 33 w 44"/>
                  <a:gd name="T29" fmla="*/ 11 h 30"/>
                  <a:gd name="T30" fmla="*/ 30 w 44"/>
                  <a:gd name="T31" fmla="*/ 10 h 30"/>
                  <a:gd name="T32" fmla="*/ 21 w 44"/>
                  <a:gd name="T33" fmla="*/ 4 h 30"/>
                  <a:gd name="T34" fmla="*/ 11 w 44"/>
                  <a:gd name="T35" fmla="*/ 13 h 30"/>
                  <a:gd name="T36" fmla="*/ 9 w 44"/>
                  <a:gd name="T37" fmla="*/ 14 h 30"/>
                  <a:gd name="T38" fmla="*/ 4 w 44"/>
                  <a:gd name="T39" fmla="*/ 19 h 30"/>
                  <a:gd name="T40" fmla="*/ 10 w 44"/>
                  <a:gd name="T41" fmla="*/ 25 h 30"/>
                  <a:gd name="T42" fmla="*/ 13 w 44"/>
                  <a:gd name="T43" fmla="*/ 23 h 30"/>
                  <a:gd name="T44" fmla="*/ 16 w 44"/>
                  <a:gd name="T45" fmla="*/ 23 h 30"/>
                  <a:gd name="T46" fmla="*/ 26 w 44"/>
                  <a:gd name="T47" fmla="*/ 23 h 30"/>
                  <a:gd name="T48" fmla="*/ 27 w 44"/>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30">
                    <a:moveTo>
                      <a:pt x="33" y="29"/>
                    </a:moveTo>
                    <a:cubicBezTo>
                      <a:pt x="31" y="29"/>
                      <a:pt x="29" y="29"/>
                      <a:pt x="27" y="28"/>
                    </a:cubicBezTo>
                    <a:cubicBezTo>
                      <a:pt x="23" y="30"/>
                      <a:pt x="19" y="30"/>
                      <a:pt x="15" y="28"/>
                    </a:cubicBezTo>
                    <a:cubicBezTo>
                      <a:pt x="13" y="29"/>
                      <a:pt x="11" y="29"/>
                      <a:pt x="10" y="29"/>
                    </a:cubicBezTo>
                    <a:cubicBezTo>
                      <a:pt x="4" y="29"/>
                      <a:pt x="0" y="25"/>
                      <a:pt x="0" y="19"/>
                    </a:cubicBezTo>
                    <a:cubicBezTo>
                      <a:pt x="0" y="15"/>
                      <a:pt x="3" y="11"/>
                      <a:pt x="7" y="10"/>
                    </a:cubicBezTo>
                    <a:cubicBezTo>
                      <a:pt x="9" y="4"/>
                      <a:pt x="15" y="0"/>
                      <a:pt x="21" y="0"/>
                    </a:cubicBezTo>
                    <a:cubicBezTo>
                      <a:pt x="26" y="0"/>
                      <a:pt x="31" y="2"/>
                      <a:pt x="33" y="7"/>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7" y="25"/>
                      <a:pt x="40" y="22"/>
                      <a:pt x="40" y="18"/>
                    </a:cubicBezTo>
                    <a:cubicBezTo>
                      <a:pt x="40" y="14"/>
                      <a:pt x="37" y="11"/>
                      <a:pt x="33" y="11"/>
                    </a:cubicBezTo>
                    <a:cubicBezTo>
                      <a:pt x="32" y="11"/>
                      <a:pt x="31" y="11"/>
                      <a:pt x="30" y="10"/>
                    </a:cubicBezTo>
                    <a:cubicBezTo>
                      <a:pt x="28" y="6"/>
                      <a:pt x="25" y="4"/>
                      <a:pt x="21" y="4"/>
                    </a:cubicBezTo>
                    <a:cubicBezTo>
                      <a:pt x="16" y="4"/>
                      <a:pt x="12" y="8"/>
                      <a:pt x="11" y="13"/>
                    </a:cubicBezTo>
                    <a:cubicBezTo>
                      <a:pt x="11" y="13"/>
                      <a:pt x="10" y="14"/>
                      <a:pt x="9" y="14"/>
                    </a:cubicBezTo>
                    <a:cubicBezTo>
                      <a:pt x="7" y="14"/>
                      <a:pt x="4" y="17"/>
                      <a:pt x="4" y="19"/>
                    </a:cubicBezTo>
                    <a:cubicBezTo>
                      <a:pt x="4" y="22"/>
                      <a:pt x="7" y="25"/>
                      <a:pt x="10" y="25"/>
                    </a:cubicBezTo>
                    <a:cubicBezTo>
                      <a:pt x="11" y="25"/>
                      <a:pt x="12" y="24"/>
                      <a:pt x="13" y="23"/>
                    </a:cubicBezTo>
                    <a:cubicBezTo>
                      <a:pt x="14" y="23"/>
                      <a:pt x="15" y="23"/>
                      <a:pt x="16" y="23"/>
                    </a:cubicBezTo>
                    <a:cubicBezTo>
                      <a:pt x="19" y="25"/>
                      <a:pt x="23" y="25"/>
                      <a:pt x="26" y="23"/>
                    </a:cubicBezTo>
                    <a:cubicBezTo>
                      <a:pt x="27" y="23"/>
                      <a:pt x="27" y="23"/>
                      <a:pt x="27" y="23"/>
                    </a:cubicBezTo>
                    <a:close/>
                  </a:path>
                </a:pathLst>
              </a:custGeom>
              <a:solidFill>
                <a:srgbClr val="15B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57" name="Freeform 14"/>
              <p:cNvSpPr>
                <a:spLocks noEditPoints="1"/>
              </p:cNvSpPr>
              <p:nvPr/>
            </p:nvSpPr>
            <p:spPr bwMode="auto">
              <a:xfrm>
                <a:off x="9585325" y="3487738"/>
                <a:ext cx="315913" cy="419100"/>
              </a:xfrm>
              <a:custGeom>
                <a:avLst/>
                <a:gdLst>
                  <a:gd name="T0" fmla="*/ 71 w 81"/>
                  <a:gd name="T1" fmla="*/ 6 h 109"/>
                  <a:gd name="T2" fmla="*/ 76 w 81"/>
                  <a:gd name="T3" fmla="*/ 10 h 109"/>
                  <a:gd name="T4" fmla="*/ 76 w 81"/>
                  <a:gd name="T5" fmla="*/ 99 h 109"/>
                  <a:gd name="T6" fmla="*/ 71 w 81"/>
                  <a:gd name="T7" fmla="*/ 103 h 109"/>
                  <a:gd name="T8" fmla="*/ 10 w 81"/>
                  <a:gd name="T9" fmla="*/ 103 h 109"/>
                  <a:gd name="T10" fmla="*/ 6 w 81"/>
                  <a:gd name="T11" fmla="*/ 99 h 109"/>
                  <a:gd name="T12" fmla="*/ 6 w 81"/>
                  <a:gd name="T13" fmla="*/ 10 h 109"/>
                  <a:gd name="T14" fmla="*/ 10 w 81"/>
                  <a:gd name="T15" fmla="*/ 6 h 109"/>
                  <a:gd name="T16" fmla="*/ 71 w 81"/>
                  <a:gd name="T17" fmla="*/ 6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6"/>
                    </a:moveTo>
                    <a:cubicBezTo>
                      <a:pt x="74" y="6"/>
                      <a:pt x="76" y="7"/>
                      <a:pt x="76" y="10"/>
                    </a:cubicBezTo>
                    <a:cubicBezTo>
                      <a:pt x="76" y="99"/>
                      <a:pt x="76" y="99"/>
                      <a:pt x="76" y="99"/>
                    </a:cubicBezTo>
                    <a:cubicBezTo>
                      <a:pt x="76" y="102"/>
                      <a:pt x="74" y="103"/>
                      <a:pt x="71" y="103"/>
                    </a:cubicBezTo>
                    <a:cubicBezTo>
                      <a:pt x="10" y="103"/>
                      <a:pt x="10" y="103"/>
                      <a:pt x="10" y="103"/>
                    </a:cubicBezTo>
                    <a:cubicBezTo>
                      <a:pt x="8" y="103"/>
                      <a:pt x="6" y="102"/>
                      <a:pt x="6" y="99"/>
                    </a:cubicBezTo>
                    <a:cubicBezTo>
                      <a:pt x="6" y="10"/>
                      <a:pt x="6" y="10"/>
                      <a:pt x="6" y="10"/>
                    </a:cubicBezTo>
                    <a:cubicBezTo>
                      <a:pt x="6" y="7"/>
                      <a:pt x="8" y="6"/>
                      <a:pt x="10" y="6"/>
                    </a:cubicBezTo>
                    <a:cubicBezTo>
                      <a:pt x="71" y="6"/>
                      <a:pt x="71" y="6"/>
                      <a:pt x="71" y="6"/>
                    </a:cubicBezTo>
                    <a:moveTo>
                      <a:pt x="71" y="0"/>
                    </a:moveTo>
                    <a:cubicBezTo>
                      <a:pt x="10" y="0"/>
                      <a:pt x="10" y="0"/>
                      <a:pt x="10" y="0"/>
                    </a:cubicBezTo>
                    <a:cubicBezTo>
                      <a:pt x="5" y="0"/>
                      <a:pt x="0" y="4"/>
                      <a:pt x="0" y="10"/>
                    </a:cubicBezTo>
                    <a:cubicBezTo>
                      <a:pt x="0" y="99"/>
                      <a:pt x="0" y="99"/>
                      <a:pt x="0" y="99"/>
                    </a:cubicBezTo>
                    <a:cubicBezTo>
                      <a:pt x="0" y="105"/>
                      <a:pt x="5" y="109"/>
                      <a:pt x="10" y="109"/>
                    </a:cubicBezTo>
                    <a:cubicBezTo>
                      <a:pt x="71" y="109"/>
                      <a:pt x="71" y="109"/>
                      <a:pt x="71" y="109"/>
                    </a:cubicBezTo>
                    <a:cubicBezTo>
                      <a:pt x="77" y="109"/>
                      <a:pt x="81" y="105"/>
                      <a:pt x="81" y="99"/>
                    </a:cubicBezTo>
                    <a:cubicBezTo>
                      <a:pt x="81" y="10"/>
                      <a:pt x="81" y="10"/>
                      <a:pt x="81" y="10"/>
                    </a:cubicBezTo>
                    <a:cubicBezTo>
                      <a:pt x="81" y="4"/>
                      <a:pt x="77" y="0"/>
                      <a:pt x="71" y="0"/>
                    </a:cubicBez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58" name="Oval 15"/>
              <p:cNvSpPr>
                <a:spLocks noChangeArrowheads="1"/>
              </p:cNvSpPr>
              <p:nvPr/>
            </p:nvSpPr>
            <p:spPr bwMode="auto">
              <a:xfrm>
                <a:off x="9620250"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59" name="Oval 16"/>
              <p:cNvSpPr>
                <a:spLocks noChangeArrowheads="1"/>
              </p:cNvSpPr>
              <p:nvPr/>
            </p:nvSpPr>
            <p:spPr bwMode="auto">
              <a:xfrm>
                <a:off x="9834563"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grpSp>
        <p:grpSp>
          <p:nvGrpSpPr>
            <p:cNvPr id="260" name="组合 259"/>
            <p:cNvGrpSpPr/>
            <p:nvPr/>
          </p:nvGrpSpPr>
          <p:grpSpPr>
            <a:xfrm>
              <a:off x="3452223" y="5112386"/>
              <a:ext cx="315913" cy="419100"/>
              <a:chOff x="9585325" y="3487738"/>
              <a:chExt cx="315913" cy="419100"/>
            </a:xfrm>
          </p:grpSpPr>
          <p:sp>
            <p:nvSpPr>
              <p:cNvPr id="261" name="Freeform 13"/>
              <p:cNvSpPr>
                <a:spLocks noEditPoints="1"/>
              </p:cNvSpPr>
              <p:nvPr/>
            </p:nvSpPr>
            <p:spPr bwMode="auto">
              <a:xfrm>
                <a:off x="9659938" y="3641726"/>
                <a:ext cx="171450" cy="115888"/>
              </a:xfrm>
              <a:custGeom>
                <a:avLst/>
                <a:gdLst>
                  <a:gd name="T0" fmla="*/ 33 w 44"/>
                  <a:gd name="T1" fmla="*/ 29 h 30"/>
                  <a:gd name="T2" fmla="*/ 27 w 44"/>
                  <a:gd name="T3" fmla="*/ 28 h 30"/>
                  <a:gd name="T4" fmla="*/ 15 w 44"/>
                  <a:gd name="T5" fmla="*/ 28 h 30"/>
                  <a:gd name="T6" fmla="*/ 10 w 44"/>
                  <a:gd name="T7" fmla="*/ 29 h 30"/>
                  <a:gd name="T8" fmla="*/ 0 w 44"/>
                  <a:gd name="T9" fmla="*/ 19 h 30"/>
                  <a:gd name="T10" fmla="*/ 7 w 44"/>
                  <a:gd name="T11" fmla="*/ 10 h 30"/>
                  <a:gd name="T12" fmla="*/ 21 w 44"/>
                  <a:gd name="T13" fmla="*/ 0 h 30"/>
                  <a:gd name="T14" fmla="*/ 33 w 44"/>
                  <a:gd name="T15" fmla="*/ 7 h 30"/>
                  <a:gd name="T16" fmla="*/ 44 w 44"/>
                  <a:gd name="T17" fmla="*/ 18 h 30"/>
                  <a:gd name="T18" fmla="*/ 33 w 44"/>
                  <a:gd name="T19" fmla="*/ 29 h 30"/>
                  <a:gd name="T20" fmla="*/ 27 w 44"/>
                  <a:gd name="T21" fmla="*/ 23 h 30"/>
                  <a:gd name="T22" fmla="*/ 29 w 44"/>
                  <a:gd name="T23" fmla="*/ 23 h 30"/>
                  <a:gd name="T24" fmla="*/ 33 w 44"/>
                  <a:gd name="T25" fmla="*/ 25 h 30"/>
                  <a:gd name="T26" fmla="*/ 40 w 44"/>
                  <a:gd name="T27" fmla="*/ 18 h 30"/>
                  <a:gd name="T28" fmla="*/ 33 w 44"/>
                  <a:gd name="T29" fmla="*/ 11 h 30"/>
                  <a:gd name="T30" fmla="*/ 30 w 44"/>
                  <a:gd name="T31" fmla="*/ 10 h 30"/>
                  <a:gd name="T32" fmla="*/ 21 w 44"/>
                  <a:gd name="T33" fmla="*/ 4 h 30"/>
                  <a:gd name="T34" fmla="*/ 11 w 44"/>
                  <a:gd name="T35" fmla="*/ 13 h 30"/>
                  <a:gd name="T36" fmla="*/ 9 w 44"/>
                  <a:gd name="T37" fmla="*/ 14 h 30"/>
                  <a:gd name="T38" fmla="*/ 4 w 44"/>
                  <a:gd name="T39" fmla="*/ 19 h 30"/>
                  <a:gd name="T40" fmla="*/ 10 w 44"/>
                  <a:gd name="T41" fmla="*/ 25 h 30"/>
                  <a:gd name="T42" fmla="*/ 13 w 44"/>
                  <a:gd name="T43" fmla="*/ 23 h 30"/>
                  <a:gd name="T44" fmla="*/ 16 w 44"/>
                  <a:gd name="T45" fmla="*/ 23 h 30"/>
                  <a:gd name="T46" fmla="*/ 26 w 44"/>
                  <a:gd name="T47" fmla="*/ 23 h 30"/>
                  <a:gd name="T48" fmla="*/ 27 w 44"/>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30">
                    <a:moveTo>
                      <a:pt x="33" y="29"/>
                    </a:moveTo>
                    <a:cubicBezTo>
                      <a:pt x="31" y="29"/>
                      <a:pt x="29" y="29"/>
                      <a:pt x="27" y="28"/>
                    </a:cubicBezTo>
                    <a:cubicBezTo>
                      <a:pt x="23" y="30"/>
                      <a:pt x="19" y="30"/>
                      <a:pt x="15" y="28"/>
                    </a:cubicBezTo>
                    <a:cubicBezTo>
                      <a:pt x="13" y="29"/>
                      <a:pt x="11" y="29"/>
                      <a:pt x="10" y="29"/>
                    </a:cubicBezTo>
                    <a:cubicBezTo>
                      <a:pt x="4" y="29"/>
                      <a:pt x="0" y="25"/>
                      <a:pt x="0" y="19"/>
                    </a:cubicBezTo>
                    <a:cubicBezTo>
                      <a:pt x="0" y="15"/>
                      <a:pt x="3" y="11"/>
                      <a:pt x="7" y="10"/>
                    </a:cubicBezTo>
                    <a:cubicBezTo>
                      <a:pt x="9" y="4"/>
                      <a:pt x="15" y="0"/>
                      <a:pt x="21" y="0"/>
                    </a:cubicBezTo>
                    <a:cubicBezTo>
                      <a:pt x="26" y="0"/>
                      <a:pt x="31" y="2"/>
                      <a:pt x="33" y="7"/>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7" y="25"/>
                      <a:pt x="40" y="22"/>
                      <a:pt x="40" y="18"/>
                    </a:cubicBezTo>
                    <a:cubicBezTo>
                      <a:pt x="40" y="14"/>
                      <a:pt x="37" y="11"/>
                      <a:pt x="33" y="11"/>
                    </a:cubicBezTo>
                    <a:cubicBezTo>
                      <a:pt x="32" y="11"/>
                      <a:pt x="31" y="11"/>
                      <a:pt x="30" y="10"/>
                    </a:cubicBezTo>
                    <a:cubicBezTo>
                      <a:pt x="28" y="6"/>
                      <a:pt x="25" y="4"/>
                      <a:pt x="21" y="4"/>
                    </a:cubicBezTo>
                    <a:cubicBezTo>
                      <a:pt x="16" y="4"/>
                      <a:pt x="12" y="8"/>
                      <a:pt x="11" y="13"/>
                    </a:cubicBezTo>
                    <a:cubicBezTo>
                      <a:pt x="11" y="13"/>
                      <a:pt x="10" y="14"/>
                      <a:pt x="9" y="14"/>
                    </a:cubicBezTo>
                    <a:cubicBezTo>
                      <a:pt x="7" y="14"/>
                      <a:pt x="4" y="17"/>
                      <a:pt x="4" y="19"/>
                    </a:cubicBezTo>
                    <a:cubicBezTo>
                      <a:pt x="4" y="22"/>
                      <a:pt x="7" y="25"/>
                      <a:pt x="10" y="25"/>
                    </a:cubicBezTo>
                    <a:cubicBezTo>
                      <a:pt x="11" y="25"/>
                      <a:pt x="12" y="24"/>
                      <a:pt x="13" y="23"/>
                    </a:cubicBezTo>
                    <a:cubicBezTo>
                      <a:pt x="14" y="23"/>
                      <a:pt x="15" y="23"/>
                      <a:pt x="16" y="23"/>
                    </a:cubicBezTo>
                    <a:cubicBezTo>
                      <a:pt x="19" y="25"/>
                      <a:pt x="23" y="25"/>
                      <a:pt x="26" y="23"/>
                    </a:cubicBezTo>
                    <a:cubicBezTo>
                      <a:pt x="27" y="23"/>
                      <a:pt x="27" y="23"/>
                      <a:pt x="27" y="23"/>
                    </a:cubicBezTo>
                    <a:close/>
                  </a:path>
                </a:pathLst>
              </a:custGeom>
              <a:solidFill>
                <a:srgbClr val="15B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62" name="Freeform 14"/>
              <p:cNvSpPr>
                <a:spLocks noEditPoints="1"/>
              </p:cNvSpPr>
              <p:nvPr/>
            </p:nvSpPr>
            <p:spPr bwMode="auto">
              <a:xfrm>
                <a:off x="9585325" y="3487738"/>
                <a:ext cx="315913" cy="419100"/>
              </a:xfrm>
              <a:custGeom>
                <a:avLst/>
                <a:gdLst>
                  <a:gd name="T0" fmla="*/ 71 w 81"/>
                  <a:gd name="T1" fmla="*/ 6 h 109"/>
                  <a:gd name="T2" fmla="*/ 76 w 81"/>
                  <a:gd name="T3" fmla="*/ 10 h 109"/>
                  <a:gd name="T4" fmla="*/ 76 w 81"/>
                  <a:gd name="T5" fmla="*/ 99 h 109"/>
                  <a:gd name="T6" fmla="*/ 71 w 81"/>
                  <a:gd name="T7" fmla="*/ 103 h 109"/>
                  <a:gd name="T8" fmla="*/ 10 w 81"/>
                  <a:gd name="T9" fmla="*/ 103 h 109"/>
                  <a:gd name="T10" fmla="*/ 6 w 81"/>
                  <a:gd name="T11" fmla="*/ 99 h 109"/>
                  <a:gd name="T12" fmla="*/ 6 w 81"/>
                  <a:gd name="T13" fmla="*/ 10 h 109"/>
                  <a:gd name="T14" fmla="*/ 10 w 81"/>
                  <a:gd name="T15" fmla="*/ 6 h 109"/>
                  <a:gd name="T16" fmla="*/ 71 w 81"/>
                  <a:gd name="T17" fmla="*/ 6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6"/>
                    </a:moveTo>
                    <a:cubicBezTo>
                      <a:pt x="74" y="6"/>
                      <a:pt x="76" y="7"/>
                      <a:pt x="76" y="10"/>
                    </a:cubicBezTo>
                    <a:cubicBezTo>
                      <a:pt x="76" y="99"/>
                      <a:pt x="76" y="99"/>
                      <a:pt x="76" y="99"/>
                    </a:cubicBezTo>
                    <a:cubicBezTo>
                      <a:pt x="76" y="102"/>
                      <a:pt x="74" y="103"/>
                      <a:pt x="71" y="103"/>
                    </a:cubicBezTo>
                    <a:cubicBezTo>
                      <a:pt x="10" y="103"/>
                      <a:pt x="10" y="103"/>
                      <a:pt x="10" y="103"/>
                    </a:cubicBezTo>
                    <a:cubicBezTo>
                      <a:pt x="8" y="103"/>
                      <a:pt x="6" y="102"/>
                      <a:pt x="6" y="99"/>
                    </a:cubicBezTo>
                    <a:cubicBezTo>
                      <a:pt x="6" y="10"/>
                      <a:pt x="6" y="10"/>
                      <a:pt x="6" y="10"/>
                    </a:cubicBezTo>
                    <a:cubicBezTo>
                      <a:pt x="6" y="7"/>
                      <a:pt x="8" y="6"/>
                      <a:pt x="10" y="6"/>
                    </a:cubicBezTo>
                    <a:cubicBezTo>
                      <a:pt x="71" y="6"/>
                      <a:pt x="71" y="6"/>
                      <a:pt x="71" y="6"/>
                    </a:cubicBezTo>
                    <a:moveTo>
                      <a:pt x="71" y="0"/>
                    </a:moveTo>
                    <a:cubicBezTo>
                      <a:pt x="10" y="0"/>
                      <a:pt x="10" y="0"/>
                      <a:pt x="10" y="0"/>
                    </a:cubicBezTo>
                    <a:cubicBezTo>
                      <a:pt x="5" y="0"/>
                      <a:pt x="0" y="4"/>
                      <a:pt x="0" y="10"/>
                    </a:cubicBezTo>
                    <a:cubicBezTo>
                      <a:pt x="0" y="99"/>
                      <a:pt x="0" y="99"/>
                      <a:pt x="0" y="99"/>
                    </a:cubicBezTo>
                    <a:cubicBezTo>
                      <a:pt x="0" y="105"/>
                      <a:pt x="5" y="109"/>
                      <a:pt x="10" y="109"/>
                    </a:cubicBezTo>
                    <a:cubicBezTo>
                      <a:pt x="71" y="109"/>
                      <a:pt x="71" y="109"/>
                      <a:pt x="71" y="109"/>
                    </a:cubicBezTo>
                    <a:cubicBezTo>
                      <a:pt x="77" y="109"/>
                      <a:pt x="81" y="105"/>
                      <a:pt x="81" y="99"/>
                    </a:cubicBezTo>
                    <a:cubicBezTo>
                      <a:pt x="81" y="10"/>
                      <a:pt x="81" y="10"/>
                      <a:pt x="81" y="10"/>
                    </a:cubicBezTo>
                    <a:cubicBezTo>
                      <a:pt x="81" y="4"/>
                      <a:pt x="77" y="0"/>
                      <a:pt x="71" y="0"/>
                    </a:cubicBez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63" name="Oval 15"/>
              <p:cNvSpPr>
                <a:spLocks noChangeArrowheads="1"/>
              </p:cNvSpPr>
              <p:nvPr/>
            </p:nvSpPr>
            <p:spPr bwMode="auto">
              <a:xfrm>
                <a:off x="9620250"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64" name="Oval 16"/>
              <p:cNvSpPr>
                <a:spLocks noChangeArrowheads="1"/>
              </p:cNvSpPr>
              <p:nvPr/>
            </p:nvSpPr>
            <p:spPr bwMode="auto">
              <a:xfrm>
                <a:off x="9834563"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grpSp>
        <p:grpSp>
          <p:nvGrpSpPr>
            <p:cNvPr id="265" name="组合 264"/>
            <p:cNvGrpSpPr/>
            <p:nvPr/>
          </p:nvGrpSpPr>
          <p:grpSpPr>
            <a:xfrm>
              <a:off x="3938441" y="5118685"/>
              <a:ext cx="315913" cy="419100"/>
              <a:chOff x="9585325" y="3487738"/>
              <a:chExt cx="315913" cy="419100"/>
            </a:xfrm>
          </p:grpSpPr>
          <p:sp>
            <p:nvSpPr>
              <p:cNvPr id="266" name="Freeform 13"/>
              <p:cNvSpPr>
                <a:spLocks noEditPoints="1"/>
              </p:cNvSpPr>
              <p:nvPr/>
            </p:nvSpPr>
            <p:spPr bwMode="auto">
              <a:xfrm>
                <a:off x="9659938" y="3641726"/>
                <a:ext cx="171450" cy="115888"/>
              </a:xfrm>
              <a:custGeom>
                <a:avLst/>
                <a:gdLst>
                  <a:gd name="T0" fmla="*/ 33 w 44"/>
                  <a:gd name="T1" fmla="*/ 29 h 30"/>
                  <a:gd name="T2" fmla="*/ 27 w 44"/>
                  <a:gd name="T3" fmla="*/ 28 h 30"/>
                  <a:gd name="T4" fmla="*/ 15 w 44"/>
                  <a:gd name="T5" fmla="*/ 28 h 30"/>
                  <a:gd name="T6" fmla="*/ 10 w 44"/>
                  <a:gd name="T7" fmla="*/ 29 h 30"/>
                  <a:gd name="T8" fmla="*/ 0 w 44"/>
                  <a:gd name="T9" fmla="*/ 19 h 30"/>
                  <a:gd name="T10" fmla="*/ 7 w 44"/>
                  <a:gd name="T11" fmla="*/ 10 h 30"/>
                  <a:gd name="T12" fmla="*/ 21 w 44"/>
                  <a:gd name="T13" fmla="*/ 0 h 30"/>
                  <a:gd name="T14" fmla="*/ 33 w 44"/>
                  <a:gd name="T15" fmla="*/ 7 h 30"/>
                  <a:gd name="T16" fmla="*/ 44 w 44"/>
                  <a:gd name="T17" fmla="*/ 18 h 30"/>
                  <a:gd name="T18" fmla="*/ 33 w 44"/>
                  <a:gd name="T19" fmla="*/ 29 h 30"/>
                  <a:gd name="T20" fmla="*/ 27 w 44"/>
                  <a:gd name="T21" fmla="*/ 23 h 30"/>
                  <a:gd name="T22" fmla="*/ 29 w 44"/>
                  <a:gd name="T23" fmla="*/ 23 h 30"/>
                  <a:gd name="T24" fmla="*/ 33 w 44"/>
                  <a:gd name="T25" fmla="*/ 25 h 30"/>
                  <a:gd name="T26" fmla="*/ 40 w 44"/>
                  <a:gd name="T27" fmla="*/ 18 h 30"/>
                  <a:gd name="T28" fmla="*/ 33 w 44"/>
                  <a:gd name="T29" fmla="*/ 11 h 30"/>
                  <a:gd name="T30" fmla="*/ 30 w 44"/>
                  <a:gd name="T31" fmla="*/ 10 h 30"/>
                  <a:gd name="T32" fmla="*/ 21 w 44"/>
                  <a:gd name="T33" fmla="*/ 4 h 30"/>
                  <a:gd name="T34" fmla="*/ 11 w 44"/>
                  <a:gd name="T35" fmla="*/ 13 h 30"/>
                  <a:gd name="T36" fmla="*/ 9 w 44"/>
                  <a:gd name="T37" fmla="*/ 14 h 30"/>
                  <a:gd name="T38" fmla="*/ 4 w 44"/>
                  <a:gd name="T39" fmla="*/ 19 h 30"/>
                  <a:gd name="T40" fmla="*/ 10 w 44"/>
                  <a:gd name="T41" fmla="*/ 25 h 30"/>
                  <a:gd name="T42" fmla="*/ 13 w 44"/>
                  <a:gd name="T43" fmla="*/ 23 h 30"/>
                  <a:gd name="T44" fmla="*/ 16 w 44"/>
                  <a:gd name="T45" fmla="*/ 23 h 30"/>
                  <a:gd name="T46" fmla="*/ 26 w 44"/>
                  <a:gd name="T47" fmla="*/ 23 h 30"/>
                  <a:gd name="T48" fmla="*/ 27 w 44"/>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30">
                    <a:moveTo>
                      <a:pt x="33" y="29"/>
                    </a:moveTo>
                    <a:cubicBezTo>
                      <a:pt x="31" y="29"/>
                      <a:pt x="29" y="29"/>
                      <a:pt x="27" y="28"/>
                    </a:cubicBezTo>
                    <a:cubicBezTo>
                      <a:pt x="23" y="30"/>
                      <a:pt x="19" y="30"/>
                      <a:pt x="15" y="28"/>
                    </a:cubicBezTo>
                    <a:cubicBezTo>
                      <a:pt x="13" y="29"/>
                      <a:pt x="11" y="29"/>
                      <a:pt x="10" y="29"/>
                    </a:cubicBezTo>
                    <a:cubicBezTo>
                      <a:pt x="4" y="29"/>
                      <a:pt x="0" y="25"/>
                      <a:pt x="0" y="19"/>
                    </a:cubicBezTo>
                    <a:cubicBezTo>
                      <a:pt x="0" y="15"/>
                      <a:pt x="3" y="11"/>
                      <a:pt x="7" y="10"/>
                    </a:cubicBezTo>
                    <a:cubicBezTo>
                      <a:pt x="9" y="4"/>
                      <a:pt x="15" y="0"/>
                      <a:pt x="21" y="0"/>
                    </a:cubicBezTo>
                    <a:cubicBezTo>
                      <a:pt x="26" y="0"/>
                      <a:pt x="31" y="2"/>
                      <a:pt x="33" y="7"/>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7" y="25"/>
                      <a:pt x="40" y="22"/>
                      <a:pt x="40" y="18"/>
                    </a:cubicBezTo>
                    <a:cubicBezTo>
                      <a:pt x="40" y="14"/>
                      <a:pt x="37" y="11"/>
                      <a:pt x="33" y="11"/>
                    </a:cubicBezTo>
                    <a:cubicBezTo>
                      <a:pt x="32" y="11"/>
                      <a:pt x="31" y="11"/>
                      <a:pt x="30" y="10"/>
                    </a:cubicBezTo>
                    <a:cubicBezTo>
                      <a:pt x="28" y="6"/>
                      <a:pt x="25" y="4"/>
                      <a:pt x="21" y="4"/>
                    </a:cubicBezTo>
                    <a:cubicBezTo>
                      <a:pt x="16" y="4"/>
                      <a:pt x="12" y="8"/>
                      <a:pt x="11" y="13"/>
                    </a:cubicBezTo>
                    <a:cubicBezTo>
                      <a:pt x="11" y="13"/>
                      <a:pt x="10" y="14"/>
                      <a:pt x="9" y="14"/>
                    </a:cubicBezTo>
                    <a:cubicBezTo>
                      <a:pt x="7" y="14"/>
                      <a:pt x="4" y="17"/>
                      <a:pt x="4" y="19"/>
                    </a:cubicBezTo>
                    <a:cubicBezTo>
                      <a:pt x="4" y="22"/>
                      <a:pt x="7" y="25"/>
                      <a:pt x="10" y="25"/>
                    </a:cubicBezTo>
                    <a:cubicBezTo>
                      <a:pt x="11" y="25"/>
                      <a:pt x="12" y="24"/>
                      <a:pt x="13" y="23"/>
                    </a:cubicBezTo>
                    <a:cubicBezTo>
                      <a:pt x="14" y="23"/>
                      <a:pt x="15" y="23"/>
                      <a:pt x="16" y="23"/>
                    </a:cubicBezTo>
                    <a:cubicBezTo>
                      <a:pt x="19" y="25"/>
                      <a:pt x="23" y="25"/>
                      <a:pt x="26" y="23"/>
                    </a:cubicBezTo>
                    <a:cubicBezTo>
                      <a:pt x="27" y="23"/>
                      <a:pt x="27" y="23"/>
                      <a:pt x="27" y="23"/>
                    </a:cubicBezTo>
                    <a:close/>
                  </a:path>
                </a:pathLst>
              </a:custGeom>
              <a:solidFill>
                <a:srgbClr val="15B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67" name="Freeform 14"/>
              <p:cNvSpPr>
                <a:spLocks noEditPoints="1"/>
              </p:cNvSpPr>
              <p:nvPr/>
            </p:nvSpPr>
            <p:spPr bwMode="auto">
              <a:xfrm>
                <a:off x="9585325" y="3487738"/>
                <a:ext cx="315913" cy="419100"/>
              </a:xfrm>
              <a:custGeom>
                <a:avLst/>
                <a:gdLst>
                  <a:gd name="T0" fmla="*/ 71 w 81"/>
                  <a:gd name="T1" fmla="*/ 6 h 109"/>
                  <a:gd name="T2" fmla="*/ 76 w 81"/>
                  <a:gd name="T3" fmla="*/ 10 h 109"/>
                  <a:gd name="T4" fmla="*/ 76 w 81"/>
                  <a:gd name="T5" fmla="*/ 99 h 109"/>
                  <a:gd name="T6" fmla="*/ 71 w 81"/>
                  <a:gd name="T7" fmla="*/ 103 h 109"/>
                  <a:gd name="T8" fmla="*/ 10 w 81"/>
                  <a:gd name="T9" fmla="*/ 103 h 109"/>
                  <a:gd name="T10" fmla="*/ 6 w 81"/>
                  <a:gd name="T11" fmla="*/ 99 h 109"/>
                  <a:gd name="T12" fmla="*/ 6 w 81"/>
                  <a:gd name="T13" fmla="*/ 10 h 109"/>
                  <a:gd name="T14" fmla="*/ 10 w 81"/>
                  <a:gd name="T15" fmla="*/ 6 h 109"/>
                  <a:gd name="T16" fmla="*/ 71 w 81"/>
                  <a:gd name="T17" fmla="*/ 6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6"/>
                    </a:moveTo>
                    <a:cubicBezTo>
                      <a:pt x="74" y="6"/>
                      <a:pt x="76" y="7"/>
                      <a:pt x="76" y="10"/>
                    </a:cubicBezTo>
                    <a:cubicBezTo>
                      <a:pt x="76" y="99"/>
                      <a:pt x="76" y="99"/>
                      <a:pt x="76" y="99"/>
                    </a:cubicBezTo>
                    <a:cubicBezTo>
                      <a:pt x="76" y="102"/>
                      <a:pt x="74" y="103"/>
                      <a:pt x="71" y="103"/>
                    </a:cubicBezTo>
                    <a:cubicBezTo>
                      <a:pt x="10" y="103"/>
                      <a:pt x="10" y="103"/>
                      <a:pt x="10" y="103"/>
                    </a:cubicBezTo>
                    <a:cubicBezTo>
                      <a:pt x="8" y="103"/>
                      <a:pt x="6" y="102"/>
                      <a:pt x="6" y="99"/>
                    </a:cubicBezTo>
                    <a:cubicBezTo>
                      <a:pt x="6" y="10"/>
                      <a:pt x="6" y="10"/>
                      <a:pt x="6" y="10"/>
                    </a:cubicBezTo>
                    <a:cubicBezTo>
                      <a:pt x="6" y="7"/>
                      <a:pt x="8" y="6"/>
                      <a:pt x="10" y="6"/>
                    </a:cubicBezTo>
                    <a:cubicBezTo>
                      <a:pt x="71" y="6"/>
                      <a:pt x="71" y="6"/>
                      <a:pt x="71" y="6"/>
                    </a:cubicBezTo>
                    <a:moveTo>
                      <a:pt x="71" y="0"/>
                    </a:moveTo>
                    <a:cubicBezTo>
                      <a:pt x="10" y="0"/>
                      <a:pt x="10" y="0"/>
                      <a:pt x="10" y="0"/>
                    </a:cubicBezTo>
                    <a:cubicBezTo>
                      <a:pt x="5" y="0"/>
                      <a:pt x="0" y="4"/>
                      <a:pt x="0" y="10"/>
                    </a:cubicBezTo>
                    <a:cubicBezTo>
                      <a:pt x="0" y="99"/>
                      <a:pt x="0" y="99"/>
                      <a:pt x="0" y="99"/>
                    </a:cubicBezTo>
                    <a:cubicBezTo>
                      <a:pt x="0" y="105"/>
                      <a:pt x="5" y="109"/>
                      <a:pt x="10" y="109"/>
                    </a:cubicBezTo>
                    <a:cubicBezTo>
                      <a:pt x="71" y="109"/>
                      <a:pt x="71" y="109"/>
                      <a:pt x="71" y="109"/>
                    </a:cubicBezTo>
                    <a:cubicBezTo>
                      <a:pt x="77" y="109"/>
                      <a:pt x="81" y="105"/>
                      <a:pt x="81" y="99"/>
                    </a:cubicBezTo>
                    <a:cubicBezTo>
                      <a:pt x="81" y="10"/>
                      <a:pt x="81" y="10"/>
                      <a:pt x="81" y="10"/>
                    </a:cubicBezTo>
                    <a:cubicBezTo>
                      <a:pt x="81" y="4"/>
                      <a:pt x="77" y="0"/>
                      <a:pt x="71" y="0"/>
                    </a:cubicBez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68" name="Oval 15"/>
              <p:cNvSpPr>
                <a:spLocks noChangeArrowheads="1"/>
              </p:cNvSpPr>
              <p:nvPr/>
            </p:nvSpPr>
            <p:spPr bwMode="auto">
              <a:xfrm>
                <a:off x="9620250"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69" name="Oval 16"/>
              <p:cNvSpPr>
                <a:spLocks noChangeArrowheads="1"/>
              </p:cNvSpPr>
              <p:nvPr/>
            </p:nvSpPr>
            <p:spPr bwMode="auto">
              <a:xfrm>
                <a:off x="9834563"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grpSp>
        <p:grpSp>
          <p:nvGrpSpPr>
            <p:cNvPr id="270" name="组合 269"/>
            <p:cNvGrpSpPr/>
            <p:nvPr/>
          </p:nvGrpSpPr>
          <p:grpSpPr>
            <a:xfrm>
              <a:off x="4708992" y="5111338"/>
              <a:ext cx="315913" cy="419100"/>
              <a:chOff x="9585325" y="3487738"/>
              <a:chExt cx="315913" cy="419100"/>
            </a:xfrm>
          </p:grpSpPr>
          <p:sp>
            <p:nvSpPr>
              <p:cNvPr id="271" name="Freeform 13"/>
              <p:cNvSpPr>
                <a:spLocks noEditPoints="1"/>
              </p:cNvSpPr>
              <p:nvPr/>
            </p:nvSpPr>
            <p:spPr bwMode="auto">
              <a:xfrm>
                <a:off x="9659938" y="3641726"/>
                <a:ext cx="171450" cy="115888"/>
              </a:xfrm>
              <a:custGeom>
                <a:avLst/>
                <a:gdLst>
                  <a:gd name="T0" fmla="*/ 33 w 44"/>
                  <a:gd name="T1" fmla="*/ 29 h 30"/>
                  <a:gd name="T2" fmla="*/ 27 w 44"/>
                  <a:gd name="T3" fmla="*/ 28 h 30"/>
                  <a:gd name="T4" fmla="*/ 15 w 44"/>
                  <a:gd name="T5" fmla="*/ 28 h 30"/>
                  <a:gd name="T6" fmla="*/ 10 w 44"/>
                  <a:gd name="T7" fmla="*/ 29 h 30"/>
                  <a:gd name="T8" fmla="*/ 0 w 44"/>
                  <a:gd name="T9" fmla="*/ 19 h 30"/>
                  <a:gd name="T10" fmla="*/ 7 w 44"/>
                  <a:gd name="T11" fmla="*/ 10 h 30"/>
                  <a:gd name="T12" fmla="*/ 21 w 44"/>
                  <a:gd name="T13" fmla="*/ 0 h 30"/>
                  <a:gd name="T14" fmla="*/ 33 w 44"/>
                  <a:gd name="T15" fmla="*/ 7 h 30"/>
                  <a:gd name="T16" fmla="*/ 44 w 44"/>
                  <a:gd name="T17" fmla="*/ 18 h 30"/>
                  <a:gd name="T18" fmla="*/ 33 w 44"/>
                  <a:gd name="T19" fmla="*/ 29 h 30"/>
                  <a:gd name="T20" fmla="*/ 27 w 44"/>
                  <a:gd name="T21" fmla="*/ 23 h 30"/>
                  <a:gd name="T22" fmla="*/ 29 w 44"/>
                  <a:gd name="T23" fmla="*/ 23 h 30"/>
                  <a:gd name="T24" fmla="*/ 33 w 44"/>
                  <a:gd name="T25" fmla="*/ 25 h 30"/>
                  <a:gd name="T26" fmla="*/ 40 w 44"/>
                  <a:gd name="T27" fmla="*/ 18 h 30"/>
                  <a:gd name="T28" fmla="*/ 33 w 44"/>
                  <a:gd name="T29" fmla="*/ 11 h 30"/>
                  <a:gd name="T30" fmla="*/ 30 w 44"/>
                  <a:gd name="T31" fmla="*/ 10 h 30"/>
                  <a:gd name="T32" fmla="*/ 21 w 44"/>
                  <a:gd name="T33" fmla="*/ 4 h 30"/>
                  <a:gd name="T34" fmla="*/ 11 w 44"/>
                  <a:gd name="T35" fmla="*/ 13 h 30"/>
                  <a:gd name="T36" fmla="*/ 9 w 44"/>
                  <a:gd name="T37" fmla="*/ 14 h 30"/>
                  <a:gd name="T38" fmla="*/ 4 w 44"/>
                  <a:gd name="T39" fmla="*/ 19 h 30"/>
                  <a:gd name="T40" fmla="*/ 10 w 44"/>
                  <a:gd name="T41" fmla="*/ 25 h 30"/>
                  <a:gd name="T42" fmla="*/ 13 w 44"/>
                  <a:gd name="T43" fmla="*/ 23 h 30"/>
                  <a:gd name="T44" fmla="*/ 16 w 44"/>
                  <a:gd name="T45" fmla="*/ 23 h 30"/>
                  <a:gd name="T46" fmla="*/ 26 w 44"/>
                  <a:gd name="T47" fmla="*/ 23 h 30"/>
                  <a:gd name="T48" fmla="*/ 27 w 44"/>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30">
                    <a:moveTo>
                      <a:pt x="33" y="29"/>
                    </a:moveTo>
                    <a:cubicBezTo>
                      <a:pt x="31" y="29"/>
                      <a:pt x="29" y="29"/>
                      <a:pt x="27" y="28"/>
                    </a:cubicBezTo>
                    <a:cubicBezTo>
                      <a:pt x="23" y="30"/>
                      <a:pt x="19" y="30"/>
                      <a:pt x="15" y="28"/>
                    </a:cubicBezTo>
                    <a:cubicBezTo>
                      <a:pt x="13" y="29"/>
                      <a:pt x="11" y="29"/>
                      <a:pt x="10" y="29"/>
                    </a:cubicBezTo>
                    <a:cubicBezTo>
                      <a:pt x="4" y="29"/>
                      <a:pt x="0" y="25"/>
                      <a:pt x="0" y="19"/>
                    </a:cubicBezTo>
                    <a:cubicBezTo>
                      <a:pt x="0" y="15"/>
                      <a:pt x="3" y="11"/>
                      <a:pt x="7" y="10"/>
                    </a:cubicBezTo>
                    <a:cubicBezTo>
                      <a:pt x="9" y="4"/>
                      <a:pt x="15" y="0"/>
                      <a:pt x="21" y="0"/>
                    </a:cubicBezTo>
                    <a:cubicBezTo>
                      <a:pt x="26" y="0"/>
                      <a:pt x="31" y="2"/>
                      <a:pt x="33" y="7"/>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7" y="25"/>
                      <a:pt x="40" y="22"/>
                      <a:pt x="40" y="18"/>
                    </a:cubicBezTo>
                    <a:cubicBezTo>
                      <a:pt x="40" y="14"/>
                      <a:pt x="37" y="11"/>
                      <a:pt x="33" y="11"/>
                    </a:cubicBezTo>
                    <a:cubicBezTo>
                      <a:pt x="32" y="11"/>
                      <a:pt x="31" y="11"/>
                      <a:pt x="30" y="10"/>
                    </a:cubicBezTo>
                    <a:cubicBezTo>
                      <a:pt x="28" y="6"/>
                      <a:pt x="25" y="4"/>
                      <a:pt x="21" y="4"/>
                    </a:cubicBezTo>
                    <a:cubicBezTo>
                      <a:pt x="16" y="4"/>
                      <a:pt x="12" y="8"/>
                      <a:pt x="11" y="13"/>
                    </a:cubicBezTo>
                    <a:cubicBezTo>
                      <a:pt x="11" y="13"/>
                      <a:pt x="10" y="14"/>
                      <a:pt x="9" y="14"/>
                    </a:cubicBezTo>
                    <a:cubicBezTo>
                      <a:pt x="7" y="14"/>
                      <a:pt x="4" y="17"/>
                      <a:pt x="4" y="19"/>
                    </a:cubicBezTo>
                    <a:cubicBezTo>
                      <a:pt x="4" y="22"/>
                      <a:pt x="7" y="25"/>
                      <a:pt x="10" y="25"/>
                    </a:cubicBezTo>
                    <a:cubicBezTo>
                      <a:pt x="11" y="25"/>
                      <a:pt x="12" y="24"/>
                      <a:pt x="13" y="23"/>
                    </a:cubicBezTo>
                    <a:cubicBezTo>
                      <a:pt x="14" y="23"/>
                      <a:pt x="15" y="23"/>
                      <a:pt x="16" y="23"/>
                    </a:cubicBezTo>
                    <a:cubicBezTo>
                      <a:pt x="19" y="25"/>
                      <a:pt x="23" y="25"/>
                      <a:pt x="26" y="23"/>
                    </a:cubicBezTo>
                    <a:cubicBezTo>
                      <a:pt x="27" y="23"/>
                      <a:pt x="27" y="23"/>
                      <a:pt x="27" y="23"/>
                    </a:cubicBezTo>
                    <a:close/>
                  </a:path>
                </a:pathLst>
              </a:custGeom>
              <a:solidFill>
                <a:srgbClr val="15B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72" name="Freeform 14"/>
              <p:cNvSpPr>
                <a:spLocks noEditPoints="1"/>
              </p:cNvSpPr>
              <p:nvPr/>
            </p:nvSpPr>
            <p:spPr bwMode="auto">
              <a:xfrm>
                <a:off x="9585325" y="3487738"/>
                <a:ext cx="315913" cy="419100"/>
              </a:xfrm>
              <a:custGeom>
                <a:avLst/>
                <a:gdLst>
                  <a:gd name="T0" fmla="*/ 71 w 81"/>
                  <a:gd name="T1" fmla="*/ 6 h 109"/>
                  <a:gd name="T2" fmla="*/ 76 w 81"/>
                  <a:gd name="T3" fmla="*/ 10 h 109"/>
                  <a:gd name="T4" fmla="*/ 76 w 81"/>
                  <a:gd name="T5" fmla="*/ 99 h 109"/>
                  <a:gd name="T6" fmla="*/ 71 w 81"/>
                  <a:gd name="T7" fmla="*/ 103 h 109"/>
                  <a:gd name="T8" fmla="*/ 10 w 81"/>
                  <a:gd name="T9" fmla="*/ 103 h 109"/>
                  <a:gd name="T10" fmla="*/ 6 w 81"/>
                  <a:gd name="T11" fmla="*/ 99 h 109"/>
                  <a:gd name="T12" fmla="*/ 6 w 81"/>
                  <a:gd name="T13" fmla="*/ 10 h 109"/>
                  <a:gd name="T14" fmla="*/ 10 w 81"/>
                  <a:gd name="T15" fmla="*/ 6 h 109"/>
                  <a:gd name="T16" fmla="*/ 71 w 81"/>
                  <a:gd name="T17" fmla="*/ 6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6"/>
                    </a:moveTo>
                    <a:cubicBezTo>
                      <a:pt x="74" y="6"/>
                      <a:pt x="76" y="7"/>
                      <a:pt x="76" y="10"/>
                    </a:cubicBezTo>
                    <a:cubicBezTo>
                      <a:pt x="76" y="99"/>
                      <a:pt x="76" y="99"/>
                      <a:pt x="76" y="99"/>
                    </a:cubicBezTo>
                    <a:cubicBezTo>
                      <a:pt x="76" y="102"/>
                      <a:pt x="74" y="103"/>
                      <a:pt x="71" y="103"/>
                    </a:cubicBezTo>
                    <a:cubicBezTo>
                      <a:pt x="10" y="103"/>
                      <a:pt x="10" y="103"/>
                      <a:pt x="10" y="103"/>
                    </a:cubicBezTo>
                    <a:cubicBezTo>
                      <a:pt x="8" y="103"/>
                      <a:pt x="6" y="102"/>
                      <a:pt x="6" y="99"/>
                    </a:cubicBezTo>
                    <a:cubicBezTo>
                      <a:pt x="6" y="10"/>
                      <a:pt x="6" y="10"/>
                      <a:pt x="6" y="10"/>
                    </a:cubicBezTo>
                    <a:cubicBezTo>
                      <a:pt x="6" y="7"/>
                      <a:pt x="8" y="6"/>
                      <a:pt x="10" y="6"/>
                    </a:cubicBezTo>
                    <a:cubicBezTo>
                      <a:pt x="71" y="6"/>
                      <a:pt x="71" y="6"/>
                      <a:pt x="71" y="6"/>
                    </a:cubicBezTo>
                    <a:moveTo>
                      <a:pt x="71" y="0"/>
                    </a:moveTo>
                    <a:cubicBezTo>
                      <a:pt x="10" y="0"/>
                      <a:pt x="10" y="0"/>
                      <a:pt x="10" y="0"/>
                    </a:cubicBezTo>
                    <a:cubicBezTo>
                      <a:pt x="5" y="0"/>
                      <a:pt x="0" y="4"/>
                      <a:pt x="0" y="10"/>
                    </a:cubicBezTo>
                    <a:cubicBezTo>
                      <a:pt x="0" y="99"/>
                      <a:pt x="0" y="99"/>
                      <a:pt x="0" y="99"/>
                    </a:cubicBezTo>
                    <a:cubicBezTo>
                      <a:pt x="0" y="105"/>
                      <a:pt x="5" y="109"/>
                      <a:pt x="10" y="109"/>
                    </a:cubicBezTo>
                    <a:cubicBezTo>
                      <a:pt x="71" y="109"/>
                      <a:pt x="71" y="109"/>
                      <a:pt x="71" y="109"/>
                    </a:cubicBezTo>
                    <a:cubicBezTo>
                      <a:pt x="77" y="109"/>
                      <a:pt x="81" y="105"/>
                      <a:pt x="81" y="99"/>
                    </a:cubicBezTo>
                    <a:cubicBezTo>
                      <a:pt x="81" y="10"/>
                      <a:pt x="81" y="10"/>
                      <a:pt x="81" y="10"/>
                    </a:cubicBezTo>
                    <a:cubicBezTo>
                      <a:pt x="81" y="4"/>
                      <a:pt x="77" y="0"/>
                      <a:pt x="71" y="0"/>
                    </a:cubicBezTo>
                    <a:close/>
                  </a:path>
                </a:pathLst>
              </a:cu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73" name="Oval 15"/>
              <p:cNvSpPr>
                <a:spLocks noChangeArrowheads="1"/>
              </p:cNvSpPr>
              <p:nvPr/>
            </p:nvSpPr>
            <p:spPr bwMode="auto">
              <a:xfrm>
                <a:off x="9620250"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sp>
            <p:nvSpPr>
              <p:cNvPr id="274" name="Oval 16"/>
              <p:cNvSpPr>
                <a:spLocks noChangeArrowheads="1"/>
              </p:cNvSpPr>
              <p:nvPr/>
            </p:nvSpPr>
            <p:spPr bwMode="auto">
              <a:xfrm>
                <a:off x="9834563" y="3533776"/>
                <a:ext cx="31750" cy="26988"/>
              </a:xfrm>
              <a:prstGeom prst="ellipse">
                <a:avLst/>
              </a:prstGeom>
              <a:solidFill>
                <a:srgbClr val="454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ctr"/>
                <a:endParaRPr lang="en-US" altLang="zh-CN">
                  <a:solidFill>
                    <a:prstClr val="black"/>
                  </a:solidFill>
                  <a:latin typeface="Arial" panose="020B0604020202020204" pitchFamily="34" charset="0"/>
                  <a:ea typeface="微软雅黑" panose="020B0503020204020204" pitchFamily="34" charset="-122"/>
                </a:endParaRPr>
              </a:p>
            </p:txBody>
          </p:sp>
        </p:grpSp>
        <p:sp>
          <p:nvSpPr>
            <p:cNvPr id="276" name="文本框 712"/>
            <p:cNvSpPr txBox="1"/>
            <p:nvPr/>
          </p:nvSpPr>
          <p:spPr>
            <a:xfrm>
              <a:off x="5480545" y="4985663"/>
              <a:ext cx="182855" cy="153888"/>
            </a:xfrm>
            <a:prstGeom prst="rect">
              <a:avLst/>
            </a:prstGeom>
            <a:noFill/>
          </p:spPr>
          <p:txBody>
            <a:bodyPr wrap="square" lIns="0" tIns="0" rIns="0" bIns="0" rtlCol="0">
              <a:noAutofit/>
            </a:bodyPr>
            <a:lstStyle/>
            <a:p>
              <a:pPr algn="ctr" defTabSz="914400" fontAlgn="ctr"/>
              <a:r>
                <a:rPr lang="en-US" sz="1000">
                  <a:solidFill>
                    <a:srgbClr val="000000"/>
                  </a:solidFill>
                  <a:latin typeface="Arial" panose="020B0604020202020204" pitchFamily="34" charset="0"/>
                </a:rPr>
                <a:t>......</a:t>
              </a:r>
            </a:p>
          </p:txBody>
        </p:sp>
      </p:grpSp>
      <p:sp>
        <p:nvSpPr>
          <p:cNvPr id="277" name="矩形 276"/>
          <p:cNvSpPr/>
          <p:nvPr/>
        </p:nvSpPr>
        <p:spPr>
          <a:xfrm>
            <a:off x="553696" y="1845318"/>
            <a:ext cx="5367131" cy="1827785"/>
          </a:xfrm>
          <a:prstGeom prst="rect">
            <a:avLst/>
          </a:prstGeom>
          <a:solidFill>
            <a:srgbClr val="0070C0">
              <a:alpha val="10196"/>
            </a:srgbClr>
          </a:solidFill>
          <a:ln>
            <a:noFill/>
          </a:ln>
        </p:spPr>
        <p:txBody>
          <a:bodyPr vert="horz" wrap="square" lIns="91416" tIns="45708" rIns="91416" bIns="45708" numCol="1" anchor="t" anchorCtr="0" compatLnSpc="1">
            <a:prstTxWarp prst="textNoShape">
              <a:avLst/>
            </a:prstTxWarp>
            <a:noAutofit/>
          </a:bodyPr>
          <a:lstStyle/>
          <a:p>
            <a:pPr defTabSz="914400" fontAlgn="ctr"/>
            <a:endParaRPr lang="en-US" altLang="zh-CN" sz="1799">
              <a:solidFill>
                <a:prstClr val="black"/>
              </a:solidFill>
              <a:latin typeface="Arial" panose="020B0604020202020204" pitchFamily="34" charset="0"/>
              <a:ea typeface="微软雅黑" panose="020B0503020204020204" pitchFamily="34" charset="-122"/>
            </a:endParaRPr>
          </a:p>
        </p:txBody>
      </p:sp>
      <p:sp>
        <p:nvSpPr>
          <p:cNvPr id="278" name="矩形 277"/>
          <p:cNvSpPr/>
          <p:nvPr/>
        </p:nvSpPr>
        <p:spPr bwMode="auto">
          <a:xfrm>
            <a:off x="870797" y="2427770"/>
            <a:ext cx="4949788" cy="488826"/>
          </a:xfrm>
          <a:prstGeom prst="rect">
            <a:avLst/>
          </a:prstGeom>
          <a:solidFill>
            <a:srgbClr val="4A66AC"/>
          </a:solidFill>
          <a:ln w="12700" cap="flat" cmpd="sng" algn="ctr">
            <a:noFill/>
            <a:prstDash val="solid"/>
            <a:miter lim="800000"/>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279" name="矩形 278"/>
          <p:cNvSpPr/>
          <p:nvPr/>
        </p:nvSpPr>
        <p:spPr bwMode="auto">
          <a:xfrm>
            <a:off x="4637588" y="2497771"/>
            <a:ext cx="877556" cy="315092"/>
          </a:xfrm>
          <a:prstGeom prst="rect">
            <a:avLst/>
          </a:prstGeom>
          <a:noFill/>
          <a:ln w="57150" cap="flat" cmpd="sng" algn="ctr">
            <a:noFill/>
            <a:prstDash val="solid"/>
            <a:tailEnd type="arrow"/>
          </a:ln>
          <a:effectLst/>
        </p:spPr>
        <p:txBody>
          <a:bodyPr wrap="square" lIns="82245" tIns="41121" rIns="82245" bIns="41121" anchor="ctr">
            <a:noAutofit/>
          </a:bodyPr>
          <a:lstStyle/>
          <a:p>
            <a:pPr algn="ctr" defTabSz="914400" eaLnBrk="0" fontAlgn="ctr" hangingPunct="0">
              <a:defRPr/>
            </a:pPr>
            <a:r>
              <a:rPr lang="en-US" sz="1400">
                <a:solidFill>
                  <a:prstClr val="black"/>
                </a:solidFill>
                <a:latin typeface="Arial" panose="020B0604020202020204" pitchFamily="34" charset="0"/>
              </a:rPr>
              <a:t>...</a:t>
            </a:r>
            <a:endParaRPr lang="en-US" altLang="zh-CN" sz="1400" kern="0">
              <a:solidFill>
                <a:prstClr val="black"/>
              </a:solidFill>
              <a:latin typeface="Arial" panose="020B0604020202020204" pitchFamily="34" charset="0"/>
              <a:ea typeface="微软雅黑" panose="020B0503020204020204" pitchFamily="34" charset="-122"/>
              <a:cs typeface="Arial" pitchFamily="34" charset="0"/>
            </a:endParaRPr>
          </a:p>
        </p:txBody>
      </p:sp>
      <p:cxnSp>
        <p:nvCxnSpPr>
          <p:cNvPr id="280" name="肘形连接符 119"/>
          <p:cNvCxnSpPr>
            <a:cxnSpLocks noChangeShapeType="1"/>
          </p:cNvCxnSpPr>
          <p:nvPr/>
        </p:nvCxnSpPr>
        <p:spPr bwMode="auto">
          <a:xfrm flipV="1">
            <a:off x="873615" y="2071962"/>
            <a:ext cx="0" cy="355808"/>
          </a:xfrm>
          <a:prstGeom prst="straightConnector1">
            <a:avLst/>
          </a:prstGeom>
          <a:noFill/>
          <a:ln w="9525" algn="ctr">
            <a:solidFill>
              <a:srgbClr val="00B0F0"/>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81" name="肘形连接符 119"/>
          <p:cNvCxnSpPr>
            <a:cxnSpLocks noChangeShapeType="1"/>
          </p:cNvCxnSpPr>
          <p:nvPr/>
        </p:nvCxnSpPr>
        <p:spPr bwMode="auto">
          <a:xfrm flipV="1">
            <a:off x="1434052" y="2071962"/>
            <a:ext cx="0" cy="355808"/>
          </a:xfrm>
          <a:prstGeom prst="straightConnector1">
            <a:avLst/>
          </a:prstGeom>
          <a:noFill/>
          <a:ln w="9525" algn="ctr">
            <a:solidFill>
              <a:srgbClr val="00B0F0"/>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82" name="肘形连接符 119"/>
          <p:cNvCxnSpPr>
            <a:cxnSpLocks noChangeShapeType="1"/>
          </p:cNvCxnSpPr>
          <p:nvPr/>
        </p:nvCxnSpPr>
        <p:spPr bwMode="auto">
          <a:xfrm flipV="1">
            <a:off x="1998030" y="2071962"/>
            <a:ext cx="0" cy="355808"/>
          </a:xfrm>
          <a:prstGeom prst="straightConnector1">
            <a:avLst/>
          </a:prstGeom>
          <a:noFill/>
          <a:ln w="9525" algn="ctr">
            <a:solidFill>
              <a:srgbClr val="00B0F0"/>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83" name="肘形连接符 119"/>
          <p:cNvCxnSpPr>
            <a:cxnSpLocks noChangeShapeType="1"/>
          </p:cNvCxnSpPr>
          <p:nvPr/>
        </p:nvCxnSpPr>
        <p:spPr bwMode="auto">
          <a:xfrm flipV="1">
            <a:off x="2546945" y="2071962"/>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84" name="肘形连接符 119"/>
          <p:cNvCxnSpPr>
            <a:cxnSpLocks noChangeShapeType="1"/>
          </p:cNvCxnSpPr>
          <p:nvPr/>
        </p:nvCxnSpPr>
        <p:spPr bwMode="auto">
          <a:xfrm flipV="1">
            <a:off x="3134592" y="2071962"/>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85" name="肘形连接符 119"/>
          <p:cNvCxnSpPr>
            <a:cxnSpLocks noChangeShapeType="1"/>
          </p:cNvCxnSpPr>
          <p:nvPr/>
        </p:nvCxnSpPr>
        <p:spPr bwMode="auto">
          <a:xfrm flipV="1">
            <a:off x="3770174" y="2071962"/>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86" name="肘形连接符 119"/>
          <p:cNvCxnSpPr>
            <a:cxnSpLocks noChangeShapeType="1"/>
          </p:cNvCxnSpPr>
          <p:nvPr/>
        </p:nvCxnSpPr>
        <p:spPr bwMode="auto">
          <a:xfrm flipV="1">
            <a:off x="4272818" y="2071962"/>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sp>
        <p:nvSpPr>
          <p:cNvPr id="287" name="矩形 286"/>
          <p:cNvSpPr/>
          <p:nvPr/>
        </p:nvSpPr>
        <p:spPr>
          <a:xfrm>
            <a:off x="807798" y="2086616"/>
            <a:ext cx="493609" cy="267002"/>
          </a:xfrm>
          <a:prstGeom prst="rect">
            <a:avLst/>
          </a:prstGeom>
        </p:spPr>
        <p:txBody>
          <a:bodyPr wrap="square" lIns="96780" tIns="48390" rIns="96780" bIns="48390">
            <a:noAutofit/>
          </a:bodyPr>
          <a:lstStyle/>
          <a:p>
            <a:pPr defTabSz="914400" fontAlgn="ctr"/>
            <a:r>
              <a:rPr lang="en-US" sz="1100">
                <a:solidFill>
                  <a:prstClr val="black"/>
                </a:solidFill>
                <a:latin typeface="Arial" panose="020B0604020202020204" pitchFamily="34" charset="0"/>
              </a:rPr>
              <a:t>Obj1</a:t>
            </a:r>
            <a:endParaRPr lang="en-US">
              <a:solidFill>
                <a:prstClr val="black"/>
              </a:solidFill>
              <a:latin typeface="Arial" panose="020B0604020202020204" pitchFamily="34" charset="0"/>
              <a:ea typeface="微软雅黑" panose="020B0503020204020204" pitchFamily="34" charset="-122"/>
            </a:endParaRPr>
          </a:p>
        </p:txBody>
      </p:sp>
      <p:sp>
        <p:nvSpPr>
          <p:cNvPr id="288" name="矩形 287"/>
          <p:cNvSpPr/>
          <p:nvPr/>
        </p:nvSpPr>
        <p:spPr>
          <a:xfrm>
            <a:off x="1449813" y="2086616"/>
            <a:ext cx="493609" cy="267002"/>
          </a:xfrm>
          <a:prstGeom prst="rect">
            <a:avLst/>
          </a:prstGeom>
        </p:spPr>
        <p:txBody>
          <a:bodyPr wrap="square" lIns="96780" tIns="48390" rIns="96780" bIns="48390">
            <a:noAutofit/>
          </a:bodyPr>
          <a:lstStyle/>
          <a:p>
            <a:pPr defTabSz="914400" fontAlgn="ctr"/>
            <a:r>
              <a:rPr lang="en-US" sz="1100">
                <a:solidFill>
                  <a:prstClr val="black"/>
                </a:solidFill>
                <a:latin typeface="Arial" panose="020B0604020202020204" pitchFamily="34" charset="0"/>
              </a:rPr>
              <a:t>Obj2</a:t>
            </a:r>
            <a:endParaRPr lang="en-US">
              <a:solidFill>
                <a:prstClr val="black"/>
              </a:solidFill>
              <a:latin typeface="Arial" panose="020B0604020202020204" pitchFamily="34" charset="0"/>
              <a:ea typeface="微软雅黑" panose="020B0503020204020204" pitchFamily="34" charset="-122"/>
            </a:endParaRPr>
          </a:p>
        </p:txBody>
      </p:sp>
      <p:sp>
        <p:nvSpPr>
          <p:cNvPr id="289" name="矩形 288"/>
          <p:cNvSpPr/>
          <p:nvPr/>
        </p:nvSpPr>
        <p:spPr>
          <a:xfrm>
            <a:off x="2009056" y="2086616"/>
            <a:ext cx="493609" cy="267002"/>
          </a:xfrm>
          <a:prstGeom prst="rect">
            <a:avLst/>
          </a:prstGeom>
        </p:spPr>
        <p:txBody>
          <a:bodyPr wrap="square" lIns="96780" tIns="48390" rIns="96780" bIns="48390">
            <a:noAutofit/>
          </a:bodyPr>
          <a:lstStyle/>
          <a:p>
            <a:pPr defTabSz="914400" fontAlgn="ctr"/>
            <a:r>
              <a:rPr lang="en-US" sz="1100">
                <a:solidFill>
                  <a:prstClr val="black"/>
                </a:solidFill>
                <a:latin typeface="Arial" panose="020B0604020202020204" pitchFamily="34" charset="0"/>
              </a:rPr>
              <a:t>Obj3</a:t>
            </a:r>
            <a:endParaRPr lang="en-US">
              <a:solidFill>
                <a:prstClr val="black"/>
              </a:solidFill>
              <a:latin typeface="Arial" panose="020B0604020202020204" pitchFamily="34" charset="0"/>
              <a:ea typeface="微软雅黑" panose="020B0503020204020204" pitchFamily="34" charset="-122"/>
            </a:endParaRPr>
          </a:p>
        </p:txBody>
      </p:sp>
      <p:sp>
        <p:nvSpPr>
          <p:cNvPr id="290" name="矩形 289"/>
          <p:cNvSpPr/>
          <p:nvPr/>
        </p:nvSpPr>
        <p:spPr>
          <a:xfrm>
            <a:off x="2591250" y="2086616"/>
            <a:ext cx="493609" cy="267002"/>
          </a:xfrm>
          <a:prstGeom prst="rect">
            <a:avLst/>
          </a:prstGeom>
        </p:spPr>
        <p:txBody>
          <a:bodyPr wrap="square" lIns="96780" tIns="48390" rIns="96780" bIns="48390">
            <a:noAutofit/>
          </a:bodyPr>
          <a:lstStyle/>
          <a:p>
            <a:pPr defTabSz="914400" fontAlgn="ctr"/>
            <a:r>
              <a:rPr lang="en-US" sz="1100">
                <a:solidFill>
                  <a:prstClr val="black"/>
                </a:solidFill>
                <a:latin typeface="Arial" panose="020B0604020202020204" pitchFamily="34" charset="0"/>
              </a:rPr>
              <a:t>Obj4</a:t>
            </a:r>
            <a:endParaRPr lang="en-US">
              <a:solidFill>
                <a:prstClr val="black"/>
              </a:solidFill>
              <a:latin typeface="Arial" panose="020B0604020202020204" pitchFamily="34" charset="0"/>
              <a:ea typeface="微软雅黑" panose="020B0503020204020204" pitchFamily="34" charset="-122"/>
            </a:endParaRPr>
          </a:p>
        </p:txBody>
      </p:sp>
      <p:sp>
        <p:nvSpPr>
          <p:cNvPr id="291" name="矩形 290"/>
          <p:cNvSpPr/>
          <p:nvPr/>
        </p:nvSpPr>
        <p:spPr>
          <a:xfrm>
            <a:off x="3206460" y="2086616"/>
            <a:ext cx="493609" cy="267002"/>
          </a:xfrm>
          <a:prstGeom prst="rect">
            <a:avLst/>
          </a:prstGeom>
        </p:spPr>
        <p:txBody>
          <a:bodyPr wrap="square" lIns="96780" tIns="48390" rIns="96780" bIns="48390">
            <a:noAutofit/>
          </a:bodyPr>
          <a:lstStyle/>
          <a:p>
            <a:pPr defTabSz="914400" fontAlgn="ctr"/>
            <a:r>
              <a:rPr lang="en-US" sz="1100">
                <a:solidFill>
                  <a:prstClr val="black"/>
                </a:solidFill>
                <a:latin typeface="Arial" panose="020B0604020202020204" pitchFamily="34" charset="0"/>
              </a:rPr>
              <a:t>Obj5</a:t>
            </a:r>
            <a:endParaRPr lang="en-US">
              <a:solidFill>
                <a:prstClr val="black"/>
              </a:solidFill>
              <a:latin typeface="Arial" panose="020B0604020202020204" pitchFamily="34" charset="0"/>
              <a:ea typeface="微软雅黑" panose="020B0503020204020204" pitchFamily="34" charset="-122"/>
            </a:endParaRPr>
          </a:p>
        </p:txBody>
      </p:sp>
      <p:sp>
        <p:nvSpPr>
          <p:cNvPr id="292" name="矩形 291"/>
          <p:cNvSpPr/>
          <p:nvPr/>
        </p:nvSpPr>
        <p:spPr>
          <a:xfrm>
            <a:off x="3776645" y="2086616"/>
            <a:ext cx="493609" cy="267002"/>
          </a:xfrm>
          <a:prstGeom prst="rect">
            <a:avLst/>
          </a:prstGeom>
        </p:spPr>
        <p:txBody>
          <a:bodyPr wrap="square" lIns="96780" tIns="48390" rIns="96780" bIns="48390">
            <a:noAutofit/>
          </a:bodyPr>
          <a:lstStyle/>
          <a:p>
            <a:pPr defTabSz="914400" fontAlgn="ctr"/>
            <a:r>
              <a:rPr lang="en-US" sz="1100">
                <a:solidFill>
                  <a:prstClr val="black"/>
                </a:solidFill>
                <a:latin typeface="Arial" panose="020B0604020202020204" pitchFamily="34" charset="0"/>
              </a:rPr>
              <a:t>Obj6</a:t>
            </a:r>
            <a:endParaRPr lang="en-US">
              <a:solidFill>
                <a:prstClr val="black"/>
              </a:solidFill>
              <a:latin typeface="Arial" panose="020B0604020202020204" pitchFamily="34" charset="0"/>
              <a:ea typeface="微软雅黑" panose="020B0503020204020204" pitchFamily="34" charset="-122"/>
            </a:endParaRPr>
          </a:p>
        </p:txBody>
      </p:sp>
      <p:cxnSp>
        <p:nvCxnSpPr>
          <p:cNvPr id="293" name="肘形连接符 119"/>
          <p:cNvCxnSpPr>
            <a:cxnSpLocks noChangeShapeType="1"/>
          </p:cNvCxnSpPr>
          <p:nvPr/>
        </p:nvCxnSpPr>
        <p:spPr bwMode="auto">
          <a:xfrm flipV="1">
            <a:off x="868372" y="2970649"/>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94" name="肘形连接符 119"/>
          <p:cNvCxnSpPr>
            <a:cxnSpLocks noChangeShapeType="1"/>
          </p:cNvCxnSpPr>
          <p:nvPr/>
        </p:nvCxnSpPr>
        <p:spPr bwMode="auto">
          <a:xfrm flipV="1">
            <a:off x="1689101" y="2970649"/>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95" name="肘形连接符 119"/>
          <p:cNvCxnSpPr>
            <a:cxnSpLocks noChangeShapeType="1"/>
          </p:cNvCxnSpPr>
          <p:nvPr/>
        </p:nvCxnSpPr>
        <p:spPr bwMode="auto">
          <a:xfrm flipV="1">
            <a:off x="2509828" y="2970649"/>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96" name="肘形连接符 119"/>
          <p:cNvCxnSpPr>
            <a:cxnSpLocks noChangeShapeType="1"/>
          </p:cNvCxnSpPr>
          <p:nvPr/>
        </p:nvCxnSpPr>
        <p:spPr bwMode="auto">
          <a:xfrm flipV="1">
            <a:off x="3330555" y="2970649"/>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97" name="肘形连接符 119"/>
          <p:cNvCxnSpPr>
            <a:cxnSpLocks noChangeShapeType="1"/>
          </p:cNvCxnSpPr>
          <p:nvPr/>
        </p:nvCxnSpPr>
        <p:spPr bwMode="auto">
          <a:xfrm flipV="1">
            <a:off x="4151284" y="2970649"/>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98" name="肘形连接符 119"/>
          <p:cNvCxnSpPr>
            <a:cxnSpLocks noChangeShapeType="1"/>
          </p:cNvCxnSpPr>
          <p:nvPr/>
        </p:nvCxnSpPr>
        <p:spPr bwMode="auto">
          <a:xfrm flipV="1">
            <a:off x="4972011" y="2970649"/>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cxnSp>
        <p:nvCxnSpPr>
          <p:cNvPr id="299" name="肘形连接符 119"/>
          <p:cNvCxnSpPr>
            <a:cxnSpLocks noChangeShapeType="1"/>
          </p:cNvCxnSpPr>
          <p:nvPr/>
        </p:nvCxnSpPr>
        <p:spPr bwMode="auto">
          <a:xfrm flipV="1">
            <a:off x="5792740" y="2970649"/>
            <a:ext cx="0" cy="355808"/>
          </a:xfrm>
          <a:prstGeom prst="straightConnector1">
            <a:avLst/>
          </a:prstGeom>
          <a:noFill/>
          <a:ln w="9525" algn="ctr">
            <a:solidFill>
              <a:srgbClr val="8EB4E3"/>
            </a:solidFill>
            <a:miter lim="800000"/>
            <a:headEnd type="none" w="med" len="med"/>
            <a:tailEnd type="none" w="med" len="med"/>
          </a:ln>
          <a:extLst>
            <a:ext uri="{909E8E84-426E-40DD-AFC4-6F175D3DCCD1}">
              <a14:hiddenFill xmlns:a14="http://schemas.microsoft.com/office/drawing/2010/main">
                <a:noFill/>
              </a14:hiddenFill>
            </a:ext>
          </a:extLst>
        </p:spPr>
      </p:cxnSp>
      <p:sp>
        <p:nvSpPr>
          <p:cNvPr id="300" name="矩形 299"/>
          <p:cNvSpPr/>
          <p:nvPr/>
        </p:nvSpPr>
        <p:spPr>
          <a:xfrm>
            <a:off x="1092191" y="2985378"/>
            <a:ext cx="564141" cy="267002"/>
          </a:xfrm>
          <a:prstGeom prst="rect">
            <a:avLst/>
          </a:prstGeom>
        </p:spPr>
        <p:txBody>
          <a:bodyPr wrap="square" lIns="96780" tIns="48390" rIns="96780" bIns="48390">
            <a:noAutofit/>
          </a:bodyPr>
          <a:lstStyle/>
          <a:p>
            <a:pPr algn="ctr" defTabSz="914400" fontAlgn="ctr"/>
            <a:r>
              <a:rPr lang="en-US" sz="1100">
                <a:solidFill>
                  <a:prstClr val="black"/>
                </a:solidFill>
                <a:latin typeface="Arial" panose="020B0604020202020204" pitchFamily="34" charset="0"/>
              </a:rPr>
              <a:t>Strip1</a:t>
            </a:r>
          </a:p>
        </p:txBody>
      </p:sp>
      <p:sp>
        <p:nvSpPr>
          <p:cNvPr id="301" name="矩形 300"/>
          <p:cNvSpPr/>
          <p:nvPr/>
        </p:nvSpPr>
        <p:spPr>
          <a:xfrm>
            <a:off x="1912919" y="2985378"/>
            <a:ext cx="564141" cy="267002"/>
          </a:xfrm>
          <a:prstGeom prst="rect">
            <a:avLst/>
          </a:prstGeom>
        </p:spPr>
        <p:txBody>
          <a:bodyPr wrap="square" lIns="96780" tIns="48390" rIns="96780" bIns="48390">
            <a:noAutofit/>
          </a:bodyPr>
          <a:lstStyle/>
          <a:p>
            <a:pPr algn="ctr" defTabSz="914400" fontAlgn="ctr"/>
            <a:r>
              <a:rPr lang="en-US" sz="1100">
                <a:solidFill>
                  <a:prstClr val="black"/>
                </a:solidFill>
                <a:latin typeface="Arial" panose="020B0604020202020204" pitchFamily="34" charset="0"/>
              </a:rPr>
              <a:t>Strip2</a:t>
            </a:r>
          </a:p>
        </p:txBody>
      </p:sp>
      <p:sp>
        <p:nvSpPr>
          <p:cNvPr id="302" name="矩形 301"/>
          <p:cNvSpPr/>
          <p:nvPr/>
        </p:nvSpPr>
        <p:spPr>
          <a:xfrm>
            <a:off x="2637394" y="2985378"/>
            <a:ext cx="564141" cy="267002"/>
          </a:xfrm>
          <a:prstGeom prst="rect">
            <a:avLst/>
          </a:prstGeom>
        </p:spPr>
        <p:txBody>
          <a:bodyPr wrap="square" lIns="96780" tIns="48390" rIns="96780" bIns="48390">
            <a:noAutofit/>
          </a:bodyPr>
          <a:lstStyle/>
          <a:p>
            <a:pPr algn="ctr" defTabSz="914400" fontAlgn="ctr"/>
            <a:r>
              <a:rPr lang="en-US" sz="1100">
                <a:solidFill>
                  <a:prstClr val="black"/>
                </a:solidFill>
                <a:latin typeface="Arial" panose="020B0604020202020204" pitchFamily="34" charset="0"/>
              </a:rPr>
              <a:t>Strip3</a:t>
            </a:r>
          </a:p>
        </p:txBody>
      </p:sp>
      <p:sp>
        <p:nvSpPr>
          <p:cNvPr id="303" name="矩形 302"/>
          <p:cNvSpPr/>
          <p:nvPr/>
        </p:nvSpPr>
        <p:spPr>
          <a:xfrm>
            <a:off x="3479750" y="2985378"/>
            <a:ext cx="564141" cy="267002"/>
          </a:xfrm>
          <a:prstGeom prst="rect">
            <a:avLst/>
          </a:prstGeom>
        </p:spPr>
        <p:txBody>
          <a:bodyPr wrap="square" lIns="96780" tIns="48390" rIns="96780" bIns="48390">
            <a:noAutofit/>
          </a:bodyPr>
          <a:lstStyle/>
          <a:p>
            <a:pPr algn="ctr" defTabSz="914400" fontAlgn="ctr"/>
            <a:r>
              <a:rPr lang="en-US" sz="1100">
                <a:solidFill>
                  <a:prstClr val="black"/>
                </a:solidFill>
                <a:latin typeface="Arial" panose="020B0604020202020204" pitchFamily="34" charset="0"/>
              </a:rPr>
              <a:t>Strip4</a:t>
            </a:r>
          </a:p>
        </p:txBody>
      </p:sp>
      <p:sp>
        <p:nvSpPr>
          <p:cNvPr id="304" name="矩形 303"/>
          <p:cNvSpPr/>
          <p:nvPr/>
        </p:nvSpPr>
        <p:spPr>
          <a:xfrm>
            <a:off x="2652401" y="1848577"/>
            <a:ext cx="1658992" cy="251613"/>
          </a:xfrm>
          <a:prstGeom prst="rect">
            <a:avLst/>
          </a:prstGeom>
        </p:spPr>
        <p:txBody>
          <a:bodyPr wrap="square" lIns="96780" tIns="48390" rIns="96780" bIns="48390">
            <a:noAutofit/>
          </a:bodyPr>
          <a:lstStyle/>
          <a:p>
            <a:pPr defTabSz="914400" fontAlgn="ctr"/>
            <a:r>
              <a:rPr lang="en-US" sz="1000" b="1">
                <a:solidFill>
                  <a:prstClr val="black"/>
                </a:solidFill>
                <a:latin typeface="Arial" panose="020B0604020202020204" pitchFamily="34" charset="0"/>
              </a:rPr>
              <a:t>Object data aggregation</a:t>
            </a:r>
            <a:endParaRPr lang="en-US" sz="1000" b="1">
              <a:solidFill>
                <a:prstClr val="black"/>
              </a:solidFill>
              <a:latin typeface="Arial" panose="020B0604020202020204" pitchFamily="34" charset="0"/>
              <a:ea typeface="微软雅黑" panose="020B0503020204020204" pitchFamily="34" charset="-122"/>
            </a:endParaRPr>
          </a:p>
        </p:txBody>
      </p:sp>
      <p:sp>
        <p:nvSpPr>
          <p:cNvPr id="305" name="矩形 304"/>
          <p:cNvSpPr/>
          <p:nvPr/>
        </p:nvSpPr>
        <p:spPr>
          <a:xfrm>
            <a:off x="904215" y="3765980"/>
            <a:ext cx="4584473" cy="251613"/>
          </a:xfrm>
          <a:prstGeom prst="rect">
            <a:avLst/>
          </a:prstGeom>
        </p:spPr>
        <p:txBody>
          <a:bodyPr wrap="square" lIns="96780" tIns="48390" rIns="96780" bIns="48390">
            <a:noAutofit/>
          </a:bodyPr>
          <a:lstStyle/>
          <a:p>
            <a:pPr algn="ctr" defTabSz="914400" fontAlgn="ctr"/>
            <a:r>
              <a:rPr lang="en-US" sz="1000">
                <a:solidFill>
                  <a:prstClr val="black"/>
                </a:solidFill>
                <a:latin typeface="Arial" panose="020B0604020202020204" pitchFamily="34" charset="0"/>
              </a:rPr>
              <a:t>Performs incremental EC after small objects are aggregated into large objects</a:t>
            </a:r>
            <a:endParaRPr lang="en-US" altLang="zh-CN" sz="1000">
              <a:solidFill>
                <a:prstClr val="black"/>
              </a:solidFill>
              <a:latin typeface="Arial" panose="020B0604020202020204" pitchFamily="34" charset="0"/>
              <a:ea typeface="微软雅黑" panose="020B0503020204020204" pitchFamily="34" charset="-122"/>
            </a:endParaRPr>
          </a:p>
        </p:txBody>
      </p:sp>
      <p:pic>
        <p:nvPicPr>
          <p:cNvPr id="306" name="图片 3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383" y="2486227"/>
            <a:ext cx="532779" cy="356400"/>
          </a:xfrm>
          <a:prstGeom prst="rect">
            <a:avLst/>
          </a:prstGeom>
        </p:spPr>
      </p:pic>
      <p:pic>
        <p:nvPicPr>
          <p:cNvPr id="307" name="图片 3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645" y="2486228"/>
            <a:ext cx="485444" cy="357732"/>
          </a:xfrm>
          <a:prstGeom prst="rect">
            <a:avLst/>
          </a:prstGeom>
        </p:spPr>
      </p:pic>
      <p:pic>
        <p:nvPicPr>
          <p:cNvPr id="308" name="图片 3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7187" y="2486227"/>
            <a:ext cx="620674" cy="356400"/>
          </a:xfrm>
          <a:prstGeom prst="rect">
            <a:avLst/>
          </a:prstGeom>
        </p:spPr>
      </p:pic>
      <p:pic>
        <p:nvPicPr>
          <p:cNvPr id="309" name="图片 3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62911" y="2486227"/>
            <a:ext cx="565492" cy="356400"/>
          </a:xfrm>
          <a:prstGeom prst="rect">
            <a:avLst/>
          </a:prstGeom>
        </p:spPr>
      </p:pic>
      <p:pic>
        <p:nvPicPr>
          <p:cNvPr id="310" name="图片 30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3805" y="2486227"/>
            <a:ext cx="540322" cy="356400"/>
          </a:xfrm>
          <a:prstGeom prst="rect">
            <a:avLst/>
          </a:prstGeom>
        </p:spPr>
      </p:pic>
      <p:pic>
        <p:nvPicPr>
          <p:cNvPr id="311" name="图片 3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946" y="2486227"/>
            <a:ext cx="545075" cy="356400"/>
          </a:xfrm>
          <a:prstGeom prst="rect">
            <a:avLst/>
          </a:prstGeom>
        </p:spPr>
      </p:pic>
      <p:sp>
        <p:nvSpPr>
          <p:cNvPr id="312" name="矩形 311"/>
          <p:cNvSpPr/>
          <p:nvPr/>
        </p:nvSpPr>
        <p:spPr>
          <a:xfrm>
            <a:off x="4190859" y="2985378"/>
            <a:ext cx="673146" cy="267002"/>
          </a:xfrm>
          <a:prstGeom prst="rect">
            <a:avLst/>
          </a:prstGeom>
        </p:spPr>
        <p:txBody>
          <a:bodyPr wrap="square" lIns="96780" tIns="48390" rIns="96780" bIns="48390">
            <a:noAutofit/>
          </a:bodyPr>
          <a:lstStyle/>
          <a:p>
            <a:pPr algn="ctr" defTabSz="914400" fontAlgn="ctr"/>
            <a:r>
              <a:rPr lang="en-US" sz="1100">
                <a:solidFill>
                  <a:prstClr val="black"/>
                </a:solidFill>
                <a:latin typeface="Arial" panose="020B0604020202020204" pitchFamily="34" charset="0"/>
              </a:rPr>
              <a:t>Parity 1</a:t>
            </a:r>
          </a:p>
        </p:txBody>
      </p:sp>
      <p:sp>
        <p:nvSpPr>
          <p:cNvPr id="313" name="矩形 312"/>
          <p:cNvSpPr/>
          <p:nvPr/>
        </p:nvSpPr>
        <p:spPr>
          <a:xfrm>
            <a:off x="5038375" y="2985378"/>
            <a:ext cx="673146" cy="267002"/>
          </a:xfrm>
          <a:prstGeom prst="rect">
            <a:avLst/>
          </a:prstGeom>
        </p:spPr>
        <p:txBody>
          <a:bodyPr wrap="square" lIns="96780" tIns="48390" rIns="96780" bIns="48390">
            <a:noAutofit/>
          </a:bodyPr>
          <a:lstStyle/>
          <a:p>
            <a:pPr algn="ctr" defTabSz="914400" fontAlgn="ctr"/>
            <a:r>
              <a:rPr lang="en-US" sz="1100">
                <a:solidFill>
                  <a:prstClr val="black"/>
                </a:solidFill>
                <a:latin typeface="Arial" panose="020B0604020202020204" pitchFamily="34" charset="0"/>
              </a:rPr>
              <a:t>Parity 2</a:t>
            </a:r>
          </a:p>
        </p:txBody>
      </p:sp>
      <p:sp>
        <p:nvSpPr>
          <p:cNvPr id="314" name="右大括号 313"/>
          <p:cNvSpPr/>
          <p:nvPr/>
        </p:nvSpPr>
        <p:spPr>
          <a:xfrm rot="5400000">
            <a:off x="3267173" y="964560"/>
            <a:ext cx="126763" cy="4924368"/>
          </a:xfrm>
          <a:prstGeom prst="rightBrace">
            <a:avLst/>
          </a:prstGeom>
          <a:noFill/>
          <a:ln w="6350" cap="flat" cmpd="sng" algn="ctr">
            <a:solidFill>
              <a:srgbClr val="4A66AC"/>
            </a:solidFill>
            <a:prstDash val="solid"/>
            <a:miter lim="800000"/>
          </a:ln>
          <a:effectLst/>
        </p:spPr>
        <p:txBody>
          <a:bodyPr wrap="square" rtlCol="0" anchor="ctr">
            <a:noAutofit/>
          </a:bodyPr>
          <a:lstStyle/>
          <a:p>
            <a:pPr algn="ctr" defTabSz="914400" fontAlgn="ctr">
              <a:defRPr/>
            </a:pPr>
            <a:endParaRPr lang="en-US" altLang="zh-CN" kern="0">
              <a:solidFill>
                <a:prstClr val="black"/>
              </a:solidFill>
              <a:latin typeface="Arial" panose="020B0604020202020204" pitchFamily="34" charset="0"/>
              <a:ea typeface="微软雅黑" panose="020B0503020204020204" pitchFamily="34" charset="-122"/>
            </a:endParaRPr>
          </a:p>
        </p:txBody>
      </p:sp>
      <p:sp>
        <p:nvSpPr>
          <p:cNvPr id="315" name="矩形 314"/>
          <p:cNvSpPr/>
          <p:nvPr/>
        </p:nvSpPr>
        <p:spPr>
          <a:xfrm>
            <a:off x="3106954" y="3466398"/>
            <a:ext cx="503227" cy="251613"/>
          </a:xfrm>
          <a:prstGeom prst="rect">
            <a:avLst/>
          </a:prstGeom>
        </p:spPr>
        <p:txBody>
          <a:bodyPr wrap="square" lIns="96780" tIns="48390" rIns="96780" bIns="48390">
            <a:noAutofit/>
          </a:bodyPr>
          <a:lstStyle/>
          <a:p>
            <a:pPr algn="ctr" defTabSz="914400" fontAlgn="ctr"/>
            <a:r>
              <a:rPr lang="en-US" sz="1000">
                <a:solidFill>
                  <a:prstClr val="black"/>
                </a:solidFill>
                <a:latin typeface="Arial" panose="020B0604020202020204" pitchFamily="34" charset="0"/>
              </a:rPr>
              <a:t>512K</a:t>
            </a:r>
            <a:endParaRPr lang="en-US" altLang="zh-CN" sz="1000">
              <a:solidFill>
                <a:prstClr val="black"/>
              </a:solidFill>
              <a:latin typeface="Arial" panose="020B0604020202020204" pitchFamily="34" charset="0"/>
              <a:ea typeface="微软雅黑" panose="020B0503020204020204" pitchFamily="34" charset="-122"/>
            </a:endParaRPr>
          </a:p>
        </p:txBody>
      </p:sp>
      <p:sp>
        <p:nvSpPr>
          <p:cNvPr id="316" name="矩形 315"/>
          <p:cNvSpPr/>
          <p:nvPr/>
        </p:nvSpPr>
        <p:spPr>
          <a:xfrm>
            <a:off x="4151284" y="2476602"/>
            <a:ext cx="120804" cy="365891"/>
          </a:xfrm>
          <a:prstGeom prst="rect">
            <a:avLst/>
          </a:prstGeom>
          <a:solidFill>
            <a:sysClr val="window" lastClr="FFFFFF">
              <a:lumMod val="65000"/>
            </a:sysClr>
          </a:solidFill>
          <a:ln w="12700" cap="flat" cmpd="sng" algn="ctr">
            <a:solidFill>
              <a:sysClr val="window" lastClr="FFFFFF">
                <a:lumMod val="65000"/>
              </a:sysClr>
            </a:solidFill>
            <a:prstDash val="solid"/>
            <a:miter lim="800000"/>
          </a:ln>
          <a:effectLst/>
        </p:spPr>
        <p:txBody>
          <a:bodyPr wrap="square" rtlCol="0" anchor="ctr">
            <a:noAutofit/>
          </a:bodyPr>
          <a:lstStyle/>
          <a:p>
            <a:pPr algn="ctr" defTabSz="914400" fontAlgn="ctr">
              <a:defRPr/>
            </a:pPr>
            <a:endParaRPr lang="en-US" altLang="zh-CN" kern="0">
              <a:solidFill>
                <a:prstClr val="white"/>
              </a:solidFill>
              <a:latin typeface="Arial" panose="020B0604020202020204" pitchFamily="34" charset="0"/>
              <a:ea typeface="微软雅黑" panose="020B0503020204020204" pitchFamily="34" charset="-122"/>
            </a:endParaRPr>
          </a:p>
        </p:txBody>
      </p:sp>
      <p:sp>
        <p:nvSpPr>
          <p:cNvPr id="317" name="矩形 316"/>
          <p:cNvSpPr/>
          <p:nvPr/>
        </p:nvSpPr>
        <p:spPr>
          <a:xfrm>
            <a:off x="4010727" y="3420099"/>
            <a:ext cx="1952779" cy="246221"/>
          </a:xfrm>
          <a:prstGeom prst="rect">
            <a:avLst/>
          </a:prstGeom>
        </p:spPr>
        <p:txBody>
          <a:bodyPr wrap="square">
            <a:noAutofit/>
          </a:bodyPr>
          <a:lstStyle/>
          <a:p>
            <a:pPr algn="ctr" defTabSz="914400" fontAlgn="ctr"/>
            <a:r>
              <a:rPr lang="en-US" sz="1000">
                <a:solidFill>
                  <a:prstClr val="black"/>
                </a:solidFill>
                <a:latin typeface="Arial" panose="020B0604020202020204" pitchFamily="34" charset="0"/>
              </a:rPr>
              <a:t>EC 4+2 is used as an example.</a:t>
            </a:r>
            <a:endParaRPr lang="en-US" altLang="zh-CN" sz="1000">
              <a:solidFill>
                <a:prstClr val="black"/>
              </a:solidFill>
              <a:latin typeface="Arial" panose="020B0604020202020204" pitchFamily="34" charset="0"/>
              <a:ea typeface="微软雅黑" panose="020B0503020204020204" pitchFamily="34" charset="-122"/>
            </a:endParaRPr>
          </a:p>
        </p:txBody>
      </p:sp>
      <p:sp>
        <p:nvSpPr>
          <p:cNvPr id="95" name="标题 1"/>
          <p:cNvSpPr txBox="1">
            <a:spLocks/>
          </p:cNvSpPr>
          <p:nvPr/>
        </p:nvSpPr>
        <p:spPr>
          <a:xfrm>
            <a:off x="621090" y="238883"/>
            <a:ext cx="10337747"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pPr>
              <a:lnSpc>
                <a:spcPct val="100000"/>
              </a:lnSpc>
            </a:pPr>
            <a:r>
              <a:rPr lang="en-US" dirty="0"/>
              <a:t>Object Service Solution: Online Aggregation of Massive Small Objects Improves Performance and Capacity</a:t>
            </a:r>
          </a:p>
        </p:txBody>
      </p:sp>
    </p:spTree>
    <p:extLst>
      <p:ext uri="{BB962C8B-B14F-4D97-AF65-F5344CB8AC3E}">
        <p14:creationId xmlns:p14="http://schemas.microsoft.com/office/powerpoint/2010/main" val="18931741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a:spLocks/>
          </p:cNvSpPr>
          <p:nvPr/>
        </p:nvSpPr>
        <p:spPr>
          <a:xfrm>
            <a:off x="621090" y="42702"/>
            <a:ext cx="8215413" cy="490906"/>
          </a:xfrm>
          <a:prstGeom prst="rect">
            <a:avLst/>
          </a:prstGeom>
          <a:noFill/>
          <a:ln w="9525">
            <a:noFill/>
            <a:miter lim="800000"/>
            <a:headEnd/>
            <a:tailEnd/>
          </a:ln>
        </p:spPr>
        <p:txBody>
          <a:bodyPr vert="horz" wrap="square" lIns="95295" tIns="47645" rIns="95295" bIns="47645" numCol="1" anchor="t" anchorCtr="0" compatLnSpc="1">
            <a:prstTxWarp prst="textNoShape">
              <a:avLst/>
            </a:prstTxWarp>
            <a:noAutofit/>
          </a:bodyPr>
          <a:lstStyle>
            <a:defPPr>
              <a:defRPr lang="en-US"/>
            </a:defPPr>
            <a:lvl1pPr defTabSz="1187323" fontAlgn="ctr">
              <a:lnSpc>
                <a:spcPct val="90000"/>
              </a:lnSpc>
              <a:spcBef>
                <a:spcPct val="0"/>
              </a:spcBef>
              <a:buNone/>
              <a:defRPr sz="2800" b="1">
                <a:solidFill>
                  <a:prstClr val="black"/>
                </a:solidFill>
                <a:latin typeface="Arial" panose="020B0604020202020204" pitchFamily="34" charset="0"/>
                <a:ea typeface="+mj-ea"/>
                <a:cs typeface="+mj-cs"/>
              </a:defRPr>
            </a:lvl1pPr>
          </a:lstStyle>
          <a:p>
            <a:pPr>
              <a:lnSpc>
                <a:spcPct val="100000"/>
              </a:lnSpc>
            </a:pPr>
            <a:r>
              <a:rPr lang="en-US" dirty="0"/>
              <a:t>Unstructured Data Convergence Implements Multi-Service Interworking</a:t>
            </a:r>
            <a:endParaRPr lang="en-US" altLang="zh-CN" dirty="0">
              <a:sym typeface="Lucida Grande"/>
            </a:endParaRPr>
          </a:p>
        </p:txBody>
      </p:sp>
      <p:sp>
        <p:nvSpPr>
          <p:cNvPr id="62" name="矩形 61"/>
          <p:cNvSpPr/>
          <p:nvPr/>
        </p:nvSpPr>
        <p:spPr>
          <a:xfrm>
            <a:off x="496035" y="1043608"/>
            <a:ext cx="1395662" cy="3669927"/>
          </a:xfrm>
          <a:prstGeom prst="rect">
            <a:avLst/>
          </a:prstGeom>
          <a:noFill/>
          <a:ln w="9525">
            <a:solidFill>
              <a:srgbClr val="FFFFFF">
                <a:lumMod val="50000"/>
              </a:srgbClr>
            </a:solidFill>
          </a:ln>
        </p:spPr>
        <p:txBody>
          <a:bodyPr wrap="square" rtlCol="0" anchor="ctr">
            <a:noAutofit/>
          </a:bodyPr>
          <a:lstStyle/>
          <a:p>
            <a:pPr algn="ctr" defTabSz="914112" fontAlgn="ctr">
              <a:defRPr/>
            </a:pP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63" name="矩形 62"/>
          <p:cNvSpPr/>
          <p:nvPr/>
        </p:nvSpPr>
        <p:spPr>
          <a:xfrm>
            <a:off x="504338" y="1031786"/>
            <a:ext cx="1395662" cy="568122"/>
          </a:xfrm>
          <a:prstGeom prst="rect">
            <a:avLst/>
          </a:prstGeom>
          <a:solidFill>
            <a:srgbClr val="FFFFFF">
              <a:lumMod val="95000"/>
            </a:srgbClr>
          </a:solidFill>
          <a:ln w="9525" cap="flat" cmpd="sng" algn="ctr">
            <a:solidFill>
              <a:srgbClr val="000000"/>
            </a:solidFill>
            <a:prstDash val="solid"/>
            <a:round/>
            <a:headEnd type="none" w="med" len="med"/>
            <a:tailEnd type="none" w="med" len="med"/>
          </a:ln>
          <a:effectLst/>
        </p:spPr>
        <p:txBody>
          <a:bodyPr vert="horz" wrap="square" lIns="91407" tIns="45703" rIns="91407" bIns="45703" numCol="1" rtlCol="0" anchor="ctr" anchorCtr="0" compatLnSpc="1">
            <a:prstTxWarp prst="textNoShape">
              <a:avLst/>
            </a:prstTxWarp>
            <a:noAutofit/>
          </a:bodyPr>
          <a:lstStyle/>
          <a:p>
            <a:pPr algn="ctr" defTabSz="801608" fontAlgn="ctr">
              <a:spcBef>
                <a:spcPct val="0"/>
              </a:spcBef>
              <a:spcAft>
                <a:spcPct val="0"/>
              </a:spcAft>
              <a:defRPr/>
            </a:pPr>
            <a:r>
              <a:rPr lang="en-US" sz="1400" b="1">
                <a:solidFill>
                  <a:srgbClr val="000000"/>
                </a:solidFill>
                <a:latin typeface="Arial" panose="020B0604020202020204" pitchFamily="34" charset="0"/>
              </a:rPr>
              <a:t>O&amp;M Management</a:t>
            </a:r>
          </a:p>
        </p:txBody>
      </p:sp>
      <p:sp>
        <p:nvSpPr>
          <p:cNvPr id="64" name="矩形 63"/>
          <p:cNvSpPr/>
          <p:nvPr/>
        </p:nvSpPr>
        <p:spPr>
          <a:xfrm>
            <a:off x="2018717" y="1033670"/>
            <a:ext cx="2418202" cy="2516342"/>
          </a:xfrm>
          <a:prstGeom prst="rect">
            <a:avLst/>
          </a:prstGeom>
          <a:noFill/>
          <a:ln w="9525">
            <a:solidFill>
              <a:srgbClr val="FFFFFF">
                <a:lumMod val="50000"/>
              </a:srgbClr>
            </a:solidFill>
          </a:ln>
        </p:spPr>
        <p:txBody>
          <a:bodyPr wrap="square" rtlCol="0" anchor="ctr">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endParaRPr lang="en-US" altLang="zh-CN" sz="1200">
              <a:solidFill>
                <a:srgbClr val="000000"/>
              </a:solidFill>
              <a:latin typeface="Arial" panose="020B0604020202020204" pitchFamily="34" charset="0"/>
              <a:ea typeface="微软雅黑" panose="020B0503020204020204" pitchFamily="34" charset="-122"/>
            </a:endParaRPr>
          </a:p>
        </p:txBody>
      </p:sp>
      <p:sp>
        <p:nvSpPr>
          <p:cNvPr id="65" name="矩形 64"/>
          <p:cNvSpPr/>
          <p:nvPr/>
        </p:nvSpPr>
        <p:spPr>
          <a:xfrm>
            <a:off x="4749736" y="1033670"/>
            <a:ext cx="2414714" cy="2516342"/>
          </a:xfrm>
          <a:prstGeom prst="rect">
            <a:avLst/>
          </a:prstGeom>
          <a:noFill/>
          <a:ln w="9525">
            <a:solidFill>
              <a:srgbClr val="FFFFFF">
                <a:lumMod val="50000"/>
              </a:srgbClr>
            </a:solidFill>
          </a:ln>
        </p:spPr>
        <p:txBody>
          <a:bodyPr wrap="square" rtlCol="0" anchor="ctr">
            <a:noAutofit/>
          </a:bodyPr>
          <a:lstStyle/>
          <a:p>
            <a:pPr algn="ctr" defTabSz="914112" fontAlgn="ctr">
              <a:defRPr/>
            </a:pP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66" name="矩形 65"/>
          <p:cNvSpPr/>
          <p:nvPr/>
        </p:nvSpPr>
        <p:spPr>
          <a:xfrm>
            <a:off x="2014306" y="1035167"/>
            <a:ext cx="2419147" cy="568122"/>
          </a:xfrm>
          <a:prstGeom prst="rect">
            <a:avLst/>
          </a:prstGeom>
          <a:solidFill>
            <a:srgbClr val="FFFFFF">
              <a:lumMod val="95000"/>
            </a:srgbClr>
          </a:solidFill>
          <a:ln w="9525" cap="flat" cmpd="sng" algn="ctr">
            <a:solidFill>
              <a:srgbClr val="000000"/>
            </a:solidFill>
            <a:prstDash val="solid"/>
            <a:round/>
            <a:headEnd type="none" w="med" len="med"/>
            <a:tailEnd type="none" w="med" len="med"/>
          </a:ln>
          <a:effectLst/>
        </p:spPr>
        <p:txBody>
          <a:bodyPr vert="horz" wrap="square" lIns="91407" tIns="45703" rIns="91407" bIns="45703" numCol="1" rtlCol="0" anchor="ctr" anchorCtr="0" compatLnSpc="1">
            <a:prstTxWarp prst="textNoShape">
              <a:avLst/>
            </a:prstTxWarp>
            <a:noAutofit/>
          </a:bodyPr>
          <a:lstStyle/>
          <a:p>
            <a:pPr algn="ctr" fontAlgn="ctr"/>
            <a:r>
              <a:rPr lang="en-US" sz="1100">
                <a:solidFill>
                  <a:srgbClr val="151515"/>
                </a:solidFill>
                <a:latin typeface="Arial" panose="020B0604020202020204" pitchFamily="34" charset="0"/>
              </a:rPr>
              <a:t>Scenario: gene sequencing/oil survey/EDA/satellite remote sensing/</a:t>
            </a:r>
            <a:r>
              <a:rPr lang="en-US" sz="1100" err="1">
                <a:solidFill>
                  <a:srgbClr val="151515"/>
                </a:solidFill>
                <a:latin typeface="Arial" panose="020B0604020202020204" pitchFamily="34" charset="0"/>
              </a:rPr>
              <a:t>IoV</a:t>
            </a:r>
            <a:endParaRPr lang="en-US" altLang="zh-CN" sz="1100" b="1">
              <a:solidFill>
                <a:srgbClr val="151515"/>
              </a:solidFill>
              <a:latin typeface="Arial" panose="020B0604020202020204" pitchFamily="34" charset="0"/>
              <a:ea typeface="微软雅黑" panose="020B0503020204020204" pitchFamily="34" charset="-122"/>
            </a:endParaRPr>
          </a:p>
        </p:txBody>
      </p:sp>
      <p:sp>
        <p:nvSpPr>
          <p:cNvPr id="67" name="矩形 66"/>
          <p:cNvSpPr/>
          <p:nvPr/>
        </p:nvSpPr>
        <p:spPr>
          <a:xfrm>
            <a:off x="4745303" y="1035167"/>
            <a:ext cx="2419147" cy="568122"/>
          </a:xfrm>
          <a:prstGeom prst="rect">
            <a:avLst/>
          </a:prstGeom>
          <a:solidFill>
            <a:srgbClr val="FFFFFF">
              <a:lumMod val="95000"/>
            </a:srgbClr>
          </a:solidFill>
          <a:ln w="9525" cap="flat" cmpd="sng" algn="ctr">
            <a:solidFill>
              <a:srgbClr val="000000"/>
            </a:solidFill>
            <a:prstDash val="solid"/>
            <a:round/>
            <a:headEnd type="none" w="med" len="med"/>
            <a:tailEnd type="none" w="med" len="med"/>
          </a:ln>
          <a:effectLst/>
        </p:spPr>
        <p:txBody>
          <a:bodyPr vert="horz" wrap="square" lIns="91407" tIns="45703" rIns="91407" bIns="45703" numCol="1" rtlCol="0" anchor="ctr" anchorCtr="0" compatLnSpc="1">
            <a:prstTxWarp prst="textNoShape">
              <a:avLst/>
            </a:prstTxWarp>
            <a:noAutofit/>
          </a:bodyPr>
          <a:lstStyle/>
          <a:p>
            <a:pPr algn="ctr" fontAlgn="ctr"/>
            <a:r>
              <a:rPr lang="en-US" sz="1100">
                <a:solidFill>
                  <a:srgbClr val="151515"/>
                </a:solidFill>
                <a:latin typeface="Arial" panose="020B0604020202020204" pitchFamily="34" charset="0"/>
              </a:rPr>
              <a:t>Scenario: log retention/operation analysis/offline analysis/real-time search</a:t>
            </a:r>
            <a:endParaRPr lang="en-US" altLang="zh-CN" sz="1100" b="1">
              <a:solidFill>
                <a:srgbClr val="151515"/>
              </a:solidFill>
              <a:latin typeface="Arial" panose="020B0604020202020204" pitchFamily="34" charset="0"/>
              <a:ea typeface="微软雅黑" panose="020B0503020204020204" pitchFamily="34" charset="-122"/>
            </a:endParaRPr>
          </a:p>
        </p:txBody>
      </p:sp>
      <p:sp>
        <p:nvSpPr>
          <p:cNvPr id="68" name="左右箭头 67"/>
          <p:cNvSpPr/>
          <p:nvPr/>
        </p:nvSpPr>
        <p:spPr>
          <a:xfrm>
            <a:off x="2016663" y="3612605"/>
            <a:ext cx="7833421" cy="959982"/>
          </a:xfrm>
          <a:prstGeom prst="leftRightArrow">
            <a:avLst>
              <a:gd name="adj1" fmla="val 64645"/>
              <a:gd name="adj2" fmla="val 50000"/>
            </a:avLst>
          </a:prstGeom>
          <a:solidFill>
            <a:srgbClr val="FFFFFF"/>
          </a:solidFill>
          <a:ln>
            <a:solidFill>
              <a:srgbClr val="000000"/>
            </a:solidFill>
          </a:ln>
        </p:spPr>
        <p:txBody>
          <a:bodyPr wrap="square" rtlCol="0" anchor="ctr">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endParaRPr lang="en-US" altLang="zh-CN" sz="1200">
              <a:solidFill>
                <a:srgbClr val="000000"/>
              </a:solidFill>
              <a:latin typeface="Arial" panose="020B0604020202020204" pitchFamily="34" charset="0"/>
              <a:ea typeface="微软雅黑" panose="020B0503020204020204" pitchFamily="34" charset="-122"/>
            </a:endParaRPr>
          </a:p>
        </p:txBody>
      </p:sp>
      <p:sp>
        <p:nvSpPr>
          <p:cNvPr id="69" name="文本框 11"/>
          <p:cNvSpPr txBox="1"/>
          <p:nvPr/>
        </p:nvSpPr>
        <p:spPr>
          <a:xfrm>
            <a:off x="2565103" y="3893225"/>
            <a:ext cx="1356547" cy="410879"/>
          </a:xfrm>
          <a:prstGeom prst="rect">
            <a:avLst/>
          </a:prstGeom>
          <a:noFill/>
          <a:ln>
            <a:noFill/>
          </a:ln>
        </p:spPr>
        <p:txBody>
          <a:bodyPr wrap="square"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100" b="1">
                <a:solidFill>
                  <a:srgbClr val="000000"/>
                </a:solidFill>
                <a:latin typeface="Arial" panose="020B0604020202020204" pitchFamily="34" charset="0"/>
              </a:rPr>
              <a:t>Converged resource pool</a:t>
            </a:r>
          </a:p>
        </p:txBody>
      </p:sp>
      <p:sp>
        <p:nvSpPr>
          <p:cNvPr id="70" name="文本框 45"/>
          <p:cNvSpPr txBox="1"/>
          <p:nvPr/>
        </p:nvSpPr>
        <p:spPr>
          <a:xfrm>
            <a:off x="5195545" y="3871983"/>
            <a:ext cx="1323492" cy="250231"/>
          </a:xfrm>
          <a:prstGeom prst="rect">
            <a:avLst/>
          </a:prstGeom>
          <a:noFill/>
          <a:ln>
            <a:noFill/>
          </a:ln>
        </p:spPr>
        <p:txBody>
          <a:bodyPr wrap="square"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200">
                <a:solidFill>
                  <a:srgbClr val="C00000"/>
                </a:solidFill>
                <a:latin typeface="Arial" panose="020B0604020202020204" pitchFamily="34" charset="0"/>
              </a:rPr>
              <a:t>Unstructured data base</a:t>
            </a:r>
            <a:endParaRPr lang="en-US" altLang="zh-CN" sz="1200" b="1">
              <a:solidFill>
                <a:srgbClr val="C00000"/>
              </a:solidFill>
              <a:latin typeface="Arial" panose="020B0604020202020204" pitchFamily="34" charset="0"/>
              <a:ea typeface="微软雅黑" panose="020B0503020204020204" pitchFamily="34" charset="-122"/>
            </a:endParaRPr>
          </a:p>
        </p:txBody>
      </p:sp>
      <p:sp>
        <p:nvSpPr>
          <p:cNvPr id="71" name="文本框 48"/>
          <p:cNvSpPr txBox="1"/>
          <p:nvPr/>
        </p:nvSpPr>
        <p:spPr>
          <a:xfrm>
            <a:off x="7859142" y="3801157"/>
            <a:ext cx="1160681" cy="410879"/>
          </a:xfrm>
          <a:prstGeom prst="rect">
            <a:avLst/>
          </a:prstGeom>
          <a:noFill/>
          <a:ln>
            <a:noFill/>
          </a:ln>
        </p:spPr>
        <p:txBody>
          <a:bodyPr wrap="square"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100">
                <a:solidFill>
                  <a:srgbClr val="000000"/>
                </a:solidFill>
                <a:latin typeface="Arial" panose="020B0604020202020204" pitchFamily="34" charset="0"/>
              </a:rPr>
              <a:t>Storage and compute collaboration</a:t>
            </a:r>
          </a:p>
        </p:txBody>
      </p:sp>
      <p:sp>
        <p:nvSpPr>
          <p:cNvPr id="72" name="矩形 71"/>
          <p:cNvSpPr/>
          <p:nvPr/>
        </p:nvSpPr>
        <p:spPr>
          <a:xfrm>
            <a:off x="539610" y="1876977"/>
            <a:ext cx="1339938" cy="576497"/>
          </a:xfrm>
          <a:prstGeom prst="rect">
            <a:avLst/>
          </a:prstGeom>
          <a:solidFill>
            <a:srgbClr val="FFFFFF"/>
          </a:solidFill>
          <a:ln w="3175">
            <a:noFill/>
          </a:ln>
        </p:spPr>
        <p:txBody>
          <a:bodyPr wrap="square" rtlCol="0" anchor="ctr">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200" b="1">
                <a:solidFill>
                  <a:srgbClr val="C00000"/>
                </a:solidFill>
                <a:latin typeface="Arial" panose="020B0604020202020204" pitchFamily="34" charset="0"/>
              </a:rPr>
              <a:t>Out of the box</a:t>
            </a:r>
          </a:p>
        </p:txBody>
      </p:sp>
      <p:sp>
        <p:nvSpPr>
          <p:cNvPr id="73" name="矩形 72"/>
          <p:cNvSpPr/>
          <p:nvPr/>
        </p:nvSpPr>
        <p:spPr>
          <a:xfrm>
            <a:off x="539610" y="2554687"/>
            <a:ext cx="1339937" cy="576497"/>
          </a:xfrm>
          <a:prstGeom prst="rect">
            <a:avLst/>
          </a:prstGeom>
          <a:solidFill>
            <a:srgbClr val="FFFFFF"/>
          </a:solidFill>
          <a:ln w="3175">
            <a:noFill/>
          </a:ln>
        </p:spPr>
        <p:txBody>
          <a:bodyPr wrap="square" rtlCol="0" anchor="ctr">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200" b="1">
                <a:solidFill>
                  <a:srgbClr val="C00000"/>
                </a:solidFill>
                <a:latin typeface="Arial" panose="020B0604020202020204" pitchFamily="34" charset="0"/>
              </a:rPr>
              <a:t>Intelligent O&amp;M</a:t>
            </a:r>
          </a:p>
        </p:txBody>
      </p:sp>
      <p:sp>
        <p:nvSpPr>
          <p:cNvPr id="74" name="矩形 73"/>
          <p:cNvSpPr/>
          <p:nvPr/>
        </p:nvSpPr>
        <p:spPr>
          <a:xfrm>
            <a:off x="539611" y="3600695"/>
            <a:ext cx="1339936" cy="576497"/>
          </a:xfrm>
          <a:prstGeom prst="rect">
            <a:avLst/>
          </a:prstGeom>
          <a:solidFill>
            <a:srgbClr val="FFFFFF"/>
          </a:solidFill>
          <a:ln w="3175">
            <a:noFill/>
          </a:ln>
        </p:spPr>
        <p:txBody>
          <a:bodyPr wrap="square" rtlCol="0" anchor="ctr">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200" b="1">
                <a:solidFill>
                  <a:srgbClr val="C00000"/>
                </a:solidFill>
                <a:latin typeface="Arial" panose="020B0604020202020204" pitchFamily="34" charset="0"/>
              </a:rPr>
              <a:t>Ecosystem compatibility</a:t>
            </a:r>
          </a:p>
        </p:txBody>
      </p:sp>
      <p:sp>
        <p:nvSpPr>
          <p:cNvPr id="75" name="矩形 74"/>
          <p:cNvSpPr/>
          <p:nvPr/>
        </p:nvSpPr>
        <p:spPr>
          <a:xfrm>
            <a:off x="2112646" y="1625553"/>
            <a:ext cx="2261940" cy="426092"/>
          </a:xfrm>
          <a:prstGeom prst="rect">
            <a:avLst/>
          </a:prstGeom>
          <a:solidFill>
            <a:srgbClr val="FFFFFF"/>
          </a:solidFill>
          <a:ln w="3175">
            <a:noFill/>
          </a:ln>
        </p:spPr>
        <p:txBody>
          <a:bodyPr wrap="square" rtlCol="0" anchor="ctr">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200" b="1" u="sng">
                <a:solidFill>
                  <a:srgbClr val="C00000"/>
                </a:solidFill>
                <a:latin typeface="Arial" panose="020B0604020202020204" pitchFamily="34" charset="0"/>
              </a:rPr>
              <a:t>NAS</a:t>
            </a:r>
            <a:endParaRPr lang="en-US" altLang="zh-CN" sz="1200" b="1" u="sng">
              <a:solidFill>
                <a:srgbClr val="C00000"/>
              </a:solidFill>
              <a:latin typeface="Arial" panose="020B0604020202020204" pitchFamily="34" charset="0"/>
              <a:ea typeface="微软雅黑" panose="020B0503020204020204" pitchFamily="34" charset="-122"/>
            </a:endParaRPr>
          </a:p>
        </p:txBody>
      </p:sp>
      <p:sp>
        <p:nvSpPr>
          <p:cNvPr id="76" name="矩形 75"/>
          <p:cNvSpPr/>
          <p:nvPr/>
        </p:nvSpPr>
        <p:spPr>
          <a:xfrm>
            <a:off x="4843832" y="1625553"/>
            <a:ext cx="2240537" cy="426092"/>
          </a:xfrm>
          <a:prstGeom prst="rect">
            <a:avLst/>
          </a:prstGeom>
          <a:solidFill>
            <a:srgbClr val="FFFFFF"/>
          </a:solidFill>
          <a:ln w="3175">
            <a:noFill/>
          </a:ln>
        </p:spPr>
        <p:txBody>
          <a:bodyPr wrap="square" rtlCol="0" anchor="ctr">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200" b="1" u="sng">
                <a:solidFill>
                  <a:srgbClr val="C00000"/>
                </a:solidFill>
                <a:latin typeface="Arial" panose="020B0604020202020204" pitchFamily="34" charset="0"/>
              </a:rPr>
              <a:t>HDFS</a:t>
            </a:r>
            <a:endParaRPr lang="en-US" altLang="zh-CN" sz="1200" b="1" u="sng">
              <a:solidFill>
                <a:srgbClr val="C00000"/>
              </a:solidFill>
              <a:latin typeface="Arial" panose="020B0604020202020204" pitchFamily="34" charset="0"/>
              <a:ea typeface="微软雅黑" panose="020B0503020204020204" pitchFamily="34" charset="-122"/>
            </a:endParaRPr>
          </a:p>
        </p:txBody>
      </p:sp>
      <p:sp>
        <p:nvSpPr>
          <p:cNvPr id="77" name="文本框 53"/>
          <p:cNvSpPr txBox="1"/>
          <p:nvPr/>
        </p:nvSpPr>
        <p:spPr>
          <a:xfrm>
            <a:off x="2156702" y="1981610"/>
            <a:ext cx="2173350" cy="1633248"/>
          </a:xfrm>
          <a:prstGeom prst="rect">
            <a:avLst/>
          </a:prstGeom>
          <a:noFill/>
          <a:ln>
            <a:noFill/>
          </a:ln>
        </p:spPr>
        <p:txBody>
          <a:bodyPr wrap="square"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defTabSz="914112" fontAlgn="ctr">
              <a:defRPr/>
            </a:pPr>
            <a:r>
              <a:rPr lang="en-US" sz="1200" b="1">
                <a:solidFill>
                  <a:srgbClr val="000000"/>
                </a:solidFill>
                <a:latin typeface="Arial" panose="020B0604020202020204" pitchFamily="34" charset="0"/>
              </a:rPr>
              <a:t>Feature</a:t>
            </a:r>
            <a:endParaRPr lang="en-US" altLang="zh-CN" sz="1200" b="1">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defRPr/>
            </a:pPr>
            <a:r>
              <a:rPr lang="en-US" sz="1200">
                <a:solidFill>
                  <a:srgbClr val="000000"/>
                </a:solidFill>
                <a:latin typeface="Arial" panose="020B0604020202020204" pitchFamily="34" charset="0"/>
              </a:rPr>
              <a:t>Private client</a:t>
            </a:r>
            <a:endParaRPr lang="en-US" altLang="zh-CN" sz="1200">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Quota</a:t>
            </a:r>
            <a:endParaRPr lang="en-US" altLang="zh-CN" sz="1200">
              <a:solidFill>
                <a:srgbClr val="000000"/>
              </a:solidFill>
              <a:latin typeface="Arial" panose="020B0604020202020204" pitchFamily="34" charset="0"/>
              <a:ea typeface="微软雅黑"/>
            </a:endParaRP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Snapshot</a:t>
            </a:r>
            <a:endParaRPr lang="en-US" altLang="zh-CN" sz="1200">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Tiered storage</a:t>
            </a:r>
            <a:endParaRPr lang="en-US" altLang="zh-CN" sz="1200">
              <a:solidFill>
                <a:srgbClr val="000000"/>
              </a:solidFill>
              <a:latin typeface="Arial" panose="020B0604020202020204" pitchFamily="34" charset="0"/>
              <a:ea typeface="微软雅黑"/>
            </a:endParaRP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Asynchronous replication</a:t>
            </a:r>
            <a:endParaRPr lang="en-US" altLang="zh-CN" sz="1200">
              <a:solidFill>
                <a:srgbClr val="000000"/>
              </a:solidFill>
              <a:latin typeface="Arial" panose="020B0604020202020204" pitchFamily="34" charset="0"/>
              <a:ea typeface="微软雅黑"/>
            </a:endParaRPr>
          </a:p>
        </p:txBody>
      </p:sp>
      <p:sp>
        <p:nvSpPr>
          <p:cNvPr id="78" name="文本框 54"/>
          <p:cNvSpPr txBox="1"/>
          <p:nvPr/>
        </p:nvSpPr>
        <p:spPr>
          <a:xfrm>
            <a:off x="4861550" y="1981610"/>
            <a:ext cx="2354259" cy="1847837"/>
          </a:xfrm>
          <a:prstGeom prst="rect">
            <a:avLst/>
          </a:prstGeom>
          <a:noFill/>
          <a:ln>
            <a:noFill/>
          </a:ln>
        </p:spPr>
        <p:txBody>
          <a:bodyPr wrap="square"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defTabSz="914112" fontAlgn="ctr"/>
            <a:r>
              <a:rPr lang="en-US" sz="1200" b="1">
                <a:solidFill>
                  <a:srgbClr val="000000"/>
                </a:solidFill>
                <a:latin typeface="Arial" panose="020B0604020202020204" pitchFamily="34" charset="0"/>
              </a:rPr>
              <a:t>Feature</a:t>
            </a:r>
            <a:endParaRPr lang="en-US" altLang="zh-CN" sz="1200" b="1">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Private client</a:t>
            </a:r>
            <a:endParaRPr lang="en-US" altLang="zh-CN" sz="1200">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defRPr/>
            </a:pPr>
            <a:r>
              <a:rPr lang="en-US" sz="1200">
                <a:solidFill>
                  <a:srgbClr val="000000"/>
                </a:solidFill>
                <a:latin typeface="Arial" panose="020B0604020202020204" pitchFamily="34" charset="0"/>
              </a:rPr>
              <a:t>Quota</a:t>
            </a:r>
            <a:endParaRPr lang="en-US" altLang="zh-CN" sz="1200">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defRPr/>
            </a:pPr>
            <a:r>
              <a:rPr lang="en-US" sz="1200">
                <a:solidFill>
                  <a:srgbClr val="000000"/>
                </a:solidFill>
                <a:latin typeface="Arial" panose="020B0604020202020204" pitchFamily="34" charset="0"/>
              </a:rPr>
              <a:t>Snapshot</a:t>
            </a:r>
            <a:endParaRPr lang="en-US" altLang="zh-CN" sz="1200">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Tiered storage</a:t>
            </a:r>
            <a:endParaRPr lang="en-US" altLang="zh-CN" sz="1200">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Rich ecosystem components</a:t>
            </a:r>
            <a:endParaRPr lang="en-US" altLang="zh-CN" sz="1200">
              <a:solidFill>
                <a:srgbClr val="000000"/>
              </a:solidFill>
              <a:latin typeface="Arial" panose="020B0604020202020204" pitchFamily="34" charset="0"/>
              <a:ea typeface="微软雅黑" panose="020B0503020204020204" pitchFamily="34" charset="-122"/>
            </a:endParaRPr>
          </a:p>
        </p:txBody>
      </p:sp>
      <p:sp>
        <p:nvSpPr>
          <p:cNvPr id="79" name="文本框 26"/>
          <p:cNvSpPr txBox="1"/>
          <p:nvPr/>
        </p:nvSpPr>
        <p:spPr>
          <a:xfrm>
            <a:off x="4019031" y="3893225"/>
            <a:ext cx="1092543" cy="410879"/>
          </a:xfrm>
          <a:prstGeom prst="rect">
            <a:avLst/>
          </a:prstGeom>
          <a:noFill/>
          <a:ln>
            <a:noFill/>
          </a:ln>
        </p:spPr>
        <p:txBody>
          <a:bodyPr wrap="square"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100">
                <a:solidFill>
                  <a:srgbClr val="000000"/>
                </a:solidFill>
                <a:latin typeface="Arial" panose="020B0604020202020204" pitchFamily="34" charset="0"/>
              </a:rPr>
              <a:t>Multi-protocol interoperation</a:t>
            </a:r>
          </a:p>
        </p:txBody>
      </p:sp>
      <p:sp>
        <p:nvSpPr>
          <p:cNvPr id="80" name="文本框 27"/>
          <p:cNvSpPr txBox="1"/>
          <p:nvPr/>
        </p:nvSpPr>
        <p:spPr>
          <a:xfrm>
            <a:off x="6382363" y="3791658"/>
            <a:ext cx="1559737" cy="410879"/>
          </a:xfrm>
          <a:prstGeom prst="rect">
            <a:avLst/>
          </a:prstGeom>
          <a:noFill/>
          <a:ln>
            <a:noFill/>
          </a:ln>
        </p:spPr>
        <p:txBody>
          <a:bodyPr wrap="square"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100">
                <a:solidFill>
                  <a:srgbClr val="000000"/>
                </a:solidFill>
                <a:latin typeface="Arial" panose="020B0604020202020204" pitchFamily="34" charset="0"/>
              </a:rPr>
              <a:t>Variable-length deduplication and compression</a:t>
            </a:r>
            <a:endParaRPr lang="en-US" altLang="zh-CN" sz="1100" b="1">
              <a:solidFill>
                <a:srgbClr val="000000"/>
              </a:solidFill>
              <a:latin typeface="Arial" panose="020B0604020202020204" pitchFamily="34" charset="0"/>
              <a:ea typeface="微软雅黑" panose="020B0503020204020204" pitchFamily="34" charset="-122"/>
            </a:endParaRPr>
          </a:p>
        </p:txBody>
      </p:sp>
      <p:sp>
        <p:nvSpPr>
          <p:cNvPr id="81" name="矩形 80"/>
          <p:cNvSpPr/>
          <p:nvPr/>
        </p:nvSpPr>
        <p:spPr>
          <a:xfrm>
            <a:off x="7429770" y="1033670"/>
            <a:ext cx="2418202" cy="2516342"/>
          </a:xfrm>
          <a:prstGeom prst="rect">
            <a:avLst/>
          </a:prstGeom>
          <a:noFill/>
          <a:ln w="9525">
            <a:solidFill>
              <a:srgbClr val="FFFFFF">
                <a:lumMod val="50000"/>
              </a:srgbClr>
            </a:solidFill>
          </a:ln>
        </p:spPr>
        <p:txBody>
          <a:bodyPr wrap="square" rtlCol="0" anchor="ctr">
            <a:noAutofit/>
          </a:bodyPr>
          <a:lstStyle/>
          <a:p>
            <a:pPr algn="ctr" defTabSz="914112" fontAlgn="ctr">
              <a:defRPr/>
            </a:pP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82" name="矩形 81"/>
          <p:cNvSpPr/>
          <p:nvPr/>
        </p:nvSpPr>
        <p:spPr>
          <a:xfrm>
            <a:off x="7426172" y="1033778"/>
            <a:ext cx="2418785" cy="569511"/>
          </a:xfrm>
          <a:prstGeom prst="rect">
            <a:avLst/>
          </a:prstGeom>
          <a:solidFill>
            <a:srgbClr val="FFFFFF">
              <a:lumMod val="95000"/>
            </a:srgbClr>
          </a:solidFill>
          <a:ln w="9525" cap="flat" cmpd="sng" algn="ctr">
            <a:solidFill>
              <a:srgbClr val="000000"/>
            </a:solidFill>
            <a:prstDash val="solid"/>
            <a:round/>
            <a:headEnd type="none" w="med" len="med"/>
            <a:tailEnd type="none" w="med" len="med"/>
          </a:ln>
          <a:effectLst/>
        </p:spPr>
        <p:txBody>
          <a:bodyPr vert="horz" wrap="square" lIns="91407" tIns="45703" rIns="91407" bIns="45703" numCol="1" rtlCol="0" anchor="ctr" anchorCtr="0" compatLnSpc="1">
            <a:prstTxWarp prst="textNoShape">
              <a:avLst/>
            </a:prstTxWarp>
            <a:noAutofit/>
          </a:bodyPr>
          <a:lstStyle/>
          <a:p>
            <a:pPr algn="ctr" defTabSz="801608" fontAlgn="ctr">
              <a:spcBef>
                <a:spcPct val="0"/>
              </a:spcBef>
              <a:spcAft>
                <a:spcPct val="0"/>
              </a:spcAft>
              <a:defRPr/>
            </a:pPr>
            <a:r>
              <a:rPr lang="en-US" sz="1100">
                <a:solidFill>
                  <a:srgbClr val="151515"/>
                </a:solidFill>
                <a:latin typeface="Arial" panose="020B0604020202020204" pitchFamily="34" charset="0"/>
              </a:rPr>
              <a:t>Scenario: backup and archival/resource pool/PACS/check image</a:t>
            </a:r>
            <a:endParaRPr lang="en-US" altLang="zh-CN" sz="1100" b="1">
              <a:solidFill>
                <a:srgbClr val="151515"/>
              </a:solidFill>
              <a:latin typeface="Arial" panose="020B0604020202020204" pitchFamily="34" charset="0"/>
              <a:ea typeface="微软雅黑" panose="020B0503020204020204" pitchFamily="34" charset="-122"/>
            </a:endParaRPr>
          </a:p>
        </p:txBody>
      </p:sp>
      <p:sp>
        <p:nvSpPr>
          <p:cNvPr id="83" name="矩形 82"/>
          <p:cNvSpPr/>
          <p:nvPr/>
        </p:nvSpPr>
        <p:spPr>
          <a:xfrm>
            <a:off x="7702609" y="1625553"/>
            <a:ext cx="1868569" cy="426092"/>
          </a:xfrm>
          <a:prstGeom prst="rect">
            <a:avLst/>
          </a:prstGeom>
          <a:solidFill>
            <a:srgbClr val="FFFFFF"/>
          </a:solidFill>
          <a:ln w="3175">
            <a:noFill/>
          </a:ln>
        </p:spPr>
        <p:txBody>
          <a:bodyPr wrap="square" rtlCol="0" anchor="ctr">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defTabSz="914112" fontAlgn="ctr">
              <a:defRPr/>
            </a:pPr>
            <a:r>
              <a:rPr lang="en-US" sz="1200" b="1" u="sng">
                <a:solidFill>
                  <a:srgbClr val="C00000"/>
                </a:solidFill>
                <a:latin typeface="Arial" panose="020B0604020202020204" pitchFamily="34" charset="0"/>
              </a:rPr>
              <a:t>S3</a:t>
            </a:r>
            <a:endParaRPr lang="en-US" altLang="zh-CN" sz="1200" b="1" u="sng">
              <a:solidFill>
                <a:srgbClr val="C00000"/>
              </a:solidFill>
              <a:latin typeface="Arial" panose="020B0604020202020204" pitchFamily="34" charset="0"/>
              <a:ea typeface="微软雅黑" panose="020B0503020204020204" pitchFamily="34" charset="-122"/>
            </a:endParaRPr>
          </a:p>
        </p:txBody>
      </p:sp>
      <p:sp>
        <p:nvSpPr>
          <p:cNvPr id="84" name="文本框 34"/>
          <p:cNvSpPr txBox="1"/>
          <p:nvPr/>
        </p:nvSpPr>
        <p:spPr>
          <a:xfrm>
            <a:off x="7554237" y="1981610"/>
            <a:ext cx="2156110" cy="1238700"/>
          </a:xfrm>
          <a:prstGeom prst="rect">
            <a:avLst/>
          </a:prstGeom>
          <a:noFill/>
          <a:ln>
            <a:noFill/>
          </a:ln>
        </p:spPr>
        <p:txBody>
          <a:bodyPr wrap="square"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defTabSz="914112" fontAlgn="ctr">
              <a:defRPr/>
            </a:pPr>
            <a:r>
              <a:rPr lang="en-US" sz="1200" b="1">
                <a:solidFill>
                  <a:srgbClr val="000000"/>
                </a:solidFill>
                <a:latin typeface="Arial" panose="020B0604020202020204" pitchFamily="34" charset="0"/>
              </a:rPr>
              <a:t>Feature</a:t>
            </a:r>
            <a:endParaRPr lang="en-US" altLang="zh-CN" sz="1200" b="1">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defRPr/>
            </a:pPr>
            <a:r>
              <a:rPr lang="en-US" sz="1200">
                <a:solidFill>
                  <a:srgbClr val="000000"/>
                </a:solidFill>
                <a:latin typeface="Arial" panose="020B0604020202020204" pitchFamily="34" charset="0"/>
              </a:rPr>
              <a:t>Metadata retrieval</a:t>
            </a:r>
            <a:endParaRPr lang="en-US" altLang="zh-CN" sz="1200">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defRPr/>
            </a:pPr>
            <a:r>
              <a:rPr lang="en-US" sz="1200">
                <a:solidFill>
                  <a:srgbClr val="000000"/>
                </a:solidFill>
                <a:latin typeface="Arial" panose="020B0604020202020204" pitchFamily="34" charset="0"/>
              </a:rPr>
              <a:t>Quota</a:t>
            </a:r>
            <a:endParaRPr lang="en-US" altLang="zh-CN" sz="1200">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3AZ</a:t>
            </a: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Tiered storage</a:t>
            </a:r>
            <a:endParaRPr lang="en-US" altLang="zh-CN" sz="1200">
              <a:solidFill>
                <a:srgbClr val="000000"/>
              </a:solidFill>
              <a:latin typeface="Arial" panose="020B0604020202020204" pitchFamily="34" charset="0"/>
              <a:ea typeface="微软雅黑" panose="020B0503020204020204" pitchFamily="34" charset="-122"/>
            </a:endParaRPr>
          </a:p>
          <a:p>
            <a:pPr marL="171381" indent="-171381" defTabSz="914112" fontAlgn="ctr">
              <a:buFont typeface="Arial" panose="020B0604020202020204" pitchFamily="34" charset="0"/>
              <a:buChar char="•"/>
            </a:pPr>
            <a:r>
              <a:rPr lang="en-US" sz="1200">
                <a:solidFill>
                  <a:srgbClr val="000000"/>
                </a:solidFill>
                <a:latin typeface="Arial" panose="020B0604020202020204" pitchFamily="34" charset="0"/>
              </a:rPr>
              <a:t>Asynchronous replication</a:t>
            </a:r>
            <a:endParaRPr lang="en-US" altLang="zh-CN" sz="1200">
              <a:solidFill>
                <a:srgbClr val="000000"/>
              </a:solidFill>
              <a:latin typeface="Arial" panose="020B0604020202020204" pitchFamily="34" charset="0"/>
              <a:ea typeface="微软雅黑" panose="020B0503020204020204" pitchFamily="34" charset="-122"/>
            </a:endParaRPr>
          </a:p>
        </p:txBody>
      </p:sp>
      <p:sp>
        <p:nvSpPr>
          <p:cNvPr id="85" name="矩形 84"/>
          <p:cNvSpPr/>
          <p:nvPr/>
        </p:nvSpPr>
        <p:spPr>
          <a:xfrm>
            <a:off x="500213" y="4713538"/>
            <a:ext cx="1396800" cy="1574337"/>
          </a:xfrm>
          <a:prstGeom prst="rect">
            <a:avLst/>
          </a:prstGeom>
          <a:solidFill>
            <a:srgbClr val="FFFFFF">
              <a:lumMod val="95000"/>
            </a:srgbClr>
          </a:solidFill>
          <a:ln w="9525" cap="flat" cmpd="sng" algn="ctr">
            <a:solidFill>
              <a:srgbClr val="000000"/>
            </a:solidFill>
            <a:prstDash val="solid"/>
            <a:round/>
            <a:headEnd type="none" w="med" len="med"/>
            <a:tailEnd type="none" w="med" len="med"/>
          </a:ln>
          <a:effectLst/>
        </p:spPr>
        <p:txBody>
          <a:bodyPr vert="horz" wrap="square" lIns="91407" tIns="45703" rIns="91407" bIns="45703" numCol="1" rtlCol="0" anchor="ctr" anchorCtr="0" compatLnSpc="1">
            <a:prstTxWarp prst="textNoShape">
              <a:avLst/>
            </a:prstTxWarp>
            <a:noAutofit/>
          </a:bodyPr>
          <a:lstStyle/>
          <a:p>
            <a:pPr algn="ctr" defTabSz="801608" fontAlgn="ctr">
              <a:spcBef>
                <a:spcPct val="0"/>
              </a:spcBef>
              <a:spcAft>
                <a:spcPct val="0"/>
              </a:spcAft>
              <a:defRPr/>
            </a:pPr>
            <a:r>
              <a:rPr lang="en-US" sz="1400">
                <a:solidFill>
                  <a:srgbClr val="000000"/>
                </a:solidFill>
                <a:latin typeface="Arial" panose="020B0604020202020204" pitchFamily="34" charset="0"/>
              </a:rPr>
              <a:t>Dedicated hardware</a:t>
            </a:r>
          </a:p>
        </p:txBody>
      </p:sp>
      <p:sp>
        <p:nvSpPr>
          <p:cNvPr id="86" name="矩形 85"/>
          <p:cNvSpPr/>
          <p:nvPr/>
        </p:nvSpPr>
        <p:spPr>
          <a:xfrm>
            <a:off x="1892843" y="4713538"/>
            <a:ext cx="7981608" cy="1573200"/>
          </a:xfrm>
          <a:prstGeom prst="rect">
            <a:avLst/>
          </a:prstGeom>
          <a:noFill/>
          <a:ln w="9525">
            <a:solidFill>
              <a:srgbClr val="666666">
                <a:lumMod val="50000"/>
              </a:srgbClr>
            </a:solidFill>
          </a:ln>
        </p:spPr>
        <p:txBody>
          <a:bodyPr wrap="square" rtlCol="0" anchor="ctr">
            <a:noAutofit/>
          </a:bodyPr>
          <a:lstStyle/>
          <a:p>
            <a:pPr algn="ctr" defTabSz="914112" fontAlgn="ctr">
              <a:defRPr/>
            </a:pPr>
            <a:endParaRPr lang="en-US" altLang="zh-CN" sz="1200" kern="0">
              <a:solidFill>
                <a:srgbClr val="000000"/>
              </a:solidFill>
              <a:latin typeface="Arial" panose="020B0604020202020204" pitchFamily="34" charset="0"/>
              <a:ea typeface="微软雅黑" panose="020B0503020204020204" pitchFamily="34" charset="-122"/>
            </a:endParaRPr>
          </a:p>
        </p:txBody>
      </p:sp>
      <p:sp>
        <p:nvSpPr>
          <p:cNvPr id="87" name="五边形 86"/>
          <p:cNvSpPr/>
          <p:nvPr/>
        </p:nvSpPr>
        <p:spPr>
          <a:xfrm>
            <a:off x="2322888" y="5610409"/>
            <a:ext cx="7320084" cy="510789"/>
          </a:xfrm>
          <a:prstGeom prst="homePlate">
            <a:avLst/>
          </a:prstGeom>
          <a:ln w="22225">
            <a:solidFill>
              <a:srgbClr val="666666">
                <a:lumMod val="65000"/>
              </a:srgbClr>
            </a:solidFill>
          </a:ln>
        </p:spPr>
        <p:txBody>
          <a:bodyPr wrap="square" rtlCol="0" anchor="ctr">
            <a:noAutofit/>
          </a:bodyPr>
          <a:lstStyle/>
          <a:p>
            <a:pPr algn="ctr" defTabSz="914112" fontAlgn="ctr">
              <a:defRPr/>
            </a:pPr>
            <a:r>
              <a:rPr lang="en-US" sz="1050" b="1">
                <a:solidFill>
                  <a:srgbClr val="C00000"/>
                </a:solidFill>
                <a:latin typeface="Arial" panose="020B0604020202020204" pitchFamily="34" charset="0"/>
              </a:rPr>
              <a:t>Competitive hardware differentiation</a:t>
            </a:r>
            <a:endParaRPr lang="en-US" altLang="zh-CN" sz="1050" b="1" kern="0">
              <a:solidFill>
                <a:srgbClr val="C00000"/>
              </a:solidFill>
              <a:latin typeface="Arial" panose="020B0604020202020204" pitchFamily="34" charset="0"/>
              <a:ea typeface="微软雅黑" panose="020B0503020204020204" pitchFamily="34" charset="-122"/>
            </a:endParaRPr>
          </a:p>
          <a:p>
            <a:pPr algn="ctr" defTabSz="914112" fontAlgn="ctr">
              <a:defRPr/>
            </a:pPr>
            <a:r>
              <a:rPr lang="en-US" sz="1000">
                <a:solidFill>
                  <a:srgbClr val="000000"/>
                </a:solidFill>
                <a:latin typeface="Arial" panose="020B0604020202020204" pitchFamily="34" charset="0"/>
              </a:rPr>
              <a:t>Integrated software and hardware, non-volatile memory, Huawei-developed SSD and NIC, and customized distributed storage hardware increase differentiated competitiveness.</a:t>
            </a:r>
          </a:p>
        </p:txBody>
      </p:sp>
      <p:sp>
        <p:nvSpPr>
          <p:cNvPr id="88" name="燕尾形 87"/>
          <p:cNvSpPr/>
          <p:nvPr/>
        </p:nvSpPr>
        <p:spPr>
          <a:xfrm>
            <a:off x="7197748" y="4863169"/>
            <a:ext cx="2418202" cy="637090"/>
          </a:xfrm>
          <a:prstGeom prst="chevron">
            <a:avLst/>
          </a:prstGeom>
          <a:ln w="22225">
            <a:solidFill>
              <a:srgbClr val="666666">
                <a:lumMod val="65000"/>
              </a:srgbClr>
            </a:solidFill>
          </a:ln>
        </p:spPr>
        <p:txBody>
          <a:bodyPr wrap="square" rtlCol="0" anchor="ctr">
            <a:noAutofit/>
          </a:bodyPr>
          <a:lstStyle/>
          <a:p>
            <a:pPr algn="ctr" defTabSz="914112" fontAlgn="ctr">
              <a:defRPr/>
            </a:pPr>
            <a:r>
              <a:rPr lang="en-US" sz="1050" b="1">
                <a:solidFill>
                  <a:srgbClr val="C00000"/>
                </a:solidFill>
                <a:latin typeface="Arial" panose="020B0604020202020204" pitchFamily="34" charset="0"/>
              </a:rPr>
              <a:t>High reliability</a:t>
            </a:r>
            <a:endParaRPr lang="en-US" altLang="zh-CN" sz="1050" b="1" kern="0">
              <a:solidFill>
                <a:srgbClr val="C00000"/>
              </a:solidFill>
              <a:latin typeface="Arial" panose="020B0604020202020204" pitchFamily="34" charset="0"/>
              <a:ea typeface="微软雅黑" panose="020B0503020204020204" pitchFamily="34" charset="-122"/>
            </a:endParaRPr>
          </a:p>
          <a:p>
            <a:pPr algn="ctr" defTabSz="914112" fontAlgn="ctr"/>
            <a:r>
              <a:rPr lang="en-US" sz="1000">
                <a:solidFill>
                  <a:srgbClr val="000000"/>
                </a:solidFill>
                <a:latin typeface="Arial" panose="020B0604020202020204" pitchFamily="34" charset="0"/>
              </a:rPr>
              <a:t>Dedicated hardware, fast sub-health isolation, and fast failover</a:t>
            </a: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89" name="五边形 88"/>
          <p:cNvSpPr/>
          <p:nvPr/>
        </p:nvSpPr>
        <p:spPr>
          <a:xfrm>
            <a:off x="2308105" y="4885996"/>
            <a:ext cx="2418202" cy="637827"/>
          </a:xfrm>
          <a:prstGeom prst="homePlate">
            <a:avLst/>
          </a:prstGeom>
          <a:ln w="22225">
            <a:solidFill>
              <a:srgbClr val="666666">
                <a:lumMod val="65000"/>
              </a:srgbClr>
            </a:solidFill>
          </a:ln>
        </p:spPr>
        <p:txBody>
          <a:bodyPr wrap="square" rtlCol="0" anchor="ctr">
            <a:noAutofit/>
          </a:bodyPr>
          <a:lstStyle/>
          <a:p>
            <a:pPr algn="ctr" defTabSz="914112" fontAlgn="ctr">
              <a:defRPr/>
            </a:pPr>
            <a:r>
              <a:rPr lang="en-US" sz="1050" b="1">
                <a:solidFill>
                  <a:srgbClr val="C00000"/>
                </a:solidFill>
                <a:latin typeface="Arial" panose="020B0604020202020204" pitchFamily="34" charset="0"/>
              </a:rPr>
              <a:t>Low cost</a:t>
            </a:r>
            <a:endParaRPr lang="en-US" altLang="zh-CN" sz="1050" b="1" kern="0">
              <a:solidFill>
                <a:srgbClr val="C00000"/>
              </a:solidFill>
              <a:latin typeface="Arial" panose="020B0604020202020204" pitchFamily="34" charset="0"/>
              <a:ea typeface="微软雅黑" panose="020B0503020204020204" pitchFamily="34" charset="-122"/>
            </a:endParaRPr>
          </a:p>
          <a:p>
            <a:pPr algn="ctr" defTabSz="914112" fontAlgn="ctr">
              <a:defRPr/>
            </a:pPr>
            <a:r>
              <a:rPr lang="en-US" sz="1000">
                <a:solidFill>
                  <a:srgbClr val="000000"/>
                </a:solidFill>
                <a:latin typeface="Arial" panose="020B0604020202020204" pitchFamily="34" charset="0"/>
              </a:rPr>
              <a:t>Ultra-high capacity density: HDD nodes provide 24 disks per U.</a:t>
            </a: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90" name="燕尾形 89"/>
          <p:cNvSpPr/>
          <p:nvPr/>
        </p:nvSpPr>
        <p:spPr>
          <a:xfrm>
            <a:off x="4746294" y="4873739"/>
            <a:ext cx="2418202" cy="626521"/>
          </a:xfrm>
          <a:prstGeom prst="chevron">
            <a:avLst/>
          </a:prstGeom>
          <a:ln w="22225">
            <a:solidFill>
              <a:srgbClr val="666666">
                <a:lumMod val="65000"/>
              </a:srgbClr>
            </a:solidFill>
          </a:ln>
        </p:spPr>
        <p:txBody>
          <a:bodyPr wrap="square" rtlCol="0" anchor="ctr">
            <a:noAutofit/>
          </a:bodyPr>
          <a:lstStyle/>
          <a:p>
            <a:pPr algn="ctr" defTabSz="914112" fontAlgn="ctr">
              <a:defRPr/>
            </a:pPr>
            <a:r>
              <a:rPr lang="en-US" sz="1050" b="1">
                <a:solidFill>
                  <a:srgbClr val="C00000"/>
                </a:solidFill>
                <a:latin typeface="Arial" panose="020B0604020202020204" pitchFamily="34" charset="0"/>
              </a:rPr>
              <a:t>High performance</a:t>
            </a:r>
            <a:endParaRPr lang="en-US" altLang="zh-CN" sz="1050" b="1" kern="0">
              <a:solidFill>
                <a:srgbClr val="C00000"/>
              </a:solidFill>
              <a:latin typeface="Arial" panose="020B0604020202020204" pitchFamily="34" charset="0"/>
              <a:ea typeface="微软雅黑" panose="020B0503020204020204" pitchFamily="34" charset="-122"/>
            </a:endParaRPr>
          </a:p>
          <a:p>
            <a:pPr algn="ctr" defTabSz="914112" fontAlgn="ctr">
              <a:defRPr/>
            </a:pPr>
            <a:r>
              <a:rPr lang="en-US" sz="1000">
                <a:solidFill>
                  <a:srgbClr val="000000"/>
                </a:solidFill>
                <a:latin typeface="Arial" panose="020B0604020202020204" pitchFamily="34" charset="0"/>
              </a:rPr>
              <a:t>High-density performance: All-flash nodes provide 20 </a:t>
            </a:r>
            <a:r>
              <a:rPr lang="en-US" sz="1000" err="1">
                <a:solidFill>
                  <a:srgbClr val="000000"/>
                </a:solidFill>
                <a:latin typeface="Arial" panose="020B0604020202020204" pitchFamily="34" charset="0"/>
              </a:rPr>
              <a:t>Gbit</a:t>
            </a:r>
            <a:r>
              <a:rPr lang="en-US" sz="1000">
                <a:solidFill>
                  <a:srgbClr val="000000"/>
                </a:solidFill>
                <a:latin typeface="Arial" panose="020B0604020202020204" pitchFamily="34" charset="0"/>
              </a:rPr>
              <a:t>/s per U.</a:t>
            </a:r>
            <a:endParaRPr lang="en-US" altLang="zh-CN" sz="1000" kern="0">
              <a:solidFill>
                <a:srgbClr val="000000"/>
              </a:solidFill>
              <a:latin typeface="Arial" panose="020B0604020202020204" pitchFamily="34" charset="0"/>
              <a:ea typeface="微软雅黑" panose="020B0503020204020204" pitchFamily="34" charset="-122"/>
            </a:endParaRPr>
          </a:p>
        </p:txBody>
      </p:sp>
      <p:sp>
        <p:nvSpPr>
          <p:cNvPr id="92" name="文本占位符 2"/>
          <p:cNvSpPr>
            <a:spLocks noGrp="1"/>
          </p:cNvSpPr>
          <p:nvPr>
            <p:ph type="body" sz="quarter" idx="11"/>
          </p:nvPr>
        </p:nvSpPr>
        <p:spPr>
          <a:xfrm>
            <a:off x="9974551" y="1115860"/>
            <a:ext cx="1786367" cy="5392890"/>
          </a:xfrm>
        </p:spPr>
        <p:txBody>
          <a:bodyPr wrap="square">
            <a:noAutofit/>
          </a:bodyPr>
          <a:lstStyle/>
          <a:p>
            <a:pPr marL="179388" indent="-179388" defTabSz="685754" fontAlgn="ctr">
              <a:lnSpc>
                <a:spcPct val="100000"/>
              </a:lnSpc>
              <a:spcBef>
                <a:spcPts val="600"/>
              </a:spcBef>
            </a:pPr>
            <a:r>
              <a:rPr lang="en-US" sz="1000" dirty="0">
                <a:solidFill>
                  <a:srgbClr val="0070C0"/>
                </a:solidFill>
                <a:latin typeface="Arial" panose="020B0604020202020204" pitchFamily="34" charset="0"/>
              </a:rPr>
              <a:t>Converged storage pool</a:t>
            </a:r>
            <a:endParaRPr lang="en-US" altLang="zh-CN" sz="10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179388" indent="0" defTabSz="685754" fontAlgn="ctr">
              <a:lnSpc>
                <a:spcPct val="100000"/>
              </a:lnSpc>
              <a:spcBef>
                <a:spcPts val="600"/>
              </a:spcBef>
              <a:buNone/>
            </a:pPr>
            <a:r>
              <a:rPr lang="en-US" sz="900" dirty="0">
                <a:latin typeface="Arial" panose="020B0604020202020204" pitchFamily="34" charset="0"/>
              </a:rPr>
              <a:t>Three types of storage services share the same storage pool, reducing initial deployment costs.</a:t>
            </a:r>
            <a:endParaRPr lang="en-US" altLang="zh-CN" sz="900" dirty="0">
              <a:latin typeface="Arial" panose="020B0604020202020204" pitchFamily="34" charset="0"/>
              <a:ea typeface="微软雅黑" panose="020B0503020204020204" pitchFamily="34" charset="-122"/>
              <a:cs typeface="Arial" panose="020B0604020202020204" pitchFamily="34" charset="0"/>
            </a:endParaRPr>
          </a:p>
          <a:p>
            <a:pPr marL="179388" indent="-179388" defTabSz="685754" fontAlgn="ctr">
              <a:lnSpc>
                <a:spcPct val="100000"/>
              </a:lnSpc>
              <a:spcBef>
                <a:spcPts val="600"/>
              </a:spcBef>
            </a:pPr>
            <a:r>
              <a:rPr lang="en-US" sz="1000" dirty="0">
                <a:solidFill>
                  <a:srgbClr val="0070C0"/>
                </a:solidFill>
                <a:latin typeface="Arial" panose="020B0604020202020204" pitchFamily="34" charset="0"/>
              </a:rPr>
              <a:t>Multi-protocol interoperation</a:t>
            </a:r>
            <a:endParaRPr lang="en-US" altLang="zh-CN" sz="10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179388" indent="0" defTabSz="685754" fontAlgn="ctr">
              <a:lnSpc>
                <a:spcPct val="100000"/>
              </a:lnSpc>
              <a:spcBef>
                <a:spcPts val="600"/>
              </a:spcBef>
              <a:buNone/>
            </a:pPr>
            <a:r>
              <a:rPr lang="en-US" sz="900" dirty="0">
                <a:latin typeface="Arial" panose="020B0604020202020204" pitchFamily="34" charset="0"/>
              </a:rPr>
              <a:t>Multiple access interfaces for one copy of data, eliminating the requirement for data flow and reducing TCO</a:t>
            </a:r>
            <a:endParaRPr lang="en-US" altLang="zh-CN" sz="900" dirty="0">
              <a:latin typeface="Arial" panose="020B0604020202020204" pitchFamily="34" charset="0"/>
              <a:ea typeface="微软雅黑" panose="020B0503020204020204" pitchFamily="34" charset="-122"/>
              <a:cs typeface="Arial" panose="020B0604020202020204" pitchFamily="34" charset="0"/>
            </a:endParaRPr>
          </a:p>
          <a:p>
            <a:pPr marL="179388" lvl="0" indent="-179388" defTabSz="685754" fontAlgn="ctr">
              <a:lnSpc>
                <a:spcPct val="100000"/>
              </a:lnSpc>
              <a:spcBef>
                <a:spcPts val="600"/>
              </a:spcBef>
            </a:pPr>
            <a:r>
              <a:rPr lang="en-US" sz="1000" dirty="0">
                <a:solidFill>
                  <a:srgbClr val="0070C0"/>
                </a:solidFill>
                <a:latin typeface="Arial" panose="020B0604020202020204" pitchFamily="34" charset="0"/>
              </a:rPr>
              <a:t>Shared dedicated hardware</a:t>
            </a:r>
            <a:endParaRPr lang="en-US" altLang="zh-CN" sz="10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179388" indent="0" defTabSz="685754" fontAlgn="ctr">
              <a:lnSpc>
                <a:spcPct val="100000"/>
              </a:lnSpc>
              <a:spcBef>
                <a:spcPts val="600"/>
              </a:spcBef>
              <a:buNone/>
            </a:pPr>
            <a:r>
              <a:rPr lang="en-US" sz="900" dirty="0">
                <a:latin typeface="Arial" panose="020B0604020202020204" pitchFamily="34" charset="0"/>
              </a:rPr>
              <a:t>One set of dedicated hardware can be used for flexible deployment of three types of storage services, compatible with hardware components of different generations, implementing ever-new data storage.</a:t>
            </a:r>
            <a:endParaRPr lang="en-US" altLang="zh-CN" sz="900" dirty="0">
              <a:latin typeface="Arial" panose="020B0604020202020204" pitchFamily="34" charset="0"/>
              <a:ea typeface="微软雅黑" panose="020B0503020204020204" pitchFamily="34" charset="-122"/>
              <a:cs typeface="Arial" panose="020B0604020202020204" pitchFamily="34" charset="0"/>
            </a:endParaRPr>
          </a:p>
          <a:p>
            <a:pPr marL="179388" lvl="0" indent="-179388" defTabSz="685754" fontAlgn="ctr">
              <a:lnSpc>
                <a:spcPct val="100000"/>
              </a:lnSpc>
              <a:spcBef>
                <a:spcPts val="600"/>
              </a:spcBef>
            </a:pPr>
            <a:r>
              <a:rPr lang="en-US" sz="1000" dirty="0">
                <a:solidFill>
                  <a:srgbClr val="0070C0"/>
                </a:solidFill>
                <a:latin typeface="Arial" panose="020B0604020202020204" pitchFamily="34" charset="0"/>
              </a:rPr>
              <a:t>Co-O&amp;M management</a:t>
            </a:r>
            <a:endParaRPr lang="en-US" altLang="zh-CN" sz="1000" b="1"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179388" indent="0" defTabSz="685754" fontAlgn="ctr">
              <a:lnSpc>
                <a:spcPct val="100000"/>
              </a:lnSpc>
              <a:spcBef>
                <a:spcPts val="600"/>
              </a:spcBef>
              <a:buNone/>
            </a:pPr>
            <a:r>
              <a:rPr lang="en-US" sz="900" dirty="0">
                <a:latin typeface="Arial" panose="020B0604020202020204" pitchFamily="34" charset="0"/>
              </a:rPr>
              <a:t>One management interface integrates multiple storage services, </a:t>
            </a:r>
            <a:r>
              <a:rPr lang="en-US" altLang="zh-CN" sz="900" dirty="0"/>
              <a:t>achieving </a:t>
            </a:r>
            <a:r>
              <a:rPr lang="en-US" sz="900" dirty="0">
                <a:latin typeface="Arial" panose="020B0604020202020204" pitchFamily="34" charset="0"/>
              </a:rPr>
              <a:t>unified cluster and O&amp;M management.</a:t>
            </a:r>
            <a:endParaRPr lang="en-US" altLang="zh-CN" sz="9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矩形 12"/>
          <p:cNvSpPr/>
          <p:nvPr/>
        </p:nvSpPr>
        <p:spPr>
          <a:xfrm>
            <a:off x="2028342" y="3211390"/>
            <a:ext cx="2412000" cy="338622"/>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a:solidFill>
                  <a:srgbClr val="1D1D1A"/>
                </a:solidFill>
                <a:latin typeface="Arial" panose="020B0604020202020204" pitchFamily="34" charset="0"/>
              </a:rPr>
              <a:t>FILE</a:t>
            </a:r>
            <a:endParaRPr lang="en-US" altLang="zh-CN">
              <a:solidFill>
                <a:srgbClr val="1D1D1A"/>
              </a:solidFill>
              <a:latin typeface="Arial" panose="020B0604020202020204" pitchFamily="34" charset="0"/>
            </a:endParaRPr>
          </a:p>
        </p:txBody>
      </p:sp>
      <p:sp>
        <p:nvSpPr>
          <p:cNvPr id="93" name="矩形 92"/>
          <p:cNvSpPr/>
          <p:nvPr/>
        </p:nvSpPr>
        <p:spPr>
          <a:xfrm>
            <a:off x="4759361" y="3211390"/>
            <a:ext cx="2404800" cy="338622"/>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a:solidFill>
                  <a:srgbClr val="1D1D1A"/>
                </a:solidFill>
                <a:latin typeface="Arial" panose="020B0604020202020204" pitchFamily="34" charset="0"/>
              </a:rPr>
              <a:t>HDFS</a:t>
            </a:r>
            <a:endParaRPr lang="en-US" altLang="zh-CN">
              <a:solidFill>
                <a:srgbClr val="1D1D1A"/>
              </a:solidFill>
              <a:latin typeface="Arial" panose="020B0604020202020204" pitchFamily="34" charset="0"/>
            </a:endParaRPr>
          </a:p>
        </p:txBody>
      </p:sp>
      <p:sp>
        <p:nvSpPr>
          <p:cNvPr id="94" name="矩形 93"/>
          <p:cNvSpPr/>
          <p:nvPr/>
        </p:nvSpPr>
        <p:spPr>
          <a:xfrm>
            <a:off x="7441997" y="3211390"/>
            <a:ext cx="2408400" cy="338622"/>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r>
              <a:rPr lang="en-US">
                <a:solidFill>
                  <a:srgbClr val="1D1D1A"/>
                </a:solidFill>
                <a:latin typeface="Arial" panose="020B0604020202020204" pitchFamily="34" charset="0"/>
              </a:rPr>
              <a:t>OBJECT</a:t>
            </a:r>
            <a:endParaRPr lang="en-US" altLang="zh-CN">
              <a:solidFill>
                <a:srgbClr val="1D1D1A"/>
              </a:solidFill>
              <a:latin typeface="Arial" panose="020B0604020202020204" pitchFamily="34" charset="0"/>
            </a:endParaRPr>
          </a:p>
        </p:txBody>
      </p:sp>
    </p:spTree>
    <p:extLst>
      <p:ext uri="{BB962C8B-B14F-4D97-AF65-F5344CB8AC3E}">
        <p14:creationId xmlns:p14="http://schemas.microsoft.com/office/powerpoint/2010/main" val="2040259852"/>
      </p:ext>
    </p:extLst>
  </p:cSld>
  <p:clrMapOvr>
    <a:masterClrMapping/>
  </p:clrMapOvr>
  <p:transition advClick="0" advTm="800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42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7062" y="127033"/>
            <a:ext cx="11234309"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a:t>Overall Architecture of Distributed Storage (Four-in-One)</a:t>
            </a:r>
            <a:endParaRPr lang="en-US" altLang="zh-CN"/>
          </a:p>
        </p:txBody>
      </p:sp>
      <p:sp>
        <p:nvSpPr>
          <p:cNvPr id="18" name="标题 1"/>
          <p:cNvSpPr txBox="1">
            <a:spLocks/>
          </p:cNvSpPr>
          <p:nvPr/>
        </p:nvSpPr>
        <p:spPr>
          <a:xfrm>
            <a:off x="392547" y="4956993"/>
            <a:ext cx="11450740" cy="1265621"/>
          </a:xfrm>
          <a:prstGeom prst="rect">
            <a:avLst/>
          </a:prstGeom>
        </p:spPr>
        <p:txBody>
          <a:bodyPr wrap="square" anchor="ctr">
            <a:noAutofit/>
          </a:bodyPr>
          <a:lstStyle>
            <a:lvl1pPr algn="l" defTabSz="673033" rtl="0" fontAlgn="base">
              <a:spcBef>
                <a:spcPct val="0"/>
              </a:spcBef>
              <a:spcAft>
                <a:spcPct val="0"/>
              </a:spcAft>
              <a:defRPr sz="3200" b="1">
                <a:solidFill>
                  <a:schemeClr val="tx2"/>
                </a:solidFill>
                <a:latin typeface="Arial" pitchFamily="34" charset="-122"/>
                <a:ea typeface="微软雅黑" pitchFamily="34" charset="-122"/>
                <a:cs typeface="+mj-cs"/>
              </a:defRPr>
            </a:lvl1pPr>
            <a:lvl2pPr algn="l" defTabSz="673033" rtl="0" fontAlgn="base">
              <a:spcBef>
                <a:spcPct val="0"/>
              </a:spcBef>
              <a:spcAft>
                <a:spcPct val="0"/>
              </a:spcAft>
              <a:defRPr sz="2800">
                <a:solidFill>
                  <a:srgbClr val="990000"/>
                </a:solidFill>
                <a:latin typeface="Arial" panose="020B0604020202020204" pitchFamily="34" charset="0"/>
                <a:ea typeface="黑体" pitchFamily="2" charset="-122"/>
              </a:defRPr>
            </a:lvl2pPr>
            <a:lvl3pPr algn="l" defTabSz="673033" rtl="0" fontAlgn="base">
              <a:spcBef>
                <a:spcPct val="0"/>
              </a:spcBef>
              <a:spcAft>
                <a:spcPct val="0"/>
              </a:spcAft>
              <a:defRPr sz="2800">
                <a:solidFill>
                  <a:srgbClr val="990000"/>
                </a:solidFill>
                <a:latin typeface="Arial" panose="020B0604020202020204" pitchFamily="34" charset="0"/>
                <a:ea typeface="黑体" pitchFamily="2" charset="-122"/>
              </a:defRPr>
            </a:lvl3pPr>
            <a:lvl4pPr algn="l" defTabSz="673033" rtl="0" fontAlgn="base">
              <a:spcBef>
                <a:spcPct val="0"/>
              </a:spcBef>
              <a:spcAft>
                <a:spcPct val="0"/>
              </a:spcAft>
              <a:defRPr sz="2800">
                <a:solidFill>
                  <a:srgbClr val="990000"/>
                </a:solidFill>
                <a:latin typeface="Arial" panose="020B0604020202020204" pitchFamily="34" charset="0"/>
                <a:ea typeface="黑体" pitchFamily="2" charset="-122"/>
              </a:defRPr>
            </a:lvl4pPr>
            <a:lvl5pPr algn="l" defTabSz="673033" rtl="0" fontAlgn="base">
              <a:spcBef>
                <a:spcPct val="0"/>
              </a:spcBef>
              <a:spcAft>
                <a:spcPct val="0"/>
              </a:spcAft>
              <a:defRPr sz="2800">
                <a:solidFill>
                  <a:srgbClr val="990000"/>
                </a:solidFill>
                <a:latin typeface="Arial" panose="020B0604020202020204" pitchFamily="34" charset="0"/>
                <a:ea typeface="黑体" pitchFamily="2" charset="-122"/>
              </a:defRPr>
            </a:lvl5pPr>
            <a:lvl6pPr marL="383873" algn="l" defTabSz="673110" rtl="0" eaLnBrk="1" fontAlgn="base" hangingPunct="1">
              <a:spcBef>
                <a:spcPct val="0"/>
              </a:spcBef>
              <a:spcAft>
                <a:spcPct val="0"/>
              </a:spcAft>
              <a:defRPr sz="2900">
                <a:solidFill>
                  <a:srgbClr val="990000"/>
                </a:solidFill>
                <a:latin typeface="Arial" pitchFamily="34" charset="0"/>
                <a:ea typeface="黑体" pitchFamily="2" charset="-122"/>
              </a:defRPr>
            </a:lvl6pPr>
            <a:lvl7pPr marL="767746" algn="l" defTabSz="673110" rtl="0" eaLnBrk="1" fontAlgn="base" hangingPunct="1">
              <a:spcBef>
                <a:spcPct val="0"/>
              </a:spcBef>
              <a:spcAft>
                <a:spcPct val="0"/>
              </a:spcAft>
              <a:defRPr sz="2900">
                <a:solidFill>
                  <a:srgbClr val="990000"/>
                </a:solidFill>
                <a:latin typeface="Arial" pitchFamily="34" charset="0"/>
                <a:ea typeface="黑体" pitchFamily="2" charset="-122"/>
              </a:defRPr>
            </a:lvl7pPr>
            <a:lvl8pPr marL="1151617" algn="l" defTabSz="673110" rtl="0" eaLnBrk="1" fontAlgn="base" hangingPunct="1">
              <a:spcBef>
                <a:spcPct val="0"/>
              </a:spcBef>
              <a:spcAft>
                <a:spcPct val="0"/>
              </a:spcAft>
              <a:defRPr sz="2900">
                <a:solidFill>
                  <a:srgbClr val="990000"/>
                </a:solidFill>
                <a:latin typeface="Arial" pitchFamily="34" charset="0"/>
                <a:ea typeface="黑体" pitchFamily="2" charset="-122"/>
              </a:defRPr>
            </a:lvl8pPr>
            <a:lvl9pPr marL="1535489" algn="l" defTabSz="673110" rtl="0" eaLnBrk="1" fontAlgn="base" hangingPunct="1">
              <a:spcBef>
                <a:spcPct val="0"/>
              </a:spcBef>
              <a:spcAft>
                <a:spcPct val="0"/>
              </a:spcAft>
              <a:defRPr sz="2900">
                <a:solidFill>
                  <a:srgbClr val="990000"/>
                </a:solidFill>
                <a:latin typeface="Arial" pitchFamily="34" charset="0"/>
                <a:ea typeface="黑体" pitchFamily="2" charset="-122"/>
              </a:defRPr>
            </a:lvl9pPr>
          </a:lstStyle>
          <a:p>
            <a:pPr marL="0" marR="0" lvl="0" indent="0" algn="l" defTabSz="914217" rtl="0" eaLnBrk="0" fontAlgn="ctr" latinLnBrk="0" hangingPunct="0">
              <a:spcBef>
                <a:spcPct val="0"/>
              </a:spcBef>
              <a:spcAft>
                <a:spcPct val="0"/>
              </a:spcAft>
              <a:buClrTx/>
              <a:buSzTx/>
              <a:buFontTx/>
              <a:buNone/>
              <a:tabLst/>
              <a:defRPr/>
            </a:pPr>
            <a:r>
              <a:rPr lang="en-US" sz="1800" dirty="0">
                <a:solidFill>
                  <a:srgbClr val="0070C0"/>
                </a:solidFill>
                <a:latin typeface="Arial" panose="020B0604020202020204" pitchFamily="34" charset="0"/>
              </a:rPr>
              <a:t>Architecture advantages</a:t>
            </a:r>
            <a:endParaRPr lang="en-US" altLang="zh-CN" sz="1800" kern="0" dirty="0">
              <a:solidFill>
                <a:srgbClr val="0070C0"/>
              </a:solidFill>
              <a:latin typeface="Arial" panose="020B0604020202020204" pitchFamily="34" charset="0"/>
            </a:endParaRPr>
          </a:p>
          <a:p>
            <a:pPr marL="457200" marR="0" lvl="0" indent="-457200" algn="l" defTabSz="914217" rtl="0" eaLnBrk="0" fontAlgn="ctr" latinLnBrk="0" hangingPunct="0">
              <a:spcBef>
                <a:spcPct val="0"/>
              </a:spcBef>
              <a:spcAft>
                <a:spcPct val="0"/>
              </a:spcAft>
              <a:buClrTx/>
              <a:buSzTx/>
              <a:buFont typeface="Arial" panose="020B0604020202020204" pitchFamily="34" charset="0"/>
              <a:buChar char="•"/>
              <a:tabLst/>
              <a:defRPr/>
            </a:pPr>
            <a:r>
              <a:rPr lang="en-US" sz="1600" dirty="0">
                <a:solidFill>
                  <a:srgbClr val="0070C0"/>
                </a:solidFill>
                <a:latin typeface="Arial" panose="020B0604020202020204" pitchFamily="34" charset="0"/>
              </a:rPr>
              <a:t>Convergence of the block, object, NAS, and HDFS services, implementing data flow and service interworking</a:t>
            </a:r>
            <a:endParaRPr lang="en-US" altLang="zh-CN" sz="1600" kern="0" dirty="0">
              <a:solidFill>
                <a:srgbClr val="0070C0"/>
              </a:solidFill>
              <a:latin typeface="Arial" panose="020B0604020202020204" pitchFamily="34" charset="0"/>
            </a:endParaRPr>
          </a:p>
          <a:p>
            <a:pPr marL="457200" indent="-457200" defTabSz="914217" eaLnBrk="0" fontAlgn="ctr" hangingPunct="0">
              <a:buFont typeface="Arial" panose="020B0604020202020204" pitchFamily="34" charset="0"/>
              <a:buChar char="•"/>
              <a:defRPr/>
            </a:pPr>
            <a:r>
              <a:rPr lang="en-US" sz="1600" dirty="0">
                <a:solidFill>
                  <a:srgbClr val="0070C0"/>
                </a:solidFill>
                <a:latin typeface="Arial" panose="020B0604020202020204" pitchFamily="34" charset="0"/>
              </a:rPr>
              <a:t>Introducing advantages of the professional storage to achieve optimal convergence of performance, reliability, usability, cost, and scalability</a:t>
            </a:r>
            <a:endParaRPr lang="en-US" altLang="zh-CN" sz="1600" kern="0" dirty="0">
              <a:solidFill>
                <a:srgbClr val="0070C0"/>
              </a:solidFill>
              <a:latin typeface="Arial" panose="020B0604020202020204" pitchFamily="34" charset="0"/>
            </a:endParaRPr>
          </a:p>
          <a:p>
            <a:pPr marL="457200" indent="-457200" defTabSz="914217" eaLnBrk="0" fontAlgn="ctr" hangingPunct="0">
              <a:buFont typeface="Arial" panose="020B0604020202020204" pitchFamily="34" charset="0"/>
              <a:buChar char="•"/>
              <a:defRPr/>
            </a:pPr>
            <a:r>
              <a:rPr lang="en-US" sz="1600" dirty="0">
                <a:solidFill>
                  <a:srgbClr val="0070C0"/>
                </a:solidFill>
                <a:latin typeface="Arial" panose="020B0604020202020204" pitchFamily="34" charset="0"/>
              </a:rPr>
              <a:t>Convergence of software and hardware, optimizing performance and reliability based on customized hardware</a:t>
            </a:r>
            <a:endParaRPr lang="en-US" altLang="zh-CN" sz="1600" kern="0" dirty="0">
              <a:solidFill>
                <a:srgbClr val="0070C0"/>
              </a:solidFill>
              <a:latin typeface="Arial" panose="020B0604020202020204" pitchFamily="34" charset="0"/>
            </a:endParaRPr>
          </a:p>
        </p:txBody>
      </p:sp>
      <p:grpSp>
        <p:nvGrpSpPr>
          <p:cNvPr id="5" name="组合 4"/>
          <p:cNvGrpSpPr/>
          <p:nvPr/>
        </p:nvGrpSpPr>
        <p:grpSpPr>
          <a:xfrm>
            <a:off x="590042" y="799056"/>
            <a:ext cx="11055751" cy="4058432"/>
            <a:chOff x="656717" y="1378794"/>
            <a:chExt cx="11055751" cy="3825428"/>
          </a:xfrm>
        </p:grpSpPr>
        <p:grpSp>
          <p:nvGrpSpPr>
            <p:cNvPr id="23" name="组合 22"/>
            <p:cNvGrpSpPr/>
            <p:nvPr/>
          </p:nvGrpSpPr>
          <p:grpSpPr>
            <a:xfrm>
              <a:off x="656717" y="1378794"/>
              <a:ext cx="11055751" cy="3179427"/>
              <a:chOff x="656717" y="1426687"/>
              <a:chExt cx="11055751" cy="3601719"/>
            </a:xfrm>
          </p:grpSpPr>
          <p:sp>
            <p:nvSpPr>
              <p:cNvPr id="16" name="圆角矩形 15"/>
              <p:cNvSpPr/>
              <p:nvPr/>
            </p:nvSpPr>
            <p:spPr bwMode="auto">
              <a:xfrm>
                <a:off x="10196405" y="1426687"/>
                <a:ext cx="1516063" cy="3601718"/>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81" tIns="60944" rIns="71981" bIns="60944" numCol="1" rtlCol="0" anchor="ctr" anchorCtr="0" compatLnSpc="1">
                <a:prstTxWarp prst="textNoShape">
                  <a:avLst/>
                </a:prstTxWarp>
                <a:noAutofit/>
              </a:bodyPr>
              <a:lstStyle/>
              <a:p>
                <a:pPr algn="ctr" defTabSz="875852" eaLnBrk="0" fontAlgn="ctr" hangingPunct="0"/>
                <a:r>
                  <a:rPr lang="en-US" sz="1600" b="1">
                    <a:solidFill>
                      <a:srgbClr val="FFFFFF"/>
                    </a:solidFill>
                    <a:latin typeface="Arial" panose="020B0604020202020204" pitchFamily="34" charset="0"/>
                  </a:rPr>
                  <a:t>O&amp;M Plane</a:t>
                </a:r>
              </a:p>
              <a:p>
                <a:pPr algn="ctr" defTabSz="875852" eaLnBrk="0" fontAlgn="ctr" hangingPunct="0"/>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a:p>
                <a:pPr algn="ctr" defTabSz="875852" eaLnBrk="0" fontAlgn="ctr" hangingPunct="0"/>
                <a:r>
                  <a:rPr lang="en-US" sz="1400">
                    <a:solidFill>
                      <a:srgbClr val="FFFFFF"/>
                    </a:solidFill>
                    <a:latin typeface="Arial" panose="020B0604020202020204" pitchFamily="34" charset="0"/>
                  </a:rPr>
                  <a:t>Cluster Management</a:t>
                </a:r>
              </a:p>
              <a:p>
                <a:pPr algn="ctr" defTabSz="875852" eaLnBrk="0" fontAlgn="ctr" hangingPunct="0"/>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a:p>
                <a:pPr algn="ctr" defTabSz="875852" eaLnBrk="0" fontAlgn="ctr" hangingPunct="0"/>
                <a:r>
                  <a:rPr lang="en-US" sz="1400" err="1">
                    <a:solidFill>
                      <a:srgbClr val="FFFFFF"/>
                    </a:solidFill>
                    <a:latin typeface="Arial" panose="020B0604020202020204" pitchFamily="34" charset="0"/>
                  </a:rPr>
                  <a:t>DeviceManger</a:t>
                </a:r>
                <a:endParaRPr lang="en-US" sz="1400">
                  <a:solidFill>
                    <a:srgbClr val="FFFFFF"/>
                  </a:solidFill>
                  <a:latin typeface="Arial" panose="020B0604020202020204" pitchFamily="34" charset="0"/>
                </a:endParaRPr>
              </a:p>
              <a:p>
                <a:pPr algn="ctr" defTabSz="875852" eaLnBrk="0" fontAlgn="ctr" hangingPunct="0"/>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a:p>
                <a:pPr algn="ctr" defTabSz="875852" eaLnBrk="0" fontAlgn="ctr" hangingPunct="0"/>
                <a:r>
                  <a:rPr lang="en-US" sz="1400" err="1">
                    <a:solidFill>
                      <a:srgbClr val="FFFFFF"/>
                    </a:solidFill>
                    <a:latin typeface="Arial" panose="020B0604020202020204" pitchFamily="34" charset="0"/>
                  </a:rPr>
                  <a:t>QoS</a:t>
                </a:r>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a:p>
                <a:pPr algn="ctr" defTabSz="875852" eaLnBrk="0" fontAlgn="ctr" hangingPunct="0"/>
                <a:r>
                  <a:rPr lang="en-US" sz="1400">
                    <a:solidFill>
                      <a:srgbClr val="FFFFFF"/>
                    </a:solidFill>
                    <a:latin typeface="Arial" panose="020B0604020202020204" pitchFamily="34" charset="0"/>
                  </a:rPr>
                  <a:t>License/Alarm/</a:t>
                </a:r>
              </a:p>
              <a:p>
                <a:pPr algn="ctr" defTabSz="875852" eaLnBrk="0" fontAlgn="ctr" hangingPunct="0"/>
                <a:r>
                  <a:rPr lang="en-US" sz="1400">
                    <a:solidFill>
                      <a:srgbClr val="FFFFFF"/>
                    </a:solidFill>
                    <a:latin typeface="Arial" panose="020B0604020202020204" pitchFamily="34" charset="0"/>
                  </a:rPr>
                  <a:t>Log</a:t>
                </a:r>
              </a:p>
              <a:p>
                <a:pPr algn="ctr" defTabSz="875852" eaLnBrk="0" fontAlgn="ctr" hangingPunct="0"/>
                <a:r>
                  <a:rPr lang="en-US" sz="1400">
                    <a:solidFill>
                      <a:srgbClr val="FFFFFF"/>
                    </a:solidFill>
                    <a:latin typeface="Arial" panose="020B0604020202020204" pitchFamily="34" charset="0"/>
                  </a:rPr>
                  <a:t>Authentication</a:t>
                </a:r>
              </a:p>
              <a:p>
                <a:pPr algn="ctr" defTabSz="875852" eaLnBrk="0" fontAlgn="ctr" hangingPunct="0"/>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a:p>
                <a:pPr algn="ctr" defTabSz="875852" eaLnBrk="0" fontAlgn="ctr" hangingPunct="0"/>
                <a:r>
                  <a:rPr lang="en-US" sz="1400">
                    <a:solidFill>
                      <a:srgbClr val="FFFFFF"/>
                    </a:solidFill>
                    <a:latin typeface="Arial" panose="020B0604020202020204" pitchFamily="34" charset="0"/>
                  </a:rPr>
                  <a:t>eService</a:t>
                </a:r>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21" name="组合 20"/>
              <p:cNvGrpSpPr/>
              <p:nvPr/>
            </p:nvGrpSpPr>
            <p:grpSpPr>
              <a:xfrm>
                <a:off x="656717" y="1426688"/>
                <a:ext cx="9449307" cy="3601718"/>
                <a:chOff x="656717" y="1394621"/>
                <a:chExt cx="9449307" cy="3318980"/>
              </a:xfrm>
            </p:grpSpPr>
            <p:grpSp>
              <p:nvGrpSpPr>
                <p:cNvPr id="3" name="组合 2"/>
                <p:cNvGrpSpPr/>
                <p:nvPr/>
              </p:nvGrpSpPr>
              <p:grpSpPr>
                <a:xfrm>
                  <a:off x="656717" y="1394621"/>
                  <a:ext cx="9449307" cy="3318980"/>
                  <a:chOff x="656717" y="2216561"/>
                  <a:chExt cx="9449307" cy="2923689"/>
                </a:xfrm>
              </p:grpSpPr>
              <p:sp>
                <p:nvSpPr>
                  <p:cNvPr id="7" name="圆角矩形 8"/>
                  <p:cNvSpPr/>
                  <p:nvPr/>
                </p:nvSpPr>
                <p:spPr bwMode="auto">
                  <a:xfrm>
                    <a:off x="656717" y="4420292"/>
                    <a:ext cx="9449307" cy="719958"/>
                  </a:xfrm>
                  <a:prstGeom prst="roundRect">
                    <a:avLst>
                      <a:gd name="adj" fmla="val 0"/>
                    </a:avLst>
                  </a:prstGeom>
                  <a:solidFill>
                    <a:srgbClr val="00B0F0"/>
                  </a:solidFill>
                  <a:ln w="9525" cap="flat" cmpd="sng" algn="ctr">
                    <a:noFill/>
                    <a:prstDash val="solid"/>
                    <a:headEnd type="none" w="med" len="med"/>
                    <a:tailEnd type="none" w="med" len="med"/>
                  </a:ln>
                  <a:effectLst/>
                </p:spPr>
                <p:txBody>
                  <a:bodyPr wrap="square" lIns="47976" tIns="0" rIns="47976" bIns="60917" anchor="ctr" anchorCtr="0">
                    <a:noAutofit/>
                  </a:bodyPr>
                  <a:lstStyle/>
                  <a:p>
                    <a:pPr algn="ctr" defTabSz="875852" eaLnBrk="0" fontAlgn="ctr" hangingPunct="0">
                      <a:defRPr/>
                    </a:pPr>
                    <a:r>
                      <a:rPr lang="en-US" sz="1600" b="1">
                        <a:solidFill>
                          <a:srgbClr val="FFFFFF"/>
                        </a:solidFill>
                        <a:latin typeface="Arial" panose="020B0604020202020204" pitchFamily="34" charset="0"/>
                      </a:rPr>
                      <a:t>Persistence Layer</a:t>
                    </a:r>
                  </a:p>
                  <a:p>
                    <a:pPr algn="ctr" defTabSz="875852" eaLnBrk="0" fontAlgn="ctr" hangingPunct="0">
                      <a:defRPr/>
                    </a:pPr>
                    <a:r>
                      <a:rPr lang="en-US" sz="1400">
                        <a:solidFill>
                          <a:srgbClr val="FFFFFF"/>
                        </a:solidFill>
                        <a:latin typeface="Arial" panose="020B0604020202020204" pitchFamily="34" charset="0"/>
                      </a:rPr>
                      <a:t>Mirror         Erasure Coding        Fast Reconstruction          Write-back Cache          </a:t>
                    </a:r>
                    <a:r>
                      <a:rPr lang="en-US" sz="1400" err="1">
                        <a:solidFill>
                          <a:srgbClr val="FFFFFF"/>
                        </a:solidFill>
                        <a:latin typeface="Arial" panose="020B0604020202020204" pitchFamily="34" charset="0"/>
                      </a:rPr>
                      <a:t>SmartCache</a:t>
                    </a:r>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p:txBody>
              </p:sp>
              <p:sp>
                <p:nvSpPr>
                  <p:cNvPr id="8" name="圆角矩形 7"/>
                  <p:cNvSpPr/>
                  <p:nvPr/>
                </p:nvSpPr>
                <p:spPr bwMode="auto">
                  <a:xfrm>
                    <a:off x="656717" y="3518856"/>
                    <a:ext cx="9449307" cy="828348"/>
                  </a:xfrm>
                  <a:prstGeom prst="roundRect">
                    <a:avLst>
                      <a:gd name="adj" fmla="val 0"/>
                    </a:avLst>
                  </a:prstGeom>
                  <a:solidFill>
                    <a:srgbClr val="00B0F0"/>
                  </a:solidFill>
                  <a:ln w="9525" cap="flat" cmpd="sng" algn="ctr">
                    <a:noFill/>
                    <a:prstDash val="solid"/>
                    <a:headEnd type="none" w="med" len="med"/>
                    <a:tailEnd type="none" w="med" len="med"/>
                  </a:ln>
                  <a:effectLst/>
                </p:spPr>
                <p:txBody>
                  <a:bodyPr vert="horz" wrap="square" lIns="121888" tIns="60944" rIns="121888" bIns="60944" numCol="1" rtlCol="0" anchor="ctr" anchorCtr="0" compatLnSpc="1">
                    <a:prstTxWarp prst="textNoShape">
                      <a:avLst/>
                    </a:prstTxWarp>
                    <a:noAutofit/>
                  </a:bodyPr>
                  <a:lstStyle/>
                  <a:p>
                    <a:pPr algn="ctr" defTabSz="967390" fontAlgn="ctr">
                      <a:defRPr/>
                    </a:pPr>
                    <a:r>
                      <a:rPr lang="en-US" sz="1600" b="1">
                        <a:solidFill>
                          <a:srgbClr val="FFFFFF"/>
                        </a:solidFill>
                        <a:latin typeface="Arial" panose="020B0604020202020204" pitchFamily="34" charset="0"/>
                      </a:rPr>
                      <a:t>Index Layer</a:t>
                    </a:r>
                  </a:p>
                  <a:p>
                    <a:pPr algn="ctr" defTabSz="967390" fontAlgn="ctr">
                      <a:defRPr/>
                    </a:pPr>
                    <a:r>
                      <a:rPr lang="en-US" sz="1400">
                        <a:solidFill>
                          <a:srgbClr val="FFFFFF"/>
                        </a:solidFill>
                        <a:latin typeface="Arial" panose="020B0604020202020204" pitchFamily="34" charset="0"/>
                      </a:rPr>
                      <a:t>Write Ahead Log         Snapshot</a:t>
                    </a:r>
                    <a:r>
                      <a:rPr lang="en-US" sz="1400" baseline="30000">
                        <a:solidFill>
                          <a:srgbClr val="FFFFFF"/>
                        </a:solidFill>
                        <a:latin typeface="Arial" panose="020B0604020202020204" pitchFamily="34" charset="0"/>
                      </a:rPr>
                      <a:t> </a:t>
                    </a:r>
                    <a:r>
                      <a:rPr lang="en-US" sz="1400">
                        <a:solidFill>
                          <a:srgbClr val="FFFFFF"/>
                        </a:solidFill>
                        <a:latin typeface="Arial" panose="020B0604020202020204" pitchFamily="34" charset="0"/>
                      </a:rPr>
                      <a:t>         Compression          Deduplication         Garbage Collection</a:t>
                    </a:r>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2" name="组合 1"/>
                  <p:cNvGrpSpPr/>
                  <p:nvPr/>
                </p:nvGrpSpPr>
                <p:grpSpPr>
                  <a:xfrm>
                    <a:off x="656717" y="2216561"/>
                    <a:ext cx="7106158" cy="1229143"/>
                    <a:chOff x="656717" y="2216561"/>
                    <a:chExt cx="9156342" cy="1229143"/>
                  </a:xfrm>
                </p:grpSpPr>
                <p:sp>
                  <p:nvSpPr>
                    <p:cNvPr id="9" name="圆角矩形 8"/>
                    <p:cNvSpPr/>
                    <p:nvPr/>
                  </p:nvSpPr>
                  <p:spPr bwMode="auto">
                    <a:xfrm>
                      <a:off x="656717" y="2216561"/>
                      <a:ext cx="2565720" cy="346625"/>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121888" tIns="60944" rIns="121888" bIns="60944" numCol="1" rtlCol="0" anchor="ctr" anchorCtr="0" compatLnSpc="1">
                      <a:prstTxWarp prst="textNoShape">
                        <a:avLst/>
                      </a:prstTxWarp>
                      <a:noAutofit/>
                    </a:bodyPr>
                    <a:lstStyle/>
                    <a:p>
                      <a:pPr algn="ctr" defTabSz="875852" eaLnBrk="0" fontAlgn="ctr" hangingPunct="0">
                        <a:defRPr/>
                      </a:pPr>
                      <a:r>
                        <a:rPr lang="en-US" sz="1400">
                          <a:solidFill>
                            <a:srgbClr val="FFFFFF"/>
                          </a:solidFill>
                          <a:latin typeface="Arial" panose="020B0604020202020204" pitchFamily="34" charset="0"/>
                        </a:rPr>
                        <a:t>VBS (SCSI/iSCSI)</a:t>
                      </a:r>
                    </a:p>
                  </p:txBody>
                </p:sp>
                <p:sp>
                  <p:nvSpPr>
                    <p:cNvPr id="10" name="圆角矩形 9"/>
                    <p:cNvSpPr/>
                    <p:nvPr/>
                  </p:nvSpPr>
                  <p:spPr bwMode="auto">
                    <a:xfrm>
                      <a:off x="656717" y="2615121"/>
                      <a:ext cx="2565720" cy="830583"/>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81" tIns="60944" rIns="71981" bIns="60944" numCol="1" rtlCol="0" anchor="ctr" anchorCtr="0" compatLnSpc="1">
                      <a:prstTxWarp prst="textNoShape">
                        <a:avLst/>
                      </a:prstTxWarp>
                      <a:noAutofit/>
                    </a:bodyPr>
                    <a:lstStyle/>
                    <a:p>
                      <a:pPr algn="ctr" defTabSz="875852" eaLnBrk="0" fontAlgn="ctr" hangingPunct="0">
                        <a:defRPr/>
                      </a:pPr>
                      <a:r>
                        <a:rPr lang="en-US" sz="1600" b="1">
                          <a:solidFill>
                            <a:srgbClr val="FFFFFF"/>
                          </a:solidFill>
                          <a:latin typeface="Arial" panose="020B0604020202020204" pitchFamily="34" charset="0"/>
                        </a:rPr>
                        <a:t>Block</a:t>
                      </a:r>
                    </a:p>
                    <a:p>
                      <a:pPr algn="ctr" defTabSz="875852" eaLnBrk="0" fontAlgn="ctr" hangingPunct="0">
                        <a:defRPr/>
                      </a:pPr>
                      <a:r>
                        <a:rPr lang="en-US" sz="1400">
                          <a:solidFill>
                            <a:srgbClr val="FFFFFF"/>
                          </a:solidFill>
                          <a:latin typeface="Arial" panose="020B0604020202020204" pitchFamily="34" charset="0"/>
                        </a:rPr>
                        <a:t>LUN        Volume        </a:t>
                      </a:r>
                    </a:p>
                    <a:p>
                      <a:pPr algn="ctr" defTabSz="875852" eaLnBrk="0" fontAlgn="ctr" hangingPunct="0">
                        <a:defRPr/>
                      </a:pPr>
                      <a:r>
                        <a:rPr lang="en-US" sz="1400">
                          <a:solidFill>
                            <a:srgbClr val="FFFFFF"/>
                          </a:solidFill>
                          <a:latin typeface="Arial" panose="020B0604020202020204" pitchFamily="34" charset="0"/>
                        </a:rPr>
                        <a:t>L1 Cache</a:t>
                      </a:r>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p:txBody>
                </p:sp>
                <p:sp>
                  <p:nvSpPr>
                    <p:cNvPr id="11" name="圆角矩形 10"/>
                    <p:cNvSpPr/>
                    <p:nvPr/>
                  </p:nvSpPr>
                  <p:spPr bwMode="auto">
                    <a:xfrm>
                      <a:off x="3351959" y="2216561"/>
                      <a:ext cx="1693777" cy="346625"/>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0" tIns="60944" rIns="0" bIns="60944" numCol="1" rtlCol="0" anchor="ctr" anchorCtr="0" compatLnSpc="1">
                      <a:prstTxWarp prst="textNoShape">
                        <a:avLst/>
                      </a:prstTxWarp>
                      <a:noAutofit/>
                    </a:bodyPr>
                    <a:lstStyle/>
                    <a:p>
                      <a:pPr algn="ctr" defTabSz="875852" eaLnBrk="0" fontAlgn="ctr" hangingPunct="0">
                        <a:defRPr/>
                      </a:pPr>
                      <a:r>
                        <a:rPr lang="en-US" sz="1400">
                          <a:solidFill>
                            <a:srgbClr val="FFFFFF"/>
                          </a:solidFill>
                          <a:latin typeface="Arial" panose="020B0604020202020204" pitchFamily="34" charset="0"/>
                        </a:rPr>
                        <a:t>NFS/SMB</a:t>
                      </a:r>
                    </a:p>
                  </p:txBody>
                </p:sp>
                <p:sp>
                  <p:nvSpPr>
                    <p:cNvPr id="12" name="圆角矩形 11"/>
                    <p:cNvSpPr/>
                    <p:nvPr/>
                  </p:nvSpPr>
                  <p:spPr bwMode="auto">
                    <a:xfrm>
                      <a:off x="3360817" y="2615121"/>
                      <a:ext cx="2413015" cy="830583"/>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81" tIns="60944" rIns="71981" bIns="60944" numCol="1" rtlCol="0" anchor="ctr" anchorCtr="0" compatLnSpc="1">
                      <a:prstTxWarp prst="textNoShape">
                        <a:avLst/>
                      </a:prstTxWarp>
                      <a:noAutofit/>
                    </a:bodyPr>
                    <a:lstStyle/>
                    <a:p>
                      <a:pPr algn="ctr" defTabSz="875852" eaLnBrk="0" fontAlgn="ctr" hangingPunct="0">
                        <a:defRPr/>
                      </a:pPr>
                      <a:r>
                        <a:rPr lang="en-US" sz="1600" b="1">
                          <a:solidFill>
                            <a:srgbClr val="FFFFFF"/>
                          </a:solidFill>
                          <a:latin typeface="Arial" panose="020B0604020202020204" pitchFamily="34" charset="0"/>
                        </a:rPr>
                        <a:t>File</a:t>
                      </a:r>
                    </a:p>
                    <a:p>
                      <a:pPr algn="ctr" defTabSz="875852" eaLnBrk="0" fontAlgn="ctr" hangingPunct="0">
                        <a:defRPr/>
                      </a:pPr>
                      <a:r>
                        <a:rPr lang="en-US" sz="1400" err="1">
                          <a:solidFill>
                            <a:srgbClr val="FFFFFF"/>
                          </a:solidFill>
                          <a:latin typeface="Arial" panose="020B0604020202020204" pitchFamily="34" charset="0"/>
                        </a:rPr>
                        <a:t>DriectIO</a:t>
                      </a:r>
                      <a:r>
                        <a:rPr lang="en-US" sz="1400">
                          <a:solidFill>
                            <a:srgbClr val="FFFFFF"/>
                          </a:solidFill>
                          <a:latin typeface="Arial" panose="020B0604020202020204" pitchFamily="34" charset="0"/>
                        </a:rPr>
                        <a:t>   L1 Cache       MDS       </a:t>
                      </a:r>
                    </a:p>
                  </p:txBody>
                </p:sp>
                <p:sp>
                  <p:nvSpPr>
                    <p:cNvPr id="13" name="圆角矩形 12"/>
                    <p:cNvSpPr/>
                    <p:nvPr/>
                  </p:nvSpPr>
                  <p:spPr bwMode="auto">
                    <a:xfrm>
                      <a:off x="7616184" y="2615121"/>
                      <a:ext cx="2196874" cy="830583"/>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121888" tIns="60944" rIns="121888" bIns="60944" numCol="1" rtlCol="0" anchor="ctr" anchorCtr="0" compatLnSpc="1">
                      <a:prstTxWarp prst="textNoShape">
                        <a:avLst/>
                      </a:prstTxWarp>
                      <a:noAutofit/>
                    </a:bodyPr>
                    <a:lstStyle/>
                    <a:p>
                      <a:pPr algn="ctr" defTabSz="875852" eaLnBrk="0" fontAlgn="ctr" hangingPunct="0">
                        <a:defRPr/>
                      </a:pPr>
                      <a:r>
                        <a:rPr lang="en-US" sz="1600" b="1">
                          <a:solidFill>
                            <a:srgbClr val="FFFFFF"/>
                          </a:solidFill>
                          <a:latin typeface="Arial" panose="020B0604020202020204" pitchFamily="34" charset="0"/>
                        </a:rPr>
                        <a:t>Object</a:t>
                      </a:r>
                    </a:p>
                    <a:p>
                      <a:pPr algn="ctr" defTabSz="875852" eaLnBrk="0" fontAlgn="ctr" hangingPunct="0">
                        <a:defRPr/>
                      </a:pPr>
                      <a:r>
                        <a:rPr lang="en-US" sz="1400">
                          <a:solidFill>
                            <a:srgbClr val="FFFFFF"/>
                          </a:solidFill>
                          <a:latin typeface="Arial" panose="020B0604020202020204" pitchFamily="34" charset="0"/>
                        </a:rPr>
                        <a:t>LS    OSC        Billing</a:t>
                      </a:r>
                      <a:endParaRPr lang="en-US" altLang="zh-CN" sz="1600" b="1" kern="0">
                        <a:solidFill>
                          <a:srgbClr val="FFFFFF"/>
                        </a:solidFill>
                        <a:latin typeface="Arial" panose="020B0604020202020204" pitchFamily="34" charset="0"/>
                        <a:ea typeface="微软雅黑" panose="020B0503020204020204" pitchFamily="34" charset="-122"/>
                        <a:cs typeface="Arial" pitchFamily="34" charset="0"/>
                      </a:endParaRPr>
                    </a:p>
                  </p:txBody>
                </p:sp>
                <p:sp>
                  <p:nvSpPr>
                    <p:cNvPr id="14" name="圆角矩形 13"/>
                    <p:cNvSpPr/>
                    <p:nvPr/>
                  </p:nvSpPr>
                  <p:spPr bwMode="auto">
                    <a:xfrm>
                      <a:off x="7616184" y="2216561"/>
                      <a:ext cx="2196875" cy="346625"/>
                    </a:xfrm>
                    <a:prstGeom prst="roundRect">
                      <a:avLst>
                        <a:gd name="adj" fmla="val 2557"/>
                      </a:avLst>
                    </a:prstGeom>
                    <a:solidFill>
                      <a:srgbClr val="00B0F0"/>
                    </a:solidFill>
                    <a:ln w="9525" cap="flat" cmpd="sng" algn="ctr">
                      <a:noFill/>
                      <a:prstDash val="solid"/>
                      <a:headEnd type="none" w="med" len="med"/>
                      <a:tailEnd type="none" w="med" len="med"/>
                    </a:ln>
                    <a:effectLst/>
                  </p:spPr>
                  <p:txBody>
                    <a:bodyPr wrap="square" lIns="47976" tIns="0" rIns="47976" bIns="60917" anchor="ctr" anchorCtr="0">
                      <a:noAutofit/>
                    </a:bodyPr>
                    <a:lstStyle/>
                    <a:p>
                      <a:pPr algn="ctr" defTabSz="875852" eaLnBrk="0" fontAlgn="ctr" hangingPunct="0"/>
                      <a:r>
                        <a:rPr lang="en-US" sz="1400">
                          <a:solidFill>
                            <a:srgbClr val="FFFFFF"/>
                          </a:solidFill>
                          <a:latin typeface="Arial" panose="020B0604020202020204" pitchFamily="34" charset="0"/>
                        </a:rPr>
                        <a:t>S3/SWIFT</a:t>
                      </a:r>
                    </a:p>
                  </p:txBody>
                </p:sp>
                <p:sp>
                  <p:nvSpPr>
                    <p:cNvPr id="15" name="圆角矩形 14"/>
                    <p:cNvSpPr/>
                    <p:nvPr/>
                  </p:nvSpPr>
                  <p:spPr bwMode="auto">
                    <a:xfrm>
                      <a:off x="5175258" y="2216561"/>
                      <a:ext cx="2300937" cy="346625"/>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121888" tIns="60944" rIns="121888" bIns="60944" numCol="1" rtlCol="0" anchor="ctr" anchorCtr="0" compatLnSpc="1">
                      <a:prstTxWarp prst="textNoShape">
                        <a:avLst/>
                      </a:prstTxWarp>
                      <a:noAutofit/>
                    </a:bodyPr>
                    <a:lstStyle/>
                    <a:p>
                      <a:pPr algn="ctr" defTabSz="875852" eaLnBrk="0" fontAlgn="ctr" hangingPunct="0">
                        <a:defRPr/>
                      </a:pPr>
                      <a:r>
                        <a:rPr lang="en-US" sz="1400">
                          <a:solidFill>
                            <a:srgbClr val="FFFFFF"/>
                          </a:solidFill>
                          <a:latin typeface="Arial" panose="020B0604020202020204" pitchFamily="34" charset="0"/>
                        </a:rPr>
                        <a:t>HDFS</a:t>
                      </a:r>
                    </a:p>
                  </p:txBody>
                </p:sp>
              </p:grpSp>
              <p:sp>
                <p:nvSpPr>
                  <p:cNvPr id="19" name="圆角矩形 18"/>
                  <p:cNvSpPr/>
                  <p:nvPr/>
                </p:nvSpPr>
                <p:spPr bwMode="auto">
                  <a:xfrm>
                    <a:off x="7853255" y="2216561"/>
                    <a:ext cx="2252769" cy="1229149"/>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81" tIns="60944" rIns="71981" bIns="60944" numCol="1" rtlCol="0" anchor="ctr" anchorCtr="0" compatLnSpc="1">
                    <a:prstTxWarp prst="textNoShape">
                      <a:avLst/>
                    </a:prstTxWarp>
                    <a:noAutofit/>
                  </a:bodyPr>
                  <a:lstStyle/>
                  <a:p>
                    <a:pPr algn="ctr" defTabSz="875852" eaLnBrk="0" fontAlgn="ctr" hangingPunct="0">
                      <a:defRPr/>
                    </a:pPr>
                    <a:r>
                      <a:rPr lang="en-US" sz="1600" b="1">
                        <a:solidFill>
                          <a:srgbClr val="FFFFFF"/>
                        </a:solidFill>
                        <a:latin typeface="Arial" panose="020B0604020202020204" pitchFamily="34" charset="0"/>
                      </a:rPr>
                      <a:t>Disaster Recovery</a:t>
                    </a:r>
                  </a:p>
                  <a:p>
                    <a:pPr algn="ctr" defTabSz="875852" eaLnBrk="0" fontAlgn="ctr" hangingPunct="0">
                      <a:defRPr/>
                    </a:pPr>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a:p>
                    <a:pPr algn="ctr" defTabSz="875852" eaLnBrk="0" fontAlgn="ctr" hangingPunct="0">
                      <a:defRPr/>
                    </a:pPr>
                    <a:r>
                      <a:rPr lang="en-US" sz="1400" err="1">
                        <a:solidFill>
                          <a:srgbClr val="FFFFFF"/>
                        </a:solidFill>
                        <a:latin typeface="Arial" panose="020B0604020202020204" pitchFamily="34" charset="0"/>
                      </a:rPr>
                      <a:t>HyperReplication</a:t>
                    </a:r>
                    <a:r>
                      <a:rPr lang="en-US" sz="1400">
                        <a:solidFill>
                          <a:srgbClr val="FFFFFF"/>
                        </a:solidFill>
                        <a:latin typeface="Arial" panose="020B0604020202020204" pitchFamily="34" charset="0"/>
                      </a:rPr>
                      <a:t>              </a:t>
                    </a:r>
                  </a:p>
                  <a:p>
                    <a:pPr algn="ctr" defTabSz="875852" eaLnBrk="0" fontAlgn="ctr" hangingPunct="0">
                      <a:defRPr/>
                    </a:pPr>
                    <a:r>
                      <a:rPr lang="en-US" sz="1400" err="1">
                        <a:solidFill>
                          <a:srgbClr val="FFFFFF"/>
                        </a:solidFill>
                        <a:latin typeface="Arial" panose="020B0604020202020204" pitchFamily="34" charset="0"/>
                      </a:rPr>
                      <a:t>HyperMetro</a:t>
                    </a:r>
                    <a:r>
                      <a:rPr lang="en-US" sz="1400" baseline="30000">
                        <a:solidFill>
                          <a:srgbClr val="FFFFFF"/>
                        </a:solidFill>
                        <a:latin typeface="Arial" panose="020B0604020202020204" pitchFamily="34" charset="0"/>
                      </a:rPr>
                      <a:t> </a:t>
                    </a:r>
                    <a:r>
                      <a:rPr lang="en-US" sz="1400">
                        <a:solidFill>
                          <a:srgbClr val="FFFFFF"/>
                        </a:solidFill>
                        <a:latin typeface="Arial" panose="020B0604020202020204" pitchFamily="34" charset="0"/>
                      </a:rPr>
                      <a:t>             </a:t>
                    </a:r>
                  </a:p>
                </p:txBody>
              </p:sp>
            </p:grpSp>
            <p:sp>
              <p:nvSpPr>
                <p:cNvPr id="20" name="圆角矩形 19"/>
                <p:cNvSpPr/>
                <p:nvPr/>
              </p:nvSpPr>
              <p:spPr bwMode="auto">
                <a:xfrm>
                  <a:off x="4736710" y="1847075"/>
                  <a:ext cx="1212545" cy="942881"/>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81" tIns="60944" rIns="71981" bIns="60944" numCol="1" rtlCol="0" anchor="ctr" anchorCtr="0" compatLnSpc="1">
                  <a:prstTxWarp prst="textNoShape">
                    <a:avLst/>
                  </a:prstTxWarp>
                  <a:noAutofit/>
                </a:bodyPr>
                <a:lstStyle/>
                <a:p>
                  <a:pPr algn="ctr" defTabSz="875852" eaLnBrk="0" fontAlgn="ctr" hangingPunct="0">
                    <a:defRPr/>
                  </a:pPr>
                  <a:r>
                    <a:rPr lang="en-US" sz="1600" b="1">
                      <a:solidFill>
                        <a:srgbClr val="FFFFFF"/>
                      </a:solidFill>
                      <a:latin typeface="Arial" panose="020B0604020202020204" pitchFamily="34" charset="0"/>
                    </a:rPr>
                    <a:t>HDFS</a:t>
                  </a:r>
                  <a:r>
                    <a:rPr lang="en-US" sz="1400">
                      <a:solidFill>
                        <a:srgbClr val="FFFFFF"/>
                      </a:solidFill>
                      <a:latin typeface="Arial" panose="020B0604020202020204" pitchFamily="34" charset="0"/>
                    </a:rPr>
                    <a:t>      </a:t>
                  </a:r>
                </a:p>
                <a:p>
                  <a:pPr algn="ctr" defTabSz="875852" eaLnBrk="0" fontAlgn="ctr" hangingPunct="0">
                    <a:defRPr/>
                  </a:pPr>
                  <a:r>
                    <a:rPr lang="en-US" sz="1400" err="1">
                      <a:solidFill>
                        <a:srgbClr val="FFFFFF"/>
                      </a:solidFill>
                      <a:latin typeface="Arial" panose="020B0604020202020204" pitchFamily="34" charset="0"/>
                    </a:rPr>
                    <a:t>NameNode</a:t>
                  </a:r>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a:p>
                  <a:pPr algn="ctr" defTabSz="875852" eaLnBrk="0" fontAlgn="ctr" hangingPunct="0">
                    <a:defRPr/>
                  </a:pPr>
                  <a:r>
                    <a:rPr lang="en-US">
                      <a:solidFill>
                        <a:srgbClr val="FFFFFF"/>
                      </a:solidFill>
                      <a:latin typeface="Arial" panose="020B0604020202020204" pitchFamily="34" charset="0"/>
                      <a:ea typeface="微软雅黑" panose="020B0503020204020204" pitchFamily="34" charset="-122"/>
                      <a:cs typeface="Arial" pitchFamily="34" charset="0"/>
                    </a:rPr>
                    <a:t>      </a:t>
                  </a:r>
                </a:p>
              </p:txBody>
            </p:sp>
          </p:grpSp>
        </p:grpSp>
        <p:sp>
          <p:nvSpPr>
            <p:cNvPr id="22" name="圆角矩形 8"/>
            <p:cNvSpPr/>
            <p:nvPr/>
          </p:nvSpPr>
          <p:spPr bwMode="auto">
            <a:xfrm>
              <a:off x="656717" y="4652014"/>
              <a:ext cx="11055751" cy="552208"/>
            </a:xfrm>
            <a:prstGeom prst="roundRect">
              <a:avLst>
                <a:gd name="adj" fmla="val 0"/>
              </a:avLst>
            </a:prstGeom>
            <a:solidFill>
              <a:schemeClr val="bg1">
                <a:lumMod val="50000"/>
                <a:lumOff val="50000"/>
              </a:schemeClr>
            </a:solidFill>
            <a:ln w="9525" cap="flat" cmpd="sng" algn="ctr">
              <a:noFill/>
              <a:prstDash val="solid"/>
              <a:headEnd type="none" w="med" len="med"/>
              <a:tailEnd type="none" w="med" len="med"/>
            </a:ln>
            <a:effectLst/>
          </p:spPr>
          <p:txBody>
            <a:bodyPr wrap="square" lIns="47976" tIns="0" rIns="47976" bIns="60917" anchor="ctr" anchorCtr="0">
              <a:noAutofit/>
            </a:bodyPr>
            <a:lstStyle/>
            <a:p>
              <a:pPr algn="ctr" defTabSz="875852" eaLnBrk="0" fontAlgn="ctr" hangingPunct="0">
                <a:defRPr/>
              </a:pPr>
              <a:r>
                <a:rPr lang="en-US" sz="1600" b="1">
                  <a:solidFill>
                    <a:srgbClr val="FFFFFF"/>
                  </a:solidFill>
                  <a:latin typeface="Arial" panose="020B0604020202020204" pitchFamily="34" charset="0"/>
                </a:rPr>
                <a:t>Hardware</a:t>
              </a:r>
            </a:p>
            <a:p>
              <a:pPr algn="ctr" defTabSz="875852" eaLnBrk="0" fontAlgn="ctr" hangingPunct="0">
                <a:defRPr/>
              </a:pPr>
              <a:r>
                <a:rPr lang="en-US" sz="1400">
                  <a:solidFill>
                    <a:srgbClr val="FFFFFF"/>
                  </a:solidFill>
                  <a:latin typeface="Arial" panose="020B0604020202020204" pitchFamily="34" charset="0"/>
                </a:rPr>
                <a:t>x86          </a:t>
              </a:r>
              <a:r>
                <a:rPr lang="en-US" sz="1400" err="1">
                  <a:solidFill>
                    <a:srgbClr val="FFFFFF"/>
                  </a:solidFill>
                  <a:latin typeface="Arial" panose="020B0604020202020204" pitchFamily="34" charset="0"/>
                </a:rPr>
                <a:t>Kunpeng</a:t>
              </a:r>
              <a:endParaRPr lang="en-US" altLang="zh-CN" sz="1400" kern="0">
                <a:solidFill>
                  <a:srgbClr val="FFFFFF"/>
                </a:solidFill>
                <a:latin typeface="Arial" panose="020B0604020202020204" pitchFamily="34" charset="0"/>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3532643536"/>
      </p:ext>
    </p:extLst>
  </p:cSld>
  <p:clrMapOvr>
    <a:masterClrMapping/>
  </p:clrMapOvr>
  <p:transition advClick="0" advTm="8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530840" y="3428999"/>
            <a:ext cx="8665923" cy="0"/>
          </a:xfrm>
          <a:prstGeom prst="line">
            <a:avLst/>
          </a:prstGeom>
          <a:ln w="25400">
            <a:solidFill>
              <a:srgbClr val="9CB7D0">
                <a:alpha val="91000"/>
              </a:srgbClr>
            </a:solidFill>
          </a:ln>
        </p:spPr>
        <p:style>
          <a:lnRef idx="1">
            <a:schemeClr val="accent1"/>
          </a:lnRef>
          <a:fillRef idx="0">
            <a:schemeClr val="accent1"/>
          </a:fillRef>
          <a:effectRef idx="0">
            <a:schemeClr val="accent1"/>
          </a:effectRef>
          <a:fontRef idx="minor">
            <a:schemeClr val="tx1"/>
          </a:fontRef>
        </p:style>
      </p:cxnSp>
      <p:sp>
        <p:nvSpPr>
          <p:cNvPr id="16" name="Oval 4"/>
          <p:cNvSpPr>
            <a:spLocks noChangeArrowheads="1"/>
          </p:cNvSpPr>
          <p:nvPr/>
        </p:nvSpPr>
        <p:spPr bwMode="gray">
          <a:xfrm>
            <a:off x="-5868078" y="-4258990"/>
            <a:ext cx="15406146" cy="15406146"/>
          </a:xfrm>
          <a:prstGeom prst="ellipse">
            <a:avLst/>
          </a:prstGeom>
          <a:solidFill>
            <a:srgbClr val="B3CEE7">
              <a:alpha val="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7" name="Oval 4"/>
          <p:cNvSpPr>
            <a:spLocks noChangeArrowheads="1"/>
          </p:cNvSpPr>
          <p:nvPr/>
        </p:nvSpPr>
        <p:spPr bwMode="gray">
          <a:xfrm>
            <a:off x="-3532257" y="-2139800"/>
            <a:ext cx="11086666" cy="11086666"/>
          </a:xfrm>
          <a:prstGeom prst="ellipse">
            <a:avLst/>
          </a:prstGeom>
          <a:solidFill>
            <a:srgbClr val="BCC7DE">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8" name="Oval 4"/>
          <p:cNvSpPr>
            <a:spLocks noChangeArrowheads="1"/>
          </p:cNvSpPr>
          <p:nvPr/>
        </p:nvSpPr>
        <p:spPr bwMode="gray">
          <a:xfrm>
            <a:off x="-1407936" y="-72190"/>
            <a:ext cx="7002379" cy="7002379"/>
          </a:xfrm>
          <a:prstGeom prst="ellipse">
            <a:avLst/>
          </a:prstGeom>
          <a:solidFill>
            <a:srgbClr val="BDCEDD">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19" name="Oval 4"/>
          <p:cNvSpPr>
            <a:spLocks noChangeArrowheads="1"/>
          </p:cNvSpPr>
          <p:nvPr/>
        </p:nvSpPr>
        <p:spPr bwMode="gray">
          <a:xfrm>
            <a:off x="-112092" y="1223655"/>
            <a:ext cx="4410691" cy="4410691"/>
          </a:xfrm>
          <a:prstGeom prst="ellipse">
            <a:avLst/>
          </a:prstGeom>
          <a:solidFill>
            <a:srgbClr val="B9CCE1">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0" name="Oval 4"/>
          <p:cNvSpPr>
            <a:spLocks noChangeArrowheads="1"/>
          </p:cNvSpPr>
          <p:nvPr/>
        </p:nvSpPr>
        <p:spPr bwMode="gray">
          <a:xfrm>
            <a:off x="653427" y="1989174"/>
            <a:ext cx="2879653" cy="2879653"/>
          </a:xfrm>
          <a:prstGeom prst="ellipse">
            <a:avLst/>
          </a:prstGeom>
          <a:solidFill>
            <a:srgbClr val="8597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6" name="Oval 14"/>
          <p:cNvSpPr>
            <a:spLocks noChangeArrowheads="1"/>
          </p:cNvSpPr>
          <p:nvPr/>
        </p:nvSpPr>
        <p:spPr bwMode="auto">
          <a:xfrm>
            <a:off x="4414012" y="3369065"/>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8" name="Oval 14"/>
          <p:cNvSpPr>
            <a:spLocks noChangeArrowheads="1"/>
          </p:cNvSpPr>
          <p:nvPr/>
        </p:nvSpPr>
        <p:spPr bwMode="auto">
          <a:xfrm>
            <a:off x="9169323" y="3381097"/>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0" name="Oval 15"/>
          <p:cNvSpPr>
            <a:spLocks noChangeArrowheads="1"/>
          </p:cNvSpPr>
          <p:nvPr/>
        </p:nvSpPr>
        <p:spPr bwMode="auto">
          <a:xfrm>
            <a:off x="5396431" y="3329814"/>
            <a:ext cx="179958" cy="179958"/>
          </a:xfrm>
          <a:prstGeom prst="ellipse">
            <a:avLst/>
          </a:prstGeom>
          <a:solidFill>
            <a:srgbClr val="0070C0"/>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1" name="Oval 14"/>
          <p:cNvSpPr>
            <a:spLocks noChangeArrowheads="1"/>
          </p:cNvSpPr>
          <p:nvPr/>
        </p:nvSpPr>
        <p:spPr bwMode="auto">
          <a:xfrm>
            <a:off x="6302416" y="336601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grpSp>
        <p:nvGrpSpPr>
          <p:cNvPr id="6" name="组合 5"/>
          <p:cNvGrpSpPr/>
          <p:nvPr/>
        </p:nvGrpSpPr>
        <p:grpSpPr>
          <a:xfrm>
            <a:off x="847222" y="2548401"/>
            <a:ext cx="2421503" cy="1114707"/>
            <a:chOff x="796311" y="2562916"/>
            <a:chExt cx="2421503" cy="1114707"/>
          </a:xfrm>
        </p:grpSpPr>
        <p:sp>
          <p:nvSpPr>
            <p:cNvPr id="4" name="加号 3"/>
            <p:cNvSpPr/>
            <p:nvPr/>
          </p:nvSpPr>
          <p:spPr>
            <a:xfrm>
              <a:off x="1800253" y="3255977"/>
              <a:ext cx="421646" cy="421646"/>
            </a:xfrm>
            <a:prstGeom prst="mathPlu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a:latin typeface="Arial" panose="020B0604020202020204" pitchFamily="34" charset="0"/>
              </a:endParaRPr>
            </a:p>
          </p:txBody>
        </p:sp>
        <p:sp>
          <p:nvSpPr>
            <p:cNvPr id="27" name="矩形 26"/>
            <p:cNvSpPr/>
            <p:nvPr/>
          </p:nvSpPr>
          <p:spPr>
            <a:xfrm>
              <a:off x="796311" y="2562916"/>
              <a:ext cx="2421503" cy="584775"/>
            </a:xfrm>
            <a:prstGeom prst="rect">
              <a:avLst/>
            </a:prstGeom>
          </p:spPr>
          <p:txBody>
            <a:bodyPr wrap="square">
              <a:noAutofit/>
            </a:bodyPr>
            <a:lstStyle/>
            <a:p>
              <a:pPr algn="ctr" fontAlgn="ctr">
                <a:spcBef>
                  <a:spcPct val="0"/>
                </a:spcBef>
              </a:pPr>
              <a:r>
                <a:rPr lang="en-US" sz="2000" err="1">
                  <a:solidFill>
                    <a:schemeClr val="bg2"/>
                  </a:solidFill>
                  <a:latin typeface="Arial" panose="020B0604020202020204" pitchFamily="34" charset="0"/>
                </a:rPr>
                <a:t>OceanStor</a:t>
              </a:r>
              <a:r>
                <a:rPr lang="en-US" sz="2000">
                  <a:solidFill>
                    <a:schemeClr val="bg2"/>
                  </a:solidFill>
                  <a:latin typeface="Arial" panose="020B0604020202020204" pitchFamily="34" charset="0"/>
                </a:rPr>
                <a:t> 100D</a:t>
              </a:r>
            </a:p>
            <a:p>
              <a:pPr algn="ctr" fontAlgn="ctr">
                <a:spcBef>
                  <a:spcPct val="0"/>
                </a:spcBef>
              </a:pPr>
              <a:r>
                <a:rPr lang="en-US" sz="1200" err="1">
                  <a:solidFill>
                    <a:schemeClr val="bg2"/>
                  </a:solidFill>
                  <a:latin typeface="Arial" panose="020B0604020202020204" pitchFamily="34" charset="0"/>
                </a:rPr>
                <a:t>Block+File+Object+HDFS</a:t>
              </a:r>
              <a:endParaRPr lang="en-US" altLang="zh-CN" sz="1200">
                <a:solidFill>
                  <a:schemeClr val="bg2"/>
                </a:solidFill>
                <a:latin typeface="Arial" panose="020B0604020202020204" pitchFamily="34" charset="0"/>
                <a:ea typeface="微软雅黑" pitchFamily="34" charset="-122"/>
                <a:cs typeface="Arial" pitchFamily="34" charset="0"/>
              </a:endParaRPr>
            </a:p>
          </p:txBody>
        </p:sp>
      </p:grpSp>
      <p:sp>
        <p:nvSpPr>
          <p:cNvPr id="32" name="Oval 14"/>
          <p:cNvSpPr>
            <a:spLocks noChangeArrowheads="1"/>
          </p:cNvSpPr>
          <p:nvPr/>
        </p:nvSpPr>
        <p:spPr bwMode="auto">
          <a:xfrm>
            <a:off x="8173180" y="3373561"/>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4" name="Oval 14"/>
          <p:cNvSpPr>
            <a:spLocks noChangeArrowheads="1"/>
          </p:cNvSpPr>
          <p:nvPr/>
        </p:nvSpPr>
        <p:spPr bwMode="auto">
          <a:xfrm>
            <a:off x="7208943" y="3367564"/>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35" name="矩形 34"/>
          <p:cNvSpPr/>
          <p:nvPr/>
        </p:nvSpPr>
        <p:spPr>
          <a:xfrm>
            <a:off x="848180" y="3787236"/>
            <a:ext cx="2421503" cy="400110"/>
          </a:xfrm>
          <a:prstGeom prst="rect">
            <a:avLst/>
          </a:prstGeom>
        </p:spPr>
        <p:txBody>
          <a:bodyPr wrap="square">
            <a:noAutofit/>
          </a:bodyPr>
          <a:lstStyle/>
          <a:p>
            <a:pPr algn="ctr" fontAlgn="ctr">
              <a:spcBef>
                <a:spcPct val="0"/>
              </a:spcBef>
            </a:pPr>
            <a:r>
              <a:rPr lang="en-US" sz="2000">
                <a:solidFill>
                  <a:schemeClr val="bg2"/>
                </a:solidFill>
                <a:latin typeface="Arial" panose="020B0604020202020204" pitchFamily="34" charset="0"/>
              </a:rPr>
              <a:t>Ecosystem</a:t>
            </a:r>
          </a:p>
        </p:txBody>
      </p:sp>
      <p:sp>
        <p:nvSpPr>
          <p:cNvPr id="36" name="Oval 14"/>
          <p:cNvSpPr>
            <a:spLocks noChangeArrowheads="1"/>
          </p:cNvSpPr>
          <p:nvPr/>
        </p:nvSpPr>
        <p:spPr bwMode="auto">
          <a:xfrm>
            <a:off x="10343437" y="3379596"/>
            <a:ext cx="125971" cy="125971"/>
          </a:xfrm>
          <a:prstGeom prst="ellipse">
            <a:avLst/>
          </a:prstGeom>
          <a:solidFill>
            <a:schemeClr val="tx1">
              <a:lumMod val="50000"/>
              <a:lumOff val="50000"/>
            </a:schemeClr>
          </a:solidFill>
          <a:ln w="12700" cap="flat">
            <a:noFill/>
            <a:prstDash val="solid"/>
            <a:round/>
            <a:headEnd/>
            <a:tailEnd/>
          </a:ln>
        </p:spPr>
        <p:txBody>
          <a:bodyPr vert="horz" wrap="square" lIns="91419" tIns="45709" rIns="91419" bIns="45709" numCol="1" anchor="t" anchorCtr="0" compatLnSpc="1">
            <a:prstTxWarp prst="textNoShape">
              <a:avLst/>
            </a:prstTxWarp>
            <a:noAutofit/>
          </a:bodyPr>
          <a:lstStyle/>
          <a:p>
            <a:pPr fontAlgn="ctr"/>
            <a:endParaRPr lang="en-US" altLang="zh-CN">
              <a:latin typeface="Arial" panose="020B0604020202020204" pitchFamily="34" charset="0"/>
              <a:ea typeface="微软雅黑" pitchFamily="34" charset="-122"/>
            </a:endParaRPr>
          </a:p>
        </p:txBody>
      </p:sp>
      <p:sp>
        <p:nvSpPr>
          <p:cNvPr id="29" name="矩形 28"/>
          <p:cNvSpPr/>
          <p:nvPr/>
        </p:nvSpPr>
        <p:spPr>
          <a:xfrm>
            <a:off x="4439929" y="3572008"/>
            <a:ext cx="2135511" cy="400017"/>
          </a:xfrm>
          <a:prstGeom prst="rect">
            <a:avLst/>
          </a:prstGeom>
        </p:spPr>
        <p:txBody>
          <a:bodyPr wrap="square">
            <a:noAutofit/>
          </a:bodyPr>
          <a:lstStyle/>
          <a:p>
            <a:pPr algn="ctr" fontAlgn="ctr">
              <a:spcBef>
                <a:spcPct val="0"/>
              </a:spcBef>
            </a:pPr>
            <a:r>
              <a:rPr lang="en-US" sz="2000" b="1">
                <a:solidFill>
                  <a:srgbClr val="0070C0"/>
                </a:solidFill>
                <a:latin typeface="Arial" panose="020B0604020202020204" pitchFamily="34" charset="0"/>
              </a:rPr>
              <a:t>Ultimate Efficiency</a:t>
            </a:r>
            <a:endParaRPr lang="en-US" altLang="zh-CN" sz="2000" b="1">
              <a:solidFill>
                <a:srgbClr val="0070C0"/>
              </a:solidFill>
              <a:latin typeface="Arial" panose="020B0604020202020204" pitchFamily="34" charset="0"/>
              <a:ea typeface="微软雅黑" pitchFamily="34" charset="-122"/>
              <a:cs typeface="Arial" pitchFamily="34" charset="0"/>
            </a:endParaRPr>
          </a:p>
        </p:txBody>
      </p:sp>
      <p:sp>
        <p:nvSpPr>
          <p:cNvPr id="38" name="矩形 37"/>
          <p:cNvSpPr/>
          <p:nvPr/>
        </p:nvSpPr>
        <p:spPr>
          <a:xfrm>
            <a:off x="5214531" y="2606308"/>
            <a:ext cx="2374325" cy="400017"/>
          </a:xfrm>
          <a:prstGeom prst="rect">
            <a:avLst/>
          </a:prstGeom>
        </p:spPr>
        <p:txBody>
          <a:bodyPr wrap="square">
            <a:noAutofit/>
          </a:bodyPr>
          <a:lstStyle/>
          <a:p>
            <a:pPr algn="ctr" fontAlgn="ctr">
              <a:spcBef>
                <a:spcPct val="0"/>
              </a:spcBef>
            </a:pPr>
            <a:r>
              <a:rPr lang="en-US" sz="2000">
                <a:solidFill>
                  <a:srgbClr val="717165"/>
                </a:solidFill>
                <a:latin typeface="Arial" panose="020B0604020202020204" pitchFamily="34" charset="0"/>
              </a:rPr>
              <a:t>Ultimate Performance</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39" name="矩形 38"/>
          <p:cNvSpPr/>
          <p:nvPr/>
        </p:nvSpPr>
        <p:spPr>
          <a:xfrm>
            <a:off x="3367920" y="2757956"/>
            <a:ext cx="2332432" cy="477054"/>
          </a:xfrm>
          <a:prstGeom prst="rect">
            <a:avLst/>
          </a:prstGeom>
        </p:spPr>
        <p:txBody>
          <a:bodyPr wrap="square">
            <a:noAutofit/>
          </a:bodyPr>
          <a:lstStyle/>
          <a:p>
            <a:pPr algn="ctr" fontAlgn="ctr">
              <a:lnSpc>
                <a:spcPts val="2999"/>
              </a:lnSpc>
              <a:spcBef>
                <a:spcPct val="0"/>
              </a:spcBef>
            </a:pPr>
            <a:r>
              <a:rPr lang="en-US" sz="2000">
                <a:solidFill>
                  <a:srgbClr val="717165"/>
                </a:solidFill>
                <a:latin typeface="Arial" panose="020B0604020202020204" pitchFamily="34" charset="0"/>
              </a:rPr>
              <a:t>Overview</a:t>
            </a:r>
            <a:endParaRPr lang="en-US" altLang="zh-CN" sz="2000">
              <a:solidFill>
                <a:srgbClr val="717165"/>
              </a:solidFill>
              <a:latin typeface="Arial" panose="020B0604020202020204" pitchFamily="34" charset="0"/>
              <a:ea typeface="微软雅黑" pitchFamily="34" charset="-122"/>
              <a:cs typeface="Arial" pitchFamily="34" charset="0"/>
            </a:endParaRPr>
          </a:p>
        </p:txBody>
      </p:sp>
      <p:sp>
        <p:nvSpPr>
          <p:cNvPr id="40" name="矩形 39"/>
          <p:cNvSpPr/>
          <p:nvPr/>
        </p:nvSpPr>
        <p:spPr>
          <a:xfrm>
            <a:off x="7855523" y="3572008"/>
            <a:ext cx="2879542" cy="400110"/>
          </a:xfrm>
          <a:prstGeom prst="rect">
            <a:avLst/>
          </a:prstGeom>
        </p:spPr>
        <p:txBody>
          <a:bodyPr wrap="square">
            <a:noAutofit/>
          </a:bodyPr>
          <a:lstStyle/>
          <a:p>
            <a:pPr algn="ctr" fontAlgn="ctr">
              <a:spcBef>
                <a:spcPct val="0"/>
              </a:spcBef>
            </a:pPr>
            <a:r>
              <a:rPr lang="en-US" sz="2000">
                <a:solidFill>
                  <a:srgbClr val="1D1D1A">
                    <a:lumMod val="65000"/>
                    <a:lumOff val="35000"/>
                  </a:srgbClr>
                </a:solidFill>
                <a:latin typeface="Arial" panose="020B0604020202020204" pitchFamily="34" charset="0"/>
              </a:rPr>
              <a:t>Hardware</a:t>
            </a:r>
            <a:endParaRPr lang="en-US" altLang="zh-CN" sz="2000">
              <a:solidFill>
                <a:srgbClr val="1D1D1A">
                  <a:lumMod val="65000"/>
                  <a:lumOff val="35000"/>
                </a:srgbClr>
              </a:solidFill>
              <a:latin typeface="Arial" panose="020B0604020202020204" pitchFamily="34" charset="0"/>
              <a:ea typeface="微软雅黑" pitchFamily="34" charset="-122"/>
              <a:cs typeface="Arial" pitchFamily="34" charset="0"/>
            </a:endParaRPr>
          </a:p>
        </p:txBody>
      </p:sp>
      <p:sp>
        <p:nvSpPr>
          <p:cNvPr id="41" name="矩形 40"/>
          <p:cNvSpPr/>
          <p:nvPr/>
        </p:nvSpPr>
        <p:spPr>
          <a:xfrm>
            <a:off x="7280673" y="2622796"/>
            <a:ext cx="1819420"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Usability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42" name="矩形 41"/>
          <p:cNvSpPr/>
          <p:nvPr/>
        </p:nvSpPr>
        <p:spPr>
          <a:xfrm>
            <a:off x="6237357" y="3578986"/>
            <a:ext cx="2160167" cy="400017"/>
          </a:xfrm>
          <a:prstGeom prst="rect">
            <a:avLst/>
          </a:prstGeom>
        </p:spPr>
        <p:txBody>
          <a:bodyPr wrap="square">
            <a:noAutofit/>
          </a:bodyPr>
          <a:lstStyle/>
          <a:p>
            <a:pPr algn="ctr" fontAlgn="ctr">
              <a:spcBef>
                <a:spcPct val="0"/>
              </a:spcBef>
            </a:pPr>
            <a:r>
              <a:rPr lang="en-US" sz="2000">
                <a:solidFill>
                  <a:schemeClr val="tx1">
                    <a:lumMod val="65000"/>
                    <a:lumOff val="35000"/>
                  </a:schemeClr>
                </a:solidFill>
                <a:latin typeface="Arial" panose="020B0604020202020204" pitchFamily="34" charset="0"/>
              </a:rPr>
              <a:t>Ultimate Reliability</a:t>
            </a:r>
            <a:endParaRPr lang="en-US" altLang="zh-CN" sz="2000">
              <a:solidFill>
                <a:schemeClr val="tx1">
                  <a:lumMod val="65000"/>
                  <a:lumOff val="35000"/>
                </a:schemeClr>
              </a:solidFill>
              <a:latin typeface="Arial" panose="020B0604020202020204" pitchFamily="34" charset="0"/>
              <a:ea typeface="微软雅黑" pitchFamily="34" charset="-122"/>
              <a:cs typeface="Arial" pitchFamily="34" charset="0"/>
            </a:endParaRPr>
          </a:p>
        </p:txBody>
      </p:sp>
      <p:sp>
        <p:nvSpPr>
          <p:cNvPr id="43" name="矩形 42"/>
          <p:cNvSpPr/>
          <p:nvPr/>
        </p:nvSpPr>
        <p:spPr>
          <a:xfrm>
            <a:off x="8940016" y="2606308"/>
            <a:ext cx="2879542" cy="707886"/>
          </a:xfrm>
          <a:prstGeom prst="rect">
            <a:avLst/>
          </a:prstGeom>
        </p:spPr>
        <p:txBody>
          <a:bodyPr wrap="square">
            <a:noAutofit/>
          </a:bodyPr>
          <a:lstStyle/>
          <a:p>
            <a:pPr algn="ctr" fontAlgn="ctr">
              <a:spcBef>
                <a:spcPct val="0"/>
              </a:spcBef>
            </a:pPr>
            <a:r>
              <a:rPr lang="en-US" sz="2000">
                <a:solidFill>
                  <a:srgbClr val="1D1D1A">
                    <a:lumMod val="65000"/>
                    <a:lumOff val="35000"/>
                  </a:srgbClr>
                </a:solidFill>
                <a:latin typeface="Arial" panose="020B0604020202020204" pitchFamily="34" charset="0"/>
              </a:rPr>
              <a:t>Scenario and Ecosystem</a:t>
            </a:r>
            <a:endParaRPr lang="en-US" altLang="zh-CN" sz="2000">
              <a:solidFill>
                <a:srgbClr val="1D1D1A">
                  <a:lumMod val="65000"/>
                  <a:lumOff val="35000"/>
                </a:srgbClr>
              </a:solidFill>
              <a:latin typeface="Arial" panose="020B0604020202020204" pitchFamily="34" charset="0"/>
              <a:ea typeface="微软雅黑" pitchFamily="34" charset="-122"/>
              <a:cs typeface="Arial" pitchFamily="34" charset="0"/>
            </a:endParaRPr>
          </a:p>
        </p:txBody>
      </p:sp>
    </p:spTree>
    <p:extLst>
      <p:ext uri="{BB962C8B-B14F-4D97-AF65-F5344CB8AC3E}">
        <p14:creationId xmlns:p14="http://schemas.microsoft.com/office/powerpoint/2010/main" val="221424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标题 1"/>
          <p:cNvSpPr txBox="1">
            <a:spLocks/>
          </p:cNvSpPr>
          <p:nvPr/>
        </p:nvSpPr>
        <p:spPr>
          <a:xfrm>
            <a:off x="707062" y="117508"/>
            <a:ext cx="10446713" cy="482076"/>
          </a:xfrm>
          <a:prstGeom prst="rect">
            <a:avLst/>
          </a:prstGeom>
        </p:spPr>
        <p:txBody>
          <a:bodyPr vert="horz" wrap="square" lIns="0" tIns="45708" rIns="91416" bIns="45708"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dirty="0"/>
              <a:t>Data Routing, Twice Data Dispersion, and Load Balancing Among Storage Nodes</a:t>
            </a:r>
            <a:endParaRPr lang="en-US" altLang="zh-CN" dirty="0"/>
          </a:p>
        </p:txBody>
      </p:sp>
      <p:sp>
        <p:nvSpPr>
          <p:cNvPr id="135" name="矩形 134"/>
          <p:cNvSpPr/>
          <p:nvPr/>
        </p:nvSpPr>
        <p:spPr>
          <a:xfrm>
            <a:off x="2698846" y="1223346"/>
            <a:ext cx="2420576" cy="245084"/>
          </a:xfrm>
          <a:prstGeom prst="rect">
            <a:avLst/>
          </a:prstGeom>
          <a:solidFill>
            <a:srgbClr val="00B0F0"/>
          </a:solidFill>
          <a:ln w="12700" cap="flat" cmpd="sng" algn="ctr">
            <a:solidFill>
              <a:srgbClr val="ACCBF9">
                <a:lumMod val="75000"/>
              </a:srgbClr>
            </a:solidFill>
            <a:prstDash val="solid"/>
            <a:miter lim="800000"/>
          </a:ln>
          <a:effectLst/>
        </p:spPr>
        <p:txBody>
          <a:bodyPr wrap="square" rtlCol="0" anchor="ctr">
            <a:noAutofit/>
          </a:bodyPr>
          <a:lstStyle/>
          <a:p>
            <a:pPr algn="ctr" defTabSz="914400" fontAlgn="ctr">
              <a:spcBef>
                <a:spcPct val="0"/>
              </a:spcBef>
              <a:spcAft>
                <a:spcPct val="0"/>
              </a:spcAft>
              <a:defRPr/>
            </a:pPr>
            <a:r>
              <a:rPr lang="en-US" sz="1100">
                <a:solidFill>
                  <a:prstClr val="white"/>
                </a:solidFill>
                <a:latin typeface="Arial" panose="020B0604020202020204" pitchFamily="34" charset="0"/>
              </a:rPr>
              <a:t>User Data</a:t>
            </a:r>
            <a:endParaRPr lang="en-US" sz="1100" ker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36" name="直接箭头连接符 135"/>
          <p:cNvCxnSpPr>
            <a:stCxn id="135" idx="2"/>
            <a:endCxn id="140" idx="0"/>
          </p:cNvCxnSpPr>
          <p:nvPr/>
        </p:nvCxnSpPr>
        <p:spPr>
          <a:xfrm flipH="1">
            <a:off x="3907656" y="1468430"/>
            <a:ext cx="1478" cy="349695"/>
          </a:xfrm>
          <a:prstGeom prst="straightConnector1">
            <a:avLst/>
          </a:prstGeom>
          <a:noFill/>
          <a:ln w="19050" cap="flat" cmpd="sng" algn="ctr">
            <a:solidFill>
              <a:srgbClr val="4A66AC"/>
            </a:solidFill>
            <a:prstDash val="solid"/>
            <a:miter lim="800000"/>
            <a:tailEnd type="triangle"/>
          </a:ln>
          <a:effectLst/>
        </p:spPr>
      </p:cxnSp>
      <p:grpSp>
        <p:nvGrpSpPr>
          <p:cNvPr id="137" name="组合 136"/>
          <p:cNvGrpSpPr/>
          <p:nvPr/>
        </p:nvGrpSpPr>
        <p:grpSpPr>
          <a:xfrm>
            <a:off x="2739494" y="1562942"/>
            <a:ext cx="1355810" cy="908467"/>
            <a:chOff x="1993689" y="2326624"/>
            <a:chExt cx="1725556" cy="1561510"/>
          </a:xfrm>
        </p:grpSpPr>
        <p:grpSp>
          <p:nvGrpSpPr>
            <p:cNvPr id="138" name="组合 137"/>
            <p:cNvGrpSpPr/>
            <p:nvPr/>
          </p:nvGrpSpPr>
          <p:grpSpPr>
            <a:xfrm>
              <a:off x="2078903" y="2368327"/>
              <a:ext cx="1527198" cy="1423412"/>
              <a:chOff x="7142590" y="2758370"/>
              <a:chExt cx="3377179" cy="3105473"/>
            </a:xfrm>
          </p:grpSpPr>
          <p:sp>
            <p:nvSpPr>
              <p:cNvPr id="152" name="椭圆 151"/>
              <p:cNvSpPr/>
              <p:nvPr/>
            </p:nvSpPr>
            <p:spPr>
              <a:xfrm>
                <a:off x="7142590" y="2758370"/>
                <a:ext cx="3377179" cy="3105473"/>
              </a:xfrm>
              <a:prstGeom prst="ellipse">
                <a:avLst/>
              </a:prstGeom>
              <a:gradFill rotWithShape="1">
                <a:gsLst>
                  <a:gs pos="0">
                    <a:srgbClr val="629DD1">
                      <a:satMod val="103000"/>
                      <a:lumMod val="102000"/>
                      <a:tint val="94000"/>
                    </a:srgbClr>
                  </a:gs>
                  <a:gs pos="50000">
                    <a:srgbClr val="629DD1">
                      <a:satMod val="110000"/>
                      <a:lumMod val="100000"/>
                      <a:shade val="100000"/>
                    </a:srgbClr>
                  </a:gs>
                  <a:gs pos="100000">
                    <a:srgbClr val="629DD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nchor="ctr">
                <a:noAutofit/>
              </a:bodyPr>
              <a:lstStyle/>
              <a:p>
                <a:pPr algn="ctr" defTabSz="914400" fontAlgn="ctr">
                  <a:spcBef>
                    <a:spcPct val="0"/>
                  </a:spcBef>
                  <a:spcAft>
                    <a:spcPct val="0"/>
                  </a:spcAft>
                  <a:defRPr/>
                </a:pPr>
                <a:endParaRPr lang="en-US" sz="700" kern="0">
                  <a:solidFill>
                    <a:srgbClr val="080808"/>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53" name="直接连接符 152"/>
              <p:cNvCxnSpPr>
                <a:stCxn id="152" idx="0"/>
                <a:endCxn id="152" idx="4"/>
              </p:cNvCxnSpPr>
              <p:nvPr/>
            </p:nvCxnSpPr>
            <p:spPr>
              <a:xfrm>
                <a:off x="8831179" y="2758370"/>
                <a:ext cx="0" cy="3105473"/>
              </a:xfrm>
              <a:prstGeom prst="line">
                <a:avLst/>
              </a:prstGeom>
              <a:noFill/>
              <a:ln w="19050" cap="flat" cmpd="sng" algn="ctr">
                <a:solidFill>
                  <a:sysClr val="windowText" lastClr="000000"/>
                </a:solidFill>
                <a:prstDash val="solid"/>
                <a:miter lim="800000"/>
              </a:ln>
              <a:effectLst/>
            </p:spPr>
          </p:cxnSp>
          <p:cxnSp>
            <p:nvCxnSpPr>
              <p:cNvPr id="154" name="直接连接符 153"/>
              <p:cNvCxnSpPr>
                <a:stCxn id="152" idx="6"/>
                <a:endCxn id="152" idx="2"/>
              </p:cNvCxnSpPr>
              <p:nvPr/>
            </p:nvCxnSpPr>
            <p:spPr>
              <a:xfrm flipH="1">
                <a:off x="7142590" y="4311107"/>
                <a:ext cx="3377179" cy="0"/>
              </a:xfrm>
              <a:prstGeom prst="line">
                <a:avLst/>
              </a:prstGeom>
              <a:noFill/>
              <a:ln w="19050" cap="flat" cmpd="sng" algn="ctr">
                <a:solidFill>
                  <a:sysClr val="windowText" lastClr="000000"/>
                </a:solidFill>
                <a:prstDash val="solid"/>
                <a:miter lim="800000"/>
              </a:ln>
              <a:effectLst/>
            </p:spPr>
          </p:cxnSp>
          <p:cxnSp>
            <p:nvCxnSpPr>
              <p:cNvPr id="155" name="直接连接符 154"/>
              <p:cNvCxnSpPr>
                <a:stCxn id="152" idx="1"/>
                <a:endCxn id="152" idx="5"/>
              </p:cNvCxnSpPr>
              <p:nvPr/>
            </p:nvCxnSpPr>
            <p:spPr>
              <a:xfrm>
                <a:off x="7637166" y="3213156"/>
                <a:ext cx="2388026" cy="2195900"/>
              </a:xfrm>
              <a:prstGeom prst="line">
                <a:avLst/>
              </a:prstGeom>
              <a:noFill/>
              <a:ln w="19050" cap="flat" cmpd="sng" algn="ctr">
                <a:solidFill>
                  <a:sysClr val="windowText" lastClr="000000"/>
                </a:solidFill>
                <a:prstDash val="solid"/>
                <a:miter lim="800000"/>
              </a:ln>
              <a:effectLst/>
            </p:spPr>
          </p:cxnSp>
          <p:cxnSp>
            <p:nvCxnSpPr>
              <p:cNvPr id="156" name="直接连接符 155"/>
              <p:cNvCxnSpPr>
                <a:stCxn id="152" idx="3"/>
                <a:endCxn id="152" idx="7"/>
              </p:cNvCxnSpPr>
              <p:nvPr/>
            </p:nvCxnSpPr>
            <p:spPr>
              <a:xfrm flipV="1">
                <a:off x="7637166" y="3213156"/>
                <a:ext cx="2388026" cy="2195900"/>
              </a:xfrm>
              <a:prstGeom prst="line">
                <a:avLst/>
              </a:prstGeom>
              <a:noFill/>
              <a:ln w="19050" cap="flat" cmpd="sng" algn="ctr">
                <a:solidFill>
                  <a:sysClr val="windowText" lastClr="000000"/>
                </a:solidFill>
                <a:prstDash val="solid"/>
                <a:miter lim="800000"/>
              </a:ln>
              <a:effectLst/>
            </p:spPr>
          </p:cxnSp>
          <p:sp>
            <p:nvSpPr>
              <p:cNvPr id="157" name="椭圆 156"/>
              <p:cNvSpPr/>
              <p:nvPr/>
            </p:nvSpPr>
            <p:spPr>
              <a:xfrm>
                <a:off x="7595024" y="3131844"/>
                <a:ext cx="2422088" cy="2324191"/>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400" fontAlgn="ctr">
                  <a:spcBef>
                    <a:spcPct val="0"/>
                  </a:spcBef>
                  <a:spcAft>
                    <a:spcPct val="0"/>
                  </a:spcAft>
                  <a:defRPr/>
                </a:pPr>
                <a:endParaRPr lang="en-US" sz="700" kern="0">
                  <a:solidFill>
                    <a:srgbClr val="080808"/>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39" name="文本框 138"/>
            <p:cNvSpPr txBox="1"/>
            <p:nvPr/>
          </p:nvSpPr>
          <p:spPr bwMode="white">
            <a:xfrm>
              <a:off x="2861012" y="2372395"/>
              <a:ext cx="477644" cy="386239"/>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defRPr/>
              </a:pPr>
              <a:r>
                <a:rPr lang="en-US" sz="900">
                  <a:solidFill>
                    <a:srgbClr val="080808"/>
                  </a:solidFill>
                  <a:latin typeface="Arial" panose="020B0604020202020204" pitchFamily="34" charset="0"/>
                </a:rPr>
                <a:t>N1</a:t>
              </a:r>
            </a:p>
          </p:txBody>
        </p:sp>
        <p:sp>
          <p:nvSpPr>
            <p:cNvPr id="140" name="文本框 139"/>
            <p:cNvSpPr txBox="1"/>
            <p:nvPr/>
          </p:nvSpPr>
          <p:spPr bwMode="white">
            <a:xfrm>
              <a:off x="3241601" y="2765245"/>
              <a:ext cx="477644" cy="386239"/>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defRPr/>
              </a:pPr>
              <a:r>
                <a:rPr lang="en-US" sz="900">
                  <a:solidFill>
                    <a:srgbClr val="080808"/>
                  </a:solidFill>
                  <a:latin typeface="Arial" panose="020B0604020202020204" pitchFamily="34" charset="0"/>
                </a:rPr>
                <a:t>N2</a:t>
              </a:r>
            </a:p>
          </p:txBody>
        </p:sp>
        <p:sp>
          <p:nvSpPr>
            <p:cNvPr id="141" name="文本框 140"/>
            <p:cNvSpPr txBox="1"/>
            <p:nvPr/>
          </p:nvSpPr>
          <p:spPr bwMode="white">
            <a:xfrm>
              <a:off x="3214128" y="3178578"/>
              <a:ext cx="477644" cy="386239"/>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defRPr/>
              </a:pPr>
              <a:r>
                <a:rPr lang="en-US" sz="900">
                  <a:solidFill>
                    <a:srgbClr val="080808"/>
                  </a:solidFill>
                  <a:latin typeface="Arial" panose="020B0604020202020204" pitchFamily="34" charset="0"/>
                </a:rPr>
                <a:t>N3</a:t>
              </a:r>
            </a:p>
          </p:txBody>
        </p:sp>
        <p:sp>
          <p:nvSpPr>
            <p:cNvPr id="143" name="文本框 142"/>
            <p:cNvSpPr txBox="1"/>
            <p:nvPr/>
          </p:nvSpPr>
          <p:spPr bwMode="white">
            <a:xfrm>
              <a:off x="2876317" y="3481559"/>
              <a:ext cx="477644" cy="386239"/>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defRPr/>
              </a:pPr>
              <a:r>
                <a:rPr lang="en-US" sz="900">
                  <a:solidFill>
                    <a:srgbClr val="080808"/>
                  </a:solidFill>
                  <a:latin typeface="Arial" panose="020B0604020202020204" pitchFamily="34" charset="0"/>
                </a:rPr>
                <a:t>N4</a:t>
              </a:r>
            </a:p>
          </p:txBody>
        </p:sp>
        <p:sp>
          <p:nvSpPr>
            <p:cNvPr id="144" name="文本框 143"/>
            <p:cNvSpPr txBox="1"/>
            <p:nvPr/>
          </p:nvSpPr>
          <p:spPr bwMode="white">
            <a:xfrm>
              <a:off x="2372951" y="3501895"/>
              <a:ext cx="477644" cy="386239"/>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defRPr/>
              </a:pPr>
              <a:r>
                <a:rPr lang="en-US" sz="900">
                  <a:solidFill>
                    <a:srgbClr val="080808"/>
                  </a:solidFill>
                  <a:latin typeface="Arial" panose="020B0604020202020204" pitchFamily="34" charset="0"/>
                </a:rPr>
                <a:t>N5</a:t>
              </a:r>
            </a:p>
          </p:txBody>
        </p:sp>
        <p:sp>
          <p:nvSpPr>
            <p:cNvPr id="145" name="文本框 144"/>
            <p:cNvSpPr txBox="1"/>
            <p:nvPr/>
          </p:nvSpPr>
          <p:spPr bwMode="white">
            <a:xfrm>
              <a:off x="2000338" y="3197212"/>
              <a:ext cx="477644" cy="386239"/>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defRPr/>
              </a:pPr>
              <a:r>
                <a:rPr lang="en-US" sz="900">
                  <a:solidFill>
                    <a:srgbClr val="080808"/>
                  </a:solidFill>
                  <a:latin typeface="Arial" panose="020B0604020202020204" pitchFamily="34" charset="0"/>
                </a:rPr>
                <a:t>N6</a:t>
              </a:r>
            </a:p>
          </p:txBody>
        </p:sp>
        <p:sp>
          <p:nvSpPr>
            <p:cNvPr id="146" name="文本框 145"/>
            <p:cNvSpPr txBox="1"/>
            <p:nvPr/>
          </p:nvSpPr>
          <p:spPr bwMode="white">
            <a:xfrm>
              <a:off x="1993689" y="2756745"/>
              <a:ext cx="477644" cy="386239"/>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defRPr/>
              </a:pPr>
              <a:r>
                <a:rPr lang="en-US" sz="900">
                  <a:solidFill>
                    <a:srgbClr val="080808"/>
                  </a:solidFill>
                  <a:latin typeface="Arial" panose="020B0604020202020204" pitchFamily="34" charset="0"/>
                </a:rPr>
                <a:t>N7</a:t>
              </a:r>
            </a:p>
          </p:txBody>
        </p:sp>
        <p:sp>
          <p:nvSpPr>
            <p:cNvPr id="150" name="文本框 149"/>
            <p:cNvSpPr txBox="1"/>
            <p:nvPr/>
          </p:nvSpPr>
          <p:spPr bwMode="white">
            <a:xfrm>
              <a:off x="2314510" y="2326624"/>
              <a:ext cx="412357" cy="386239"/>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defRPr/>
              </a:pPr>
              <a:r>
                <a:rPr lang="en-US" sz="900">
                  <a:solidFill>
                    <a:srgbClr val="080808"/>
                  </a:solidFill>
                  <a:latin typeface="Arial" panose="020B0604020202020204" pitchFamily="34" charset="0"/>
                </a:rPr>
                <a:t>...</a:t>
              </a:r>
            </a:p>
          </p:txBody>
        </p:sp>
        <p:sp>
          <p:nvSpPr>
            <p:cNvPr id="151" name="文本框 150"/>
            <p:cNvSpPr txBox="1"/>
            <p:nvPr/>
          </p:nvSpPr>
          <p:spPr bwMode="white">
            <a:xfrm>
              <a:off x="2355165" y="2758634"/>
              <a:ext cx="958511" cy="661329"/>
            </a:xfrm>
            <a:prstGeom prst="rect">
              <a:avLst/>
            </a:prstGeom>
            <a:noFill/>
            <a:ln w="9525">
              <a:noFill/>
              <a:miter lim="800000"/>
              <a:headEnd/>
              <a:tailEnd/>
            </a:ln>
          </p:spPr>
          <p:txBody>
            <a:bodyPr wrap="square" lIns="112808" tIns="56404" rIns="112808" bIns="56404" rtlCol="0">
              <a:noAutofit/>
            </a:bodyPr>
            <a:lstStyle/>
            <a:p>
              <a:pPr algn="ctr" defTabSz="845858" fontAlgn="ctr">
                <a:lnSpc>
                  <a:spcPct val="80000"/>
                </a:lnSpc>
                <a:spcBef>
                  <a:spcPct val="0"/>
                </a:spcBef>
                <a:spcAft>
                  <a:spcPct val="0"/>
                </a:spcAft>
              </a:pPr>
              <a:r>
                <a:rPr lang="en-US" sz="1100">
                  <a:solidFill>
                    <a:srgbClr val="00458B"/>
                  </a:solidFill>
                  <a:latin typeface="Arial" panose="020B0604020202020204" pitchFamily="34" charset="0"/>
                </a:rPr>
                <a:t>DHT loop</a:t>
              </a:r>
              <a:endParaRPr lang="en-US" sz="1100">
                <a:solidFill>
                  <a:srgbClr val="00458B"/>
                </a:solidFill>
                <a:latin typeface="Arial" panose="020B0604020202020204" pitchFamily="34" charset="0"/>
                <a:ea typeface="微软雅黑" panose="020B0503020204020204" pitchFamily="34" charset="-122"/>
              </a:endParaRPr>
            </a:p>
          </p:txBody>
        </p:sp>
      </p:grpSp>
      <p:sp>
        <p:nvSpPr>
          <p:cNvPr id="158" name="文本框 157"/>
          <p:cNvSpPr txBox="1"/>
          <p:nvPr/>
        </p:nvSpPr>
        <p:spPr bwMode="white">
          <a:xfrm>
            <a:off x="3912040" y="1626243"/>
            <a:ext cx="1144327" cy="249331"/>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pPr>
            <a:r>
              <a:rPr lang="en-US" sz="1100">
                <a:solidFill>
                  <a:srgbClr val="00458B"/>
                </a:solidFill>
                <a:latin typeface="Arial" panose="020B0604020202020204" pitchFamily="34" charset="0"/>
              </a:rPr>
              <a:t>SLICE</a:t>
            </a:r>
            <a:endParaRPr lang="en-US" altLang="zh-CN" sz="1100">
              <a:solidFill>
                <a:srgbClr val="00458B"/>
              </a:solidFill>
              <a:latin typeface="Arial" panose="020B0604020202020204" pitchFamily="34" charset="0"/>
              <a:ea typeface="微软雅黑" panose="020B0503020204020204" pitchFamily="34" charset="-122"/>
            </a:endParaRPr>
          </a:p>
        </p:txBody>
      </p:sp>
      <p:grpSp>
        <p:nvGrpSpPr>
          <p:cNvPr id="159" name="组合 158"/>
          <p:cNvGrpSpPr/>
          <p:nvPr/>
        </p:nvGrpSpPr>
        <p:grpSpPr>
          <a:xfrm>
            <a:off x="5244187" y="2517560"/>
            <a:ext cx="1546117" cy="833863"/>
            <a:chOff x="4279254" y="2658153"/>
            <a:chExt cx="1320392" cy="904666"/>
          </a:xfrm>
        </p:grpSpPr>
        <p:sp>
          <p:nvSpPr>
            <p:cNvPr id="160" name="矩形 159"/>
            <p:cNvSpPr/>
            <p:nvPr/>
          </p:nvSpPr>
          <p:spPr>
            <a:xfrm>
              <a:off x="4279254" y="2658153"/>
              <a:ext cx="1320392" cy="904666"/>
            </a:xfrm>
            <a:prstGeom prst="rect">
              <a:avLst/>
            </a:prstGeom>
            <a:solidFill>
              <a:srgbClr val="629DD1"/>
            </a:solidFill>
            <a:ln w="19050" cap="flat" cmpd="sng" algn="ctr">
              <a:solidFill>
                <a:sysClr val="window" lastClr="FFFFFF"/>
              </a:solidFill>
              <a:prstDash val="solid"/>
              <a:miter lim="800000"/>
            </a:ln>
            <a:effectLst/>
          </p:spPr>
          <p:txBody>
            <a:bodyPr wrap="square" rtlCol="0" anchor="ctr">
              <a:noAutofit/>
            </a:bodyPr>
            <a:lstStyle/>
            <a:p>
              <a:pPr algn="ctr" defTabSz="914400" fontAlgn="ctr">
                <a:spcBef>
                  <a:spcPct val="0"/>
                </a:spcBef>
                <a:spcAft>
                  <a:spcPct val="0"/>
                </a:spcAft>
                <a:defRPr/>
              </a:pPr>
              <a:endParaRPr lang="en-US" altLang="zh-CN" sz="1600" ker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61" name="矩形 160"/>
            <p:cNvSpPr/>
            <p:nvPr/>
          </p:nvSpPr>
          <p:spPr>
            <a:xfrm>
              <a:off x="4387786" y="2733656"/>
              <a:ext cx="504910" cy="367956"/>
            </a:xfrm>
            <a:prstGeom prst="rect">
              <a:avLst/>
            </a:prstGeom>
            <a:gradFill rotWithShape="1">
              <a:gsLst>
                <a:gs pos="0">
                  <a:srgbClr val="5AA2AE">
                    <a:lumMod val="110000"/>
                    <a:satMod val="105000"/>
                    <a:tint val="67000"/>
                  </a:srgbClr>
                </a:gs>
                <a:gs pos="50000">
                  <a:srgbClr val="5AA2AE">
                    <a:lumMod val="105000"/>
                    <a:satMod val="103000"/>
                    <a:tint val="73000"/>
                  </a:srgbClr>
                </a:gs>
                <a:gs pos="100000">
                  <a:srgbClr val="5AA2AE">
                    <a:lumMod val="105000"/>
                    <a:satMod val="109000"/>
                    <a:tint val="81000"/>
                  </a:srgbClr>
                </a:gs>
              </a:gsLst>
              <a:lin ang="5400000" scaled="0"/>
            </a:gradFill>
            <a:ln w="6350" cap="flat" cmpd="sng" algn="ctr">
              <a:solidFill>
                <a:srgbClr val="5AA2AE"/>
              </a:solidFill>
              <a:prstDash val="solid"/>
              <a:miter lim="800000"/>
            </a:ln>
            <a:effectLst/>
          </p:spPr>
          <p:txBody>
            <a:bodyPr wrap="square" rtlCol="0" anchor="ctr">
              <a:noAutofit/>
            </a:bodyPr>
            <a:lstStyle/>
            <a:p>
              <a:pPr algn="ctr" defTabSz="914400" fontAlgn="ctr">
                <a:spcBef>
                  <a:spcPct val="0"/>
                </a:spcBef>
                <a:spcAft>
                  <a:spcPct val="0"/>
                </a:spcAft>
                <a:defRPr/>
              </a:pPr>
              <a:endParaRPr lang="en-US" altLang="zh-CN" sz="16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2" name="矩形 161"/>
            <p:cNvSpPr/>
            <p:nvPr/>
          </p:nvSpPr>
          <p:spPr>
            <a:xfrm>
              <a:off x="4967962" y="2730703"/>
              <a:ext cx="504910" cy="367956"/>
            </a:xfrm>
            <a:prstGeom prst="rect">
              <a:avLst/>
            </a:prstGeom>
            <a:gradFill rotWithShape="1">
              <a:gsLst>
                <a:gs pos="0">
                  <a:srgbClr val="5AA2AE">
                    <a:lumMod val="110000"/>
                    <a:satMod val="105000"/>
                    <a:tint val="67000"/>
                  </a:srgbClr>
                </a:gs>
                <a:gs pos="50000">
                  <a:srgbClr val="5AA2AE">
                    <a:lumMod val="105000"/>
                    <a:satMod val="103000"/>
                    <a:tint val="73000"/>
                  </a:srgbClr>
                </a:gs>
                <a:gs pos="100000">
                  <a:srgbClr val="5AA2AE">
                    <a:lumMod val="105000"/>
                    <a:satMod val="109000"/>
                    <a:tint val="81000"/>
                  </a:srgbClr>
                </a:gs>
              </a:gsLst>
              <a:lin ang="5400000" scaled="0"/>
            </a:gradFill>
            <a:ln w="6350" cap="flat" cmpd="sng" algn="ctr">
              <a:solidFill>
                <a:srgbClr val="5AA2AE"/>
              </a:solidFill>
              <a:prstDash val="solid"/>
              <a:miter lim="800000"/>
            </a:ln>
            <a:effectLst/>
          </p:spPr>
          <p:txBody>
            <a:bodyPr wrap="square" rtlCol="0" anchor="ctr">
              <a:noAutofit/>
            </a:bodyPr>
            <a:lstStyle/>
            <a:p>
              <a:pPr algn="ctr" defTabSz="914400" fontAlgn="ctr">
                <a:spcBef>
                  <a:spcPct val="0"/>
                </a:spcBef>
                <a:spcAft>
                  <a:spcPct val="0"/>
                </a:spcAft>
                <a:defRPr/>
              </a:pPr>
              <a:endParaRPr lang="en-US" altLang="zh-CN" sz="16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3" name="矩形 162"/>
            <p:cNvSpPr/>
            <p:nvPr/>
          </p:nvSpPr>
          <p:spPr>
            <a:xfrm>
              <a:off x="4390674" y="3136491"/>
              <a:ext cx="504910" cy="367956"/>
            </a:xfrm>
            <a:prstGeom prst="rect">
              <a:avLst/>
            </a:prstGeom>
            <a:gradFill rotWithShape="1">
              <a:gsLst>
                <a:gs pos="0">
                  <a:srgbClr val="5AA2AE">
                    <a:lumMod val="110000"/>
                    <a:satMod val="105000"/>
                    <a:tint val="67000"/>
                  </a:srgbClr>
                </a:gs>
                <a:gs pos="50000">
                  <a:srgbClr val="5AA2AE">
                    <a:lumMod val="105000"/>
                    <a:satMod val="103000"/>
                    <a:tint val="73000"/>
                  </a:srgbClr>
                </a:gs>
                <a:gs pos="100000">
                  <a:srgbClr val="5AA2AE">
                    <a:lumMod val="105000"/>
                    <a:satMod val="109000"/>
                    <a:tint val="81000"/>
                  </a:srgbClr>
                </a:gs>
              </a:gsLst>
              <a:lin ang="5400000" scaled="0"/>
            </a:gradFill>
            <a:ln w="6350" cap="flat" cmpd="sng" algn="ctr">
              <a:solidFill>
                <a:srgbClr val="5AA2AE"/>
              </a:solidFill>
              <a:prstDash val="solid"/>
              <a:miter lim="800000"/>
            </a:ln>
            <a:effectLst/>
          </p:spPr>
          <p:txBody>
            <a:bodyPr wrap="square" rtlCol="0" anchor="ctr">
              <a:noAutofit/>
            </a:bodyPr>
            <a:lstStyle/>
            <a:p>
              <a:pPr algn="ctr" defTabSz="914400" fontAlgn="ctr">
                <a:spcBef>
                  <a:spcPct val="0"/>
                </a:spcBef>
                <a:spcAft>
                  <a:spcPct val="0"/>
                </a:spcAft>
                <a:defRPr/>
              </a:pPr>
              <a:endParaRPr lang="en-US" altLang="zh-CN" sz="16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4" name="矩形 163"/>
            <p:cNvSpPr/>
            <p:nvPr/>
          </p:nvSpPr>
          <p:spPr>
            <a:xfrm>
              <a:off x="4967962" y="3151836"/>
              <a:ext cx="504910" cy="367956"/>
            </a:xfrm>
            <a:prstGeom prst="rect">
              <a:avLst/>
            </a:prstGeom>
            <a:gradFill rotWithShape="1">
              <a:gsLst>
                <a:gs pos="0">
                  <a:srgbClr val="5AA2AE">
                    <a:lumMod val="110000"/>
                    <a:satMod val="105000"/>
                    <a:tint val="67000"/>
                  </a:srgbClr>
                </a:gs>
                <a:gs pos="50000">
                  <a:srgbClr val="5AA2AE">
                    <a:lumMod val="105000"/>
                    <a:satMod val="103000"/>
                    <a:tint val="73000"/>
                  </a:srgbClr>
                </a:gs>
                <a:gs pos="100000">
                  <a:srgbClr val="5AA2AE">
                    <a:lumMod val="105000"/>
                    <a:satMod val="109000"/>
                    <a:tint val="81000"/>
                  </a:srgbClr>
                </a:gs>
              </a:gsLst>
              <a:lin ang="5400000" scaled="0"/>
            </a:gradFill>
            <a:ln w="6350" cap="flat" cmpd="sng" algn="ctr">
              <a:solidFill>
                <a:srgbClr val="5AA2AE"/>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Arial"/>
                  <a:ea typeface="+mn-ea"/>
                  <a:cs typeface="+mn-cs"/>
                </a:defRPr>
              </a:lvl1pPr>
              <a:lvl2pPr marL="457200" algn="l" defTabSz="914400" rtl="0" eaLnBrk="1" latinLnBrk="0" hangingPunct="1">
                <a:defRPr sz="1800" kern="1200">
                  <a:solidFill>
                    <a:schemeClr val="dk1"/>
                  </a:solidFill>
                  <a:latin typeface="Arial"/>
                  <a:ea typeface="+mn-ea"/>
                  <a:cs typeface="+mn-cs"/>
                </a:defRPr>
              </a:lvl2pPr>
              <a:lvl3pPr marL="914400" algn="l" defTabSz="914400" rtl="0" eaLnBrk="1" latinLnBrk="0" hangingPunct="1">
                <a:defRPr sz="1800" kern="1200">
                  <a:solidFill>
                    <a:schemeClr val="dk1"/>
                  </a:solidFill>
                  <a:latin typeface="Arial"/>
                  <a:ea typeface="+mn-ea"/>
                  <a:cs typeface="+mn-cs"/>
                </a:defRPr>
              </a:lvl3pPr>
              <a:lvl4pPr marL="1371600" algn="l" defTabSz="914400" rtl="0" eaLnBrk="1" latinLnBrk="0" hangingPunct="1">
                <a:defRPr sz="1800" kern="1200">
                  <a:solidFill>
                    <a:schemeClr val="dk1"/>
                  </a:solidFill>
                  <a:latin typeface="Arial"/>
                  <a:ea typeface="+mn-ea"/>
                  <a:cs typeface="+mn-cs"/>
                </a:defRPr>
              </a:lvl4pPr>
              <a:lvl5pPr marL="1828800" algn="l" defTabSz="914400" rtl="0" eaLnBrk="1" latinLnBrk="0" hangingPunct="1">
                <a:defRPr sz="1800" kern="1200">
                  <a:solidFill>
                    <a:schemeClr val="dk1"/>
                  </a:solidFill>
                  <a:latin typeface="Arial"/>
                  <a:ea typeface="+mn-ea"/>
                  <a:cs typeface="+mn-cs"/>
                </a:defRPr>
              </a:lvl5pPr>
              <a:lvl6pPr marL="2286000" algn="l" defTabSz="914400" rtl="0" eaLnBrk="1" latinLnBrk="0" hangingPunct="1">
                <a:defRPr sz="1800" kern="1200">
                  <a:solidFill>
                    <a:schemeClr val="dk1"/>
                  </a:solidFill>
                  <a:latin typeface="Arial"/>
                  <a:ea typeface="+mn-ea"/>
                  <a:cs typeface="+mn-cs"/>
                </a:defRPr>
              </a:lvl6pPr>
              <a:lvl7pPr marL="2743200" algn="l" defTabSz="914400" rtl="0" eaLnBrk="1" latinLnBrk="0" hangingPunct="1">
                <a:defRPr sz="1800" kern="1200">
                  <a:solidFill>
                    <a:schemeClr val="dk1"/>
                  </a:solidFill>
                  <a:latin typeface="Arial"/>
                  <a:ea typeface="+mn-ea"/>
                  <a:cs typeface="+mn-cs"/>
                </a:defRPr>
              </a:lvl7pPr>
              <a:lvl8pPr marL="3200400" algn="l" defTabSz="914400" rtl="0" eaLnBrk="1" latinLnBrk="0" hangingPunct="1">
                <a:defRPr sz="1800" kern="1200">
                  <a:solidFill>
                    <a:schemeClr val="dk1"/>
                  </a:solidFill>
                  <a:latin typeface="Arial"/>
                  <a:ea typeface="+mn-ea"/>
                  <a:cs typeface="+mn-cs"/>
                </a:defRPr>
              </a:lvl8pPr>
              <a:lvl9pPr marL="3657600" algn="l" defTabSz="914400" rtl="0" eaLnBrk="1" latinLnBrk="0" hangingPunct="1">
                <a:defRPr sz="1800" kern="1200">
                  <a:solidFill>
                    <a:schemeClr val="dk1"/>
                  </a:solidFill>
                  <a:latin typeface="Arial"/>
                  <a:ea typeface="+mn-ea"/>
                  <a:cs typeface="+mn-cs"/>
                </a:defRPr>
              </a:lvl9pPr>
            </a:lstStyle>
            <a:p>
              <a:pPr algn="ctr" fontAlgn="ctr">
                <a:spcBef>
                  <a:spcPct val="0"/>
                </a:spcBef>
                <a:spcAft>
                  <a:spcPct val="0"/>
                </a:spcAft>
                <a:defRPr/>
              </a:pPr>
              <a:endParaRPr lang="en-US" altLang="zh-CN" sz="16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65" name="文本框 164"/>
            <p:cNvSpPr txBox="1"/>
            <p:nvPr/>
          </p:nvSpPr>
          <p:spPr bwMode="white">
            <a:xfrm>
              <a:off x="4370488" y="2806022"/>
              <a:ext cx="523112" cy="270502"/>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pPr>
              <a:r>
                <a:rPr lang="en-US" sz="1100" err="1">
                  <a:solidFill>
                    <a:srgbClr val="00458B"/>
                  </a:solidFill>
                  <a:latin typeface="Arial" panose="020B0604020202020204" pitchFamily="34" charset="0"/>
                </a:rPr>
                <a:t>vnode</a:t>
              </a:r>
              <a:endParaRPr lang="en-US" altLang="zh-CN" sz="1100">
                <a:solidFill>
                  <a:srgbClr val="00458B"/>
                </a:solidFill>
                <a:latin typeface="Arial" panose="020B0604020202020204" pitchFamily="34" charset="0"/>
                <a:ea typeface="微软雅黑" panose="020B0503020204020204" pitchFamily="34" charset="-122"/>
                <a:cs typeface="Arial" panose="020B0604020202020204" pitchFamily="34" charset="0"/>
              </a:endParaRPr>
            </a:p>
          </p:txBody>
        </p:sp>
        <p:sp>
          <p:nvSpPr>
            <p:cNvPr id="166" name="文本框 165"/>
            <p:cNvSpPr txBox="1"/>
            <p:nvPr/>
          </p:nvSpPr>
          <p:spPr bwMode="white">
            <a:xfrm>
              <a:off x="4967076" y="2798275"/>
              <a:ext cx="523112" cy="270502"/>
            </a:xfrm>
            <a:prstGeom prst="rect">
              <a:avLst/>
            </a:prstGeom>
            <a:noFill/>
            <a:ln w="9525">
              <a:noFill/>
              <a:miter lim="800000"/>
              <a:headEnd/>
              <a:tailEnd/>
            </a:ln>
          </p:spPr>
          <p:txBody>
            <a:bodyPr wrap="square" lIns="112808" tIns="56404" rIns="112808" bIns="56404" rtlCol="0">
              <a:noAutofit/>
            </a:bodyPr>
            <a:lstStyle/>
            <a:p>
              <a:pPr defTabSz="845858" fontAlgn="ctr">
                <a:lnSpc>
                  <a:spcPct val="80000"/>
                </a:lnSpc>
                <a:spcBef>
                  <a:spcPct val="0"/>
                </a:spcBef>
                <a:spcAft>
                  <a:spcPct val="0"/>
                </a:spcAft>
              </a:pPr>
              <a:r>
                <a:rPr lang="en-US" sz="1100" err="1">
                  <a:solidFill>
                    <a:srgbClr val="00458B"/>
                  </a:solidFill>
                  <a:latin typeface="Arial" panose="020B0604020202020204" pitchFamily="34" charset="0"/>
                </a:rPr>
                <a:t>vnode</a:t>
              </a:r>
              <a:endParaRPr lang="en-US" altLang="zh-CN" sz="1100">
                <a:solidFill>
                  <a:srgbClr val="00458B"/>
                </a:solidFill>
                <a:latin typeface="Arial" panose="020B0604020202020204" pitchFamily="34" charset="0"/>
                <a:ea typeface="微软雅黑" panose="020B0503020204020204" pitchFamily="34" charset="-122"/>
                <a:cs typeface="Arial" panose="020B0604020202020204" pitchFamily="34" charset="0"/>
              </a:endParaRPr>
            </a:p>
          </p:txBody>
        </p:sp>
        <p:sp>
          <p:nvSpPr>
            <p:cNvPr id="167" name="文本框 59"/>
            <p:cNvSpPr txBox="1"/>
            <p:nvPr/>
          </p:nvSpPr>
          <p:spPr bwMode="white">
            <a:xfrm>
              <a:off x="4371708" y="3202550"/>
              <a:ext cx="523112" cy="270502"/>
            </a:xfrm>
            <a:prstGeom prst="rect">
              <a:avLst/>
            </a:prstGeom>
            <a:noFill/>
            <a:ln w="9525">
              <a:noFill/>
              <a:miter lim="800000"/>
              <a:headEnd/>
              <a:tailEnd/>
            </a:ln>
          </p:spPr>
          <p:txBody>
            <a:bodyPr wrap="square" lIns="112808" tIns="56404" rIns="112808" bIns="56404"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defTabSz="845858" fontAlgn="ctr">
                <a:lnSpc>
                  <a:spcPct val="80000"/>
                </a:lnSpc>
                <a:spcBef>
                  <a:spcPct val="0"/>
                </a:spcBef>
                <a:spcAft>
                  <a:spcPct val="0"/>
                </a:spcAft>
              </a:pPr>
              <a:r>
                <a:rPr lang="en-US" sz="1100" err="1">
                  <a:solidFill>
                    <a:srgbClr val="00458B"/>
                  </a:solidFill>
                  <a:latin typeface="Arial" panose="020B0604020202020204" pitchFamily="34" charset="0"/>
                </a:rPr>
                <a:t>vnode</a:t>
              </a:r>
              <a:endParaRPr lang="en-US" altLang="zh-CN" sz="1100">
                <a:solidFill>
                  <a:srgbClr val="00458B"/>
                </a:solidFill>
                <a:latin typeface="Arial" panose="020B0604020202020204" pitchFamily="34" charset="0"/>
                <a:ea typeface="微软雅黑" panose="020B0503020204020204" pitchFamily="34" charset="-122"/>
                <a:cs typeface="Arial" panose="020B0604020202020204" pitchFamily="34" charset="0"/>
              </a:endParaRPr>
            </a:p>
          </p:txBody>
        </p:sp>
        <p:sp>
          <p:nvSpPr>
            <p:cNvPr id="168" name="文本框 59"/>
            <p:cNvSpPr txBox="1"/>
            <p:nvPr/>
          </p:nvSpPr>
          <p:spPr bwMode="white">
            <a:xfrm>
              <a:off x="4967078" y="3221599"/>
              <a:ext cx="523112" cy="270502"/>
            </a:xfrm>
            <a:prstGeom prst="rect">
              <a:avLst/>
            </a:prstGeom>
            <a:noFill/>
            <a:ln w="9525">
              <a:noFill/>
              <a:miter lim="800000"/>
              <a:headEnd/>
              <a:tailEnd/>
            </a:ln>
          </p:spPr>
          <p:txBody>
            <a:bodyPr wrap="square" lIns="112808" tIns="56404" rIns="112808" bIns="56404" rtlCol="0">
              <a:noAutofit/>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defTabSz="845858" fontAlgn="ctr">
                <a:lnSpc>
                  <a:spcPct val="80000"/>
                </a:lnSpc>
                <a:spcBef>
                  <a:spcPct val="0"/>
                </a:spcBef>
                <a:spcAft>
                  <a:spcPct val="0"/>
                </a:spcAft>
              </a:pPr>
              <a:r>
                <a:rPr lang="en-US" sz="1100" err="1">
                  <a:solidFill>
                    <a:srgbClr val="00458B"/>
                  </a:solidFill>
                  <a:latin typeface="Arial" panose="020B0604020202020204" pitchFamily="34" charset="0"/>
                </a:rPr>
                <a:t>vnode</a:t>
              </a:r>
              <a:endParaRPr lang="en-US" altLang="zh-CN" sz="1100">
                <a:solidFill>
                  <a:srgbClr val="00458B"/>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169" name="直接箭头连接符 168"/>
          <p:cNvCxnSpPr>
            <a:stCxn id="140" idx="0"/>
            <a:endCxn id="165" idx="1"/>
          </p:cNvCxnSpPr>
          <p:nvPr/>
        </p:nvCxnSpPr>
        <p:spPr>
          <a:xfrm>
            <a:off x="3907656" y="1818126"/>
            <a:ext cx="1443362" cy="960396"/>
          </a:xfrm>
          <a:prstGeom prst="straightConnector1">
            <a:avLst/>
          </a:prstGeom>
          <a:noFill/>
          <a:ln w="19050" cap="flat" cmpd="sng" algn="ctr">
            <a:solidFill>
              <a:srgbClr val="4A66AC"/>
            </a:solidFill>
            <a:prstDash val="solid"/>
            <a:miter lim="800000"/>
            <a:tailEnd type="triangle"/>
          </a:ln>
          <a:effectLst/>
        </p:spPr>
      </p:cxnSp>
      <p:cxnSp>
        <p:nvCxnSpPr>
          <p:cNvPr id="170" name="直接箭头连接符 169"/>
          <p:cNvCxnSpPr>
            <a:stCxn id="165" idx="1"/>
            <a:endCxn id="203" idx="0"/>
          </p:cNvCxnSpPr>
          <p:nvPr/>
        </p:nvCxnSpPr>
        <p:spPr>
          <a:xfrm flipH="1">
            <a:off x="3907099" y="2778522"/>
            <a:ext cx="1443919" cy="1012054"/>
          </a:xfrm>
          <a:prstGeom prst="straightConnector1">
            <a:avLst/>
          </a:prstGeom>
          <a:noFill/>
          <a:ln w="19050" cap="flat" cmpd="sng" algn="ctr">
            <a:solidFill>
              <a:srgbClr val="4A66AC"/>
            </a:solidFill>
            <a:prstDash val="solid"/>
            <a:miter lim="800000"/>
            <a:tailEnd type="triangle"/>
          </a:ln>
          <a:effectLst/>
        </p:spPr>
      </p:cxnSp>
      <p:sp>
        <p:nvSpPr>
          <p:cNvPr id="171" name="矩形 170"/>
          <p:cNvSpPr/>
          <p:nvPr/>
        </p:nvSpPr>
        <p:spPr bwMode="auto">
          <a:xfrm>
            <a:off x="2984812" y="3792443"/>
            <a:ext cx="522542" cy="255303"/>
          </a:xfrm>
          <a:prstGeom prst="rect">
            <a:avLst/>
          </a:prstGeom>
          <a:noFill/>
          <a:ln w="19050">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900" err="1">
                <a:solidFill>
                  <a:srgbClr val="080808"/>
                </a:solidFill>
                <a:latin typeface="Arial" panose="020B0604020202020204" pitchFamily="34" charset="0"/>
              </a:rPr>
              <a:t>Plog</a:t>
            </a:r>
            <a:r>
              <a:rPr lang="en-US" sz="900">
                <a:solidFill>
                  <a:srgbClr val="080808"/>
                </a:solidFill>
                <a:latin typeface="Arial" panose="020B0604020202020204" pitchFamily="34" charset="0"/>
              </a:rPr>
              <a:t> 1</a:t>
            </a:r>
          </a:p>
        </p:txBody>
      </p:sp>
      <p:sp>
        <p:nvSpPr>
          <p:cNvPr id="172" name="文本框 171"/>
          <p:cNvSpPr txBox="1"/>
          <p:nvPr/>
        </p:nvSpPr>
        <p:spPr>
          <a:xfrm>
            <a:off x="3819730" y="3922097"/>
            <a:ext cx="789393" cy="338554"/>
          </a:xfrm>
          <a:prstGeom prst="rect">
            <a:avLst/>
          </a:prstGeom>
          <a:noFill/>
        </p:spPr>
        <p:txBody>
          <a:bodyPr wrap="square" rtlCol="0">
            <a:noAutofit/>
          </a:bodyPr>
          <a:lstStyle/>
          <a:p>
            <a:pPr defTabSz="914400" fontAlgn="ctr">
              <a:spcBef>
                <a:spcPct val="0"/>
              </a:spcBef>
              <a:spcAft>
                <a:spcPct val="0"/>
              </a:spcAft>
              <a:buClr>
                <a:srgbClr val="5F5F5F"/>
              </a:buClr>
              <a:buSzPct val="80000"/>
              <a:buFont typeface="Wingdings" pitchFamily="2" charset="2"/>
              <a:buNone/>
            </a:pPr>
            <a:r>
              <a:rPr lang="en-US" sz="1600">
                <a:solidFill>
                  <a:srgbClr val="080808"/>
                </a:solidFill>
                <a:latin typeface="Arial" panose="020B0604020202020204" pitchFamily="34" charset="0"/>
              </a:rPr>
              <a:t>...</a:t>
            </a:r>
            <a:endParaRPr lang="en-US" sz="1600">
              <a:solidFill>
                <a:srgbClr val="080808"/>
              </a:solidFill>
              <a:latin typeface="Arial" panose="020B0604020202020204" pitchFamily="34" charset="0"/>
              <a:ea typeface="微软雅黑" panose="020B0503020204020204" pitchFamily="34" charset="-122"/>
              <a:cs typeface="Arial" panose="020B0604020202020204" pitchFamily="34" charset="0"/>
            </a:endParaRPr>
          </a:p>
        </p:txBody>
      </p:sp>
      <p:sp>
        <p:nvSpPr>
          <p:cNvPr id="173" name="文本框 172"/>
          <p:cNvSpPr txBox="1"/>
          <p:nvPr/>
        </p:nvSpPr>
        <p:spPr>
          <a:xfrm>
            <a:off x="3605018" y="5999066"/>
            <a:ext cx="934908" cy="276999"/>
          </a:xfrm>
          <a:prstGeom prst="rect">
            <a:avLst/>
          </a:prstGeom>
          <a:noFill/>
        </p:spPr>
        <p:txBody>
          <a:bodyPr wrap="square" rtlCol="0">
            <a:noAutofit/>
          </a:bodyPr>
          <a:lstStyle/>
          <a:p>
            <a:pPr algn="ctr" defTabSz="914400" fontAlgn="ctr">
              <a:spcBef>
                <a:spcPct val="0"/>
              </a:spcBef>
              <a:spcAft>
                <a:spcPct val="0"/>
              </a:spcAft>
              <a:buClr>
                <a:srgbClr val="5F5F5F"/>
              </a:buClr>
              <a:buSzPct val="80000"/>
              <a:buFont typeface="Wingdings" pitchFamily="2" charset="2"/>
              <a:buNone/>
            </a:pPr>
            <a:r>
              <a:rPr lang="en-US" sz="1200">
                <a:solidFill>
                  <a:srgbClr val="080808"/>
                </a:solidFill>
                <a:latin typeface="Arial" panose="020B0604020202020204" pitchFamily="34" charset="0"/>
              </a:rPr>
              <a:t>Node-1</a:t>
            </a:r>
            <a:endParaRPr lang="en-US" altLang="zh-CN" sz="1200">
              <a:solidFill>
                <a:srgbClr val="080808"/>
              </a:solidFill>
              <a:latin typeface="Arial" panose="020B0604020202020204" pitchFamily="34" charset="0"/>
              <a:ea typeface="微软雅黑" panose="020B0503020204020204" pitchFamily="34" charset="-122"/>
              <a:cs typeface="Arial" panose="020B0604020202020204" pitchFamily="34" charset="0"/>
            </a:endParaRPr>
          </a:p>
        </p:txBody>
      </p:sp>
      <p:sp>
        <p:nvSpPr>
          <p:cNvPr id="175" name="矩形 174"/>
          <p:cNvSpPr/>
          <p:nvPr/>
        </p:nvSpPr>
        <p:spPr bwMode="auto">
          <a:xfrm>
            <a:off x="2517942" y="4510816"/>
            <a:ext cx="859629" cy="1474188"/>
          </a:xfrm>
          <a:prstGeom prst="rect">
            <a:avLst/>
          </a:prstGeom>
          <a:solidFill>
            <a:srgbClr val="99CCCC">
              <a:lumMod val="40000"/>
              <a:lumOff val="60000"/>
            </a:srgbClr>
          </a:solidFill>
          <a:ln>
            <a:solidFill>
              <a:srgbClr val="0070C0"/>
            </a:solidFill>
          </a:ln>
          <a:effectLst/>
        </p:spPr>
        <p:txBody>
          <a:bodyPr vert="horz" wrap="square" lIns="91416" tIns="45708" rIns="91416" bIns="45708"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sz="1600" b="0" i="0" u="none" strike="noStrike" kern="0" cap="none" spc="0" normalizeH="0" baseline="0" noProof="0">
              <a:ln>
                <a:noFill/>
              </a:ln>
              <a:solidFill>
                <a:srgbClr val="080808"/>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77" name="文本框 176"/>
          <p:cNvSpPr txBox="1"/>
          <p:nvPr/>
        </p:nvSpPr>
        <p:spPr>
          <a:xfrm>
            <a:off x="2478993" y="5999066"/>
            <a:ext cx="926585" cy="276999"/>
          </a:xfrm>
          <a:prstGeom prst="rect">
            <a:avLst/>
          </a:prstGeom>
          <a:noFill/>
        </p:spPr>
        <p:txBody>
          <a:bodyPr wrap="square" rtlCol="0">
            <a:noAutofit/>
          </a:bodyPr>
          <a:lstStyle/>
          <a:p>
            <a:pPr algn="ctr" defTabSz="914400" fontAlgn="ctr">
              <a:spcBef>
                <a:spcPct val="0"/>
              </a:spcBef>
              <a:spcAft>
                <a:spcPct val="0"/>
              </a:spcAft>
              <a:buClr>
                <a:srgbClr val="5F5F5F"/>
              </a:buClr>
              <a:buSzPct val="80000"/>
              <a:buFont typeface="Wingdings" pitchFamily="2" charset="2"/>
              <a:buNone/>
            </a:pPr>
            <a:r>
              <a:rPr lang="en-US" sz="1200">
                <a:solidFill>
                  <a:srgbClr val="080808"/>
                </a:solidFill>
                <a:latin typeface="Arial" panose="020B0604020202020204" pitchFamily="34" charset="0"/>
              </a:rPr>
              <a:t>Node-0</a:t>
            </a:r>
            <a:endParaRPr lang="en-US" altLang="zh-CN" sz="1200">
              <a:solidFill>
                <a:srgbClr val="080808"/>
              </a:solidFill>
              <a:latin typeface="Arial" panose="020B0604020202020204" pitchFamily="34" charset="0"/>
              <a:ea typeface="微软雅黑" panose="020B0503020204020204" pitchFamily="34" charset="-122"/>
              <a:cs typeface="Arial" panose="020B0604020202020204" pitchFamily="34" charset="0"/>
            </a:endParaRPr>
          </a:p>
        </p:txBody>
      </p:sp>
      <p:sp>
        <p:nvSpPr>
          <p:cNvPr id="178" name="文本框 177"/>
          <p:cNvSpPr txBox="1"/>
          <p:nvPr/>
        </p:nvSpPr>
        <p:spPr>
          <a:xfrm>
            <a:off x="4799650" y="5999066"/>
            <a:ext cx="909956" cy="276999"/>
          </a:xfrm>
          <a:prstGeom prst="rect">
            <a:avLst/>
          </a:prstGeom>
          <a:noFill/>
        </p:spPr>
        <p:txBody>
          <a:bodyPr wrap="square" rtlCol="0">
            <a:noAutofit/>
          </a:bodyPr>
          <a:lstStyle/>
          <a:p>
            <a:pPr algn="ctr" defTabSz="914400" fontAlgn="ctr">
              <a:spcBef>
                <a:spcPct val="0"/>
              </a:spcBef>
              <a:spcAft>
                <a:spcPct val="0"/>
              </a:spcAft>
              <a:buClr>
                <a:srgbClr val="5F5F5F"/>
              </a:buClr>
              <a:buSzPct val="80000"/>
              <a:buFont typeface="Wingdings" pitchFamily="2" charset="2"/>
              <a:buNone/>
            </a:pPr>
            <a:r>
              <a:rPr lang="en-US" sz="1200">
                <a:solidFill>
                  <a:srgbClr val="080808"/>
                </a:solidFill>
                <a:latin typeface="Arial" panose="020B0604020202020204" pitchFamily="34" charset="0"/>
              </a:rPr>
              <a:t>Node-2</a:t>
            </a:r>
            <a:endParaRPr lang="en-US" altLang="zh-CN" sz="1200">
              <a:solidFill>
                <a:srgbClr val="080808"/>
              </a:solidFill>
              <a:latin typeface="Arial" panose="020B0604020202020204" pitchFamily="34" charset="0"/>
              <a:ea typeface="微软雅黑" panose="020B0503020204020204" pitchFamily="34" charset="-122"/>
              <a:cs typeface="Arial" panose="020B0604020202020204" pitchFamily="34" charset="0"/>
            </a:endParaRPr>
          </a:p>
        </p:txBody>
      </p:sp>
      <p:sp>
        <p:nvSpPr>
          <p:cNvPr id="179" name="文本框 178"/>
          <p:cNvSpPr txBox="1"/>
          <p:nvPr/>
        </p:nvSpPr>
        <p:spPr>
          <a:xfrm>
            <a:off x="5974087" y="5999066"/>
            <a:ext cx="909956" cy="276999"/>
          </a:xfrm>
          <a:prstGeom prst="rect">
            <a:avLst/>
          </a:prstGeom>
          <a:noFill/>
        </p:spPr>
        <p:txBody>
          <a:bodyPr wrap="square" rtlCol="0">
            <a:noAutofit/>
          </a:bodyPr>
          <a:lstStyle/>
          <a:p>
            <a:pPr algn="ctr" defTabSz="914400" fontAlgn="ctr">
              <a:spcBef>
                <a:spcPct val="0"/>
              </a:spcBef>
              <a:spcAft>
                <a:spcPct val="0"/>
              </a:spcAft>
              <a:buClr>
                <a:srgbClr val="5F5F5F"/>
              </a:buClr>
              <a:buSzPct val="80000"/>
              <a:buFont typeface="Wingdings" pitchFamily="2" charset="2"/>
              <a:buNone/>
            </a:pPr>
            <a:r>
              <a:rPr lang="en-US" sz="1200">
                <a:solidFill>
                  <a:srgbClr val="080808"/>
                </a:solidFill>
                <a:latin typeface="Arial" panose="020B0604020202020204" pitchFamily="34" charset="0"/>
              </a:rPr>
              <a:t>Node-3</a:t>
            </a:r>
            <a:endParaRPr lang="en-US" altLang="zh-CN" sz="1200">
              <a:solidFill>
                <a:srgbClr val="080808"/>
              </a:solidFill>
              <a:latin typeface="Arial" panose="020B0604020202020204" pitchFamily="34" charset="0"/>
              <a:ea typeface="微软雅黑" panose="020B0503020204020204" pitchFamily="34" charset="-122"/>
              <a:cs typeface="Arial" panose="020B0604020202020204" pitchFamily="34" charset="0"/>
            </a:endParaRPr>
          </a:p>
        </p:txBody>
      </p:sp>
      <p:sp>
        <p:nvSpPr>
          <p:cNvPr id="181" name="矩形 180"/>
          <p:cNvSpPr/>
          <p:nvPr/>
        </p:nvSpPr>
        <p:spPr bwMode="auto">
          <a:xfrm>
            <a:off x="3604997" y="4513092"/>
            <a:ext cx="859629" cy="1474188"/>
          </a:xfrm>
          <a:prstGeom prst="rect">
            <a:avLst/>
          </a:prstGeom>
          <a:solidFill>
            <a:srgbClr val="99CCCC">
              <a:lumMod val="40000"/>
              <a:lumOff val="60000"/>
            </a:srgbClr>
          </a:solidFill>
          <a:ln>
            <a:solidFill>
              <a:srgbClr val="0070C0"/>
            </a:solidFill>
          </a:ln>
          <a:effectLst/>
        </p:spPr>
        <p:txBody>
          <a:bodyPr vert="horz" wrap="square" lIns="91416" tIns="45708" rIns="91416" bIns="45708"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sz="1600" b="0" i="0" u="none" strike="noStrike" kern="0" cap="none" spc="0" normalizeH="0" baseline="0" noProof="0">
              <a:ln>
                <a:noFill/>
              </a:ln>
              <a:solidFill>
                <a:srgbClr val="080808"/>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7" name="矩形 186"/>
          <p:cNvSpPr/>
          <p:nvPr/>
        </p:nvSpPr>
        <p:spPr bwMode="auto">
          <a:xfrm>
            <a:off x="4829133" y="4513092"/>
            <a:ext cx="859629" cy="1474188"/>
          </a:xfrm>
          <a:prstGeom prst="rect">
            <a:avLst/>
          </a:prstGeom>
          <a:solidFill>
            <a:srgbClr val="99CCCC">
              <a:lumMod val="40000"/>
              <a:lumOff val="60000"/>
            </a:srgbClr>
          </a:solidFill>
          <a:ln>
            <a:solidFill>
              <a:srgbClr val="0070C0"/>
            </a:solidFill>
          </a:ln>
          <a:effectLst/>
        </p:spPr>
        <p:txBody>
          <a:bodyPr vert="horz" wrap="square" lIns="91416" tIns="45708" rIns="91416" bIns="45708"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sz="1600" b="0" i="0" u="none" strike="noStrike" kern="0" cap="none" spc="0" normalizeH="0" baseline="0" noProof="0">
              <a:ln>
                <a:noFill/>
              </a:ln>
              <a:solidFill>
                <a:srgbClr val="080808"/>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1" name="矩形 190"/>
          <p:cNvSpPr/>
          <p:nvPr/>
        </p:nvSpPr>
        <p:spPr bwMode="auto">
          <a:xfrm>
            <a:off x="5976794" y="4513092"/>
            <a:ext cx="859629" cy="1474188"/>
          </a:xfrm>
          <a:prstGeom prst="rect">
            <a:avLst/>
          </a:prstGeom>
          <a:solidFill>
            <a:srgbClr val="99CCCC">
              <a:lumMod val="40000"/>
              <a:lumOff val="60000"/>
            </a:srgbClr>
          </a:solidFill>
          <a:ln>
            <a:solidFill>
              <a:srgbClr val="0070C0"/>
            </a:solidFill>
          </a:ln>
          <a:effectLst/>
        </p:spPr>
        <p:txBody>
          <a:bodyPr vert="horz" wrap="square" lIns="91416" tIns="45708" rIns="91416" bIns="45708" numCol="1" rtlCol="0" anchor="t" anchorCtr="0" compatLnSpc="1">
            <a:prstTxWarp prst="textNoShape">
              <a:avLst/>
            </a:prstTxWarp>
            <a:noAutofit/>
          </a:bodyPr>
          <a:lstStyle/>
          <a:p>
            <a:pPr marL="0" marR="0" lvl="0" indent="0" defTabSz="91440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sz="1600" b="0" i="0" u="none" strike="noStrike" kern="0" cap="none" spc="0" normalizeH="0" baseline="0" noProof="0">
              <a:ln>
                <a:noFill/>
              </a:ln>
              <a:solidFill>
                <a:srgbClr val="080808"/>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201" name="直接箭头连接符 200"/>
          <p:cNvCxnSpPr>
            <a:stCxn id="203" idx="2"/>
            <a:endCxn id="189" idx="0"/>
          </p:cNvCxnSpPr>
          <p:nvPr/>
        </p:nvCxnSpPr>
        <p:spPr>
          <a:xfrm>
            <a:off x="3907099" y="4045879"/>
            <a:ext cx="151307" cy="609626"/>
          </a:xfrm>
          <a:prstGeom prst="straightConnector1">
            <a:avLst/>
          </a:prstGeom>
          <a:noFill/>
          <a:ln w="19050" cap="flat" cmpd="sng" algn="ctr">
            <a:solidFill>
              <a:srgbClr val="4A66AC"/>
            </a:solidFill>
            <a:prstDash val="solid"/>
            <a:miter lim="800000"/>
            <a:tailEnd type="triangle"/>
          </a:ln>
          <a:effectLst/>
        </p:spPr>
      </p:cxnSp>
      <p:sp>
        <p:nvSpPr>
          <p:cNvPr id="202" name="椭圆 201"/>
          <p:cNvSpPr/>
          <p:nvPr/>
        </p:nvSpPr>
        <p:spPr>
          <a:xfrm>
            <a:off x="2435876" y="3634065"/>
            <a:ext cx="3024295" cy="630885"/>
          </a:xfrm>
          <a:prstGeom prst="ellipse">
            <a:avLst/>
          </a:prstGeom>
          <a:noFill/>
          <a:ln w="12700" cap="flat" cmpd="sng" algn="ctr">
            <a:solidFill>
              <a:srgbClr val="0070C0"/>
            </a:solidFill>
            <a:prstDash val="lgDashDot"/>
          </a:ln>
          <a:effectLst/>
        </p:spPr>
        <p:txBody>
          <a:bodyPr wrap="square" rtlCol="0" anchor="ctr">
            <a:noAutofit/>
          </a:bodyPr>
          <a:lstStyle/>
          <a:p>
            <a:pPr marL="0" marR="0" lvl="0" indent="0" algn="ctr" defTabSz="914400" eaLnBrk="1" fontAlgn="ctr"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03" name="矩形 202"/>
          <p:cNvSpPr/>
          <p:nvPr/>
        </p:nvSpPr>
        <p:spPr bwMode="auto">
          <a:xfrm>
            <a:off x="3645828" y="3790576"/>
            <a:ext cx="522542" cy="255303"/>
          </a:xfrm>
          <a:prstGeom prst="rect">
            <a:avLst/>
          </a:prstGeom>
          <a:noFill/>
          <a:ln w="19050">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900" err="1">
                <a:solidFill>
                  <a:srgbClr val="080808"/>
                </a:solidFill>
                <a:latin typeface="Arial" panose="020B0604020202020204" pitchFamily="34" charset="0"/>
              </a:rPr>
              <a:t>Plog</a:t>
            </a:r>
            <a:r>
              <a:rPr lang="en-US" sz="900">
                <a:solidFill>
                  <a:srgbClr val="080808"/>
                </a:solidFill>
                <a:latin typeface="Arial" panose="020B0604020202020204" pitchFamily="34" charset="0"/>
              </a:rPr>
              <a:t> 2</a:t>
            </a:r>
          </a:p>
        </p:txBody>
      </p:sp>
      <p:sp>
        <p:nvSpPr>
          <p:cNvPr id="204" name="矩形 203"/>
          <p:cNvSpPr/>
          <p:nvPr/>
        </p:nvSpPr>
        <p:spPr bwMode="auto">
          <a:xfrm>
            <a:off x="4334432" y="3778081"/>
            <a:ext cx="522542" cy="255303"/>
          </a:xfrm>
          <a:prstGeom prst="rect">
            <a:avLst/>
          </a:prstGeom>
          <a:noFill/>
          <a:ln w="19050">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noAutofit/>
          </a:bodyPr>
          <a:lstStyle/>
          <a:p>
            <a:pPr marL="0" marR="0" lvl="0" indent="0" algn="ctr" defTabSz="914400" eaLnBrk="1" fontAlgn="ctr" latinLnBrk="0" hangingPunct="1">
              <a:lnSpc>
                <a:spcPct val="100000"/>
              </a:lnSpc>
              <a:spcBef>
                <a:spcPct val="0"/>
              </a:spcBef>
              <a:spcAft>
                <a:spcPct val="0"/>
              </a:spcAft>
              <a:buClr>
                <a:srgbClr val="CC9900"/>
              </a:buClr>
              <a:buSzTx/>
              <a:buFontTx/>
              <a:buNone/>
              <a:tabLst/>
              <a:defRPr/>
            </a:pPr>
            <a:r>
              <a:rPr lang="en-US" sz="900" err="1">
                <a:solidFill>
                  <a:srgbClr val="080808"/>
                </a:solidFill>
                <a:latin typeface="Arial" panose="020B0604020202020204" pitchFamily="34" charset="0"/>
              </a:rPr>
              <a:t>Plog</a:t>
            </a:r>
            <a:r>
              <a:rPr lang="en-US" sz="900">
                <a:solidFill>
                  <a:srgbClr val="080808"/>
                </a:solidFill>
                <a:latin typeface="Arial" panose="020B0604020202020204" pitchFamily="34" charset="0"/>
              </a:rPr>
              <a:t> 3</a:t>
            </a:r>
          </a:p>
        </p:txBody>
      </p:sp>
      <p:sp>
        <p:nvSpPr>
          <p:cNvPr id="205" name="文本框 204"/>
          <p:cNvSpPr txBox="1"/>
          <p:nvPr/>
        </p:nvSpPr>
        <p:spPr bwMode="white">
          <a:xfrm>
            <a:off x="5721765" y="3344915"/>
            <a:ext cx="712279" cy="257795"/>
          </a:xfrm>
          <a:prstGeom prst="rect">
            <a:avLst/>
          </a:prstGeom>
          <a:noFill/>
          <a:ln w="9525">
            <a:noFill/>
            <a:miter lim="800000"/>
            <a:headEnd/>
            <a:tailEnd/>
          </a:ln>
        </p:spPr>
        <p:txBody>
          <a:bodyPr wrap="square" lIns="112808" tIns="56404" rIns="112808" bIns="56404" rtlCol="0">
            <a:noAutofit/>
          </a:bodyPr>
          <a:lstStyle>
            <a:defPPr>
              <a:defRPr lang="zh-CN"/>
            </a:defPPr>
            <a:lvl1pPr defTabSz="845858">
              <a:lnSpc>
                <a:spcPct val="80000"/>
              </a:lnSpc>
              <a:defRPr sz="1200" b="0" i="0">
                <a:solidFill>
                  <a:srgbClr val="00458B"/>
                </a:solidFill>
                <a:latin typeface="Arial" panose="020B0503020204020204" pitchFamily="34" charset="-122"/>
                <a:ea typeface="微软雅黑" panose="020B0503020204020204" pitchFamily="34" charset="-122"/>
              </a:defRPr>
            </a:lvl1pPr>
          </a:lstStyle>
          <a:p>
            <a:pPr fontAlgn="ctr">
              <a:spcBef>
                <a:spcPct val="0"/>
              </a:spcBef>
              <a:spcAft>
                <a:spcPct val="0"/>
              </a:spcAft>
            </a:pPr>
            <a:r>
              <a:rPr lang="en-US" sz="1100">
                <a:latin typeface="Arial" panose="020B0604020202020204" pitchFamily="34" charset="0"/>
              </a:rPr>
              <a:t>Node</a:t>
            </a:r>
            <a:endParaRPr lang="en-US" altLang="zh-CN" sz="1100">
              <a:latin typeface="Arial" panose="020B0604020202020204" pitchFamily="34" charset="0"/>
            </a:endParaRPr>
          </a:p>
        </p:txBody>
      </p:sp>
      <p:sp>
        <p:nvSpPr>
          <p:cNvPr id="134" name="文本框 133"/>
          <p:cNvSpPr txBox="1"/>
          <p:nvPr/>
        </p:nvSpPr>
        <p:spPr>
          <a:xfrm>
            <a:off x="7118058" y="1199766"/>
            <a:ext cx="4576493" cy="5421382"/>
          </a:xfrm>
          <a:prstGeom prst="rect">
            <a:avLst/>
          </a:prstGeom>
          <a:noFill/>
        </p:spPr>
        <p:txBody>
          <a:bodyPr wrap="square" rtlCol="0">
            <a:noAutofit/>
          </a:bodyPr>
          <a:lstStyle/>
          <a:p>
            <a:pPr defTabSz="601266" fontAlgn="ctr">
              <a:spcBef>
                <a:spcPct val="30000"/>
              </a:spcBef>
              <a:spcAft>
                <a:spcPct val="0"/>
              </a:spcAft>
              <a:buClr>
                <a:schemeClr val="tx1"/>
              </a:buClr>
              <a:buSzPct val="60000"/>
            </a:pPr>
            <a:r>
              <a:rPr lang="en-US" sz="2000" b="1" dirty="0">
                <a:solidFill>
                  <a:srgbClr val="000000"/>
                </a:solidFill>
                <a:latin typeface="Arial" panose="020B0604020202020204" pitchFamily="34" charset="0"/>
              </a:rPr>
              <a:t>Basic Concepts</a:t>
            </a:r>
            <a:endParaRPr lang="en-US" altLang="zh-CN" sz="2000" b="1" dirty="0">
              <a:solidFill>
                <a:srgbClr val="000000"/>
              </a:solidFill>
              <a:latin typeface="Arial" panose="020B0604020202020204" pitchFamily="34" charset="0"/>
              <a:ea typeface="微软雅黑" panose="020B0503020204020204" pitchFamily="34" charset="-122"/>
              <a:cs typeface="Arial" pitchFamily="34" charset="0"/>
            </a:endParaRPr>
          </a:p>
          <a:p>
            <a:pPr marL="285750" indent="-285750" defTabSz="601266" fontAlgn="ctr">
              <a:spcBef>
                <a:spcPct val="30000"/>
              </a:spcBef>
              <a:spcAft>
                <a:spcPct val="0"/>
              </a:spcAft>
              <a:buClr>
                <a:schemeClr val="tx1"/>
              </a:buClr>
              <a:buSzPct val="60000"/>
              <a:buFont typeface="Arial" panose="020B0604020202020204" pitchFamily="34" charset="0"/>
              <a:buChar char="•"/>
            </a:pPr>
            <a:r>
              <a:rPr lang="en-US" sz="1400" dirty="0">
                <a:solidFill>
                  <a:srgbClr val="000000"/>
                </a:solidFill>
                <a:latin typeface="Arial" panose="020B0604020202020204" pitchFamily="34" charset="0"/>
              </a:rPr>
              <a:t>Node: physical node, that is, a storage server</a:t>
            </a:r>
            <a:endParaRPr lang="en-US" altLang="zh-CN" sz="1400" dirty="0">
              <a:solidFill>
                <a:srgbClr val="000000"/>
              </a:solidFill>
              <a:latin typeface="Arial" panose="020B0604020202020204" pitchFamily="34" charset="0"/>
              <a:ea typeface="微软雅黑" panose="020B0503020204020204" pitchFamily="34" charset="-122"/>
              <a:cs typeface="Arial" pitchFamily="34" charset="0"/>
            </a:endParaRPr>
          </a:p>
          <a:p>
            <a:pPr marL="285750" indent="-285750" defTabSz="601266" fontAlgn="ctr">
              <a:spcBef>
                <a:spcPct val="30000"/>
              </a:spcBef>
              <a:spcAft>
                <a:spcPct val="0"/>
              </a:spcAft>
              <a:buClr>
                <a:schemeClr val="tx1"/>
              </a:buClr>
              <a:buSzPct val="60000"/>
              <a:buFont typeface="Arial" panose="020B0604020202020204" pitchFamily="34" charset="0"/>
              <a:buChar char="•"/>
            </a:pPr>
            <a:r>
              <a:rPr lang="en-US" sz="1400" dirty="0" err="1">
                <a:solidFill>
                  <a:srgbClr val="000000"/>
                </a:solidFill>
                <a:latin typeface="Arial" panose="020B0604020202020204" pitchFamily="34" charset="0"/>
              </a:rPr>
              <a:t>Vnode</a:t>
            </a:r>
            <a:r>
              <a:rPr lang="en-US" sz="1400" dirty="0">
                <a:solidFill>
                  <a:srgbClr val="000000"/>
                </a:solidFill>
                <a:latin typeface="Arial" panose="020B0604020202020204" pitchFamily="34" charset="0"/>
              </a:rPr>
              <a:t>: logical processing unit. Each physical node is divided into four logical processing units. When a physical node becomes faulty, services processed by the four </a:t>
            </a:r>
            <a:r>
              <a:rPr lang="en-US" sz="1400" dirty="0" err="1">
                <a:solidFill>
                  <a:srgbClr val="000000"/>
                </a:solidFill>
                <a:latin typeface="Arial" panose="020B0604020202020204" pitchFamily="34" charset="0"/>
              </a:rPr>
              <a:t>vnodes</a:t>
            </a:r>
            <a:r>
              <a:rPr lang="en-US" sz="1400" dirty="0">
                <a:solidFill>
                  <a:srgbClr val="000000"/>
                </a:solidFill>
                <a:latin typeface="Arial" panose="020B0604020202020204" pitchFamily="34" charset="0"/>
              </a:rPr>
              <a:t> on the faulty node can be taken over by the other four physical nodes in the cluster. In this case, service takeover efficiency and load balancing can be improved.</a:t>
            </a:r>
            <a:endParaRPr lang="en-US" altLang="zh-CN" sz="1400" dirty="0">
              <a:solidFill>
                <a:srgbClr val="000000"/>
              </a:solidFill>
              <a:latin typeface="Arial" panose="020B0604020202020204" pitchFamily="34" charset="0"/>
              <a:ea typeface="微软雅黑" panose="020B0503020204020204" pitchFamily="34" charset="-122"/>
              <a:cs typeface="Arial" pitchFamily="34" charset="0"/>
            </a:endParaRPr>
          </a:p>
          <a:p>
            <a:pPr marL="285750" indent="-285750" defTabSz="601266" fontAlgn="ctr">
              <a:spcBef>
                <a:spcPct val="30000"/>
              </a:spcBef>
              <a:spcAft>
                <a:spcPct val="0"/>
              </a:spcAft>
              <a:buClr>
                <a:schemeClr val="tx1"/>
              </a:buClr>
              <a:buSzPct val="60000"/>
              <a:buFont typeface="Arial" panose="020B0604020202020204" pitchFamily="34" charset="0"/>
              <a:buChar char="•"/>
            </a:pPr>
            <a:r>
              <a:rPr lang="en-US" sz="1400" dirty="0">
                <a:solidFill>
                  <a:srgbClr val="000000"/>
                </a:solidFill>
                <a:latin typeface="Arial" panose="020B0604020202020204" pitchFamily="34" charset="0"/>
              </a:rPr>
              <a:t>Partition: A fixed number of partitions are created in the storage resource pool. Partitions are also units for capacity expansion, data migration, and data reconstruction.</a:t>
            </a:r>
            <a:endParaRPr lang="en-US" altLang="zh-CN" sz="1400" dirty="0">
              <a:solidFill>
                <a:srgbClr val="000000"/>
              </a:solidFill>
              <a:latin typeface="Arial" panose="020B0604020202020204" pitchFamily="34" charset="0"/>
              <a:ea typeface="微软雅黑" panose="020B0503020204020204" pitchFamily="34" charset="-122"/>
              <a:cs typeface="Arial" pitchFamily="34" charset="0"/>
            </a:endParaRPr>
          </a:p>
          <a:p>
            <a:pPr marL="285750" indent="-285750" defTabSz="601266" fontAlgn="ctr">
              <a:spcBef>
                <a:spcPct val="30000"/>
              </a:spcBef>
              <a:spcAft>
                <a:spcPct val="0"/>
              </a:spcAft>
              <a:buClr>
                <a:schemeClr val="tx1"/>
              </a:buClr>
              <a:buSzPct val="60000"/>
              <a:buFont typeface="Arial" panose="020B0604020202020204" pitchFamily="34" charset="0"/>
              <a:buChar char="•"/>
            </a:pPr>
            <a:r>
              <a:rPr lang="en-US" sz="1400" dirty="0" err="1">
                <a:solidFill>
                  <a:srgbClr val="000000"/>
                </a:solidFill>
                <a:latin typeface="Arial" panose="020B0604020202020204" pitchFamily="34" charset="0"/>
              </a:rPr>
              <a:t>Plog</a:t>
            </a:r>
            <a:r>
              <a:rPr lang="en-US" sz="1400" dirty="0">
                <a:solidFill>
                  <a:srgbClr val="000000"/>
                </a:solidFill>
                <a:latin typeface="Arial" panose="020B0604020202020204" pitchFamily="34" charset="0"/>
              </a:rPr>
              <a:t>: partition log for data storage, providing the read/write interface for Append Write Only services. The size of a </a:t>
            </a:r>
            <a:r>
              <a:rPr lang="en-US" sz="1400" dirty="0" err="1">
                <a:solidFill>
                  <a:srgbClr val="000000"/>
                </a:solidFill>
                <a:latin typeface="Arial" panose="020B0604020202020204" pitchFamily="34" charset="0"/>
              </a:rPr>
              <a:t>Plog</a:t>
            </a:r>
            <a:r>
              <a:rPr lang="en-US" sz="1400" dirty="0">
                <a:solidFill>
                  <a:srgbClr val="000000"/>
                </a:solidFill>
                <a:latin typeface="Arial" panose="020B0604020202020204" pitchFamily="34" charset="0"/>
              </a:rPr>
              <a:t> is not fixed. It can be 4 MB or 32 MB, and the maximum size is 4 GB. The </a:t>
            </a:r>
            <a:r>
              <a:rPr lang="en-US" sz="1400" dirty="0" err="1">
                <a:solidFill>
                  <a:srgbClr val="000000"/>
                </a:solidFill>
                <a:latin typeface="Arial" panose="020B0604020202020204" pitchFamily="34" charset="0"/>
              </a:rPr>
              <a:t>Plog</a:t>
            </a:r>
            <a:r>
              <a:rPr lang="en-US" sz="1400" dirty="0">
                <a:solidFill>
                  <a:srgbClr val="000000"/>
                </a:solidFill>
                <a:latin typeface="Arial" panose="020B0604020202020204" pitchFamily="34" charset="0"/>
              </a:rPr>
              <a:t> size, redundancy policy, and partition where data is stored will be specified during service creation. When creating a </a:t>
            </a:r>
            <a:r>
              <a:rPr lang="en-US" sz="1400" dirty="0" err="1">
                <a:solidFill>
                  <a:srgbClr val="000000"/>
                </a:solidFill>
                <a:latin typeface="Arial" panose="020B0604020202020204" pitchFamily="34" charset="0"/>
              </a:rPr>
              <a:t>Plog</a:t>
            </a:r>
            <a:r>
              <a:rPr lang="en-US" sz="1400" dirty="0">
                <a:solidFill>
                  <a:srgbClr val="000000"/>
                </a:solidFill>
                <a:latin typeface="Arial" panose="020B0604020202020204" pitchFamily="34" charset="0"/>
              </a:rPr>
              <a:t>, select a partition based on load balancing and capacity balancing.</a:t>
            </a:r>
            <a:endParaRPr lang="en-US" altLang="zh-CN" sz="1400" dirty="0">
              <a:solidFill>
                <a:srgbClr val="000000"/>
              </a:solidFill>
              <a:latin typeface="Arial" panose="020B0604020202020204" pitchFamily="34" charset="0"/>
              <a:ea typeface="微软雅黑" panose="020B0503020204020204" pitchFamily="34" charset="-122"/>
              <a:cs typeface="Arial" pitchFamily="34" charset="0"/>
            </a:endParaRPr>
          </a:p>
        </p:txBody>
      </p:sp>
      <p:grpSp>
        <p:nvGrpSpPr>
          <p:cNvPr id="5" name="组合 4"/>
          <p:cNvGrpSpPr/>
          <p:nvPr/>
        </p:nvGrpSpPr>
        <p:grpSpPr>
          <a:xfrm>
            <a:off x="488732" y="1114888"/>
            <a:ext cx="1515929" cy="5161177"/>
            <a:chOff x="9177488" y="5151306"/>
            <a:chExt cx="1141136" cy="5161177"/>
          </a:xfrm>
        </p:grpSpPr>
        <p:sp>
          <p:nvSpPr>
            <p:cNvPr id="207" name="文本框 188"/>
            <p:cNvSpPr txBox="1"/>
            <p:nvPr/>
          </p:nvSpPr>
          <p:spPr>
            <a:xfrm>
              <a:off x="9298641" y="10058614"/>
              <a:ext cx="898829" cy="253869"/>
            </a:xfrm>
            <a:prstGeom prst="rect">
              <a:avLst/>
            </a:prstGeom>
            <a:noFill/>
            <a:ln>
              <a:noFill/>
            </a:ln>
          </p:spPr>
          <p:txBody>
            <a:bodyPr wrap="square" lIns="68544" tIns="34267" rIns="68544" bIns="34267" rtlCol="0">
              <a:noAutofit/>
            </a:bodyPr>
            <a:lstStyle/>
            <a:p>
              <a:pPr marL="0" marR="0" lvl="0" indent="0" algn="ctr" defTabSz="910958" eaLnBrk="1" fontAlgn="ctr" latinLnBrk="0" hangingPunct="1">
                <a:lnSpc>
                  <a:spcPct val="100000"/>
                </a:lnSpc>
                <a:spcBef>
                  <a:spcPts val="0"/>
                </a:spcBef>
                <a:spcAft>
                  <a:spcPts val="0"/>
                </a:spcAft>
                <a:buClrTx/>
                <a:buSzTx/>
                <a:buFontTx/>
                <a:buNone/>
                <a:tabLst/>
                <a:defRPr/>
              </a:pPr>
              <a:r>
                <a:rPr lang="en-US" sz="1200">
                  <a:solidFill>
                    <a:srgbClr val="1D1D1A"/>
                  </a:solidFill>
                  <a:latin typeface="Arial" panose="020B0604020202020204" pitchFamily="34" charset="0"/>
                </a:rPr>
                <a:t>Node</a:t>
              </a:r>
              <a:endParaRPr kumimoji="0" lang="en-US" altLang="zh-CN" sz="1200" b="0" i="0" u="none" strike="noStrike" kern="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Times New Roman" pitchFamily="18" charset="0"/>
              </a:endParaRPr>
            </a:p>
          </p:txBody>
        </p:sp>
        <p:sp>
          <p:nvSpPr>
            <p:cNvPr id="208" name="圆角矩形 101"/>
            <p:cNvSpPr/>
            <p:nvPr/>
          </p:nvSpPr>
          <p:spPr>
            <a:xfrm>
              <a:off x="9177488" y="5151306"/>
              <a:ext cx="1141136" cy="4884178"/>
            </a:xfrm>
            <a:prstGeom prst="roundRect">
              <a:avLst>
                <a:gd name="adj" fmla="val 7061"/>
              </a:avLst>
            </a:prstGeom>
            <a:noFill/>
            <a:ln w="12700" cap="flat" cmpd="sng" algn="ctr">
              <a:solidFill>
                <a:srgbClr val="0070C0"/>
              </a:solidFill>
              <a:prstDash val="dash"/>
              <a:miter lim="800000"/>
            </a:ln>
            <a:effectLst/>
          </p:spPr>
          <p:txBody>
            <a:bodyPr wrap="square" lIns="68544" tIns="34267" rIns="68544" bIns="34267" rtlCol="0" anchor="ctr">
              <a:noAutofit/>
            </a:bodyPr>
            <a:lstStyle/>
            <a:p>
              <a:pPr marL="0" marR="0" lvl="0" indent="0" algn="ctr" defTabSz="910958" eaLnBrk="1" fontAlgn="ctr" latinLnBrk="0" hangingPunct="1">
                <a:lnSpc>
                  <a:spcPct val="100000"/>
                </a:lnSpc>
                <a:spcBef>
                  <a:spcPts val="0"/>
                </a:spcBef>
                <a:spcAft>
                  <a:spcPts val="0"/>
                </a:spcAft>
                <a:buClrTx/>
                <a:buSzTx/>
                <a:buFontTx/>
                <a:buNone/>
                <a:tabLst/>
                <a:defRPr/>
              </a:pPr>
              <a:endParaRPr kumimoji="0" lang="en-US" altLang="zh-CN" sz="900" b="0" i="0" u="none" strike="noStrike" kern="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Times New Roman" pitchFamily="18" charset="0"/>
              </a:endParaRPr>
            </a:p>
          </p:txBody>
        </p:sp>
        <p:sp>
          <p:nvSpPr>
            <p:cNvPr id="209" name="圆角矩形 103"/>
            <p:cNvSpPr/>
            <p:nvPr/>
          </p:nvSpPr>
          <p:spPr bwMode="auto">
            <a:xfrm>
              <a:off x="9290450" y="5708651"/>
              <a:ext cx="916501" cy="3250162"/>
            </a:xfrm>
            <a:prstGeom prst="roundRect">
              <a:avLst/>
            </a:prstGeom>
            <a:solidFill>
              <a:srgbClr val="FFFFFF">
                <a:lumMod val="40000"/>
                <a:lumOff val="60000"/>
              </a:srgbClr>
            </a:solidFill>
            <a:ln w="12700">
              <a:solidFill>
                <a:srgbClr val="0070C0"/>
              </a:solidFill>
            </a:ln>
            <a:effectLst/>
          </p:spPr>
          <p:txBody>
            <a:bodyPr wrap="square" lIns="68557" tIns="34276" rIns="68557" bIns="34276" anchor="ctr">
              <a:noAutofit/>
            </a:bodyPr>
            <a:lstStyle/>
            <a:p>
              <a:pPr marL="0" marR="0" lvl="0" indent="0" algn="ctr" defTabSz="910958" eaLnBrk="1" fontAlgn="ctr" latinLnBrk="0" hangingPunct="1">
                <a:lnSpc>
                  <a:spcPct val="100000"/>
                </a:lnSpc>
                <a:spcBef>
                  <a:spcPts val="0"/>
                </a:spcBef>
                <a:spcAft>
                  <a:spcPts val="0"/>
                </a:spcAft>
                <a:buClr>
                  <a:srgbClr val="CC9900"/>
                </a:buClr>
                <a:buSzTx/>
                <a:buFontTx/>
                <a:buNone/>
                <a:tabLst/>
                <a:defRPr/>
              </a:pPr>
              <a:endParaRPr kumimoji="0" lang="en-US" altLang="zh-CN" sz="1400" b="0" i="0" u="none" strike="noStrike" kern="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Times New Roman" pitchFamily="18" charset="0"/>
              </a:endParaRPr>
            </a:p>
          </p:txBody>
        </p:sp>
        <p:sp>
          <p:nvSpPr>
            <p:cNvPr id="210" name="圆角矩形 109"/>
            <p:cNvSpPr/>
            <p:nvPr/>
          </p:nvSpPr>
          <p:spPr bwMode="auto">
            <a:xfrm>
              <a:off x="9290450" y="5236184"/>
              <a:ext cx="916501" cy="292217"/>
            </a:xfrm>
            <a:prstGeom prst="roundRect">
              <a:avLst/>
            </a:prstGeom>
            <a:noFill/>
            <a:ln>
              <a:solidFill>
                <a:srgbClr val="0070C0"/>
              </a:solidFill>
            </a:ln>
            <a:effectLst/>
          </p:spPr>
          <p:txBody>
            <a:bodyPr wrap="square" lIns="68557" tIns="34276" rIns="68557" bIns="34276" anchor="ctr">
              <a:noAutofit/>
            </a:bodyPr>
            <a:lstStyle/>
            <a:p>
              <a:pPr marL="0" marR="0" lvl="0" indent="0" algn="ctr" defTabSz="910958" eaLnBrk="1" fontAlgn="ctr" latinLnBrk="0" hangingPunct="1">
                <a:lnSpc>
                  <a:spcPct val="100000"/>
                </a:lnSpc>
                <a:spcBef>
                  <a:spcPts val="0"/>
                </a:spcBef>
                <a:spcAft>
                  <a:spcPts val="0"/>
                </a:spcAft>
                <a:buClr>
                  <a:srgbClr val="CC9900"/>
                </a:buClr>
                <a:buSzTx/>
                <a:buFontTx/>
                <a:buNone/>
                <a:tabLst/>
                <a:defRPr/>
              </a:pPr>
              <a:r>
                <a:rPr lang="en-US" sz="1100">
                  <a:solidFill>
                    <a:srgbClr val="1D1D1A"/>
                  </a:solidFill>
                  <a:latin typeface="Arial" panose="020B0604020202020204" pitchFamily="34" charset="0"/>
                </a:rPr>
                <a:t>Front-end NIC</a:t>
              </a:r>
              <a:endParaRPr kumimoji="0" lang="en-US" altLang="zh-CN" sz="1100" b="0" i="0" u="none" strike="noStrike" kern="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Times New Roman" pitchFamily="18" charset="0"/>
              </a:endParaRPr>
            </a:p>
          </p:txBody>
        </p:sp>
        <p:cxnSp>
          <p:nvCxnSpPr>
            <p:cNvPr id="212" name="直接连接符 136"/>
            <p:cNvCxnSpPr>
              <a:stCxn id="210" idx="2"/>
              <a:endCxn id="209" idx="0"/>
            </p:cNvCxnSpPr>
            <p:nvPr/>
          </p:nvCxnSpPr>
          <p:spPr>
            <a:xfrm>
              <a:off x="9748701" y="5528401"/>
              <a:ext cx="0" cy="180250"/>
            </a:xfrm>
            <a:prstGeom prst="line">
              <a:avLst/>
            </a:prstGeom>
            <a:noFill/>
            <a:ln w="6350" cap="flat" cmpd="sng" algn="ctr">
              <a:solidFill>
                <a:srgbClr val="0070C0"/>
              </a:solidFill>
              <a:prstDash val="solid"/>
              <a:miter lim="800000"/>
            </a:ln>
            <a:effectLst/>
          </p:spPr>
        </p:cxnSp>
        <p:grpSp>
          <p:nvGrpSpPr>
            <p:cNvPr id="213" name="组合 212"/>
            <p:cNvGrpSpPr/>
            <p:nvPr/>
          </p:nvGrpSpPr>
          <p:grpSpPr>
            <a:xfrm>
              <a:off x="9290450" y="9304450"/>
              <a:ext cx="907019" cy="372042"/>
              <a:chOff x="630337" y="7897095"/>
              <a:chExt cx="1529274" cy="372042"/>
            </a:xfrm>
          </p:grpSpPr>
          <p:sp>
            <p:nvSpPr>
              <p:cNvPr id="214" name="流程图: 磁盘 213"/>
              <p:cNvSpPr/>
              <p:nvPr/>
            </p:nvSpPr>
            <p:spPr>
              <a:xfrm>
                <a:off x="630337" y="7897095"/>
                <a:ext cx="1529274" cy="360500"/>
              </a:xfrm>
              <a:prstGeom prst="flowChartMagneticDisk">
                <a:avLst/>
              </a:prstGeom>
              <a:ln>
                <a:solidFill>
                  <a:srgbClr val="0070C0"/>
                </a:solidFill>
              </a:ln>
            </p:spPr>
            <p:txBody>
              <a:bodyPr wrap="square" lIns="0" tIns="0" rIns="0" bIns="0" rtlCol="0" anchor="ctr">
                <a:noAutofit/>
              </a:bodyPr>
              <a:lstStyle/>
              <a:p>
                <a:pPr algn="ctr" fontAlgn="ctr">
                  <a:buClrTx/>
                  <a:buFontTx/>
                  <a:buNone/>
                </a:pPr>
                <a:endParaRPr lang="en-US" altLang="zh-CN" sz="700" b="0">
                  <a:solidFill>
                    <a:srgbClr val="000000"/>
                  </a:solidFill>
                  <a:latin typeface="Arial" panose="020B0604020202020204" pitchFamily="34" charset="0"/>
                  <a:ea typeface="微软雅黑" panose="020B0503020204020204" pitchFamily="34" charset="-122"/>
                </a:endParaRPr>
              </a:p>
            </p:txBody>
          </p:sp>
          <p:sp>
            <p:nvSpPr>
              <p:cNvPr id="215" name="文本框 214"/>
              <p:cNvSpPr txBox="1"/>
              <p:nvPr/>
            </p:nvSpPr>
            <p:spPr>
              <a:xfrm>
                <a:off x="630337" y="8022916"/>
                <a:ext cx="1529274" cy="246221"/>
              </a:xfrm>
              <a:prstGeom prst="rect">
                <a:avLst/>
              </a:prstGeom>
              <a:noFill/>
            </p:spPr>
            <p:txBody>
              <a:bodyPr wrap="square" rtlCol="0">
                <a:noAutofit/>
              </a:bodyPr>
              <a:lstStyle/>
              <a:p>
                <a:pPr algn="ctr" fontAlgn="ctr">
                  <a:buClrTx/>
                  <a:buFontTx/>
                  <a:buNone/>
                </a:pPr>
                <a:r>
                  <a:rPr lang="en-US" sz="1000">
                    <a:solidFill>
                      <a:srgbClr val="000000"/>
                    </a:solidFill>
                    <a:latin typeface="Arial" panose="020B0604020202020204" pitchFamily="34" charset="0"/>
                  </a:rPr>
                  <a:t>SSD/HDD</a:t>
                </a:r>
                <a:endParaRPr lang="en-US" altLang="zh-CN" sz="1000" b="0">
                  <a:solidFill>
                    <a:srgbClr val="000000"/>
                  </a:solidFill>
                  <a:latin typeface="Arial" panose="020B0604020202020204" pitchFamily="34" charset="0"/>
                  <a:ea typeface="微软雅黑" panose="020B0503020204020204" pitchFamily="34" charset="-122"/>
                </a:endParaRPr>
              </a:p>
            </p:txBody>
          </p:sp>
        </p:grpSp>
        <p:cxnSp>
          <p:nvCxnSpPr>
            <p:cNvPr id="216" name="直接连接符 136"/>
            <p:cNvCxnSpPr>
              <a:stCxn id="209" idx="2"/>
              <a:endCxn id="214" idx="1"/>
            </p:cNvCxnSpPr>
            <p:nvPr/>
          </p:nvCxnSpPr>
          <p:spPr>
            <a:xfrm flipH="1">
              <a:off x="9743960" y="8958813"/>
              <a:ext cx="4741" cy="345637"/>
            </a:xfrm>
            <a:prstGeom prst="line">
              <a:avLst/>
            </a:prstGeom>
            <a:noFill/>
            <a:ln w="6350" cap="flat" cmpd="sng" algn="ctr">
              <a:solidFill>
                <a:srgbClr val="0070C0"/>
              </a:solidFill>
              <a:prstDash val="solid"/>
              <a:miter lim="800000"/>
            </a:ln>
            <a:effectLst/>
          </p:spPr>
        </p:cxnSp>
      </p:grpSp>
      <p:sp>
        <p:nvSpPr>
          <p:cNvPr id="189" name="矩形 188"/>
          <p:cNvSpPr/>
          <p:nvPr/>
        </p:nvSpPr>
        <p:spPr>
          <a:xfrm>
            <a:off x="2664533" y="4655505"/>
            <a:ext cx="2787746" cy="266890"/>
          </a:xfrm>
          <a:prstGeom prst="rect">
            <a:avLst/>
          </a:prstGeom>
          <a:solidFill>
            <a:srgbClr val="FFC000"/>
          </a:solidFill>
          <a:ln w="6350" cap="flat" cmpd="sng" algn="ctr">
            <a:solidFill>
              <a:srgbClr val="5AA2AE"/>
            </a:solidFill>
            <a:prstDash val="solid"/>
            <a:miter lim="800000"/>
          </a:ln>
          <a:effectLst/>
        </p:spPr>
        <p:txBody>
          <a:bodyPr wrap="square" rtlCol="0" anchor="ctr">
            <a:noAutofit/>
          </a:bodyPr>
          <a:lstStyle/>
          <a:p>
            <a:pPr algn="ctr" defTabSz="914400" fontAlgn="ctr">
              <a:spcBef>
                <a:spcPct val="0"/>
              </a:spcBef>
              <a:spcAft>
                <a:spcPct val="0"/>
              </a:spcAft>
              <a:defRPr/>
            </a:pPr>
            <a:r>
              <a:rPr lang="en-US" sz="1200">
                <a:solidFill>
                  <a:prstClr val="black"/>
                </a:solidFill>
                <a:latin typeface="Arial" panose="020B0604020202020204" pitchFamily="34" charset="0"/>
              </a:rPr>
              <a:t>Partition 01</a:t>
            </a:r>
            <a:endParaRPr lang="en-US" altLang="zh-CN" sz="12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3" name="矩形 192"/>
          <p:cNvSpPr/>
          <p:nvPr/>
        </p:nvSpPr>
        <p:spPr>
          <a:xfrm>
            <a:off x="3848064" y="5086881"/>
            <a:ext cx="2791861" cy="266890"/>
          </a:xfrm>
          <a:prstGeom prst="rect">
            <a:avLst/>
          </a:prstGeom>
          <a:solidFill>
            <a:srgbClr val="92D050"/>
          </a:solidFill>
          <a:ln w="6350" cap="flat" cmpd="sng" algn="ctr">
            <a:solidFill>
              <a:srgbClr val="5AA2AE"/>
            </a:solidFill>
            <a:prstDash val="solid"/>
            <a:miter lim="800000"/>
          </a:ln>
          <a:effectLst/>
        </p:spPr>
        <p:txBody>
          <a:bodyPr wrap="square" rtlCol="0" anchor="ctr">
            <a:noAutofit/>
          </a:bodyPr>
          <a:lstStyle/>
          <a:p>
            <a:pPr algn="ctr" defTabSz="914400" fontAlgn="ctr">
              <a:spcBef>
                <a:spcPct val="0"/>
              </a:spcBef>
              <a:spcAft>
                <a:spcPct val="0"/>
              </a:spcAft>
              <a:defRPr/>
            </a:pPr>
            <a:r>
              <a:rPr lang="en-US" sz="1200">
                <a:solidFill>
                  <a:prstClr val="black"/>
                </a:solidFill>
                <a:latin typeface="Arial" panose="020B0604020202020204" pitchFamily="34" charset="0"/>
              </a:rPr>
              <a:t>Partition 02</a:t>
            </a:r>
            <a:endParaRPr lang="en-US" altLang="zh-CN" sz="12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8" name="矩形 197"/>
          <p:cNvSpPr/>
          <p:nvPr/>
        </p:nvSpPr>
        <p:spPr>
          <a:xfrm>
            <a:off x="2659550" y="5448282"/>
            <a:ext cx="2861093" cy="266890"/>
          </a:xfrm>
          <a:prstGeom prst="rect">
            <a:avLst/>
          </a:prstGeom>
          <a:solidFill>
            <a:srgbClr val="FFFF00"/>
          </a:solidFill>
          <a:ln w="6350" cap="flat" cmpd="sng" algn="ctr">
            <a:solidFill>
              <a:srgbClr val="5AA2AE"/>
            </a:solidFill>
            <a:prstDash val="solid"/>
            <a:miter lim="800000"/>
          </a:ln>
          <a:effectLst/>
        </p:spPr>
        <p:txBody>
          <a:bodyPr wrap="square" rtlCol="0" anchor="ctr">
            <a:noAutofit/>
          </a:bodyPr>
          <a:lstStyle/>
          <a:p>
            <a:pPr algn="ctr" defTabSz="914400" fontAlgn="ctr">
              <a:spcBef>
                <a:spcPct val="0"/>
              </a:spcBef>
              <a:spcAft>
                <a:spcPct val="0"/>
              </a:spcAft>
              <a:defRPr/>
            </a:pPr>
            <a:r>
              <a:rPr lang="en-US" sz="1200">
                <a:solidFill>
                  <a:prstClr val="black"/>
                </a:solidFill>
                <a:latin typeface="Arial" panose="020B0604020202020204" pitchFamily="34" charset="0"/>
              </a:rPr>
              <a:t>Partition 03</a:t>
            </a:r>
            <a:endParaRPr lang="en-US" altLang="zh-CN" sz="1200" kern="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18" name="流程图: 磁盘 217"/>
          <p:cNvSpPr/>
          <p:nvPr/>
        </p:nvSpPr>
        <p:spPr>
          <a:xfrm>
            <a:off x="2658818" y="4574154"/>
            <a:ext cx="581672" cy="1332000"/>
          </a:xfrm>
          <a:prstGeom prst="flowChartMagneticDisk">
            <a:avLst/>
          </a:prstGeom>
          <a:ln>
            <a:solidFill>
              <a:srgbClr val="0505FB">
                <a:alpha val="45000"/>
              </a:srgbClr>
            </a:solidFill>
          </a:ln>
        </p:spPr>
        <p:txBody>
          <a:bodyPr wrap="square" lIns="0" tIns="0" rIns="0" bIns="0" rtlCol="0" anchor="ctr">
            <a:noAutofit/>
          </a:bodyPr>
          <a:lstStyle/>
          <a:p>
            <a:pPr algn="ctr" fontAlgn="ctr">
              <a:buClrTx/>
              <a:buFontTx/>
              <a:buNone/>
            </a:pPr>
            <a:endParaRPr lang="en-US" altLang="zh-CN" sz="700" b="0">
              <a:solidFill>
                <a:srgbClr val="000000"/>
              </a:solidFill>
              <a:latin typeface="Arial" panose="020B0604020202020204" pitchFamily="34" charset="0"/>
              <a:ea typeface="微软雅黑" panose="020B0503020204020204" pitchFamily="34" charset="-122"/>
            </a:endParaRPr>
          </a:p>
        </p:txBody>
      </p:sp>
      <p:sp>
        <p:nvSpPr>
          <p:cNvPr id="219" name="流程图: 磁盘 218"/>
          <p:cNvSpPr/>
          <p:nvPr/>
        </p:nvSpPr>
        <p:spPr>
          <a:xfrm>
            <a:off x="3715569" y="4569005"/>
            <a:ext cx="581672" cy="1332000"/>
          </a:xfrm>
          <a:prstGeom prst="flowChartMagneticDisk">
            <a:avLst/>
          </a:prstGeom>
          <a:ln>
            <a:solidFill>
              <a:srgbClr val="0505FB">
                <a:alpha val="45000"/>
              </a:srgbClr>
            </a:solidFill>
          </a:ln>
        </p:spPr>
        <p:txBody>
          <a:bodyPr wrap="square" lIns="0" tIns="0" rIns="0" bIns="0" rtlCol="0" anchor="ctr">
            <a:noAutofit/>
          </a:bodyPr>
          <a:lstStyle/>
          <a:p>
            <a:pPr algn="ctr" fontAlgn="ctr">
              <a:buClrTx/>
              <a:buFontTx/>
              <a:buNone/>
            </a:pPr>
            <a:endParaRPr lang="en-US" altLang="zh-CN" sz="700" b="0">
              <a:solidFill>
                <a:srgbClr val="000000"/>
              </a:solidFill>
              <a:latin typeface="Arial" panose="020B0604020202020204" pitchFamily="34" charset="0"/>
              <a:ea typeface="微软雅黑" panose="020B0503020204020204" pitchFamily="34" charset="-122"/>
            </a:endParaRPr>
          </a:p>
        </p:txBody>
      </p:sp>
      <p:sp>
        <p:nvSpPr>
          <p:cNvPr id="220" name="流程图: 磁盘 219"/>
          <p:cNvSpPr/>
          <p:nvPr/>
        </p:nvSpPr>
        <p:spPr>
          <a:xfrm>
            <a:off x="5003321" y="4570352"/>
            <a:ext cx="581672" cy="1332000"/>
          </a:xfrm>
          <a:prstGeom prst="flowChartMagneticDisk">
            <a:avLst/>
          </a:prstGeom>
          <a:ln>
            <a:solidFill>
              <a:srgbClr val="0505FB">
                <a:alpha val="45000"/>
              </a:srgbClr>
            </a:solidFill>
          </a:ln>
        </p:spPr>
        <p:txBody>
          <a:bodyPr wrap="square" lIns="0" tIns="0" rIns="0" bIns="0" rtlCol="0" anchor="ctr">
            <a:noAutofit/>
          </a:bodyPr>
          <a:lstStyle/>
          <a:p>
            <a:pPr algn="ctr" fontAlgn="ctr">
              <a:buClrTx/>
              <a:buFontTx/>
              <a:buNone/>
            </a:pPr>
            <a:endParaRPr lang="en-US" altLang="zh-CN" sz="700" b="0">
              <a:solidFill>
                <a:srgbClr val="000000"/>
              </a:solidFill>
              <a:latin typeface="Arial" panose="020B0604020202020204" pitchFamily="34" charset="0"/>
              <a:ea typeface="微软雅黑" panose="020B0503020204020204" pitchFamily="34" charset="-122"/>
            </a:endParaRPr>
          </a:p>
        </p:txBody>
      </p:sp>
      <p:sp>
        <p:nvSpPr>
          <p:cNvPr id="221" name="流程图: 磁盘 220"/>
          <p:cNvSpPr/>
          <p:nvPr/>
        </p:nvSpPr>
        <p:spPr>
          <a:xfrm>
            <a:off x="6083919" y="4574154"/>
            <a:ext cx="581672" cy="1332000"/>
          </a:xfrm>
          <a:prstGeom prst="flowChartMagneticDisk">
            <a:avLst/>
          </a:prstGeom>
          <a:ln>
            <a:solidFill>
              <a:srgbClr val="0505FB">
                <a:alpha val="45000"/>
              </a:srgbClr>
            </a:solidFill>
          </a:ln>
        </p:spPr>
        <p:txBody>
          <a:bodyPr wrap="square" lIns="0" tIns="0" rIns="0" bIns="0" rtlCol="0" anchor="ctr">
            <a:noAutofit/>
          </a:bodyPr>
          <a:lstStyle/>
          <a:p>
            <a:pPr algn="ctr" fontAlgn="ctr">
              <a:buClrTx/>
              <a:buFontTx/>
              <a:buNone/>
            </a:pPr>
            <a:endParaRPr lang="en-US" altLang="zh-CN" sz="700" b="0">
              <a:solidFill>
                <a:srgbClr val="000000"/>
              </a:solidFill>
              <a:latin typeface="Arial" panose="020B0604020202020204" pitchFamily="34" charset="0"/>
              <a:ea typeface="微软雅黑" panose="020B0503020204020204" pitchFamily="34" charset="-122"/>
            </a:endParaRPr>
          </a:p>
        </p:txBody>
      </p:sp>
      <p:cxnSp>
        <p:nvCxnSpPr>
          <p:cNvPr id="222" name="直接连接符 221"/>
          <p:cNvCxnSpPr/>
          <p:nvPr/>
        </p:nvCxnSpPr>
        <p:spPr>
          <a:xfrm flipV="1">
            <a:off x="677326" y="2480291"/>
            <a:ext cx="615909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677326" y="3568693"/>
            <a:ext cx="615909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12827" y="1831504"/>
            <a:ext cx="1269452" cy="400110"/>
          </a:xfrm>
          <a:prstGeom prst="rect">
            <a:avLst/>
          </a:prstGeom>
        </p:spPr>
        <p:txBody>
          <a:bodyPr wrap="square">
            <a:noAutofit/>
          </a:bodyPr>
          <a:lstStyle/>
          <a:p>
            <a:pPr lvl="0" algn="ctr" defTabSz="910958" fontAlgn="ctr">
              <a:buClr>
                <a:srgbClr val="CC9900"/>
              </a:buClr>
              <a:defRPr/>
            </a:pPr>
            <a:r>
              <a:rPr lang="en-US" sz="1000">
                <a:solidFill>
                  <a:srgbClr val="1D1D1A"/>
                </a:solidFill>
                <a:latin typeface="Arial" panose="020B0604020202020204" pitchFamily="34" charset="0"/>
              </a:rPr>
              <a:t>Front-end module for data dispersion</a:t>
            </a:r>
            <a:endParaRPr lang="en-US" altLang="zh-CN" sz="1000" kern="0">
              <a:solidFill>
                <a:srgbClr val="1D1D1A"/>
              </a:solidFill>
              <a:latin typeface="Arial" panose="020B0604020202020204" pitchFamily="34" charset="0"/>
              <a:ea typeface="微软雅黑" panose="020B0503020204020204" pitchFamily="34" charset="-122"/>
              <a:cs typeface="Times New Roman" pitchFamily="18" charset="0"/>
            </a:endParaRPr>
          </a:p>
          <a:p>
            <a:pPr lvl="0" algn="ctr" defTabSz="910958" fontAlgn="ctr">
              <a:buClr>
                <a:srgbClr val="CC9900"/>
              </a:buClr>
              <a:defRPr/>
            </a:pPr>
            <a:r>
              <a:rPr lang="en-US" sz="1000">
                <a:solidFill>
                  <a:srgbClr val="1D1D1A"/>
                </a:solidFill>
                <a:latin typeface="Arial" panose="020B0604020202020204" pitchFamily="34" charset="0"/>
              </a:rPr>
              <a:t>(first)</a:t>
            </a:r>
            <a:endParaRPr lang="en-US" altLang="zh-CN" sz="1000" kern="0">
              <a:solidFill>
                <a:srgbClr val="1D1D1A"/>
              </a:solidFill>
              <a:latin typeface="Arial" panose="020B0604020202020204" pitchFamily="34" charset="0"/>
              <a:ea typeface="微软雅黑" panose="020B0503020204020204" pitchFamily="34" charset="-122"/>
              <a:cs typeface="Times New Roman" pitchFamily="18" charset="0"/>
            </a:endParaRPr>
          </a:p>
        </p:txBody>
      </p:sp>
      <p:sp>
        <p:nvSpPr>
          <p:cNvPr id="224" name="矩形 223"/>
          <p:cNvSpPr/>
          <p:nvPr/>
        </p:nvSpPr>
        <p:spPr>
          <a:xfrm>
            <a:off x="597250" y="2831975"/>
            <a:ext cx="1267244" cy="246221"/>
          </a:xfrm>
          <a:prstGeom prst="rect">
            <a:avLst/>
          </a:prstGeom>
        </p:spPr>
        <p:txBody>
          <a:bodyPr wrap="square">
            <a:noAutofit/>
          </a:bodyPr>
          <a:lstStyle/>
          <a:p>
            <a:pPr lvl="0" algn="ctr" defTabSz="910958" fontAlgn="ctr">
              <a:buClr>
                <a:srgbClr val="CC9900"/>
              </a:buClr>
              <a:defRPr/>
            </a:pPr>
            <a:r>
              <a:rPr lang="en-US" sz="1000">
                <a:solidFill>
                  <a:srgbClr val="1D1D1A"/>
                </a:solidFill>
                <a:latin typeface="Arial" panose="020B0604020202020204" pitchFamily="34" charset="0"/>
              </a:rPr>
              <a:t>Data processing module</a:t>
            </a:r>
            <a:endParaRPr lang="en-US" altLang="zh-CN" sz="1000" kern="0">
              <a:solidFill>
                <a:srgbClr val="1D1D1A"/>
              </a:solidFill>
              <a:latin typeface="Arial" panose="020B0604020202020204" pitchFamily="34" charset="0"/>
              <a:ea typeface="微软雅黑" panose="020B0503020204020204" pitchFamily="34" charset="-122"/>
              <a:cs typeface="Times New Roman" pitchFamily="18" charset="0"/>
            </a:endParaRPr>
          </a:p>
        </p:txBody>
      </p:sp>
      <p:sp>
        <p:nvSpPr>
          <p:cNvPr id="225" name="矩形 224"/>
          <p:cNvSpPr/>
          <p:nvPr/>
        </p:nvSpPr>
        <p:spPr>
          <a:xfrm>
            <a:off x="677326" y="3997324"/>
            <a:ext cx="1135071" cy="400110"/>
          </a:xfrm>
          <a:prstGeom prst="rect">
            <a:avLst/>
          </a:prstGeom>
        </p:spPr>
        <p:txBody>
          <a:bodyPr wrap="square">
            <a:noAutofit/>
          </a:bodyPr>
          <a:lstStyle/>
          <a:p>
            <a:pPr lvl="0" algn="ctr" defTabSz="910958" fontAlgn="ctr">
              <a:buClr>
                <a:srgbClr val="CC9900"/>
              </a:buClr>
              <a:defRPr/>
            </a:pPr>
            <a:r>
              <a:rPr lang="en-US" sz="1000">
                <a:solidFill>
                  <a:srgbClr val="1D1D1A"/>
                </a:solidFill>
                <a:latin typeface="Arial" panose="020B0604020202020204" pitchFamily="34" charset="0"/>
              </a:rPr>
              <a:t>Data storage module for data dispersion</a:t>
            </a:r>
            <a:endParaRPr lang="en-US" altLang="zh-CN" sz="1000" kern="0">
              <a:solidFill>
                <a:srgbClr val="1D1D1A"/>
              </a:solidFill>
              <a:latin typeface="Arial" panose="020B0604020202020204" pitchFamily="34" charset="0"/>
              <a:ea typeface="微软雅黑" panose="020B0503020204020204" pitchFamily="34" charset="-122"/>
              <a:cs typeface="Times New Roman" pitchFamily="18" charset="0"/>
            </a:endParaRPr>
          </a:p>
          <a:p>
            <a:pPr lvl="0" algn="ctr" defTabSz="910958" fontAlgn="ctr">
              <a:buClr>
                <a:srgbClr val="CC9900"/>
              </a:buClr>
              <a:defRPr/>
            </a:pPr>
            <a:r>
              <a:rPr lang="en-US" sz="1000">
                <a:solidFill>
                  <a:srgbClr val="1D1D1A"/>
                </a:solidFill>
                <a:latin typeface="Arial" panose="020B0604020202020204" pitchFamily="34" charset="0"/>
              </a:rPr>
              <a:t>(second)</a:t>
            </a:r>
            <a:endParaRPr lang="en-US" altLang="zh-CN" sz="1000" kern="0">
              <a:solidFill>
                <a:srgbClr val="1D1D1A"/>
              </a:solidFill>
              <a:latin typeface="Arial" panose="020B0604020202020204" pitchFamily="34" charset="0"/>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73835345"/>
      </p:ext>
    </p:extLst>
  </p:cSld>
  <p:clrMapOvr>
    <a:masterClrMapping/>
  </p:clrMapOvr>
</p:sld>
</file>

<file path=ppt/theme/theme1.xml><?xml version="1.0" encoding="utf-8"?>
<a:theme xmlns:a="http://schemas.openxmlformats.org/drawingml/2006/main"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0.xml><?xml version="1.0" encoding="utf-8"?>
<a:theme xmlns:a="http://schemas.openxmlformats.org/drawingml/2006/main" name="7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11.xml><?xml version="1.0" encoding="utf-8"?>
<a:theme xmlns:a="http://schemas.openxmlformats.org/drawingml/2006/main" name="8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12.xml><?xml version="1.0" encoding="utf-8"?>
<a:theme xmlns:a="http://schemas.openxmlformats.org/drawingml/2006/main" name="8_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a:majorFont>
        <a:latin typeface="Arial"/>
        <a:ea typeface="华文细黑"/>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Arial"/>
        <a:ea typeface="华文细黑"/>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9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15.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12700" cap="flat">
          <a:solidFill>
            <a:schemeClr val="tx1">
              <a:alpha val="48000"/>
            </a:schemeClr>
          </a:solidFill>
          <a:prstDash val="solid"/>
          <a:miter lim="400000"/>
        </a:ln>
        <a:effectLst/>
      </a:spPr>
      <a:bodyPr/>
      <a:lstStyle/>
      <a:style>
        <a:lnRef idx="0">
          <a:scrgbClr r="0" g="0" b="0"/>
        </a:lnRef>
        <a:fillRef idx="0">
          <a:scrgbClr r="0" g="0" b="0"/>
        </a:fillRef>
        <a:effectRef idx="0">
          <a:scrgbClr r="0" g="0" b="0"/>
        </a:effectRef>
        <a:fontRef idx="none"/>
      </a:style>
    </a:lnDef>
  </a:objectDefaults>
  <a:extraClrSchemeLst/>
</a:theme>
</file>

<file path=ppt/theme/theme16.xml><?xml version="1.0" encoding="utf-8"?>
<a:theme xmlns:a="http://schemas.openxmlformats.org/drawingml/2006/main" name="10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17.xml><?xml version="1.0" encoding="utf-8"?>
<a:theme xmlns:a="http://schemas.openxmlformats.org/drawingml/2006/main" name="9_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a:majorFont>
        <a:latin typeface="Arial"/>
        <a:ea typeface="华文细黑"/>
        <a:cs typeface="宋体"/>
      </a:majorFont>
      <a:minorFont>
        <a:latin typeface="Arial"/>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1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19.xml><?xml version="1.0" encoding="utf-8"?>
<a:theme xmlns:a="http://schemas.openxmlformats.org/drawingml/2006/main" name="12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2.xml><?xml version="1.0" encoding="utf-8"?>
<a:theme xmlns:a="http://schemas.openxmlformats.org/drawingml/2006/main" name="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20.xml><?xml version="1.0" encoding="utf-8"?>
<a:theme xmlns:a="http://schemas.openxmlformats.org/drawingml/2006/main" name="13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21.xml><?xml version="1.0" encoding="utf-8"?>
<a:theme xmlns:a="http://schemas.openxmlformats.org/drawingml/2006/main" name="14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22.xml><?xml version="1.0" encoding="utf-8"?>
<a:theme xmlns:a="http://schemas.openxmlformats.org/drawingml/2006/main" name="1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23.xml><?xml version="1.0" encoding="utf-8"?>
<a:theme xmlns:a="http://schemas.openxmlformats.org/drawingml/2006/main" name="1_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31AD3342-B2D7-44AB-B447-0EEAFE75289A}" vid="{289F26BF-68E3-4534-8B82-5383260B836D}"/>
    </a:ext>
  </a:extLst>
</a:theme>
</file>

<file path=ppt/theme/theme24.xml><?xml version="1.0" encoding="utf-8"?>
<a:theme xmlns:a="http://schemas.openxmlformats.org/drawingml/2006/main" name="16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4.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31AD3342-B2D7-44AB-B447-0EEAFE75289A}" vid="{289F26BF-68E3-4534-8B82-5383260B836D}"/>
    </a:ext>
  </a:extLst>
</a:theme>
</file>

<file path=ppt/theme/theme5.xml><?xml version="1.0" encoding="utf-8"?>
<a:theme xmlns:a="http://schemas.openxmlformats.org/drawingml/2006/main" name="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template.pptx" id="{A938B27E-E6BA-4AA8-AFAF-DCBE627D2269}" vid="{25E5B6ED-E80F-43C9-8249-F002A1803116}"/>
    </a:ext>
  </a:extLst>
</a:theme>
</file>

<file path=ppt/theme/theme6.xml><?xml version="1.0" encoding="utf-8"?>
<a:theme xmlns:a="http://schemas.openxmlformats.org/drawingml/2006/main" name="6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template.pptx" id="{A938B27E-E6BA-4AA8-AFAF-DCBE627D2269}" vid="{25E5B6ED-E80F-43C9-8249-F002A1803116}"/>
    </a:ext>
  </a:extLst>
</a:theme>
</file>

<file path=ppt/theme/theme7.xml><?xml version="1.0" encoding="utf-8"?>
<a:theme xmlns:a="http://schemas.openxmlformats.org/drawingml/2006/main" name="1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8.xml><?xml version="1.0" encoding="utf-8"?>
<a:theme xmlns:a="http://schemas.openxmlformats.org/drawingml/2006/main" name="2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ppt/theme/theme9.xml><?xml version="1.0" encoding="utf-8"?>
<a:theme xmlns:a="http://schemas.openxmlformats.org/drawingml/2006/main" name="3_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0566C95E-B10D-4E50-AEA9-2F0B3BA0209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1953FF-0292-4F61-905E-F76E30F05D3B}">
  <ds:schemaRefs>
    <ds:schemaRef ds:uri="http://schemas.microsoft.com/sharepoint/v3/contenttype/forms"/>
  </ds:schemaRefs>
</ds:datastoreItem>
</file>

<file path=customXml/itemProps2.xml><?xml version="1.0" encoding="utf-8"?>
<ds:datastoreItem xmlns:ds="http://schemas.openxmlformats.org/officeDocument/2006/customXml" ds:itemID="{686AB1BB-26BF-4CBE-A22C-0F0E3F04C9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0D1DB0-34E7-4035-AEE7-D4254364B9AA}">
  <ds:schemaRefs>
    <ds:schemaRef ds:uri="http://schemas.microsoft.com/office/2006/documentManagement/types"/>
    <ds:schemaRef ds:uri="http://www.w3.org/XML/1998/namespace"/>
    <ds:schemaRef ds:uri="http://schemas.microsoft.com/office/2006/metadata/properties"/>
    <ds:schemaRef ds:uri="http://purl.org/dc/terms/"/>
    <ds:schemaRef ds:uri="e98f124e-b0bc-49a4-9f96-52185cd001a4"/>
    <ds:schemaRef ds:uri="http://schemas.microsoft.com/office/infopath/2007/PartnerControls"/>
    <ds:schemaRef ds:uri="http://purl.org/dc/elements/1.1/"/>
    <ds:schemaRef ds:uri="http://schemas.openxmlformats.org/package/2006/metadata/core-properties"/>
    <ds:schemaRef ds:uri="91b7cdcb-e07a-4697-9cbd-de75cc76871b"/>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PPT模板</Template>
  <TotalTime>19568</TotalTime>
  <Words>11519</Words>
  <Application>Microsoft Office PowerPoint</Application>
  <PresentationFormat>Custom</PresentationFormat>
  <Paragraphs>2509</Paragraphs>
  <Slides>66</Slides>
  <Notes>66</Notes>
  <HiddenSlides>0</HiddenSlides>
  <MMClips>0</MMClips>
  <ScaleCrop>false</ScaleCrop>
  <HeadingPairs>
    <vt:vector size="6" baseType="variant">
      <vt:variant>
        <vt:lpstr>Fonts Used</vt:lpstr>
      </vt:variant>
      <vt:variant>
        <vt:i4>9</vt:i4>
      </vt:variant>
      <vt:variant>
        <vt:lpstr>Theme</vt:lpstr>
      </vt:variant>
      <vt:variant>
        <vt:i4>24</vt:i4>
      </vt:variant>
      <vt:variant>
        <vt:lpstr>Slide Titles</vt:lpstr>
      </vt:variant>
      <vt:variant>
        <vt:i4>66</vt:i4>
      </vt:variant>
    </vt:vector>
  </HeadingPairs>
  <TitlesOfParts>
    <vt:vector size="99" baseType="lpstr">
      <vt:lpstr>等线</vt:lpstr>
      <vt:lpstr>FrutigerNext LT Regular</vt:lpstr>
      <vt:lpstr>Microsoft YaHei</vt:lpstr>
      <vt:lpstr>Microsoft YaHei</vt:lpstr>
      <vt:lpstr>楷体</vt:lpstr>
      <vt:lpstr>Arial</vt:lpstr>
      <vt:lpstr>Calibri</vt:lpstr>
      <vt:lpstr>Calibri Light</vt:lpstr>
      <vt:lpstr>Wingdings</vt:lpstr>
      <vt:lpstr>1_Title Slide</vt:lpstr>
      <vt:lpstr>Chart page</vt:lpstr>
      <vt:lpstr>4_Chart page</vt:lpstr>
      <vt:lpstr>End page</vt:lpstr>
      <vt:lpstr>5_Chart page</vt:lpstr>
      <vt:lpstr>6_Chart page</vt:lpstr>
      <vt:lpstr>1_Chart page</vt:lpstr>
      <vt:lpstr>2_Chart page</vt:lpstr>
      <vt:lpstr>3_Chart page</vt:lpstr>
      <vt:lpstr>7_Chart page</vt:lpstr>
      <vt:lpstr>8_Chart page</vt:lpstr>
      <vt:lpstr>8_主题1</vt:lpstr>
      <vt:lpstr>46_主题1</vt:lpstr>
      <vt:lpstr>9_Chart page</vt:lpstr>
      <vt:lpstr>3_内容Copytext </vt:lpstr>
      <vt:lpstr>10_Chart page</vt:lpstr>
      <vt:lpstr>9_主题1</vt:lpstr>
      <vt:lpstr>11_Chart page</vt:lpstr>
      <vt:lpstr>12_Chart page</vt:lpstr>
      <vt:lpstr>13_Chart page</vt:lpstr>
      <vt:lpstr>14_Chart page</vt:lpstr>
      <vt:lpstr>15_Chart page</vt:lpstr>
      <vt:lpstr>1_End page</vt:lpstr>
      <vt:lpstr>16_Chart page</vt:lpstr>
      <vt:lpstr>Huawei OceanStor 100D Distributed Storage  Architecture and Technical Principles</vt:lpstr>
      <vt:lpstr>PowerPoint Presentation</vt:lpstr>
      <vt:lpstr>PowerPoint Presentation</vt:lpstr>
      <vt:lpstr>PowerPoint Presentation</vt:lpstr>
      <vt:lpstr>Core Requirements for Storage Systems</vt:lpstr>
      <vt:lpstr>Current Distributed Storage Architecture 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Lili Chen</cp:lastModifiedBy>
  <cp:revision>259</cp:revision>
  <dcterms:created xsi:type="dcterms:W3CDTF">2018-11-29T10:16:29Z</dcterms:created>
  <dcterms:modified xsi:type="dcterms:W3CDTF">2020-07-08T20:20:55Z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(3)RcNMMH5tDuXnzBJwZGyYw5QbSfNQ5nsrb7iu4kRaz70L7aeJO++WQ+/t5vjikKKLScvTLqkm
hvMOF3npBLRc/7TNamB5onVXDbnSx0ya1stdwx6Hs7cHFH9JBOPFzQUdmtzxwdWzzxtfGbb+
XBN9WWupcFOAdk+G/+bArnrIKOoiK/gsmFlV8Pb6TvaumaA+E0UAza0cKT1bw/0v9A1gFENb
RluqLVJcbt9xWP8rx/</vt:lpwstr>
  </property>
  <property fmtid="{D5CDD505-2E9C-101B-9397-08002B2CF9AE}" pid="3" name="_2015_ms_pID_7253431">
    <vt:lpwstr>LNZG5jc61H2k4x5HaHvIHXiq1yqhlfwNTk4LntE9YWQpgX9J1l5NYs
9GYIRPnJGsA1meaCQ8inyL7JvkjaN6gwqjYU2zvTSP5surzC+SlWlcFIAr34qZl1DyvOZNNP
13BgahBDlYosRAHRdAKNb9F27wCnp9W8DOD+eKeFaFXtffO+Ukf/9P7799RwHulLpSRKHcde
XTd5+9S59VcTUXjwe4p1gqwJIVplgr5mVgUs</vt:lpwstr>
  </property>
  <property fmtid="{D5CDD505-2E9C-101B-9397-08002B2CF9AE}" pid="4" name="_2015_ms_pID_7253432">
    <vt:lpwstr>QeFKgU5TjwP6Y+FfS/QbnHs=</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1583199306</vt:lpwstr>
  </property>
  <property fmtid="{D5CDD505-2E9C-101B-9397-08002B2CF9AE}" pid="9" name="ContentTypeId">
    <vt:lpwstr>0x010100F95203FBB37A2044B6A01EDE15CC450D</vt:lpwstr>
  </property>
</Properties>
</file>